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1" r:id="rId5"/>
    <p:sldId id="277" r:id="rId6"/>
    <p:sldId id="284" r:id="rId7"/>
    <p:sldId id="273" r:id="rId8"/>
    <p:sldId id="285" r:id="rId9"/>
    <p:sldId id="286" r:id="rId10"/>
    <p:sldId id="274" r:id="rId11"/>
    <p:sldId id="282" r:id="rId12"/>
    <p:sldId id="288" r:id="rId13"/>
    <p:sldId id="287" r:id="rId14"/>
    <p:sldId id="289" r:id="rId15"/>
    <p:sldId id="290" r:id="rId16"/>
    <p:sldId id="291" r:id="rId17"/>
    <p:sldId id="317" r:id="rId18"/>
    <p:sldId id="268" r:id="rId19"/>
    <p:sldId id="260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92" r:id="rId29"/>
    <p:sldId id="293" r:id="rId30"/>
    <p:sldId id="295" r:id="rId31"/>
    <p:sldId id="297" r:id="rId32"/>
    <p:sldId id="296" r:id="rId33"/>
    <p:sldId id="302" r:id="rId34"/>
    <p:sldId id="298" r:id="rId35"/>
    <p:sldId id="299" r:id="rId36"/>
    <p:sldId id="303" r:id="rId37"/>
    <p:sldId id="300" r:id="rId38"/>
    <p:sldId id="304" r:id="rId39"/>
    <p:sldId id="305" r:id="rId40"/>
    <p:sldId id="306" r:id="rId41"/>
    <p:sldId id="308" r:id="rId42"/>
    <p:sldId id="309" r:id="rId43"/>
    <p:sldId id="311" r:id="rId44"/>
    <p:sldId id="310" r:id="rId45"/>
    <p:sldId id="313" r:id="rId46"/>
    <p:sldId id="314" r:id="rId47"/>
    <p:sldId id="315" r:id="rId48"/>
    <p:sldId id="3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766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n-US" sz="2000" dirty="0"/>
              <a:t>--everything-is-local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is written by Linus Torvalds</a:t>
            </a:r>
          </a:p>
          <a:p>
            <a:endParaRPr lang="en-US" dirty="0"/>
          </a:p>
          <a:p>
            <a:r>
              <a:rPr lang="en-US" dirty="0"/>
              <a:t>(DATE: 9</a:t>
            </a:r>
            <a:r>
              <a:rPr lang="en-US" baseline="30000" dirty="0"/>
              <a:t>th</a:t>
            </a:r>
            <a:r>
              <a:rPr lang="en-US" dirty="0"/>
              <a:t> Mar 2017)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3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fetch sv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Unpacking objects: 100% (4/4), done.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From git@github.com:shri314/</a:t>
            </a:r>
            <a:r>
              <a:rPr lang="en-US" sz="2000" i="1" dirty="0" err="1">
                <a:solidFill>
                  <a:srgbClr val="FFFF00"/>
                </a:solidFill>
              </a:rPr>
              <a:t>lru-cache.git</a:t>
            </a:r>
            <a:endParaRPr lang="en-US" sz="2000" i="1" dirty="0">
              <a:solidFill>
                <a:srgbClr val="FFFF00"/>
              </a:solidFill>
            </a:endParaRPr>
          </a:p>
          <a:p>
            <a:r>
              <a:rPr lang="en-US" sz="2000" i="1" dirty="0">
                <a:solidFill>
                  <a:srgbClr val="FFFF00"/>
                </a:solidFill>
              </a:rPr>
              <a:t>347ae31..f45f318  feature    -&gt; sv/feature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fetch </a:t>
            </a:r>
            <a:r>
              <a:rPr lang="en-US" sz="2000" i="1" dirty="0" err="1">
                <a:solidFill>
                  <a:srgbClr val="FFFF00"/>
                </a:solidFill>
              </a:rPr>
              <a:t>sv</a:t>
            </a:r>
            <a:r>
              <a:rPr lang="en-US" sz="2000" i="1" dirty="0">
                <a:solidFill>
                  <a:srgbClr val="FFFF00"/>
                </a:solidFill>
              </a:rPr>
              <a:t> develop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fetch --all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25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“push” takes the commits (all updated objects) from local branch and uploads to the specified remote repository (and specified remote branch).</a:t>
            </a:r>
          </a:p>
          <a:p>
            <a:endParaRPr lang="en-US" dirty="0"/>
          </a:p>
          <a:p>
            <a:r>
              <a:rPr lang="en-US" dirty="0"/>
              <a:t>A push will not upload “uncommitted”, “staged” or “untracked” changes. You will need to commit them first.</a:t>
            </a:r>
          </a:p>
          <a:p>
            <a:endParaRPr lang="en-US" dirty="0"/>
          </a:p>
          <a:p>
            <a:r>
              <a:rPr lang="en-US" dirty="0"/>
              <a:t>A push will fail if the remote branch has diverged. This is usually an indication that you need to “pull” latest changes.</a:t>
            </a:r>
          </a:p>
        </p:txBody>
      </p:sp>
    </p:spTree>
    <p:extLst>
      <p:ext uri="{BB962C8B-B14F-4D97-AF65-F5344CB8AC3E}">
        <p14:creationId xmlns:p14="http://schemas.microsoft.com/office/powerpoint/2010/main" val="12898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push </a:t>
            </a:r>
            <a:r>
              <a:rPr lang="en-US" sz="2100" i="1" dirty="0" err="1">
                <a:solidFill>
                  <a:srgbClr val="FFFF00"/>
                </a:solidFill>
              </a:rPr>
              <a:t>sv</a:t>
            </a:r>
            <a:r>
              <a:rPr lang="en-US" sz="2100" i="1" dirty="0">
                <a:solidFill>
                  <a:srgbClr val="FFFF00"/>
                </a:solidFill>
              </a:rPr>
              <a:t> develop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Counting objects: 13, done.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Writing objects: 100% (7/7), 693 bytes | 0 bytes/s, done.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Total 7 (delta 6), reused 0 (delta 0)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 git@github.com:shri314/lru-cache.git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  e811372..9380b8e      develop -&gt; develop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4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push </a:t>
            </a:r>
            <a:r>
              <a:rPr lang="en-US" sz="2100" i="1" dirty="0" err="1">
                <a:solidFill>
                  <a:srgbClr val="FFFF00"/>
                </a:solidFill>
              </a:rPr>
              <a:t>sv</a:t>
            </a:r>
            <a:r>
              <a:rPr lang="en-US" sz="2100" i="1" dirty="0">
                <a:solidFill>
                  <a:srgbClr val="FFFF00"/>
                </a:solidFill>
              </a:rPr>
              <a:t> </a:t>
            </a:r>
            <a:r>
              <a:rPr lang="en-US" sz="2100" i="1" dirty="0" err="1">
                <a:solidFill>
                  <a:srgbClr val="FFFF00"/>
                </a:solidFill>
              </a:rPr>
              <a:t>develop:abc</a:t>
            </a:r>
            <a:endParaRPr lang="en-US" sz="21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Counting objects: 13, done.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Writing objects: 100% (7/7), 693 bytes | 0 bytes/s, done.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Total 7 (delta 6), reused 0 (delta 0)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 git@github.com:shri314/lru-cache.git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* [new branch]      develop -&gt; </a:t>
            </a:r>
            <a:r>
              <a:rPr lang="en-US" sz="2100" i="1" dirty="0" err="1">
                <a:solidFill>
                  <a:srgbClr val="FFFF00"/>
                </a:solidFill>
              </a:rPr>
              <a:t>abc</a:t>
            </a:r>
            <a:endParaRPr lang="en-US" sz="2100" i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067" y="4963249"/>
            <a:ext cx="28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a remote branch during a push.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3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push sv :abc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 git@github.com:shri314/lru-cache.git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 - [deleted]         </a:t>
            </a:r>
            <a:r>
              <a:rPr lang="en-US" sz="2100" i="1" dirty="0" err="1">
                <a:solidFill>
                  <a:srgbClr val="FFFF00"/>
                </a:solidFill>
              </a:rPr>
              <a:t>abc</a:t>
            </a:r>
            <a:endParaRPr lang="en-US" sz="21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1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1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1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fetch --prune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6494" y="4136531"/>
            <a:ext cx="28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delete a remote branch during a push.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96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push </a:t>
            </a:r>
            <a:r>
              <a:rPr lang="en-US" sz="2100" i="1" dirty="0" err="1">
                <a:solidFill>
                  <a:srgbClr val="FFFF00"/>
                </a:solidFill>
              </a:rPr>
              <a:t>sv</a:t>
            </a:r>
            <a:r>
              <a:rPr lang="en-US" sz="2100" i="1" dirty="0">
                <a:solidFill>
                  <a:srgbClr val="FFFF00"/>
                </a:solidFill>
              </a:rPr>
              <a:t> develop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 git@github.com:shri314/lru-cache.git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 ! [rejected]        develop -&gt; develop (non-fast-forward)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error: failed to push some refs to ‘git@github.com:shri314/</a:t>
            </a:r>
            <a:r>
              <a:rPr lang="en-US" sz="2100" i="1" dirty="0" err="1">
                <a:solidFill>
                  <a:srgbClr val="FFFF00"/>
                </a:solidFill>
              </a:rPr>
              <a:t>lru-cache.git</a:t>
            </a:r>
            <a:r>
              <a:rPr lang="en-US" sz="2100" i="1" dirty="0">
                <a:solidFill>
                  <a:srgbClr val="FFFF0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hint: Updates were rejected because the tip of your current branch is behind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hint: its remote counterpart. Merge the remote changes (e.g. 'git pull')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hint: before pushing again.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hint: See the 'Note about fast-forwards' in 'git push --help' for details.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2011" y="2432992"/>
            <a:ext cx="398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has a safety feature that by default only allows “fast-forwards”. Stops you from making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94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$ git push </a:t>
            </a:r>
            <a:r>
              <a:rPr lang="en-US" sz="2100" i="1" dirty="0" err="1">
                <a:solidFill>
                  <a:srgbClr val="FFFF00"/>
                </a:solidFill>
              </a:rPr>
              <a:t>sv</a:t>
            </a:r>
            <a:r>
              <a:rPr lang="en-US" sz="2100" i="1" dirty="0">
                <a:solidFill>
                  <a:srgbClr val="FFFF00"/>
                </a:solidFill>
              </a:rPr>
              <a:t> develop --force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Total 0 (delta 0), reused 0 (delta 0)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To git@github.com:shri314/lru-cache.git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 + 9380b8e...e811372 develop -&gt; develop (forced update)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2011" y="2445518"/>
            <a:ext cx="398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avoid forced update, as it bypasses the built in safety feature. Doing this could result in irrecoverable data loss, by accidentally eliminating commits.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68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“pull” brings the commits (all updated objects) from the specified remote repository (and specified remote branch) into the local branch. Requires connection to remote repository.</a:t>
            </a:r>
          </a:p>
          <a:p>
            <a:endParaRPr lang="en-US" dirty="0"/>
          </a:p>
          <a:p>
            <a:r>
              <a:rPr lang="en-US" dirty="0"/>
              <a:t>Pull is a combination of “FETCH” + “MERGE”.</a:t>
            </a:r>
          </a:p>
          <a:p>
            <a:endParaRPr lang="en-US" dirty="0"/>
          </a:p>
          <a:p>
            <a:r>
              <a:rPr lang="en-US" dirty="0"/>
              <a:t>More on this later.</a:t>
            </a:r>
          </a:p>
        </p:txBody>
      </p:sp>
    </p:spTree>
    <p:extLst>
      <p:ext uri="{BB962C8B-B14F-4D97-AF65-F5344CB8AC3E}">
        <p14:creationId xmlns:p14="http://schemas.microsoft.com/office/powerpoint/2010/main" val="355894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“commit” creates a “commit object” and updates the index and references in the local repository. Each commit generates a SHA1 HASH that can be used to uniquely refer to the “commit object”.</a:t>
            </a:r>
          </a:p>
          <a:p>
            <a:endParaRPr lang="en-US" dirty="0"/>
          </a:p>
          <a:p>
            <a:r>
              <a:rPr lang="en-US" dirty="0"/>
              <a:t>A “commit object” stores and HASHes:</a:t>
            </a:r>
          </a:p>
          <a:p>
            <a:pPr lvl="1"/>
            <a:r>
              <a:rPr lang="en-US" dirty="0"/>
              <a:t>meta information about the commit (commit message, author, author date, committer, committer date, etc.)</a:t>
            </a:r>
          </a:p>
          <a:p>
            <a:pPr lvl="1"/>
            <a:r>
              <a:rPr lang="en-US" dirty="0"/>
              <a:t>hash representing the “complete snapshot” of all the files and directories.</a:t>
            </a:r>
          </a:p>
          <a:p>
            <a:endParaRPr lang="en-US" dirty="0"/>
          </a:p>
          <a:p>
            <a:r>
              <a:rPr lang="en-US" dirty="0"/>
              <a:t>Each “commit object” links to one or more parent “commit objects”, forming a commit tree.</a:t>
            </a:r>
          </a:p>
        </p:txBody>
      </p:sp>
    </p:spTree>
    <p:extLst>
      <p:ext uri="{BB962C8B-B14F-4D97-AF65-F5344CB8AC3E}">
        <p14:creationId xmlns:p14="http://schemas.microsoft.com/office/powerpoint/2010/main" val="17861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endParaRPr lang="en-IN" dirty="0"/>
          </a:p>
        </p:txBody>
      </p:sp>
      <p:graphicFrame>
        <p:nvGraphicFramePr>
          <p:cNvPr id="3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36856"/>
              </p:ext>
            </p:extLst>
          </p:nvPr>
        </p:nvGraphicFramePr>
        <p:xfrm>
          <a:off x="4048006" y="4599530"/>
          <a:ext cx="2889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43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f5abd4f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a2443fc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cxnSp>
        <p:nvCxnSpPr>
          <p:cNvPr id="38" name="Connector: Elbow 38"/>
          <p:cNvCxnSpPr>
            <a:cxnSpLocks/>
          </p:cNvCxnSpPr>
          <p:nvPr/>
        </p:nvCxnSpPr>
        <p:spPr>
          <a:xfrm>
            <a:off x="6279279" y="6082890"/>
            <a:ext cx="0" cy="6686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244" y="5156544"/>
            <a:ext cx="254488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“COMMIT OBJECT”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62011" y="5156544"/>
            <a:ext cx="39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initial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fast and scalable – Git manages Linux Kernel Development.</a:t>
            </a:r>
          </a:p>
          <a:p>
            <a:r>
              <a:rPr lang="en-US" dirty="0"/>
              <a:t>Designed to be extremely robust – (transactional, sha1 validated).</a:t>
            </a:r>
          </a:p>
          <a:p>
            <a:r>
              <a:rPr lang="en-US" dirty="0"/>
              <a:t>Designed for “distributed development”.</a:t>
            </a:r>
          </a:p>
          <a:p>
            <a:r>
              <a:rPr lang="en-US" dirty="0"/>
              <a:t>Designed like a “file system” –Linus Torvalds.</a:t>
            </a:r>
          </a:p>
          <a:p>
            <a:r>
              <a:rPr lang="en-US" dirty="0"/>
              <a:t>Very powerful automated merge resolution system.</a:t>
            </a:r>
          </a:p>
          <a:p>
            <a:r>
              <a:rPr lang="en-US" dirty="0"/>
              <a:t>Very powerful controls/options especially from command line.</a:t>
            </a:r>
          </a:p>
          <a:p>
            <a:endParaRPr lang="en-US" dirty="0"/>
          </a:p>
          <a:p>
            <a:r>
              <a:rPr lang="en-US" dirty="0"/>
              <a:t>Down side: Too many options, Steep Learning Curve.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3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endParaRPr lang="en-IN" dirty="0"/>
          </a:p>
        </p:txBody>
      </p:sp>
      <p:graphicFrame>
        <p:nvGraphicFramePr>
          <p:cNvPr id="34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048006" y="2471420"/>
          <a:ext cx="28784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17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7373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a99abc4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b65a3f4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048006" y="4599530"/>
          <a:ext cx="2889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43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f5abd4f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a2443fc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cxnSp>
        <p:nvCxnSpPr>
          <p:cNvPr id="39" name="Connector: Elbow 38"/>
          <p:cNvCxnSpPr>
            <a:cxnSpLocks/>
          </p:cNvCxnSpPr>
          <p:nvPr/>
        </p:nvCxnSpPr>
        <p:spPr>
          <a:xfrm>
            <a:off x="6279279" y="3919231"/>
            <a:ext cx="744" cy="6372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8"/>
          <p:cNvCxnSpPr>
            <a:cxnSpLocks/>
          </p:cNvCxnSpPr>
          <p:nvPr/>
        </p:nvCxnSpPr>
        <p:spPr>
          <a:xfrm>
            <a:off x="6279279" y="6082890"/>
            <a:ext cx="0" cy="6686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244" y="5156544"/>
            <a:ext cx="254488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“COMMIT OBJECT”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9244" y="3213100"/>
            <a:ext cx="254488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“COMMIT OBJECT”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11699" y="3028434"/>
            <a:ext cx="39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subsequent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2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(COMMIT OBJS, BLOBS, TREES)</a:t>
            </a:r>
            <a:endParaRPr lang="en-IN" dirty="0"/>
          </a:p>
        </p:txBody>
      </p:sp>
      <p:graphicFrame>
        <p:nvGraphicFramePr>
          <p:cNvPr id="37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62849" y="4592028"/>
          <a:ext cx="2889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43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f5abd4f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a2443fc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cxnSp>
        <p:nvCxnSpPr>
          <p:cNvPr id="49" name="Connector: Elbow 38"/>
          <p:cNvCxnSpPr>
            <a:cxnSpLocks/>
          </p:cNvCxnSpPr>
          <p:nvPr/>
        </p:nvCxnSpPr>
        <p:spPr>
          <a:xfrm>
            <a:off x="2584101" y="6075388"/>
            <a:ext cx="744" cy="6372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732756" y="2192055"/>
            <a:ext cx="8058411" cy="4296427"/>
            <a:chOff x="3732756" y="2192055"/>
            <a:chExt cx="8058411" cy="4296427"/>
          </a:xfrm>
        </p:grpSpPr>
        <p:sp>
          <p:nvSpPr>
            <p:cNvPr id="53" name="Rectangle 52"/>
            <p:cNvSpPr/>
            <p:nvPr/>
          </p:nvSpPr>
          <p:spPr>
            <a:xfrm>
              <a:off x="3732756" y="2192055"/>
              <a:ext cx="8058411" cy="42964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54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9446633"/>
                </p:ext>
              </p:extLst>
            </p:nvPr>
          </p:nvGraphicFramePr>
          <p:xfrm>
            <a:off x="3992274" y="2471417"/>
            <a:ext cx="2188288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.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a2443fc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</a:tbl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9970407" y="2288303"/>
              <a:ext cx="1671145" cy="120032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my-project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.git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foo.txt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`- mydir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|- abc.txt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`- pqr.txt</a:t>
              </a:r>
              <a:endParaRPr lang="en-IN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aphicFrame>
          <p:nvGraphicFramePr>
            <p:cNvPr id="56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1196248"/>
                </p:ext>
              </p:extLst>
            </p:nvPr>
          </p:nvGraphicFramePr>
          <p:xfrm>
            <a:off x="5135671" y="3869939"/>
            <a:ext cx="2188288" cy="1112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foo.txt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a5676fc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mydir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56ac45f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879073792"/>
                    </a:ext>
                  </a:extLst>
                </a:tr>
              </a:tbl>
            </a:graphicData>
          </a:graphic>
        </p:graphicFrame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574082" y="3213097"/>
              <a:ext cx="25052" cy="656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2049541"/>
                </p:ext>
              </p:extLst>
            </p:nvPr>
          </p:nvGraphicFramePr>
          <p:xfrm>
            <a:off x="8029183" y="5172645"/>
            <a:ext cx="2188288" cy="1112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abc.txt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ab567fc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pqr.txt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f45202d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6931689"/>
                    </a:ext>
                  </a:extLst>
                </a:tr>
              </a:tbl>
            </a:graphicData>
          </a:graphic>
        </p:graphicFrame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7323959" y="4797468"/>
              <a:ext cx="705224" cy="55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885661"/>
                </p:ext>
              </p:extLst>
            </p:nvPr>
          </p:nvGraphicFramePr>
          <p:xfrm>
            <a:off x="8071259" y="293665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 flipV="1">
              <a:off x="7323959" y="3122075"/>
              <a:ext cx="747300" cy="1289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10350103"/>
                </p:ext>
              </p:extLst>
            </p:nvPr>
          </p:nvGraphicFramePr>
          <p:xfrm>
            <a:off x="10547408" y="4021582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graphicFrame>
          <p:nvGraphicFramePr>
            <p:cNvPr id="63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4271574"/>
                </p:ext>
              </p:extLst>
            </p:nvPr>
          </p:nvGraphicFramePr>
          <p:xfrm>
            <a:off x="10547408" y="535806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64" name="Straight Arrow Connector 63"/>
            <p:cNvCxnSpPr>
              <a:endCxn id="62" idx="1"/>
            </p:cNvCxnSpPr>
            <p:nvPr/>
          </p:nvCxnSpPr>
          <p:spPr>
            <a:xfrm flipV="1">
              <a:off x="10217471" y="4207002"/>
              <a:ext cx="329937" cy="152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/>
              <a:endCxn id="63" idx="1"/>
            </p:cNvCxnSpPr>
            <p:nvPr/>
          </p:nvCxnSpPr>
          <p:spPr>
            <a:xfrm flipV="1">
              <a:off x="10217471" y="5543485"/>
              <a:ext cx="329937" cy="58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3132706" y="2842257"/>
            <a:ext cx="859568" cy="227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1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(COMMIT OBJS, BLOBS, TREES)</a:t>
            </a:r>
            <a:endParaRPr lang="en-IN" dirty="0"/>
          </a:p>
        </p:txBody>
      </p:sp>
      <p:graphicFrame>
        <p:nvGraphicFramePr>
          <p:cNvPr id="37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62849" y="4592028"/>
          <a:ext cx="2889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43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f5abd4f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a2443fc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cxnSp>
        <p:nvCxnSpPr>
          <p:cNvPr id="49" name="Connector: Elbow 38"/>
          <p:cNvCxnSpPr>
            <a:cxnSpLocks/>
          </p:cNvCxnSpPr>
          <p:nvPr/>
        </p:nvCxnSpPr>
        <p:spPr>
          <a:xfrm>
            <a:off x="2584101" y="6075388"/>
            <a:ext cx="744" cy="6372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732756" y="2192055"/>
            <a:ext cx="8058411" cy="4296427"/>
            <a:chOff x="3732756" y="2192055"/>
            <a:chExt cx="8058411" cy="4296427"/>
          </a:xfrm>
        </p:grpSpPr>
        <p:sp>
          <p:nvSpPr>
            <p:cNvPr id="53" name="Rectangle 52"/>
            <p:cNvSpPr/>
            <p:nvPr/>
          </p:nvSpPr>
          <p:spPr>
            <a:xfrm>
              <a:off x="3732756" y="2192055"/>
              <a:ext cx="8058411" cy="42964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54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8383221"/>
                </p:ext>
              </p:extLst>
            </p:nvPr>
          </p:nvGraphicFramePr>
          <p:xfrm>
            <a:off x="3992274" y="2471417"/>
            <a:ext cx="2188288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.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b65a3f4</a:t>
                        </a:r>
                        <a:endParaRPr lang="en-IN" dirty="0">
                          <a:solidFill>
                            <a:srgbClr val="00B0F0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</a:tbl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9970407" y="2288303"/>
              <a:ext cx="1671145" cy="13849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my-project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.git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foo.txt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</a:t>
              </a:r>
              <a:r>
                <a:rPr lang="en-US" sz="12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moo.txt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`- mydir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|- abc.txt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`- pqr.txt</a:t>
              </a:r>
              <a:endParaRPr lang="en-IN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aphicFrame>
          <p:nvGraphicFramePr>
            <p:cNvPr id="56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914497"/>
                </p:ext>
              </p:extLst>
            </p:nvPr>
          </p:nvGraphicFramePr>
          <p:xfrm>
            <a:off x="5135671" y="3869939"/>
            <a:ext cx="2188288" cy="1483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foo.txt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a5676fc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mydir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56ac45f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8790737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moo.txt</a:t>
                        </a:r>
                        <a:endParaRPr lang="en-IN" dirty="0">
                          <a:solidFill>
                            <a:srgbClr val="00B0F0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f6766aa</a:t>
                        </a:r>
                        <a:endParaRPr lang="en-IN" dirty="0">
                          <a:solidFill>
                            <a:srgbClr val="00B0F0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86783236"/>
                    </a:ext>
                  </a:extLst>
                </a:tr>
              </a:tbl>
            </a:graphicData>
          </a:graphic>
        </p:graphicFrame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574082" y="3213097"/>
              <a:ext cx="25052" cy="656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8029183" y="5172645"/>
            <a:ext cx="2188288" cy="1112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abc.txt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ab567fc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pqr.txt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f45202d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6931689"/>
                    </a:ext>
                  </a:extLst>
                </a:tr>
              </a:tbl>
            </a:graphicData>
          </a:graphic>
        </p:graphicFrame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7323959" y="4797468"/>
              <a:ext cx="705224" cy="55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8071259" y="293665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 flipV="1">
              <a:off x="7323959" y="3122075"/>
              <a:ext cx="747300" cy="1289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10547408" y="4021582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graphicFrame>
          <p:nvGraphicFramePr>
            <p:cNvPr id="63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10547408" y="535806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64" name="Straight Arrow Connector 63"/>
            <p:cNvCxnSpPr>
              <a:endCxn id="62" idx="1"/>
            </p:cNvCxnSpPr>
            <p:nvPr/>
          </p:nvCxnSpPr>
          <p:spPr>
            <a:xfrm flipV="1">
              <a:off x="10217471" y="4207002"/>
              <a:ext cx="329937" cy="152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/>
              <a:endCxn id="63" idx="1"/>
            </p:cNvCxnSpPr>
            <p:nvPr/>
          </p:nvCxnSpPr>
          <p:spPr>
            <a:xfrm flipV="1">
              <a:off x="10217471" y="5543485"/>
              <a:ext cx="329937" cy="58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7803630"/>
                </p:ext>
              </p:extLst>
            </p:nvPr>
          </p:nvGraphicFramePr>
          <p:xfrm>
            <a:off x="8175722" y="4054650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rgbClr val="00B0F0"/>
                            </a:solidFill>
                          </a:rPr>
                          <a:t>blob</a:t>
                        </a:r>
                        <a:endParaRPr lang="en-IN" dirty="0">
                          <a:solidFill>
                            <a:srgbClr val="00B0F0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7323959" y="4199303"/>
              <a:ext cx="819356" cy="97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72366" y="2510115"/>
          <a:ext cx="2889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43">
                  <a:extLst>
                    <a:ext uri="{9D8B030D-6E8A-4147-A177-3AD203B41FA5}">
                      <a16:colId xmlns:a16="http://schemas.microsoft.com/office/drawing/2014/main" val="4252629131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245193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a99abc4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snapshot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b65a3f4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author,date,…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73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992274" y="5708978"/>
            <a:ext cx="8058411" cy="4296427"/>
            <a:chOff x="3732756" y="2192055"/>
            <a:chExt cx="8058411" cy="4296427"/>
          </a:xfrm>
        </p:grpSpPr>
        <p:sp>
          <p:nvSpPr>
            <p:cNvPr id="22" name="Rectangle 21"/>
            <p:cNvSpPr/>
            <p:nvPr/>
          </p:nvSpPr>
          <p:spPr>
            <a:xfrm>
              <a:off x="3732756" y="2192055"/>
              <a:ext cx="8058411" cy="42964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23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3992274" y="2471417"/>
            <a:ext cx="2188288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.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a2443fc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</a:tbl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9970407" y="2288303"/>
              <a:ext cx="1671145" cy="120032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my-project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.git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|- foo.txt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`- mydir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|- abc.txt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`- pqr.txt</a:t>
              </a:r>
              <a:endParaRPr lang="en-IN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aphicFrame>
          <p:nvGraphicFramePr>
            <p:cNvPr id="25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5135671" y="3869939"/>
            <a:ext cx="2188288" cy="1112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foo.txt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a5676fc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mydir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56ac45f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879073792"/>
                    </a:ext>
                  </a:extLst>
                </a:tr>
              </a:tbl>
            </a:graphicData>
          </a:graphic>
        </p:graphicFrame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5574082" y="3213097"/>
              <a:ext cx="25052" cy="656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8029183" y="5172645"/>
            <a:ext cx="2188288" cy="1112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  <a:gridCol w="1094144">
                    <a:extLst>
                      <a:ext uri="{9D8B030D-6E8A-4147-A177-3AD203B41FA5}">
                        <a16:colId xmlns:a16="http://schemas.microsoft.com/office/drawing/2014/main" val="245193968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tree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abc.txt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ab567fc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704065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pqr.txt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f45202d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6931689"/>
                    </a:ext>
                  </a:extLst>
                </a:tr>
              </a:tbl>
            </a:graphicData>
          </a:graphic>
        </p:graphicFrame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7323959" y="4797468"/>
              <a:ext cx="705224" cy="55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8071259" y="293665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30" name="Straight Arrow Connector 29"/>
            <p:cNvCxnSpPr>
              <a:endCxn id="29" idx="1"/>
            </p:cNvCxnSpPr>
            <p:nvPr/>
          </p:nvCxnSpPr>
          <p:spPr>
            <a:xfrm flipV="1">
              <a:off x="7323959" y="3122075"/>
              <a:ext cx="747300" cy="1289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10547408" y="4021582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graphicFrame>
          <p:nvGraphicFramePr>
            <p:cNvPr id="32" name="Content Placeholder 8"/>
            <p:cNvGraphicFramePr>
              <a:graphicFrameLocks/>
            </p:cNvGraphicFramePr>
            <p:nvPr>
              <p:extLst/>
            </p:nvPr>
          </p:nvGraphicFramePr>
          <p:xfrm>
            <a:off x="10547408" y="5358065"/>
            <a:ext cx="1094144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94144">
                    <a:extLst>
                      <a:ext uri="{9D8B030D-6E8A-4147-A177-3AD203B41FA5}">
                        <a16:colId xmlns:a16="http://schemas.microsoft.com/office/drawing/2014/main" val="4252629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blob</a:t>
                        </a:r>
                        <a:endParaRPr lang="en-IN" dirty="0"/>
                      </a:p>
                    </a:txBody>
                    <a:tcP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932135694"/>
                    </a:ext>
                  </a:extLst>
                </a:tr>
              </a:tbl>
            </a:graphicData>
          </a:graphic>
        </p:graphicFrame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10217471" y="4207002"/>
              <a:ext cx="329937" cy="152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  <a:endCxn id="32" idx="1"/>
            </p:cNvCxnSpPr>
            <p:nvPr/>
          </p:nvCxnSpPr>
          <p:spPr>
            <a:xfrm flipV="1">
              <a:off x="10217471" y="5543485"/>
              <a:ext cx="329937" cy="58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cxnSpLocks/>
            <a:endCxn id="23" idx="1"/>
          </p:cNvCxnSpPr>
          <p:nvPr/>
        </p:nvCxnSpPr>
        <p:spPr>
          <a:xfrm>
            <a:off x="3132706" y="5115579"/>
            <a:ext cx="1119086" cy="12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4" idx="1"/>
          </p:cNvCxnSpPr>
          <p:nvPr/>
        </p:nvCxnSpPr>
        <p:spPr>
          <a:xfrm flipV="1">
            <a:off x="3161376" y="2842257"/>
            <a:ext cx="830898" cy="1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38"/>
          <p:cNvCxnSpPr>
            <a:cxnSpLocks/>
          </p:cNvCxnSpPr>
          <p:nvPr/>
        </p:nvCxnSpPr>
        <p:spPr>
          <a:xfrm>
            <a:off x="2583357" y="3977101"/>
            <a:ext cx="744" cy="6372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4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498" y="435121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4" idx="3"/>
            <a:endCxn id="3" idx="1"/>
          </p:cNvCxnSpPr>
          <p:nvPr/>
        </p:nvCxnSpPr>
        <p:spPr>
          <a:xfrm>
            <a:off x="1605098" y="4535879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321" y="3474234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25" name="Straight Arrow Connector 24"/>
          <p:cNvCxnSpPr>
            <a:cxnSpLocks/>
            <a:stCxn id="28" idx="2"/>
            <a:endCxn id="3" idx="1"/>
          </p:cNvCxnSpPr>
          <p:nvPr/>
        </p:nvCxnSpPr>
        <p:spPr>
          <a:xfrm>
            <a:off x="1366121" y="3843566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11471" y="4264986"/>
            <a:ext cx="2900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“HEAD” is a branch that points to currently checked out branch.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11470" y="2968494"/>
            <a:ext cx="2900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“branch” is a name that points to a commit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27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498" y="435121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4" idx="3"/>
            <a:endCxn id="3" idx="1"/>
          </p:cNvCxnSpPr>
          <p:nvPr/>
        </p:nvCxnSpPr>
        <p:spPr>
          <a:xfrm>
            <a:off x="1605098" y="4535879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0160" y="4361972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cxnSp>
        <p:nvCxnSpPr>
          <p:cNvPr id="6" name="Straight Arrow Connector 5"/>
          <p:cNvCxnSpPr>
            <a:stCxn id="11" idx="1"/>
            <a:endCxn id="3" idx="3"/>
          </p:cNvCxnSpPr>
          <p:nvPr/>
        </p:nvCxnSpPr>
        <p:spPr>
          <a:xfrm flipH="1" flipV="1">
            <a:off x="3208429" y="4535879"/>
            <a:ext cx="231731" cy="1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321" y="3479174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3" idx="1"/>
          </p:cNvCxnSpPr>
          <p:nvPr/>
        </p:nvCxnSpPr>
        <p:spPr>
          <a:xfrm>
            <a:off x="1366121" y="3848506"/>
            <a:ext cx="470708" cy="68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571" y="2925176"/>
            <a:ext cx="4453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Branching in git is very cheap, there is no copying of files! You can use local branches to create a backup of your changes, before doing something invasive. After the new branch is created you still remain in the original branch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$ git branch</a:t>
            </a:r>
          </a:p>
          <a:p>
            <a:r>
              <a:rPr lang="en-US" i="1" dirty="0">
                <a:solidFill>
                  <a:srgbClr val="FFFF00"/>
                </a:solidFill>
              </a:rPr>
              <a:t>* master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branch temp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branch</a:t>
            </a:r>
          </a:p>
          <a:p>
            <a:r>
              <a:rPr lang="en-US" i="1" dirty="0">
                <a:solidFill>
                  <a:srgbClr val="FFFF00"/>
                </a:solidFill>
              </a:rPr>
              <a:t>* master</a:t>
            </a:r>
          </a:p>
          <a:p>
            <a:r>
              <a:rPr lang="en-US" i="1" dirty="0">
                <a:solidFill>
                  <a:srgbClr val="FFFF00"/>
                </a:solidFill>
              </a:rPr>
              <a:t>  temp</a:t>
            </a:r>
            <a:endParaRPr lang="en-IN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4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875" y="357642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1601475" y="376109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0160" y="4361972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cxnSp>
        <p:nvCxnSpPr>
          <p:cNvPr id="6" name="Straight Arrow Connector 5"/>
          <p:cNvCxnSpPr>
            <a:stCxn id="11" idx="1"/>
            <a:endCxn id="3" idx="3"/>
          </p:cNvCxnSpPr>
          <p:nvPr/>
        </p:nvCxnSpPr>
        <p:spPr>
          <a:xfrm flipH="1" flipV="1">
            <a:off x="3208429" y="4535879"/>
            <a:ext cx="231731" cy="1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321" y="2815690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19" idx="1"/>
          </p:cNvCxnSpPr>
          <p:nvPr/>
        </p:nvCxnSpPr>
        <p:spPr>
          <a:xfrm>
            <a:off x="1366121" y="3185022"/>
            <a:ext cx="470708" cy="59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6829" y="360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d74b3fb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2522629" y="396966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572" y="2925176"/>
            <a:ext cx="3338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 commit in “master”, temp is behind master. But note that temp can be fast-forwarded to master with a merge.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590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875" y="357642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1601475" y="376109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0160" y="4361972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cxnSp>
        <p:nvCxnSpPr>
          <p:cNvPr id="6" name="Straight Arrow Connector 5"/>
          <p:cNvCxnSpPr>
            <a:stCxn id="11" idx="1"/>
            <a:endCxn id="3" idx="3"/>
          </p:cNvCxnSpPr>
          <p:nvPr/>
        </p:nvCxnSpPr>
        <p:spPr>
          <a:xfrm flipH="1" flipV="1">
            <a:off x="3208429" y="4535879"/>
            <a:ext cx="231731" cy="1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3544" y="2815690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3" idx="3"/>
          </p:cNvCxnSpPr>
          <p:nvPr/>
        </p:nvCxnSpPr>
        <p:spPr>
          <a:xfrm flipH="1">
            <a:off x="3208429" y="3185022"/>
            <a:ext cx="730915" cy="135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6829" y="360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d74b3fb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2522629" y="396966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572" y="2925176"/>
            <a:ext cx="3338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checkout temp</a:t>
            </a:r>
          </a:p>
          <a:p>
            <a:endParaRPr lang="en-US" dirty="0"/>
          </a:p>
          <a:p>
            <a:r>
              <a:rPr lang="en-US" dirty="0"/>
              <a:t>HEAD now points to temp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7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875" y="357642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1601475" y="376109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6298" y="3554354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cxnSp>
        <p:nvCxnSpPr>
          <p:cNvPr id="6" name="Straight Arrow Connector 5"/>
          <p:cNvCxnSpPr>
            <a:cxnSpLocks/>
            <a:stCxn id="11" idx="1"/>
            <a:endCxn id="23" idx="3"/>
          </p:cNvCxnSpPr>
          <p:nvPr/>
        </p:nvCxnSpPr>
        <p:spPr>
          <a:xfrm flipH="1">
            <a:off x="5265828" y="3739020"/>
            <a:ext cx="28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1052" y="2815690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23" idx="3"/>
          </p:cNvCxnSpPr>
          <p:nvPr/>
        </p:nvCxnSpPr>
        <p:spPr>
          <a:xfrm flipH="1">
            <a:off x="5265828" y="3185022"/>
            <a:ext cx="301024" cy="5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6829" y="360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d74b3fb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2522629" y="396966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94228" y="355435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d7a999a</a:t>
            </a:r>
            <a:endParaRPr lang="en-IN" dirty="0"/>
          </a:p>
        </p:txBody>
      </p:sp>
      <p:cxnSp>
        <p:nvCxnSpPr>
          <p:cNvPr id="25" name="Straight Arrow Connector 24"/>
          <p:cNvCxnSpPr>
            <a:cxnSpLocks/>
            <a:stCxn id="3" idx="0"/>
            <a:endCxn id="23" idx="2"/>
          </p:cNvCxnSpPr>
          <p:nvPr/>
        </p:nvCxnSpPr>
        <p:spPr>
          <a:xfrm flipV="1">
            <a:off x="2522629" y="3923686"/>
            <a:ext cx="2057399" cy="42752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1253" y="4443545"/>
            <a:ext cx="3539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 commit in temp, now temp and master have diverged. Also for this reason you cannot fast-forward either of them to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4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36829" y="435121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c64335f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36829" y="51020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b54335f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36829" y="58529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a49abc4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2522629" y="472054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2522629" y="547142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875" y="357642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1601475" y="376109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6298" y="3554354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cxnSp>
        <p:nvCxnSpPr>
          <p:cNvPr id="6" name="Straight Arrow Connector 5"/>
          <p:cNvCxnSpPr>
            <a:cxnSpLocks/>
            <a:stCxn id="11" idx="1"/>
            <a:endCxn id="23" idx="3"/>
          </p:cNvCxnSpPr>
          <p:nvPr/>
        </p:nvCxnSpPr>
        <p:spPr>
          <a:xfrm flipH="1">
            <a:off x="5265828" y="3739020"/>
            <a:ext cx="28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1052" y="2815690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23" idx="3"/>
          </p:cNvCxnSpPr>
          <p:nvPr/>
        </p:nvCxnSpPr>
        <p:spPr>
          <a:xfrm flipH="1">
            <a:off x="5265828" y="3185022"/>
            <a:ext cx="301024" cy="5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6829" y="360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d74b3fb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2522629" y="396966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94228" y="355435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d7a999a</a:t>
            </a:r>
            <a:endParaRPr lang="en-IN" dirty="0"/>
          </a:p>
        </p:txBody>
      </p:sp>
      <p:cxnSp>
        <p:nvCxnSpPr>
          <p:cNvPr id="25" name="Straight Arrow Connector 24"/>
          <p:cNvCxnSpPr>
            <a:cxnSpLocks/>
            <a:stCxn id="3" idx="0"/>
            <a:endCxn id="23" idx="2"/>
          </p:cNvCxnSpPr>
          <p:nvPr/>
        </p:nvCxnSpPr>
        <p:spPr>
          <a:xfrm flipV="1">
            <a:off x="2522629" y="3923686"/>
            <a:ext cx="2057399" cy="42752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1253" y="4443545"/>
            <a:ext cx="3539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reconcile one of the branches, you can either use “merge” or “rebase”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3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4755085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4939751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3383" y="4755085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" name="Straight Arrow Connector 5"/>
          <p:cNvCxnSpPr>
            <a:cxnSpLocks/>
            <a:stCxn id="11" idx="1"/>
          </p:cNvCxnSpPr>
          <p:nvPr/>
        </p:nvCxnSpPr>
        <p:spPr>
          <a:xfrm flipH="1">
            <a:off x="3862913" y="4939751"/>
            <a:ext cx="28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3878106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4247438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36562" y="2325129"/>
            <a:ext cx="41332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branch –b develop --track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r>
              <a:rPr lang="en-US" dirty="0"/>
              <a:t>You can track your local branches against a single remote branch.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$ git checkout develop</a:t>
            </a:r>
          </a:p>
          <a:p>
            <a:r>
              <a:rPr lang="en-US" dirty="0"/>
              <a:t>If a local branch “develop” did not already exist, then the above command is equivalent to the first.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$ git checkout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r>
              <a:rPr lang="en-US" dirty="0"/>
              <a:t>Checkout in a detached HEAD.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73786" y="2186630"/>
            <a:ext cx="34995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working with clones and forks, remember we are dealing with multiple repositories. Also multiple branches!</a:t>
            </a:r>
          </a:p>
          <a:p>
            <a:endParaRPr lang="en-US" dirty="0"/>
          </a:p>
          <a:p>
            <a:r>
              <a:rPr lang="en-US" dirty="0"/>
              <a:t>They might have the same name, but do not confuse between the local branches and remote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always work on local branches. Only a push changes remote branches.</a:t>
            </a:r>
          </a:p>
        </p:txBody>
      </p:sp>
    </p:spTree>
    <p:extLst>
      <p:ext uri="{BB962C8B-B14F-4D97-AF65-F5344CB8AC3E}">
        <p14:creationId xmlns:p14="http://schemas.microsoft.com/office/powerpoint/2010/main" val="5870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REPOSITORIES, CLONE, FORK, REMOTE</a:t>
            </a:r>
          </a:p>
          <a:p>
            <a:r>
              <a:rPr lang="en-US" dirty="0"/>
              <a:t>FETCH, PUSH, PULL</a:t>
            </a:r>
          </a:p>
          <a:p>
            <a:r>
              <a:rPr lang="en-US" dirty="0"/>
              <a:t>COMMIT, BRANCH, MERGE, REBASE</a:t>
            </a:r>
          </a:p>
          <a:p>
            <a:r>
              <a:rPr lang="en-US" dirty="0"/>
              <a:t>CHERRY-PICK, RESET, REFLOG</a:t>
            </a:r>
          </a:p>
        </p:txBody>
      </p:sp>
    </p:spTree>
    <p:extLst>
      <p:ext uri="{BB962C8B-B14F-4D97-AF65-F5344CB8AC3E}">
        <p14:creationId xmlns:p14="http://schemas.microsoft.com/office/powerpoint/2010/main" val="333106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375033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393500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3383" y="4755085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" name="Straight Arrow Connector 5"/>
          <p:cNvCxnSpPr>
            <a:cxnSpLocks/>
            <a:stCxn id="11" idx="1"/>
          </p:cNvCxnSpPr>
          <p:nvPr/>
        </p:nvCxnSpPr>
        <p:spPr>
          <a:xfrm flipH="1">
            <a:off x="3862913" y="4939751"/>
            <a:ext cx="28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2873357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3242689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71641" y="2487968"/>
            <a:ext cx="4133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commit …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push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 err="1"/>
              <a:t>sv</a:t>
            </a:r>
            <a:r>
              <a:rPr lang="en-US" dirty="0"/>
              <a:t>/develop can potentially be fast-forwarded to develop by a “push”, but might fail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 err="1"/>
              <a:t>sv</a:t>
            </a:r>
            <a:r>
              <a:rPr lang="en-US" dirty="0"/>
              <a:t>/develop is just a snapshot of the actual branch of the remote repository. It could be stale.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2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375033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393500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3383" y="4755085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" name="Straight Arrow Connector 5"/>
          <p:cNvCxnSpPr>
            <a:cxnSpLocks/>
            <a:stCxn id="11" idx="1"/>
          </p:cNvCxnSpPr>
          <p:nvPr/>
        </p:nvCxnSpPr>
        <p:spPr>
          <a:xfrm flipH="1">
            <a:off x="3862913" y="4939751"/>
            <a:ext cx="28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2873357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3242689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95699" y="2173674"/>
            <a:ext cx="2577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remote repository might have changed to look like this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48101" y="472882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848101" y="54797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848101" y="623057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28" name="Straight Arrow Connector 27"/>
          <p:cNvCxnSpPr>
            <a:cxnSpLocks/>
            <a:stCxn id="25" idx="0"/>
            <a:endCxn id="23" idx="2"/>
          </p:cNvCxnSpPr>
          <p:nvPr/>
        </p:nvCxnSpPr>
        <p:spPr>
          <a:xfrm flipV="1">
            <a:off x="7533901" y="509815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7" idx="0"/>
            <a:endCxn id="25" idx="2"/>
          </p:cNvCxnSpPr>
          <p:nvPr/>
        </p:nvCxnSpPr>
        <p:spPr>
          <a:xfrm flipV="1">
            <a:off x="7533901" y="5849032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23749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cxnSp>
        <p:nvCxnSpPr>
          <p:cNvPr id="34" name="Straight Arrow Connector 33"/>
          <p:cNvCxnSpPr>
            <a:cxnSpLocks/>
            <a:stCxn id="23" idx="0"/>
            <a:endCxn id="33" idx="2"/>
          </p:cNvCxnSpPr>
          <p:nvPr/>
        </p:nvCxnSpPr>
        <p:spPr>
          <a:xfrm flipH="1" flipV="1">
            <a:off x="7509549" y="4486146"/>
            <a:ext cx="24352" cy="2426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7496852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11052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8510378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39" name="Straight Arrow Connector 38"/>
          <p:cNvCxnSpPr>
            <a:cxnSpLocks/>
            <a:stCxn id="38" idx="1"/>
            <a:endCxn id="37" idx="3"/>
          </p:cNvCxnSpPr>
          <p:nvPr/>
        </p:nvCxnSpPr>
        <p:spPr>
          <a:xfrm flipH="1">
            <a:off x="8182652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62597" y="2960990"/>
            <a:ext cx="37578" cy="3638919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2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375033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393500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2873357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3242689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87482"/>
            <a:ext cx="45997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fetch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/>
              <a:t>Just updates your local objects to reflect the latest snapshot of </a:t>
            </a:r>
            <a:r>
              <a:rPr lang="en-US" dirty="0" err="1"/>
              <a:t>sv</a:t>
            </a:r>
            <a:r>
              <a:rPr lang="en-US" dirty="0"/>
              <a:t>/develop. The checkout is untouched. Before you can push, you now need to either “merge” or “rebase”.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" idx="0"/>
            <a:endCxn id="41" idx="2"/>
          </p:cNvCxnSpPr>
          <p:nvPr/>
        </p:nvCxnSpPr>
        <p:spPr>
          <a:xfrm flipV="1">
            <a:off x="3208428" y="4486146"/>
            <a:ext cx="2096545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1" idx="0"/>
            <a:endCxn id="38" idx="2"/>
          </p:cNvCxnSpPr>
          <p:nvPr/>
        </p:nvCxnSpPr>
        <p:spPr>
          <a:xfrm flipH="1" flipV="1">
            <a:off x="5292276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06476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30854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40" name="Straight Arrow Connector 39"/>
          <p:cNvCxnSpPr>
            <a:cxnSpLocks/>
            <a:stCxn id="39" idx="1"/>
          </p:cNvCxnSpPr>
          <p:nvPr/>
        </p:nvCxnSpPr>
        <p:spPr>
          <a:xfrm flipH="1">
            <a:off x="6003128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9173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90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375033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393500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2873357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3242689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87482"/>
            <a:ext cx="4599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merge can be initiated by: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pull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endParaRPr lang="en-US" dirty="0"/>
          </a:p>
          <a:p>
            <a:r>
              <a:rPr lang="en-US" dirty="0"/>
              <a:t>This is equivalent to: 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$ git fetch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merge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/>
              <a:t>Note: A fetch (hence a pull) requires n/w connectivity to remote, whereas a merge runs locally.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" idx="0"/>
            <a:endCxn id="41" idx="2"/>
          </p:cNvCxnSpPr>
          <p:nvPr/>
        </p:nvCxnSpPr>
        <p:spPr>
          <a:xfrm flipV="1">
            <a:off x="3208428" y="4486146"/>
            <a:ext cx="2096545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1" idx="0"/>
            <a:endCxn id="38" idx="2"/>
          </p:cNvCxnSpPr>
          <p:nvPr/>
        </p:nvCxnSpPr>
        <p:spPr>
          <a:xfrm flipH="1" flipV="1">
            <a:off x="5292276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06476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30854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40" name="Straight Arrow Connector 39"/>
          <p:cNvCxnSpPr>
            <a:cxnSpLocks/>
            <a:stCxn id="39" idx="1"/>
          </p:cNvCxnSpPr>
          <p:nvPr/>
        </p:nvCxnSpPr>
        <p:spPr>
          <a:xfrm flipH="1">
            <a:off x="6003128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9173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44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01" y="191499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2284001" y="2099662"/>
            <a:ext cx="582806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616" y="2465491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2100216" y="2110438"/>
            <a:ext cx="766591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74956"/>
            <a:ext cx="45997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merge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/>
              <a:t>Note: the log is no longer liner, but a graph. M1 is the merge which represents the changes required to incorporate all of d, d1, and e1 in a consistent way. </a:t>
            </a:r>
          </a:p>
          <a:p>
            <a:endParaRPr lang="en-US" dirty="0"/>
          </a:p>
          <a:p>
            <a:r>
              <a:rPr lang="en-US" dirty="0"/>
              <a:t>Note: A successful merge is not a guarantee of “correct” merge. Git does the right job most of the times, but not always.</a:t>
            </a:r>
            <a:endParaRPr lang="en-US" i="1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>
            <a:cxnSpLocks/>
            <a:stCxn id="3" idx="0"/>
            <a:endCxn id="73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V="1">
            <a:off x="3208428" y="4486146"/>
            <a:ext cx="2096545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66807" y="1925772"/>
            <a:ext cx="2140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M1:d+, e1+, d1+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76" idx="0"/>
            <a:endCxn id="61" idx="2"/>
          </p:cNvCxnSpPr>
          <p:nvPr/>
        </p:nvCxnSpPr>
        <p:spPr>
          <a:xfrm flipH="1" flipV="1">
            <a:off x="5292276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6476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330854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6003128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3937058" y="2295104"/>
            <a:ext cx="1355218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73" idx="0"/>
            <a:endCxn id="37" idx="2"/>
          </p:cNvCxnSpPr>
          <p:nvPr/>
        </p:nvCxnSpPr>
        <p:spPr>
          <a:xfrm flipV="1">
            <a:off x="3208428" y="2295104"/>
            <a:ext cx="728630" cy="145523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4619173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391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01" y="191499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2284001" y="2099662"/>
            <a:ext cx="582806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616" y="2465491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2100216" y="2110438"/>
            <a:ext cx="766591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74956"/>
            <a:ext cx="4599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case of conflicts, git leaves you with only those conflicts it could not resolve automatically. You can resolve them as you see fit: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add …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commit …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merge --continue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push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bail out any moment and safely return to the pre-merge state using: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merge --abort</a:t>
            </a:r>
          </a:p>
        </p:txBody>
      </p:sp>
      <p:cxnSp>
        <p:nvCxnSpPr>
          <p:cNvPr id="22" name="Straight Arrow Connector 21"/>
          <p:cNvCxnSpPr>
            <a:cxnSpLocks/>
            <a:stCxn id="3" idx="0"/>
            <a:endCxn id="73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V="1">
            <a:off x="3208428" y="4486146"/>
            <a:ext cx="2096545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66807" y="1925772"/>
            <a:ext cx="2140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M1:d+, e1+, d1+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76" idx="0"/>
            <a:endCxn id="61" idx="2"/>
          </p:cNvCxnSpPr>
          <p:nvPr/>
        </p:nvCxnSpPr>
        <p:spPr>
          <a:xfrm flipH="1" flipV="1">
            <a:off x="5292276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6476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330854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6003128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3937058" y="2295104"/>
            <a:ext cx="1355218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73" idx="0"/>
            <a:endCxn id="37" idx="2"/>
          </p:cNvCxnSpPr>
          <p:nvPr/>
        </p:nvCxnSpPr>
        <p:spPr>
          <a:xfrm flipV="1">
            <a:off x="3208428" y="2295104"/>
            <a:ext cx="728630" cy="145523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4619173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68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379" y="375033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</p:cNvCxnSpPr>
          <p:nvPr/>
        </p:nvCxnSpPr>
        <p:spPr>
          <a:xfrm>
            <a:off x="2307979" y="3935002"/>
            <a:ext cx="23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4805" y="2873357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</p:cNvCxnSpPr>
          <p:nvPr/>
        </p:nvCxnSpPr>
        <p:spPr>
          <a:xfrm>
            <a:off x="2020605" y="3242689"/>
            <a:ext cx="470708" cy="69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87482"/>
            <a:ext cx="4599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rebase can be initiated by: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pull --rebase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endParaRPr lang="en-US" dirty="0"/>
          </a:p>
          <a:p>
            <a:r>
              <a:rPr lang="en-US" dirty="0"/>
              <a:t>This is equivalent to: 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$ git fetch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rebase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/>
              <a:t>Note: A fetch (hence a pull) requires n/w connectivity to remote, whereas a rebase runs locally.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2628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3" idx="0"/>
            <a:endCxn id="19" idx="2"/>
          </p:cNvCxnSpPr>
          <p:nvPr/>
        </p:nvCxnSpPr>
        <p:spPr>
          <a:xfrm flipV="1">
            <a:off x="3208428" y="4119668"/>
            <a:ext cx="0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" idx="0"/>
            <a:endCxn id="41" idx="2"/>
          </p:cNvCxnSpPr>
          <p:nvPr/>
        </p:nvCxnSpPr>
        <p:spPr>
          <a:xfrm flipV="1">
            <a:off x="3208428" y="4486146"/>
            <a:ext cx="2096545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1" idx="0"/>
            <a:endCxn id="38" idx="2"/>
          </p:cNvCxnSpPr>
          <p:nvPr/>
        </p:nvCxnSpPr>
        <p:spPr>
          <a:xfrm flipH="1" flipV="1">
            <a:off x="5292276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06476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30854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40" name="Straight Arrow Connector 39"/>
          <p:cNvCxnSpPr>
            <a:cxnSpLocks/>
            <a:stCxn id="39" idx="1"/>
          </p:cNvCxnSpPr>
          <p:nvPr/>
        </p:nvCxnSpPr>
        <p:spPr>
          <a:xfrm flipH="1">
            <a:off x="6003128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9173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44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569" y="191499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1883169" y="2099662"/>
            <a:ext cx="620384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784" y="2465491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1699384" y="2110438"/>
            <a:ext cx="804169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3014" y="3274956"/>
            <a:ext cx="4599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/develop</a:t>
            </a:r>
          </a:p>
          <a:p>
            <a:endParaRPr lang="en-US" dirty="0"/>
          </a:p>
          <a:p>
            <a:r>
              <a:rPr lang="en-US" dirty="0"/>
              <a:t>Rebase keeps the history linear. It rolls back your changes (d), and fast-forwards to the latest changes from </a:t>
            </a:r>
            <a:r>
              <a:rPr lang="en-US" dirty="0" err="1"/>
              <a:t>sv</a:t>
            </a:r>
            <a:r>
              <a:rPr lang="en-US" dirty="0"/>
              <a:t>/develop, then reapplies your change (d) on top of it.</a:t>
            </a:r>
          </a:p>
          <a:p>
            <a:endParaRPr lang="en-US" dirty="0"/>
          </a:p>
          <a:p>
            <a:r>
              <a:rPr lang="en-US" dirty="0"/>
              <a:t>Since your change (d) is still private (i.e. only present in your local clone), such a reordering will not cause any problems for other developers.</a:t>
            </a:r>
          </a:p>
        </p:txBody>
      </p: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3200605" y="4486146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03553" y="1925772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d+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76" idx="0"/>
            <a:endCxn id="61" idx="2"/>
          </p:cNvCxnSpPr>
          <p:nvPr/>
        </p:nvCxnSpPr>
        <p:spPr>
          <a:xfrm flipH="1" flipV="1">
            <a:off x="3187908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02108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26486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3898760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3183393" y="2295104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14805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48352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cxnSpLocks/>
            <a:stCxn id="3" idx="0"/>
            <a:endCxn id="22" idx="2"/>
          </p:cNvCxnSpPr>
          <p:nvPr/>
        </p:nvCxnSpPr>
        <p:spPr>
          <a:xfrm flipH="1" flipV="1">
            <a:off x="1634152" y="4119668"/>
            <a:ext cx="1574276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91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22628" y="4764572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22628" y="551544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2628" y="626632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3208428" y="5133904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3208428" y="5884781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569" y="191499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1883169" y="2099662"/>
            <a:ext cx="620384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784" y="2465491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1699384" y="2110438"/>
            <a:ext cx="804169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3200605" y="4486146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03553" y="1925772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d+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76" idx="0"/>
            <a:endCxn id="61" idx="2"/>
          </p:cNvCxnSpPr>
          <p:nvPr/>
        </p:nvCxnSpPr>
        <p:spPr>
          <a:xfrm flipH="1" flipV="1">
            <a:off x="3187908" y="2878218"/>
            <a:ext cx="12697" cy="12385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02108" y="250888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26486" y="250888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3898760" y="2693552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3183393" y="2295104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14805" y="411681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437732" y="3241078"/>
            <a:ext cx="45997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case of conflicts, git leaves you with only those conflicts it could not resolve automatically. You can resolve them as you see fit: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add …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rebase --continue …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push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bail out any moment and safely return to the pre-rebase state using: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rebase --abort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352" y="375033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endCxn id="23" idx="2"/>
          </p:cNvCxnSpPr>
          <p:nvPr/>
        </p:nvCxnSpPr>
        <p:spPr>
          <a:xfrm flipH="1" flipV="1">
            <a:off x="1634152" y="4119668"/>
            <a:ext cx="1574276" cy="64490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99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5743" y="1965100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7507343" y="2149766"/>
            <a:ext cx="620384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7323558" y="2160542"/>
            <a:ext cx="804169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79025" y="2884927"/>
            <a:ext cx="4599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&lt;commit-id&gt;</a:t>
            </a:r>
          </a:p>
          <a:p>
            <a:endParaRPr lang="en-US" dirty="0"/>
          </a:p>
          <a:p>
            <a:r>
              <a:rPr lang="en-US" dirty="0"/>
              <a:t>Will launch an interactive rebase session, affecting commit history after specified commit-id.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dirty="0"/>
              <a:t>You can squash/fixup frivolous commits, reword commit, edit commits, drop commits, reorder commits.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working with GIT, typically we need to works with multiple repository, and deal with operations across these repositories.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041" y="3544866"/>
            <a:ext cx="11135638" cy="1467994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GitHub / Bitbucket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50101" y="3725677"/>
            <a:ext cx="2461846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Main Repository</a:t>
            </a:r>
          </a:p>
          <a:p>
            <a:r>
              <a:rPr lang="en-US" dirty="0"/>
              <a:t>(you may not have push permissions)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0966" y="3725677"/>
            <a:ext cx="2627575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Forked Repository</a:t>
            </a:r>
          </a:p>
          <a:p>
            <a:r>
              <a:rPr lang="en-US" dirty="0"/>
              <a:t>(you will have push permissions)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03507" y="3725677"/>
            <a:ext cx="3482235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Colleague’s Forked Repositories</a:t>
            </a:r>
          </a:p>
          <a:p>
            <a:r>
              <a:rPr lang="en-US" dirty="0"/>
              <a:t>(you may not have push permissions)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0966" y="5286634"/>
            <a:ext cx="2627575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Cloned Repository</a:t>
            </a:r>
          </a:p>
          <a:p>
            <a:r>
              <a:rPr lang="en-US" dirty="0"/>
              <a:t>(you will have push permissions)</a:t>
            </a:r>
            <a:endParaRPr lang="en-IN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931812" y="4649007"/>
            <a:ext cx="0" cy="637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0431" y="4649007"/>
            <a:ext cx="0" cy="63762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458541" y="3908121"/>
            <a:ext cx="891561" cy="12526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3458542" y="4111869"/>
            <a:ext cx="891558" cy="0"/>
          </a:xfrm>
          <a:prstGeom prst="straightConnector1">
            <a:avLst/>
          </a:prstGeom>
          <a:ln w="508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6806790" y="3920647"/>
            <a:ext cx="891561" cy="12526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6806791" y="4122729"/>
            <a:ext cx="891558" cy="0"/>
          </a:xfrm>
          <a:prstGeom prst="straightConnector1">
            <a:avLst/>
          </a:prstGeom>
          <a:ln w="508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4" idx="2"/>
            <a:endCxn id="8" idx="3"/>
          </p:cNvCxnSpPr>
          <p:nvPr/>
        </p:nvCxnSpPr>
        <p:spPr>
          <a:xfrm flipH="1">
            <a:off x="3458541" y="4649007"/>
            <a:ext cx="2122483" cy="1099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7" idx="2"/>
            <a:endCxn id="8" idx="3"/>
          </p:cNvCxnSpPr>
          <p:nvPr/>
        </p:nvCxnSpPr>
        <p:spPr>
          <a:xfrm flipH="1">
            <a:off x="3458541" y="4649007"/>
            <a:ext cx="5986084" cy="1099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16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5743" y="1965100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7507343" y="2149766"/>
            <a:ext cx="620384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7323558" y="2160542"/>
            <a:ext cx="804169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79025" y="2884927"/>
            <a:ext cx="4599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b1</a:t>
            </a:r>
          </a:p>
          <a:p>
            <a:endParaRPr lang="en-US" dirty="0"/>
          </a:p>
          <a:p>
            <a:r>
              <a:rPr lang="en-US" dirty="0"/>
              <a:t>Options are shown inside the editor. By default all commits will be picked up.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pick c1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b11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temp1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exp11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c11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55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5743" y="1965100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3"/>
            <a:endCxn id="37" idx="1"/>
          </p:cNvCxnSpPr>
          <p:nvPr/>
        </p:nvCxnSpPr>
        <p:spPr>
          <a:xfrm>
            <a:off x="7507343" y="2149766"/>
            <a:ext cx="620384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3"/>
            <a:endCxn id="37" idx="1"/>
          </p:cNvCxnSpPr>
          <p:nvPr/>
        </p:nvCxnSpPr>
        <p:spPr>
          <a:xfrm flipV="1">
            <a:off x="7323558" y="2160542"/>
            <a:ext cx="804169" cy="53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79025" y="2884927"/>
            <a:ext cx="4599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b1</a:t>
            </a:r>
          </a:p>
          <a:p>
            <a:endParaRPr lang="en-US" dirty="0"/>
          </a:p>
          <a:p>
            <a:r>
              <a:rPr lang="en-US" dirty="0"/>
              <a:t>Change as per requirements…</a:t>
            </a:r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pick b11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c1</a:t>
            </a:r>
          </a:p>
          <a:p>
            <a:r>
              <a:rPr lang="en-US" i="1" dirty="0">
                <a:solidFill>
                  <a:srgbClr val="FFFF00"/>
                </a:solidFill>
              </a:rPr>
              <a:t>fixup c11 </a:t>
            </a:r>
          </a:p>
          <a:p>
            <a:r>
              <a:rPr lang="en-US" i="1" dirty="0">
                <a:solidFill>
                  <a:srgbClr val="FFFF00"/>
                </a:solidFill>
              </a:rPr>
              <a:t>drop temp1</a:t>
            </a:r>
          </a:p>
          <a:p>
            <a:r>
              <a:rPr lang="en-US" i="1" dirty="0">
                <a:solidFill>
                  <a:srgbClr val="FFFF00"/>
                </a:solidFill>
              </a:rPr>
              <a:t>pick exp11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9956" y="2884927"/>
            <a:ext cx="1948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pick c1</a:t>
            </a:r>
          </a:p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pick b11</a:t>
            </a:r>
          </a:p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pick temp1</a:t>
            </a:r>
          </a:p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pick exp11</a:t>
            </a:r>
          </a:p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pick c11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29633" y="5298510"/>
            <a:ext cx="730323" cy="26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828800" y="4536250"/>
            <a:ext cx="1131156" cy="1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16482" y="4409162"/>
            <a:ext cx="1043474" cy="40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54060" y="4709786"/>
            <a:ext cx="1005896" cy="85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3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5999" y="329580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1"/>
            <a:endCxn id="40" idx="3"/>
          </p:cNvCxnSpPr>
          <p:nvPr/>
        </p:nvCxnSpPr>
        <p:spPr>
          <a:xfrm flipH="1">
            <a:off x="5710544" y="3480469"/>
            <a:ext cx="415455" cy="1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40" idx="3"/>
          </p:cNvCxnSpPr>
          <p:nvPr/>
        </p:nvCxnSpPr>
        <p:spPr>
          <a:xfrm flipH="1">
            <a:off x="5710544" y="2884927"/>
            <a:ext cx="927214" cy="60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79026" y="2884927"/>
            <a:ext cx="3245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b1</a:t>
            </a:r>
          </a:p>
          <a:p>
            <a:endParaRPr lang="en-US" dirty="0"/>
          </a:p>
          <a:p>
            <a:r>
              <a:rPr lang="en-US" dirty="0"/>
              <a:t>The result of rebase is a new linear history. All commits affected have distinctly new commit hashes.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7652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b11+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351470" y="40398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c1,c11+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338944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exp11+</a:t>
            </a:r>
            <a:endParaRPr lang="en-IN" dirty="0"/>
          </a:p>
        </p:txBody>
      </p:sp>
      <p:cxnSp>
        <p:nvCxnSpPr>
          <p:cNvPr id="46" name="Straight Arrow Connector 45"/>
          <p:cNvCxnSpPr>
            <a:cxnSpLocks/>
            <a:stCxn id="16" idx="0"/>
            <a:endCxn id="36" idx="2"/>
          </p:cNvCxnSpPr>
          <p:nvPr/>
        </p:nvCxnSpPr>
        <p:spPr>
          <a:xfrm flipH="1" flipV="1">
            <a:off x="5062322" y="5184008"/>
            <a:ext cx="377028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5024744" y="3679199"/>
            <a:ext cx="12526" cy="360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36" idx="0"/>
            <a:endCxn id="39" idx="2"/>
          </p:cNvCxnSpPr>
          <p:nvPr/>
        </p:nvCxnSpPr>
        <p:spPr>
          <a:xfrm flipH="1" flipV="1">
            <a:off x="5037270" y="4409162"/>
            <a:ext cx="25052" cy="4055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00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5999" y="329580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1"/>
            <a:endCxn id="40" idx="3"/>
          </p:cNvCxnSpPr>
          <p:nvPr/>
        </p:nvCxnSpPr>
        <p:spPr>
          <a:xfrm flipH="1">
            <a:off x="5710544" y="3480469"/>
            <a:ext cx="415455" cy="1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40" idx="3"/>
          </p:cNvCxnSpPr>
          <p:nvPr/>
        </p:nvCxnSpPr>
        <p:spPr>
          <a:xfrm flipH="1">
            <a:off x="5710544" y="2884927"/>
            <a:ext cx="927214" cy="60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79026" y="2884927"/>
            <a:ext cx="3245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b1</a:t>
            </a:r>
          </a:p>
          <a:p>
            <a:endParaRPr lang="en-US" dirty="0"/>
          </a:p>
          <a:p>
            <a:r>
              <a:rPr lang="en-US" dirty="0"/>
              <a:t>Notice that develop and </a:t>
            </a:r>
            <a:r>
              <a:rPr lang="en-US" dirty="0" err="1"/>
              <a:t>sv</a:t>
            </a:r>
            <a:r>
              <a:rPr lang="en-US" dirty="0"/>
              <a:t>/develop histories have diverged!!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push </a:t>
            </a:r>
            <a:r>
              <a:rPr lang="en-US" i="1" dirty="0" err="1">
                <a:solidFill>
                  <a:srgbClr val="FFFF00"/>
                </a:solidFill>
              </a:rPr>
              <a:t>sv</a:t>
            </a:r>
            <a:r>
              <a:rPr lang="en-US" i="1" dirty="0">
                <a:solidFill>
                  <a:srgbClr val="FFFF00"/>
                </a:solidFill>
              </a:rPr>
              <a:t> develop --force</a:t>
            </a:r>
          </a:p>
          <a:p>
            <a:endParaRPr lang="en-US" dirty="0"/>
          </a:p>
          <a:p>
            <a:r>
              <a:rPr lang="en-US" dirty="0"/>
              <a:t>This will impact all users of remote repository </a:t>
            </a:r>
            <a:r>
              <a:rPr lang="en-US" dirty="0" err="1"/>
              <a:t>sv</a:t>
            </a:r>
            <a:r>
              <a:rPr lang="en-US" dirty="0"/>
              <a:t>/develop who have pulled c1 already.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7652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b11+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351470" y="40398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c1,c11+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338944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exp11+</a:t>
            </a:r>
            <a:endParaRPr lang="en-IN" dirty="0"/>
          </a:p>
        </p:txBody>
      </p:sp>
      <p:cxnSp>
        <p:nvCxnSpPr>
          <p:cNvPr id="46" name="Straight Arrow Connector 45"/>
          <p:cNvCxnSpPr>
            <a:cxnSpLocks/>
            <a:stCxn id="16" idx="0"/>
            <a:endCxn id="36" idx="2"/>
          </p:cNvCxnSpPr>
          <p:nvPr/>
        </p:nvCxnSpPr>
        <p:spPr>
          <a:xfrm flipH="1" flipV="1">
            <a:off x="5062322" y="5184008"/>
            <a:ext cx="377028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5024744" y="3679199"/>
            <a:ext cx="12526" cy="360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36" idx="0"/>
            <a:endCxn id="39" idx="2"/>
          </p:cNvCxnSpPr>
          <p:nvPr/>
        </p:nvCxnSpPr>
        <p:spPr>
          <a:xfrm flipH="1" flipV="1">
            <a:off x="5037270" y="4409162"/>
            <a:ext cx="25052" cy="4055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95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4680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6802" y="5565553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46802" y="63164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16" idx="0"/>
            <a:endCxn id="3" idx="2"/>
          </p:cNvCxnSpPr>
          <p:nvPr/>
        </p:nvCxnSpPr>
        <p:spPr>
          <a:xfrm flipV="1">
            <a:off x="8832602" y="5184008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0"/>
            <a:endCxn id="16" idx="2"/>
          </p:cNvCxnSpPr>
          <p:nvPr/>
        </p:nvCxnSpPr>
        <p:spPr>
          <a:xfrm flipV="1">
            <a:off x="8832602" y="5934885"/>
            <a:ext cx="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5999" y="329580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24" idx="1"/>
            <a:endCxn id="40" idx="3"/>
          </p:cNvCxnSpPr>
          <p:nvPr/>
        </p:nvCxnSpPr>
        <p:spPr>
          <a:xfrm flipH="1">
            <a:off x="5710544" y="3480469"/>
            <a:ext cx="415455" cy="1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1958" y="2515595"/>
            <a:ext cx="1371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  <a:stCxn id="15" idx="2"/>
            <a:endCxn id="40" idx="3"/>
          </p:cNvCxnSpPr>
          <p:nvPr/>
        </p:nvCxnSpPr>
        <p:spPr>
          <a:xfrm flipH="1">
            <a:off x="5710544" y="2884927"/>
            <a:ext cx="927214" cy="60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8824779" y="4536250"/>
            <a:ext cx="7823" cy="2784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27" y="1975876"/>
            <a:ext cx="1359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c11</a:t>
            </a:r>
            <a:endParaRPr lang="en-IN" dirty="0"/>
          </a:p>
        </p:txBody>
      </p:sp>
      <p:cxnSp>
        <p:nvCxnSpPr>
          <p:cNvPr id="60" name="Straight Arrow Connector 59"/>
          <p:cNvCxnSpPr>
            <a:cxnSpLocks/>
            <a:stCxn id="23" idx="0"/>
            <a:endCxn id="61" idx="2"/>
          </p:cNvCxnSpPr>
          <p:nvPr/>
        </p:nvCxnSpPr>
        <p:spPr>
          <a:xfrm flipH="1" flipV="1">
            <a:off x="8812082" y="2928322"/>
            <a:ext cx="3337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6282" y="255899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M1:…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875712" y="5565553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zu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63" name="Straight Arrow Connector 62"/>
          <p:cNvCxnSpPr>
            <a:cxnSpLocks/>
            <a:stCxn id="62" idx="1"/>
          </p:cNvCxnSpPr>
          <p:nvPr/>
        </p:nvCxnSpPr>
        <p:spPr>
          <a:xfrm flipH="1">
            <a:off x="9547986" y="5750219"/>
            <a:ext cx="3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61" idx="0"/>
            <a:endCxn id="37" idx="2"/>
          </p:cNvCxnSpPr>
          <p:nvPr/>
        </p:nvCxnSpPr>
        <p:spPr>
          <a:xfrm flipH="1" flipV="1">
            <a:off x="8807567" y="2345208"/>
            <a:ext cx="4515" cy="213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8979" y="41669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79026" y="2884927"/>
            <a:ext cx="3245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$ git rebase –i b1</a:t>
            </a:r>
          </a:p>
          <a:p>
            <a:endParaRPr lang="en-US" dirty="0"/>
          </a:p>
          <a:p>
            <a:r>
              <a:rPr lang="en-US" dirty="0"/>
              <a:t>Notice that develop and </a:t>
            </a:r>
            <a:r>
              <a:rPr lang="en-US" dirty="0" err="1"/>
              <a:t>zu</a:t>
            </a:r>
            <a:r>
              <a:rPr lang="en-US" dirty="0"/>
              <a:t>/develop histories are fine!!</a:t>
            </a:r>
          </a:p>
          <a:p>
            <a:r>
              <a:rPr lang="en-US" i="1" dirty="0">
                <a:solidFill>
                  <a:srgbClr val="FFFF00"/>
                </a:solidFill>
              </a:rPr>
              <a:t>$ git push </a:t>
            </a:r>
            <a:r>
              <a:rPr lang="en-US" i="1" dirty="0" err="1">
                <a:solidFill>
                  <a:srgbClr val="FFFF00"/>
                </a:solidFill>
              </a:rPr>
              <a:t>zu</a:t>
            </a:r>
            <a:r>
              <a:rPr lang="en-US" i="1" dirty="0">
                <a:solidFill>
                  <a:srgbClr val="FFFF00"/>
                </a:solidFill>
              </a:rPr>
              <a:t> develop</a:t>
            </a:r>
          </a:p>
          <a:p>
            <a:endParaRPr lang="en-US" dirty="0"/>
          </a:p>
          <a:p>
            <a:r>
              <a:rPr lang="en-US" dirty="0"/>
              <a:t>This will be a fast-forward merge for </a:t>
            </a:r>
            <a:r>
              <a:rPr lang="en-US" dirty="0" err="1"/>
              <a:t>zu</a:t>
            </a:r>
            <a:r>
              <a:rPr lang="en-US" dirty="0"/>
              <a:t>/develop, and will impact no one.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29619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  <a:endParaRPr lang="en-IN" dirty="0"/>
          </a:p>
        </p:txBody>
      </p:sp>
      <p:cxnSp>
        <p:nvCxnSpPr>
          <p:cNvPr id="26" name="Straight Arrow Connector 25"/>
          <p:cNvCxnSpPr>
            <a:cxnSpLocks/>
            <a:stCxn id="76" idx="0"/>
            <a:endCxn id="23" idx="2"/>
          </p:cNvCxnSpPr>
          <p:nvPr/>
        </p:nvCxnSpPr>
        <p:spPr>
          <a:xfrm flipH="1" flipV="1">
            <a:off x="8815419" y="3679199"/>
            <a:ext cx="9360" cy="4877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1849" y="316480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</a:t>
            </a:r>
            <a:endParaRPr lang="en-IN" dirty="0"/>
          </a:p>
        </p:txBody>
      </p:sp>
      <p:cxnSp>
        <p:nvCxnSpPr>
          <p:cNvPr id="29" name="Straight Arrow Connector 28"/>
          <p:cNvCxnSpPr>
            <a:cxnSpLocks/>
            <a:stCxn id="76" idx="0"/>
            <a:endCxn id="28" idx="2"/>
          </p:cNvCxnSpPr>
          <p:nvPr/>
        </p:nvCxnSpPr>
        <p:spPr>
          <a:xfrm flipV="1">
            <a:off x="8824779" y="3534139"/>
            <a:ext cx="1572870" cy="63277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8" idx="0"/>
            <a:endCxn id="61" idx="3"/>
          </p:cNvCxnSpPr>
          <p:nvPr/>
        </p:nvCxnSpPr>
        <p:spPr>
          <a:xfrm flipH="1" flipV="1">
            <a:off x="9497882" y="2743656"/>
            <a:ext cx="899767" cy="42115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9402" y="4814676"/>
            <a:ext cx="1371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sv</a:t>
            </a:r>
            <a:r>
              <a:rPr lang="en-US" dirty="0"/>
              <a:t>/develop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68825" y="4999342"/>
            <a:ext cx="67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76522" y="4814676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b11+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351470" y="403983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c1,c11+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338944" y="3309867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exp11+</a:t>
            </a:r>
            <a:endParaRPr lang="en-IN" dirty="0"/>
          </a:p>
        </p:txBody>
      </p:sp>
      <p:cxnSp>
        <p:nvCxnSpPr>
          <p:cNvPr id="46" name="Straight Arrow Connector 45"/>
          <p:cNvCxnSpPr>
            <a:cxnSpLocks/>
            <a:stCxn id="16" idx="0"/>
            <a:endCxn id="36" idx="2"/>
          </p:cNvCxnSpPr>
          <p:nvPr/>
        </p:nvCxnSpPr>
        <p:spPr>
          <a:xfrm flipH="1" flipV="1">
            <a:off x="5062322" y="5184008"/>
            <a:ext cx="3770280" cy="3815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5024744" y="3679199"/>
            <a:ext cx="12526" cy="360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36" idx="0"/>
            <a:endCxn id="39" idx="2"/>
          </p:cNvCxnSpPr>
          <p:nvPr/>
        </p:nvCxnSpPr>
        <p:spPr>
          <a:xfrm flipH="1" flipV="1">
            <a:off x="5037270" y="4409162"/>
            <a:ext cx="25052" cy="4055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5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CHERRY-PICK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CHERRY-PICK</a:t>
            </a:r>
            <a:r>
              <a:rPr lang="en-IN" dirty="0"/>
              <a:t> – Applies the change represented by &lt;commit-id&gt; on top of HEAD. </a:t>
            </a:r>
          </a:p>
          <a:p>
            <a:endParaRPr lang="en-IN" dirty="0"/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IN" dirty="0">
                <a:solidFill>
                  <a:srgbClr val="FFFF00"/>
                </a:solidFill>
              </a:rPr>
              <a:t> git cherry-pick &lt;commit-id&gt;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IN" dirty="0"/>
              <a:t>(This is same as the “pick” command in “git rebase –</a:t>
            </a:r>
            <a:r>
              <a:rPr lang="en-IN" dirty="0" err="1"/>
              <a:t>i</a:t>
            </a:r>
            <a:r>
              <a:rPr lang="en-IN" dirty="0"/>
              <a:t>")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7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IN" dirty="0"/>
              <a:t>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RESET</a:t>
            </a:r>
            <a:r>
              <a:rPr lang="en-IN" dirty="0"/>
              <a:t> – Moves HEAD to specified point in the commit tree, all changes to get to HEAD are preserved as </a:t>
            </a:r>
            <a:r>
              <a:rPr lang="en-IN" dirty="0" err="1"/>
              <a:t>unstaged</a:t>
            </a:r>
            <a:r>
              <a:rPr lang="en-IN" dirty="0"/>
              <a:t> files in the checkout. Useful to redo or combine commits. (like fixup operation in rebase)</a:t>
            </a:r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IN" dirty="0">
                <a:solidFill>
                  <a:srgbClr val="FFFF00"/>
                </a:solidFill>
              </a:rPr>
              <a:t> git reset &lt;commit-id&gt;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RESET</a:t>
            </a:r>
            <a:r>
              <a:rPr lang="en-IN" dirty="0"/>
              <a:t> – Moves HEAD to specified point in the commit tree, however the checkout reflect the current state of HEAD. Helps quickly switching/restoring commit trees. </a:t>
            </a:r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IN" dirty="0">
                <a:solidFill>
                  <a:srgbClr val="FFFF00"/>
                </a:solidFill>
              </a:rPr>
              <a:t> git reset --hard &lt;commit-id&gt;</a:t>
            </a:r>
          </a:p>
          <a:p>
            <a:endParaRPr lang="en-US" dirty="0"/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7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IN" dirty="0"/>
              <a:t>REFLOG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IN" dirty="0">
                <a:solidFill>
                  <a:srgbClr val="FFFF00"/>
                </a:solidFill>
              </a:rPr>
              <a:t> git </a:t>
            </a:r>
            <a:r>
              <a:rPr lang="en-IN" dirty="0" err="1">
                <a:solidFill>
                  <a:srgbClr val="FFFF00"/>
                </a:solidFill>
              </a:rPr>
              <a:t>reflog</a:t>
            </a:r>
            <a:endParaRPr lang="en-IN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Lists all the transitions of the HEAD along with the commit-ids and operations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IN" dirty="0" err="1"/>
              <a:t>sful</a:t>
            </a:r>
            <a:r>
              <a:rPr lang="en-IN" dirty="0"/>
              <a:t> if you have committed the change, and then undid it with RESET or REBASE or MERGE or PULL, then you can still </a:t>
            </a:r>
            <a:r>
              <a:rPr lang="en-US" dirty="0"/>
              <a:t>get back to a previous state in</a:t>
            </a:r>
            <a:r>
              <a:rPr lang="en-IN" dirty="0"/>
              <a:t> commit tree.</a:t>
            </a:r>
          </a:p>
          <a:p>
            <a:endParaRPr lang="en-US" dirty="0"/>
          </a:p>
          <a:p>
            <a:r>
              <a:rPr lang="en-US" dirty="0"/>
              <a:t>Usually, all committed states are recoverable after its lost. (Unless you did “git </a:t>
            </a:r>
            <a:r>
              <a:rPr lang="en-US" dirty="0" err="1"/>
              <a:t>gc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59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65210" y="2967335"/>
            <a:ext cx="36615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Questions?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Discussion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9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“clone” of a repository gives a complete copy with full history.</a:t>
            </a:r>
          </a:p>
          <a:p>
            <a:r>
              <a:rPr lang="en-US" dirty="0"/>
              <a:t>“Forks” are just clones that are managed by GitHub/</a:t>
            </a:r>
            <a:r>
              <a:rPr lang="en-US" dirty="0" err="1"/>
              <a:t>BitBucket</a:t>
            </a:r>
            <a:r>
              <a:rPr lang="en-US" dirty="0"/>
              <a:t> with enforced permissions.</a:t>
            </a:r>
          </a:p>
          <a:p>
            <a:r>
              <a:rPr lang="en-US" dirty="0"/>
              <a:t>After a git clone, the user can work on the repository without requiring network connection until he wants to push or fetch. [Contrast this with SVN or CVS]</a:t>
            </a:r>
          </a:p>
        </p:txBody>
      </p:sp>
    </p:spTree>
    <p:extLst>
      <p:ext uri="{BB962C8B-B14F-4D97-AF65-F5344CB8AC3E}">
        <p14:creationId xmlns:p14="http://schemas.microsoft.com/office/powerpoint/2010/main" val="8490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clone “http://github.com/shri314/</a:t>
            </a:r>
            <a:r>
              <a:rPr lang="en-US" sz="2000" i="1" dirty="0" err="1">
                <a:solidFill>
                  <a:srgbClr val="FFFF00"/>
                </a:solidFill>
              </a:rPr>
              <a:t>lru-cache.git</a:t>
            </a:r>
            <a:r>
              <a:rPr lang="en-US" sz="2000" i="1" dirty="0">
                <a:solidFill>
                  <a:srgbClr val="FFFF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cd </a:t>
            </a:r>
            <a:r>
              <a:rPr lang="en-US" sz="2000" i="1" dirty="0" err="1">
                <a:solidFill>
                  <a:srgbClr val="FFFF00"/>
                </a:solidFill>
              </a:rPr>
              <a:t>lru</a:t>
            </a:r>
            <a:r>
              <a:rPr lang="en-US" sz="2000" i="1" dirty="0">
                <a:solidFill>
                  <a:srgbClr val="FFFF00"/>
                </a:solidFill>
              </a:rPr>
              <a:t>-cache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branch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* master</a:t>
            </a: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clone --bare “git@github.com:shri314/</a:t>
            </a:r>
            <a:r>
              <a:rPr lang="en-US" sz="2000" i="1" dirty="0" err="1">
                <a:solidFill>
                  <a:srgbClr val="FFFF00"/>
                </a:solidFill>
              </a:rPr>
              <a:t>lru-cache.git</a:t>
            </a:r>
            <a:r>
              <a:rPr lang="en-US" sz="2000" i="1" dirty="0">
                <a:solidFill>
                  <a:srgbClr val="FFFF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cd </a:t>
            </a:r>
            <a:r>
              <a:rPr lang="en-US" sz="2000" i="1" dirty="0" err="1">
                <a:solidFill>
                  <a:srgbClr val="FFFF00"/>
                </a:solidFill>
              </a:rPr>
              <a:t>lru-cache.git</a:t>
            </a:r>
            <a:endParaRPr lang="en-US" sz="2000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6770" y="5012859"/>
            <a:ext cx="410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Bare clones will not have any checkouts. Used typically for backup or mirroring repositories.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24072" y="3351701"/>
            <a:ext cx="319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also checks out default branch (or specified branch)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3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“remote” is a name that you assign a repository of your choice.</a:t>
            </a:r>
          </a:p>
          <a:p>
            <a:r>
              <a:rPr lang="en-US" dirty="0"/>
              <a:t>The remote named “origin” is created by default, that points to the repository from where this repository was cloned.</a:t>
            </a:r>
          </a:p>
        </p:txBody>
      </p:sp>
    </p:spTree>
    <p:extLst>
      <p:ext uri="{BB962C8B-B14F-4D97-AF65-F5344CB8AC3E}">
        <p14:creationId xmlns:p14="http://schemas.microsoft.com/office/powerpoint/2010/main" val="56779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remote –v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origin    git@github.com:shri314/lru-cache.git (fetch)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origin    git@github.com:shri314/lru-cache.git (push)</a:t>
            </a: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remote add </a:t>
            </a:r>
            <a:r>
              <a:rPr lang="en-US" sz="2000" i="1" dirty="0" err="1">
                <a:solidFill>
                  <a:srgbClr val="FFFF00"/>
                </a:solidFill>
              </a:rPr>
              <a:t>zu</a:t>
            </a:r>
            <a:r>
              <a:rPr lang="en-US" sz="2000" i="1" dirty="0">
                <a:solidFill>
                  <a:srgbClr val="FFFF00"/>
                </a:solidFill>
              </a:rPr>
              <a:t> “</a:t>
            </a:r>
            <a:r>
              <a:rPr lang="en-US" sz="2000" i="1" dirty="0" err="1">
                <a:solidFill>
                  <a:srgbClr val="FFFF00"/>
                </a:solidFill>
              </a:rPr>
              <a:t>git@github.com:zuppa</a:t>
            </a:r>
            <a:r>
              <a:rPr lang="en-US" sz="2000" i="1" dirty="0">
                <a:solidFill>
                  <a:srgbClr val="FFFF00"/>
                </a:solidFill>
              </a:rPr>
              <a:t>/</a:t>
            </a:r>
            <a:r>
              <a:rPr lang="en-US" sz="2000" i="1" dirty="0" err="1">
                <a:solidFill>
                  <a:srgbClr val="FFFF00"/>
                </a:solidFill>
              </a:rPr>
              <a:t>lru-cache.git</a:t>
            </a:r>
            <a:r>
              <a:rPr lang="en-US" sz="2000" i="1" dirty="0">
                <a:solidFill>
                  <a:srgbClr val="FFFF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remote rename origin sv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FF00"/>
                </a:solidFill>
              </a:rPr>
              <a:t>$ git remote –v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FFFF00"/>
                </a:solidFill>
              </a:rPr>
              <a:t>sv</a:t>
            </a:r>
            <a:r>
              <a:rPr lang="en-US" sz="2000" i="1" dirty="0">
                <a:solidFill>
                  <a:srgbClr val="FFFF00"/>
                </a:solidFill>
              </a:rPr>
              <a:t>         git@github.com:shri314/lru-cache.git (fetch)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FFFF00"/>
                </a:solidFill>
              </a:rPr>
              <a:t>sv</a:t>
            </a:r>
            <a:r>
              <a:rPr lang="en-US" sz="2000" i="1" dirty="0">
                <a:solidFill>
                  <a:srgbClr val="FFFF00"/>
                </a:solidFill>
              </a:rPr>
              <a:t>         git@github.com:shri314/lru-cache.git (push)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FFFF00"/>
                </a:solidFill>
              </a:rPr>
              <a:t>zu</a:t>
            </a:r>
            <a:r>
              <a:rPr lang="en-US" sz="2000" i="1" dirty="0">
                <a:solidFill>
                  <a:srgbClr val="FFFF00"/>
                </a:solidFill>
              </a:rPr>
              <a:t>        </a:t>
            </a:r>
            <a:r>
              <a:rPr lang="en-US" sz="2000" i="1" dirty="0" err="1">
                <a:solidFill>
                  <a:srgbClr val="FFFF00"/>
                </a:solidFill>
              </a:rPr>
              <a:t>git@github.com:zuppa</a:t>
            </a:r>
            <a:r>
              <a:rPr lang="en-US" sz="2000" i="1" dirty="0">
                <a:solidFill>
                  <a:srgbClr val="FFFF00"/>
                </a:solidFill>
              </a:rPr>
              <a:t>/lru-cache.git (fetch)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FFFF00"/>
                </a:solidFill>
              </a:rPr>
              <a:t>zu</a:t>
            </a:r>
            <a:r>
              <a:rPr lang="en-US" sz="2000" i="1" dirty="0">
                <a:solidFill>
                  <a:srgbClr val="FFFF00"/>
                </a:solidFill>
              </a:rPr>
              <a:t>        </a:t>
            </a:r>
            <a:r>
              <a:rPr lang="en-US" sz="2000" i="1" dirty="0" err="1">
                <a:solidFill>
                  <a:srgbClr val="FFFF00"/>
                </a:solidFill>
              </a:rPr>
              <a:t>git@github.com:zuppa</a:t>
            </a:r>
            <a:r>
              <a:rPr lang="en-US" sz="2000" i="1" dirty="0">
                <a:solidFill>
                  <a:srgbClr val="FFFF00"/>
                </a:solidFill>
              </a:rPr>
              <a:t>/lru-cache.git (push)</a:t>
            </a: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7246" y="4136531"/>
            <a:ext cx="2383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“origin” can be ambiguous, can could cause accidental issues. Its better to be explicit.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4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“fetch” gets all the objects/index from the specified remote repository.</a:t>
            </a:r>
          </a:p>
          <a:p>
            <a:r>
              <a:rPr lang="en-US" dirty="0"/>
              <a:t>Its very safe, and does not alter any local files that have been checked out.</a:t>
            </a:r>
          </a:p>
          <a:p>
            <a:r>
              <a:rPr lang="en-US" dirty="0"/>
              <a:t>Its useful for a subsequent merge or rebase.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30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791</TotalTime>
  <Words>2971</Words>
  <Application>Microsoft Office PowerPoint</Application>
  <PresentationFormat>Widescreen</PresentationFormat>
  <Paragraphs>642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Courier New</vt:lpstr>
      <vt:lpstr>Trebuchet MS</vt:lpstr>
      <vt:lpstr>Berlin</vt:lpstr>
      <vt:lpstr>GIT --everything-is-local</vt:lpstr>
      <vt:lpstr>GIT FEATURES</vt:lpstr>
      <vt:lpstr>GIT TERMINOLOGIES</vt:lpstr>
      <vt:lpstr>GIT REPOSITORIES</vt:lpstr>
      <vt:lpstr>GIT CLONE</vt:lpstr>
      <vt:lpstr>GIT CLONE</vt:lpstr>
      <vt:lpstr>GIT REMOTE</vt:lpstr>
      <vt:lpstr>GIT REMOTE</vt:lpstr>
      <vt:lpstr>GIT FETCH</vt:lpstr>
      <vt:lpstr>GIT FETCH</vt:lpstr>
      <vt:lpstr>GIT PUSH</vt:lpstr>
      <vt:lpstr>GIT PUSH</vt:lpstr>
      <vt:lpstr>GIT PUSH</vt:lpstr>
      <vt:lpstr>GIT PUSH</vt:lpstr>
      <vt:lpstr>GIT PUSH</vt:lpstr>
      <vt:lpstr>GIT PUSH</vt:lpstr>
      <vt:lpstr>GIT PULL</vt:lpstr>
      <vt:lpstr>GIT COMMIT</vt:lpstr>
      <vt:lpstr>GIT COMMIT</vt:lpstr>
      <vt:lpstr>GIT COMMIT</vt:lpstr>
      <vt:lpstr>GIT COMMIT (COMMIT OBJS, BLOBS, TREES)</vt:lpstr>
      <vt:lpstr>GIT COMMIT (COMMIT OBJS, BLOBS, TREES)</vt:lpstr>
      <vt:lpstr>GIT BRANCH</vt:lpstr>
      <vt:lpstr>GIT BRANCH</vt:lpstr>
      <vt:lpstr>GIT BRANCH</vt:lpstr>
      <vt:lpstr>GIT BRANCH</vt:lpstr>
      <vt:lpstr>GIT BRANCH</vt:lpstr>
      <vt:lpstr>GIT BRANCH</vt:lpstr>
      <vt:lpstr>GIT BRANCH</vt:lpstr>
      <vt:lpstr>GIT BRANCH</vt:lpstr>
      <vt:lpstr>GIT BRANCH</vt:lpstr>
      <vt:lpstr>GIT BRANCH</vt:lpstr>
      <vt:lpstr>GIT MERGE</vt:lpstr>
      <vt:lpstr>GIT MERGE</vt:lpstr>
      <vt:lpstr>GIT MERGE</vt:lpstr>
      <vt:lpstr>GIT REBASE</vt:lpstr>
      <vt:lpstr>GIT REBASE</vt:lpstr>
      <vt:lpstr>GIT REBASE</vt:lpstr>
      <vt:lpstr>GIT REBASE</vt:lpstr>
      <vt:lpstr>GIT REBASE</vt:lpstr>
      <vt:lpstr>GIT REBASE</vt:lpstr>
      <vt:lpstr>GIT REBASE</vt:lpstr>
      <vt:lpstr>GIT REBASE</vt:lpstr>
      <vt:lpstr>GIT REBASE</vt:lpstr>
      <vt:lpstr>GIT CHERRY-PICK</vt:lpstr>
      <vt:lpstr>GIT RESET</vt:lpstr>
      <vt:lpstr>GIT REFLOG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Shriram V</dc:creator>
  <cp:lastModifiedBy>Shriram V</cp:lastModifiedBy>
  <cp:revision>104</cp:revision>
  <dcterms:created xsi:type="dcterms:W3CDTF">2017-03-07T17:49:49Z</dcterms:created>
  <dcterms:modified xsi:type="dcterms:W3CDTF">2017-09-29T04:33:29Z</dcterms:modified>
</cp:coreProperties>
</file>