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0" r:id="rId4"/>
    <p:sldId id="274" r:id="rId5"/>
    <p:sldId id="272" r:id="rId6"/>
    <p:sldId id="275" r:id="rId7"/>
    <p:sldId id="276" r:id="rId8"/>
    <p:sldId id="271" r:id="rId9"/>
    <p:sldId id="277" r:id="rId10"/>
    <p:sldId id="278" r:id="rId11"/>
    <p:sldId id="262" r:id="rId12"/>
    <p:sldId id="314" r:id="rId13"/>
    <p:sldId id="315" r:id="rId14"/>
    <p:sldId id="316" r:id="rId15"/>
    <p:sldId id="317" r:id="rId16"/>
    <p:sldId id="320" r:id="rId17"/>
    <p:sldId id="321" r:id="rId18"/>
    <p:sldId id="323" r:id="rId19"/>
    <p:sldId id="322" r:id="rId20"/>
    <p:sldId id="324" r:id="rId21"/>
    <p:sldId id="325" r:id="rId22"/>
    <p:sldId id="319" r:id="rId23"/>
    <p:sldId id="318" r:id="rId24"/>
    <p:sldId id="326" r:id="rId25"/>
    <p:sldId id="334" r:id="rId26"/>
    <p:sldId id="313" r:id="rId27"/>
    <p:sldId id="295" r:id="rId28"/>
    <p:sldId id="296" r:id="rId29"/>
    <p:sldId id="299" r:id="rId30"/>
    <p:sldId id="300" r:id="rId31"/>
    <p:sldId id="335" r:id="rId32"/>
    <p:sldId id="301" r:id="rId33"/>
    <p:sldId id="302" r:id="rId34"/>
    <p:sldId id="303" r:id="rId35"/>
    <p:sldId id="343" r:id="rId36"/>
    <p:sldId id="304" r:id="rId37"/>
    <p:sldId id="305" r:id="rId38"/>
    <p:sldId id="306" r:id="rId39"/>
    <p:sldId id="307" r:id="rId40"/>
    <p:sldId id="308" r:id="rId41"/>
    <p:sldId id="309" r:id="rId42"/>
    <p:sldId id="310" r:id="rId43"/>
    <p:sldId id="328" r:id="rId44"/>
    <p:sldId id="327" r:id="rId45"/>
    <p:sldId id="331" r:id="rId46"/>
    <p:sldId id="336" r:id="rId47"/>
    <p:sldId id="361" r:id="rId48"/>
    <p:sldId id="365" r:id="rId49"/>
    <p:sldId id="363" r:id="rId50"/>
    <p:sldId id="366" r:id="rId51"/>
    <p:sldId id="364" r:id="rId52"/>
    <p:sldId id="333" r:id="rId53"/>
    <p:sldId id="337" r:id="rId54"/>
    <p:sldId id="338" r:id="rId55"/>
    <p:sldId id="339" r:id="rId56"/>
    <p:sldId id="340" r:id="rId57"/>
    <p:sldId id="371" r:id="rId58"/>
    <p:sldId id="376" r:id="rId59"/>
    <p:sldId id="377" r:id="rId60"/>
    <p:sldId id="378" r:id="rId61"/>
    <p:sldId id="382" r:id="rId62"/>
    <p:sldId id="383" r:id="rId63"/>
    <p:sldId id="368" r:id="rId64"/>
    <p:sldId id="346" r:id="rId65"/>
    <p:sldId id="356" r:id="rId66"/>
    <p:sldId id="357" r:id="rId67"/>
    <p:sldId id="350" r:id="rId68"/>
    <p:sldId id="349" r:id="rId69"/>
    <p:sldId id="351" r:id="rId70"/>
    <p:sldId id="355" r:id="rId71"/>
    <p:sldId id="341" r:id="rId72"/>
    <p:sldId id="367" r:id="rId73"/>
    <p:sldId id="342" r:id="rId74"/>
    <p:sldId id="375"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50C974-ED31-48AD-B552-E60EEDDD7D18}">
          <p14:sldIdLst>
            <p14:sldId id="256"/>
            <p14:sldId id="273"/>
            <p14:sldId id="270"/>
            <p14:sldId id="274"/>
            <p14:sldId id="272"/>
            <p14:sldId id="275"/>
            <p14:sldId id="276"/>
            <p14:sldId id="271"/>
            <p14:sldId id="277"/>
            <p14:sldId id="278"/>
          </p14:sldIdLst>
        </p14:section>
        <p14:section name="Wrap resources in RAII" id="{9909747F-EE95-4D5F-A565-B5DBB53CC974}">
          <p14:sldIdLst>
            <p14:sldId id="262"/>
            <p14:sldId id="314"/>
            <p14:sldId id="315"/>
            <p14:sldId id="316"/>
            <p14:sldId id="317"/>
            <p14:sldId id="320"/>
            <p14:sldId id="321"/>
            <p14:sldId id="323"/>
            <p14:sldId id="322"/>
            <p14:sldId id="324"/>
            <p14:sldId id="325"/>
            <p14:sldId id="319"/>
            <p14:sldId id="318"/>
            <p14:sldId id="326"/>
            <p14:sldId id="334"/>
          </p14:sldIdLst>
        </p14:section>
        <p14:section name="Make types expressive" id="{551FB33D-1AC2-46FF-BA7E-E41E7FB11D15}">
          <p14:sldIdLst>
            <p14:sldId id="313"/>
            <p14:sldId id="295"/>
            <p14:sldId id="296"/>
            <p14:sldId id="299"/>
            <p14:sldId id="300"/>
            <p14:sldId id="335"/>
          </p14:sldIdLst>
        </p14:section>
        <p14:section name="Make illegal states inexpressible" id="{E54CD1A4-CA22-4408-9D8C-80FA2550017A}">
          <p14:sldIdLst>
            <p14:sldId id="301"/>
            <p14:sldId id="302"/>
            <p14:sldId id="303"/>
            <p14:sldId id="343"/>
            <p14:sldId id="304"/>
            <p14:sldId id="305"/>
            <p14:sldId id="306"/>
            <p14:sldId id="307"/>
            <p14:sldId id="308"/>
            <p14:sldId id="309"/>
            <p14:sldId id="310"/>
            <p14:sldId id="328"/>
            <p14:sldId id="327"/>
            <p14:sldId id="331"/>
            <p14:sldId id="336"/>
          </p14:sldIdLst>
        </p14:section>
        <p14:section name="Make illegal behaviour" id="{ABA1F27B-CB34-4525-982D-D1E070FB042E}">
          <p14:sldIdLst>
            <p14:sldId id="361"/>
            <p14:sldId id="365"/>
            <p14:sldId id="363"/>
            <p14:sldId id="366"/>
            <p14:sldId id="364"/>
          </p14:sldIdLst>
        </p14:section>
        <p14:section name="Make code algorithmic" id="{94F9FE42-DE71-46E1-AD8C-6851A7B0340A}">
          <p14:sldIdLst>
            <p14:sldId id="333"/>
            <p14:sldId id="337"/>
            <p14:sldId id="338"/>
            <p14:sldId id="339"/>
            <p14:sldId id="340"/>
          </p14:sldIdLst>
        </p14:section>
        <p14:section name="Ranges" id="{CBDFC2F9-606C-4001-B845-731E296A1F4F}">
          <p14:sldIdLst>
            <p14:sldId id="371"/>
            <p14:sldId id="376"/>
            <p14:sldId id="377"/>
            <p14:sldId id="378"/>
            <p14:sldId id="382"/>
            <p14:sldId id="383"/>
            <p14:sldId id="368"/>
          </p14:sldIdLst>
        </p14:section>
        <p14:section name="Declarative code vs imerative code" id="{95CB5BDA-DCAF-4ED3-923C-40457B44413A}">
          <p14:sldIdLst>
            <p14:sldId id="346"/>
            <p14:sldId id="356"/>
            <p14:sldId id="357"/>
            <p14:sldId id="350"/>
            <p14:sldId id="349"/>
            <p14:sldId id="351"/>
            <p14:sldId id="355"/>
            <p14:sldId id="341"/>
            <p14:sldId id="367"/>
            <p14:sldId id="342"/>
            <p14:sldId id="3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77" autoAdjust="0"/>
    <p:restoredTop sz="94660"/>
  </p:normalViewPr>
  <p:slideViewPr>
    <p:cSldViewPr snapToGrid="0">
      <p:cViewPr varScale="1">
        <p:scale>
          <a:sx n="91" d="100"/>
          <a:sy n="91" d="100"/>
        </p:scale>
        <p:origin x="1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9/29/2017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9/29/2017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zsSErwT1S80"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hyperlink" Target="https://ericniebler.github.io/range-v3/" TargetMode="External"/><Relationship Id="rId7" Type="http://schemas.openxmlformats.org/officeDocument/2006/relationships/hyperlink" Target="https://github.com/CppCon/CppCon2014" TargetMode="External"/><Relationship Id="rId2" Type="http://schemas.openxmlformats.org/officeDocument/2006/relationships/hyperlink" Target="https://www.youtube.com/watch?v=mFUXNMfaciE" TargetMode="External"/><Relationship Id="rId1" Type="http://schemas.openxmlformats.org/officeDocument/2006/relationships/slideLayout" Target="../slideLayouts/slideLayout2.xml"/><Relationship Id="rId6" Type="http://schemas.openxmlformats.org/officeDocument/2006/relationships/hyperlink" Target="https://github.com/CppCon/CppCon2015" TargetMode="External"/><Relationship Id="rId5" Type="http://schemas.openxmlformats.org/officeDocument/2006/relationships/hyperlink" Target="https://github.com/CppCon/CppCon2016" TargetMode="External"/><Relationship Id="rId4" Type="http://schemas.openxmlformats.org/officeDocument/2006/relationships/hyperlink" Target="https://www.youtube.com/watch?v=ojZbFIQSdl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Modern C++</a:t>
            </a:r>
            <a:endParaRPr lang="en-IN" dirty="0"/>
          </a:p>
        </p:txBody>
      </p:sp>
      <p:sp>
        <p:nvSpPr>
          <p:cNvPr id="3" name="Subtitle 2"/>
          <p:cNvSpPr>
            <a:spLocks noGrp="1"/>
          </p:cNvSpPr>
          <p:nvPr>
            <p:ph type="subTitle" idx="1"/>
          </p:nvPr>
        </p:nvSpPr>
        <p:spPr/>
        <p:txBody>
          <a:bodyPr/>
          <a:lstStyle/>
          <a:p>
            <a:r>
              <a:rPr lang="en-US" dirty="0"/>
              <a:t>DATE: 18th Mar 2017</a:t>
            </a:r>
            <a:endParaRPr lang="en-IN" dirty="0"/>
          </a:p>
        </p:txBody>
      </p:sp>
    </p:spTree>
    <p:extLst>
      <p:ext uri="{BB962C8B-B14F-4D97-AF65-F5344CB8AC3E}">
        <p14:creationId xmlns:p14="http://schemas.microsoft.com/office/powerpoint/2010/main" val="82240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C++ - New Features - Library</a:t>
            </a:r>
            <a:endParaRPr lang="en-IN" dirty="0"/>
          </a:p>
        </p:txBody>
      </p:sp>
      <p:sp>
        <p:nvSpPr>
          <p:cNvPr id="3" name="Content Placeholder 2"/>
          <p:cNvSpPr>
            <a:spLocks noGrp="1"/>
          </p:cNvSpPr>
          <p:nvPr>
            <p:ph idx="1"/>
          </p:nvPr>
        </p:nvSpPr>
        <p:spPr/>
        <p:txBody>
          <a:bodyPr>
            <a:normAutofit fontScale="92500" lnSpcReduction="10000"/>
          </a:bodyPr>
          <a:lstStyle/>
          <a:p>
            <a:r>
              <a:rPr lang="en-US" dirty="0"/>
              <a:t>C++11:</a:t>
            </a:r>
          </a:p>
          <a:p>
            <a:pPr lvl="1"/>
            <a:r>
              <a:rPr lang="en-US" dirty="0"/>
              <a:t>thread, atomic, mutex, condition_variable, futures, async, chrono, smart pointers, tuple, unordered_map/set, array, regex, polymorphic function object wrapper, traits for meta programming, exception_ptr</a:t>
            </a:r>
          </a:p>
          <a:p>
            <a:r>
              <a:rPr lang="en-US" dirty="0"/>
              <a:t>C++14:</a:t>
            </a:r>
          </a:p>
          <a:p>
            <a:pPr lvl="1"/>
            <a:r>
              <a:rPr lang="en-US" dirty="0"/>
              <a:t>heterogeneous lookup for maps, standard library string literals.</a:t>
            </a:r>
          </a:p>
          <a:p>
            <a:r>
              <a:rPr lang="en-US" dirty="0"/>
              <a:t>C++17:</a:t>
            </a:r>
          </a:p>
          <a:p>
            <a:pPr lvl="1"/>
            <a:r>
              <a:rPr lang="en-US" dirty="0"/>
              <a:t>string_view, optional, any, variant, filesystem library, parallel algorithms</a:t>
            </a:r>
          </a:p>
          <a:p>
            <a:r>
              <a:rPr lang="en-US" dirty="0"/>
              <a:t>C++20/TS:</a:t>
            </a:r>
          </a:p>
          <a:p>
            <a:pPr lvl="1"/>
            <a:r>
              <a:rPr lang="en-US" dirty="0"/>
              <a:t>concepts, ranges, parallelism (exec policy: par, seq, vec), concurrency (futures, atomics), transactional memory, coroutines, modules, reflection, …</a:t>
            </a:r>
          </a:p>
        </p:txBody>
      </p:sp>
    </p:spTree>
    <p:extLst>
      <p:ext uri="{BB962C8B-B14F-4D97-AF65-F5344CB8AC3E}">
        <p14:creationId xmlns:p14="http://schemas.microsoft.com/office/powerpoint/2010/main" val="109979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7669047" cy="1815882"/>
          </a:xfrm>
          <a:prstGeom prst="rect">
            <a:avLst/>
          </a:prstGeom>
          <a:noFill/>
        </p:spPr>
        <p:txBody>
          <a:bodyPr wrap="square" rtlCol="0">
            <a:spAutoFit/>
          </a:bodyPr>
          <a:lstStyle/>
          <a:p>
            <a:pPr lvl="1"/>
            <a:r>
              <a:rPr lang="en-US" sz="1600" dirty="0"/>
              <a:t>void copy_file(const char* srcfname, const char* des_fname) {</a:t>
            </a:r>
          </a:p>
          <a:p>
            <a:pPr lvl="1"/>
            <a:r>
              <a:rPr lang="en-US" sz="1600" dirty="0"/>
              <a:t>   // open src and copy to des</a:t>
            </a:r>
          </a:p>
          <a:p>
            <a:pPr lvl="1"/>
            <a:r>
              <a:rPr lang="en-US" sz="1600" dirty="0"/>
              <a:t>}</a:t>
            </a:r>
          </a:p>
          <a:p>
            <a:pPr lvl="1"/>
            <a:endParaRPr lang="en-US" sz="1600" dirty="0"/>
          </a:p>
          <a:p>
            <a:pPr lvl="1"/>
            <a:r>
              <a:rPr lang="en-US" sz="1600" dirty="0"/>
              <a:t>int main() {</a:t>
            </a:r>
          </a:p>
          <a:p>
            <a:pPr lvl="1"/>
            <a:r>
              <a:rPr lang="en-US" sz="1600" dirty="0"/>
              <a:t>   copy_file( “in.txt”, “out.txt” );</a:t>
            </a:r>
          </a:p>
          <a:p>
            <a:pPr lvl="1"/>
            <a:r>
              <a:rPr lang="en-US" sz="1600" dirty="0"/>
              <a:t>}</a:t>
            </a:r>
          </a:p>
        </p:txBody>
      </p:sp>
    </p:spTree>
    <p:extLst>
      <p:ext uri="{BB962C8B-B14F-4D97-AF65-F5344CB8AC3E}">
        <p14:creationId xmlns:p14="http://schemas.microsoft.com/office/powerpoint/2010/main" val="2582296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3108543"/>
          </a:xfrm>
          <a:prstGeom prst="rect">
            <a:avLst/>
          </a:prstGeom>
          <a:noFill/>
        </p:spPr>
        <p:txBody>
          <a:bodyPr wrap="square" rtlCol="0">
            <a:spAutoFit/>
          </a:bodyPr>
          <a:lstStyle/>
          <a:p>
            <a:pPr lvl="1"/>
            <a:r>
              <a:rPr lang="en-US" sz="1600" dirty="0"/>
              <a:t>void copy_file(const char* iname, const char* oname) { // v1</a:t>
            </a:r>
          </a:p>
          <a:p>
            <a:pPr lvl="1"/>
            <a:r>
              <a:rPr lang="en-US" sz="1600" dirty="0"/>
              <a:t>   FILE* in = fopen(iname, “r”);</a:t>
            </a:r>
          </a:p>
          <a:p>
            <a:pPr lvl="1"/>
            <a:r>
              <a:rPr lang="en-US" sz="1600" dirty="0"/>
              <a:t>   FILE* out = fopen(oname, “w”);</a:t>
            </a:r>
          </a:p>
          <a:p>
            <a:pPr lvl="1"/>
            <a:r>
              <a:rPr lang="en-US" sz="1600" dirty="0"/>
              <a:t>   char buffer[1024];</a:t>
            </a:r>
          </a:p>
          <a:p>
            <a:pPr lvl="1"/>
            <a:r>
              <a:rPr lang="en-US" sz="1600" dirty="0"/>
              <a:t>   </a:t>
            </a:r>
            <a:r>
              <a:rPr lang="en-IN" sz="1600" dirty="0"/>
              <a:t>while (true) {</a:t>
            </a:r>
          </a:p>
          <a:p>
            <a:pPr lvl="1"/>
            <a:r>
              <a:rPr lang="en-IN" sz="1600" dirty="0"/>
              <a:t>      std::size_t bytes = fread(buffer, 1, sizeof(buffer), in);</a:t>
            </a:r>
          </a:p>
          <a:p>
            <a:pPr lvl="1"/>
            <a:r>
              <a:rPr lang="en-IN" sz="1600" dirty="0"/>
              <a:t>      if(bytes &gt; 0)</a:t>
            </a:r>
          </a:p>
          <a:p>
            <a:pPr lvl="1"/>
            <a:r>
              <a:rPr lang="en-IN" sz="1600" dirty="0"/>
              <a:t>         fwrite(buffer, 1, bytes, out);</a:t>
            </a:r>
          </a:p>
          <a:p>
            <a:pPr lvl="1"/>
            <a:r>
              <a:rPr lang="en-IN" sz="1600" dirty="0"/>
              <a:t>      if(bytes != sizeof(buffer))</a:t>
            </a:r>
          </a:p>
          <a:p>
            <a:pPr lvl="1"/>
            <a:r>
              <a:rPr lang="en-IN" sz="1600" dirty="0"/>
              <a:t>         break;</a:t>
            </a:r>
            <a:endParaRPr lang="en-US" sz="1600" dirty="0"/>
          </a:p>
          <a:p>
            <a:pPr lvl="1"/>
            <a:r>
              <a:rPr lang="en-US" sz="1600" dirty="0"/>
              <a:t>   }</a:t>
            </a:r>
          </a:p>
          <a:p>
            <a:pPr lvl="1"/>
            <a:r>
              <a:rPr lang="en-US" sz="1600" dirty="0"/>
              <a:t>}</a:t>
            </a:r>
          </a:p>
        </p:txBody>
      </p:sp>
    </p:spTree>
    <p:extLst>
      <p:ext uri="{BB962C8B-B14F-4D97-AF65-F5344CB8AC3E}">
        <p14:creationId xmlns:p14="http://schemas.microsoft.com/office/powerpoint/2010/main" val="168031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3662541"/>
          </a:xfrm>
          <a:prstGeom prst="rect">
            <a:avLst/>
          </a:prstGeom>
          <a:noFill/>
        </p:spPr>
        <p:txBody>
          <a:bodyPr wrap="square" rtlCol="0">
            <a:spAutoFit/>
          </a:bodyPr>
          <a:lstStyle/>
          <a:p>
            <a:pPr lvl="1"/>
            <a:r>
              <a:rPr lang="en-US" sz="1600" dirty="0"/>
              <a:t>void copy_file(const char* iname, const char* oname) { // v2</a:t>
            </a:r>
          </a:p>
          <a:p>
            <a:pPr lvl="1"/>
            <a:r>
              <a:rPr lang="en-US" sz="1600" dirty="0"/>
              <a:t>   FILE* in = fopen(iname, “r”);</a:t>
            </a:r>
          </a:p>
          <a:p>
            <a:pPr lvl="1"/>
            <a:r>
              <a:rPr lang="en-US" sz="1600" dirty="0"/>
              <a:t>   FILE* out = fopen(oname, “w”);</a:t>
            </a:r>
          </a:p>
          <a:p>
            <a:pPr lvl="1"/>
            <a:r>
              <a:rPr lang="en-US" sz="1600" dirty="0"/>
              <a:t>   char buffer[1024];</a:t>
            </a:r>
          </a:p>
          <a:p>
            <a:pPr lvl="1"/>
            <a:r>
              <a:rPr lang="en-US" sz="1600" dirty="0"/>
              <a:t>   </a:t>
            </a:r>
            <a:r>
              <a:rPr lang="en-IN" sz="1600" dirty="0"/>
              <a:t>while (true) {</a:t>
            </a:r>
          </a:p>
          <a:p>
            <a:pPr lvl="1"/>
            <a:r>
              <a:rPr lang="en-IN" sz="1600" dirty="0"/>
              <a:t>      std::size_t bytes = fread(buffer, 1, sizeof(buffer), in);</a:t>
            </a:r>
          </a:p>
          <a:p>
            <a:pPr lvl="1"/>
            <a:r>
              <a:rPr lang="en-IN" sz="1600" dirty="0"/>
              <a:t>      if(bytes &gt; 0)</a:t>
            </a:r>
          </a:p>
          <a:p>
            <a:pPr lvl="1"/>
            <a:r>
              <a:rPr lang="en-IN" sz="1600" dirty="0"/>
              <a:t>         fwrite(buffer, 1, bytes, out);</a:t>
            </a:r>
          </a:p>
          <a:p>
            <a:pPr lvl="1"/>
            <a:r>
              <a:rPr lang="en-IN" sz="1600" dirty="0"/>
              <a:t>      if(bytes != sizeof(buffer))</a:t>
            </a:r>
          </a:p>
          <a:p>
            <a:pPr lvl="1"/>
            <a:r>
              <a:rPr lang="en-IN" sz="1600" dirty="0"/>
              <a:t>         break;</a:t>
            </a:r>
            <a:endParaRPr lang="en-US" sz="1600" dirty="0"/>
          </a:p>
          <a:p>
            <a:pPr lvl="1"/>
            <a:r>
              <a:rPr lang="en-US" sz="1600" dirty="0"/>
              <a:t>   }</a:t>
            </a:r>
          </a:p>
          <a:p>
            <a:pPr lvl="1"/>
            <a:r>
              <a:rPr lang="en-US" sz="1600" dirty="0">
                <a:solidFill>
                  <a:srgbClr val="FFFF00"/>
                </a:solidFill>
              </a:rPr>
              <a:t>   fclose(out);</a:t>
            </a:r>
          </a:p>
          <a:p>
            <a:pPr lvl="1"/>
            <a:r>
              <a:rPr lang="en-US" sz="1600" dirty="0">
                <a:solidFill>
                  <a:srgbClr val="FFFF00"/>
                </a:solidFill>
              </a:rPr>
              <a:t>   fclose(in);</a:t>
            </a:r>
          </a:p>
          <a:p>
            <a:pPr lvl="1"/>
            <a:r>
              <a:rPr lang="en-US" sz="1600" dirty="0"/>
              <a:t>}</a:t>
            </a:r>
          </a:p>
        </p:txBody>
      </p:sp>
    </p:spTree>
    <p:extLst>
      <p:ext uri="{BB962C8B-B14F-4D97-AF65-F5344CB8AC3E}">
        <p14:creationId xmlns:p14="http://schemas.microsoft.com/office/powerpoint/2010/main" val="3037453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4524315"/>
          </a:xfrm>
          <a:prstGeom prst="rect">
            <a:avLst/>
          </a:prstGeom>
          <a:noFill/>
        </p:spPr>
        <p:txBody>
          <a:bodyPr wrap="square" rtlCol="0">
            <a:spAutoFit/>
          </a:bodyPr>
          <a:lstStyle/>
          <a:p>
            <a:pPr lvl="1"/>
            <a:r>
              <a:rPr lang="en-US" sz="1600" dirty="0">
                <a:solidFill>
                  <a:srgbClr val="FFFF00"/>
                </a:solidFill>
              </a:rPr>
              <a:t>bool</a:t>
            </a:r>
            <a:r>
              <a:rPr lang="en-US" sz="1600" dirty="0"/>
              <a:t> copy_file(const char* iname, const char* oname) { // v3</a:t>
            </a:r>
          </a:p>
          <a:p>
            <a:pPr lvl="1"/>
            <a:r>
              <a:rPr lang="en-US" sz="1600" dirty="0"/>
              <a:t>   FILE* in = fopen(iname, “r”);  </a:t>
            </a:r>
            <a:r>
              <a:rPr lang="en-US" sz="1600" dirty="0">
                <a:solidFill>
                  <a:srgbClr val="FFFF00"/>
                </a:solidFill>
              </a:rPr>
              <a:t>if(in == NULL) return false;</a:t>
            </a:r>
          </a:p>
          <a:p>
            <a:pPr lvl="1"/>
            <a:r>
              <a:rPr lang="en-US" sz="1600" dirty="0"/>
              <a:t>   FILE* out = fopen(oname, “w”); </a:t>
            </a:r>
            <a:r>
              <a:rPr lang="en-US" sz="1600" dirty="0">
                <a:solidFill>
                  <a:srgbClr val="FFFF00"/>
                </a:solidFill>
              </a:rPr>
              <a:t>if(out == NULL) return false;</a:t>
            </a:r>
          </a:p>
          <a:p>
            <a:pPr lvl="1"/>
            <a:r>
              <a:rPr lang="en-US" sz="1600" dirty="0"/>
              <a:t>   char buffer[1024];</a:t>
            </a:r>
          </a:p>
          <a:p>
            <a:pPr lvl="1"/>
            <a:r>
              <a:rPr lang="en-US" sz="1600" dirty="0"/>
              <a:t>   </a:t>
            </a:r>
            <a:r>
              <a:rPr lang="en-IN" sz="1600" dirty="0"/>
              <a:t>while (true) {</a:t>
            </a:r>
          </a:p>
          <a:p>
            <a:pPr lvl="1"/>
            <a:r>
              <a:rPr lang="en-IN" sz="1600" dirty="0"/>
              <a:t>      std::size_t bytes = fread(buffer, 1, sizeof(buffer), in);</a:t>
            </a:r>
          </a:p>
          <a:p>
            <a:pPr lvl="1"/>
            <a:r>
              <a:rPr lang="en-IN" sz="1600" dirty="0">
                <a:solidFill>
                  <a:srgbClr val="FFFF00"/>
                </a:solidFill>
              </a:rPr>
              <a:t>      if(ferror(in) != 0) return false;</a:t>
            </a:r>
          </a:p>
          <a:p>
            <a:pPr lvl="1"/>
            <a:r>
              <a:rPr lang="en-IN" sz="1600" dirty="0"/>
              <a:t>      if(bytes &gt; 0) {</a:t>
            </a:r>
          </a:p>
          <a:p>
            <a:pPr lvl="1"/>
            <a:r>
              <a:rPr lang="en-IN" sz="1600" dirty="0"/>
              <a:t>         fwrite(buffer, 1, bytes, out);</a:t>
            </a:r>
          </a:p>
          <a:p>
            <a:pPr lvl="1"/>
            <a:r>
              <a:rPr lang="en-IN" sz="1600" dirty="0">
                <a:solidFill>
                  <a:srgbClr val="FFFF00"/>
                </a:solidFill>
              </a:rPr>
              <a:t>         if(ferror(out) != 0) return false;</a:t>
            </a:r>
          </a:p>
          <a:p>
            <a:pPr lvl="1"/>
            <a:r>
              <a:rPr lang="en-IN" sz="1600" dirty="0"/>
              <a:t>      }</a:t>
            </a:r>
          </a:p>
          <a:p>
            <a:pPr lvl="1"/>
            <a:r>
              <a:rPr lang="en-IN" sz="1600" dirty="0"/>
              <a:t>      if(bytes != sizeof(buffer))</a:t>
            </a:r>
          </a:p>
          <a:p>
            <a:pPr lvl="1"/>
            <a:r>
              <a:rPr lang="en-IN" sz="1600" dirty="0"/>
              <a:t>         break;</a:t>
            </a:r>
            <a:endParaRPr lang="en-US" sz="1600" dirty="0"/>
          </a:p>
          <a:p>
            <a:pPr lvl="1"/>
            <a:r>
              <a:rPr lang="en-US" sz="1600" dirty="0"/>
              <a:t>   }</a:t>
            </a:r>
          </a:p>
          <a:p>
            <a:pPr lvl="1"/>
            <a:r>
              <a:rPr lang="en-US" sz="1600" dirty="0"/>
              <a:t>   fclose(out);</a:t>
            </a:r>
          </a:p>
          <a:p>
            <a:pPr lvl="1"/>
            <a:r>
              <a:rPr lang="en-US" sz="1600" dirty="0"/>
              <a:t>   fclose(in);</a:t>
            </a:r>
          </a:p>
          <a:p>
            <a:pPr lvl="1"/>
            <a:r>
              <a:rPr lang="en-US" sz="1600" dirty="0">
                <a:solidFill>
                  <a:srgbClr val="FFFF00"/>
                </a:solidFill>
              </a:rPr>
              <a:t>   return true;</a:t>
            </a:r>
          </a:p>
          <a:p>
            <a:pPr lvl="1"/>
            <a:r>
              <a:rPr lang="en-US" sz="1600" dirty="0"/>
              <a:t>}</a:t>
            </a:r>
          </a:p>
        </p:txBody>
      </p:sp>
      <p:sp>
        <p:nvSpPr>
          <p:cNvPr id="3" name="TextBox 2"/>
          <p:cNvSpPr txBox="1"/>
          <p:nvPr/>
        </p:nvSpPr>
        <p:spPr>
          <a:xfrm>
            <a:off x="7188200" y="3716867"/>
            <a:ext cx="4309534" cy="1077218"/>
          </a:xfrm>
          <a:prstGeom prst="rect">
            <a:avLst/>
          </a:prstGeom>
          <a:noFill/>
        </p:spPr>
        <p:txBody>
          <a:bodyPr wrap="square" rtlCol="0">
            <a:spAutoFit/>
          </a:bodyPr>
          <a:lstStyle/>
          <a:p>
            <a:r>
              <a:rPr lang="en-US" sz="1600" dirty="0"/>
              <a:t>int main() {</a:t>
            </a:r>
          </a:p>
          <a:p>
            <a:r>
              <a:rPr lang="en-US" sz="1600" dirty="0">
                <a:solidFill>
                  <a:srgbClr val="FFFF00"/>
                </a:solidFill>
              </a:rPr>
              <a:t>   if( ! </a:t>
            </a:r>
            <a:r>
              <a:rPr lang="en-US" sz="1600" dirty="0"/>
              <a:t>copy_file( “in.txt”, “out.txt” )</a:t>
            </a:r>
            <a:r>
              <a:rPr lang="en-US" sz="1600" dirty="0">
                <a:solidFill>
                  <a:srgbClr val="FFFF00"/>
                </a:solidFill>
              </a:rPr>
              <a:t> )</a:t>
            </a:r>
          </a:p>
          <a:p>
            <a:r>
              <a:rPr lang="en-US" sz="1600" dirty="0">
                <a:solidFill>
                  <a:srgbClr val="FFFF00"/>
                </a:solidFill>
              </a:rPr>
              <a:t>      exit(1);</a:t>
            </a:r>
          </a:p>
          <a:p>
            <a:r>
              <a:rPr lang="en-US" sz="1600" dirty="0"/>
              <a:t>}</a:t>
            </a:r>
            <a:endParaRPr lang="en-US" dirty="0"/>
          </a:p>
        </p:txBody>
      </p:sp>
    </p:spTree>
    <p:extLst>
      <p:ext uri="{BB962C8B-B14F-4D97-AF65-F5344CB8AC3E}">
        <p14:creationId xmlns:p14="http://schemas.microsoft.com/office/powerpoint/2010/main" val="71479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2800767"/>
          </a:xfrm>
          <a:prstGeom prst="rect">
            <a:avLst/>
          </a:prstGeom>
          <a:noFill/>
        </p:spPr>
        <p:txBody>
          <a:bodyPr wrap="square" rtlCol="0">
            <a:spAutoFit/>
          </a:bodyPr>
          <a:lstStyle/>
          <a:p>
            <a:pPr lvl="1"/>
            <a:r>
              <a:rPr lang="en-US" sz="1600" dirty="0">
                <a:solidFill>
                  <a:srgbClr val="FFFF00"/>
                </a:solidFill>
              </a:rPr>
              <a:t>bool</a:t>
            </a:r>
            <a:r>
              <a:rPr lang="en-US" sz="1600" dirty="0"/>
              <a:t> copy_file(const char* iname, const char* oname) { // v4</a:t>
            </a:r>
          </a:p>
          <a:p>
            <a:pPr lvl="1"/>
            <a:r>
              <a:rPr lang="en-US" sz="1600" dirty="0"/>
              <a:t>   MyFile in(iname, “r”);</a:t>
            </a:r>
          </a:p>
          <a:p>
            <a:pPr lvl="1"/>
            <a:r>
              <a:rPr lang="en-US" sz="1600" dirty="0"/>
              <a:t>   MyFile out(oname, “w”);</a:t>
            </a:r>
          </a:p>
          <a:p>
            <a:pPr lvl="1"/>
            <a:endParaRPr lang="en-US" sz="1600" dirty="0"/>
          </a:p>
          <a:p>
            <a:pPr lvl="1"/>
            <a:r>
              <a:rPr lang="en-IN" sz="1600" dirty="0"/>
              <a:t>   while( </a:t>
            </a:r>
            <a:r>
              <a:rPr lang="en-US" sz="1600" dirty="0"/>
              <a:t>std::string buffer = </a:t>
            </a:r>
            <a:r>
              <a:rPr lang="en-IN" sz="1600" dirty="0"/>
              <a:t>in.read(buffer, 1024); !buffer.empty() )</a:t>
            </a:r>
          </a:p>
          <a:p>
            <a:pPr lvl="1"/>
            <a:r>
              <a:rPr lang="en-IN" sz="1600" dirty="0"/>
              <a:t>      out.write(buffer);</a:t>
            </a:r>
          </a:p>
          <a:p>
            <a:pPr lvl="1"/>
            <a:r>
              <a:rPr lang="en-US" sz="1600" dirty="0"/>
              <a:t>}</a:t>
            </a:r>
          </a:p>
          <a:p>
            <a:pPr lvl="1"/>
            <a:endParaRPr lang="en-US" sz="1600" dirty="0"/>
          </a:p>
          <a:p>
            <a:r>
              <a:rPr lang="en-US" sz="1600" dirty="0"/>
              <a:t>	class MyFile {</a:t>
            </a:r>
          </a:p>
          <a:p>
            <a:r>
              <a:rPr lang="en-US" sz="1600" dirty="0"/>
              <a:t>	   // wraps a FILE*</a:t>
            </a:r>
          </a:p>
          <a:p>
            <a:r>
              <a:rPr lang="en-US" sz="1600" dirty="0"/>
              <a:t>	};</a:t>
            </a:r>
          </a:p>
        </p:txBody>
      </p:sp>
      <p:sp>
        <p:nvSpPr>
          <p:cNvPr id="3" name="TextBox 2"/>
          <p:cNvSpPr txBox="1"/>
          <p:nvPr/>
        </p:nvSpPr>
        <p:spPr>
          <a:xfrm>
            <a:off x="7145867" y="4448772"/>
            <a:ext cx="4309534" cy="830997"/>
          </a:xfrm>
          <a:prstGeom prst="rect">
            <a:avLst/>
          </a:prstGeom>
          <a:noFill/>
        </p:spPr>
        <p:txBody>
          <a:bodyPr wrap="square" rtlCol="0">
            <a:spAutoFit/>
          </a:bodyPr>
          <a:lstStyle/>
          <a:p>
            <a:r>
              <a:rPr lang="en-US" sz="1600" dirty="0"/>
              <a:t>int main() {</a:t>
            </a:r>
          </a:p>
          <a:p>
            <a:r>
              <a:rPr lang="en-US" sz="1600" dirty="0"/>
              <a:t>   copy_file( “in.txt”, “out.txt” );</a:t>
            </a:r>
            <a:endParaRPr lang="en-US" sz="1600" dirty="0">
              <a:solidFill>
                <a:srgbClr val="FFFF00"/>
              </a:solidFill>
            </a:endParaRPr>
          </a:p>
          <a:p>
            <a:r>
              <a:rPr lang="en-US" sz="1600" dirty="0"/>
              <a:t>}</a:t>
            </a:r>
            <a:endParaRPr lang="en-US" dirty="0"/>
          </a:p>
        </p:txBody>
      </p:sp>
    </p:spTree>
    <p:extLst>
      <p:ext uri="{BB962C8B-B14F-4D97-AF65-F5344CB8AC3E}">
        <p14:creationId xmlns:p14="http://schemas.microsoft.com/office/powerpoint/2010/main" val="1144244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2062103"/>
          </a:xfrm>
          <a:prstGeom prst="rect">
            <a:avLst/>
          </a:prstGeom>
          <a:noFill/>
        </p:spPr>
        <p:txBody>
          <a:bodyPr wrap="square" rtlCol="0">
            <a:spAutoFit/>
          </a:bodyPr>
          <a:lstStyle/>
          <a:p>
            <a:pPr lvl="1"/>
            <a:r>
              <a:rPr lang="en-US" sz="1600" dirty="0"/>
              <a:t>class MyFile { // v4</a:t>
            </a:r>
          </a:p>
          <a:p>
            <a:pPr lvl="1"/>
            <a:r>
              <a:rPr lang="en-US" sz="1600" dirty="0"/>
              <a:t>   MyFile(const char* f, const char* mode);</a:t>
            </a:r>
          </a:p>
          <a:p>
            <a:pPr lvl="1"/>
            <a:r>
              <a:rPr lang="en-US" sz="1600" dirty="0"/>
              <a:t>   ~MyFile();</a:t>
            </a:r>
          </a:p>
          <a:p>
            <a:pPr lvl="1"/>
            <a:r>
              <a:rPr lang="en-US" sz="1600" dirty="0"/>
              <a:t>   std::string read(std::size_t);</a:t>
            </a:r>
          </a:p>
          <a:p>
            <a:pPr lvl="1"/>
            <a:r>
              <a:rPr lang="en-US" sz="1600" dirty="0"/>
              <a:t>   void write(const std::string&amp;);</a:t>
            </a:r>
          </a:p>
          <a:p>
            <a:pPr lvl="1"/>
            <a:r>
              <a:rPr lang="en-US" sz="1600" dirty="0"/>
              <a:t>private:</a:t>
            </a:r>
          </a:p>
          <a:p>
            <a:pPr lvl="1"/>
            <a:r>
              <a:rPr lang="en-US" sz="1600" dirty="0"/>
              <a:t>   FILE* m_file;</a:t>
            </a:r>
          </a:p>
          <a:p>
            <a:pPr lvl="1"/>
            <a:r>
              <a:rPr lang="en-US" sz="1600" dirty="0"/>
              <a:t>};</a:t>
            </a:r>
            <a:endParaRPr lang="en-US" dirty="0"/>
          </a:p>
        </p:txBody>
      </p:sp>
    </p:spTree>
    <p:extLst>
      <p:ext uri="{BB962C8B-B14F-4D97-AF65-F5344CB8AC3E}">
        <p14:creationId xmlns:p14="http://schemas.microsoft.com/office/powerpoint/2010/main" val="341798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3293209"/>
          </a:xfrm>
          <a:prstGeom prst="rect">
            <a:avLst/>
          </a:prstGeom>
          <a:noFill/>
        </p:spPr>
        <p:txBody>
          <a:bodyPr wrap="square" rtlCol="0">
            <a:spAutoFit/>
          </a:bodyPr>
          <a:lstStyle/>
          <a:p>
            <a:pPr lvl="1"/>
            <a:r>
              <a:rPr lang="en-US" sz="1600" dirty="0"/>
              <a:t>class MyFile { // v4</a:t>
            </a:r>
          </a:p>
          <a:p>
            <a:pPr lvl="1"/>
            <a:r>
              <a:rPr lang="en-US" sz="1600" dirty="0"/>
              <a:t>   MyFile(const char* f, const char* mode) {</a:t>
            </a:r>
          </a:p>
          <a:p>
            <a:pPr lvl="1"/>
            <a:r>
              <a:rPr lang="en-US" sz="1600" dirty="0"/>
              <a:t>      m_file = fopen(iname, mode);</a:t>
            </a:r>
          </a:p>
          <a:p>
            <a:pPr lvl="1"/>
            <a:r>
              <a:rPr lang="en-US" sz="1600" dirty="0"/>
              <a:t>      if(m_file == nullptr) throw io_error{“open”};</a:t>
            </a:r>
          </a:p>
          <a:p>
            <a:pPr lvl="1"/>
            <a:r>
              <a:rPr lang="en-US" sz="1600" dirty="0"/>
              <a:t>   }</a:t>
            </a:r>
          </a:p>
          <a:p>
            <a:pPr lvl="1"/>
            <a:r>
              <a:rPr lang="en-US" sz="1600" dirty="0"/>
              <a:t>   ~MyFile() {</a:t>
            </a:r>
          </a:p>
          <a:p>
            <a:pPr lvl="1"/>
            <a:r>
              <a:rPr lang="en-US" sz="1600" dirty="0"/>
              <a:t>      fclose(m_file);</a:t>
            </a:r>
          </a:p>
          <a:p>
            <a:pPr lvl="1"/>
            <a:r>
              <a:rPr lang="en-US" sz="1600" dirty="0"/>
              <a:t>   }</a:t>
            </a:r>
          </a:p>
          <a:p>
            <a:pPr lvl="1"/>
            <a:r>
              <a:rPr lang="en-US" sz="1600" dirty="0"/>
              <a:t>   std::string read(std::size_t);</a:t>
            </a:r>
          </a:p>
          <a:p>
            <a:pPr lvl="1"/>
            <a:r>
              <a:rPr lang="en-US" sz="1600" dirty="0"/>
              <a:t>   void write(const std::string&amp;);</a:t>
            </a:r>
          </a:p>
          <a:p>
            <a:pPr lvl="1"/>
            <a:r>
              <a:rPr lang="en-US" sz="1600" dirty="0"/>
              <a:t>private:</a:t>
            </a:r>
          </a:p>
          <a:p>
            <a:pPr lvl="1"/>
            <a:r>
              <a:rPr lang="en-US" sz="1600" dirty="0"/>
              <a:t>   FILE* m_file;</a:t>
            </a:r>
          </a:p>
          <a:p>
            <a:pPr lvl="1"/>
            <a:r>
              <a:rPr lang="en-US" sz="1600" dirty="0"/>
              <a:t>};</a:t>
            </a:r>
            <a:endParaRPr lang="en-US" dirty="0"/>
          </a:p>
        </p:txBody>
      </p:sp>
    </p:spTree>
    <p:extLst>
      <p:ext uri="{BB962C8B-B14F-4D97-AF65-F5344CB8AC3E}">
        <p14:creationId xmlns:p14="http://schemas.microsoft.com/office/powerpoint/2010/main" val="3428762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3877985"/>
          </a:xfrm>
          <a:prstGeom prst="rect">
            <a:avLst/>
          </a:prstGeom>
          <a:noFill/>
        </p:spPr>
        <p:txBody>
          <a:bodyPr wrap="square" rtlCol="0">
            <a:spAutoFit/>
          </a:bodyPr>
          <a:lstStyle/>
          <a:p>
            <a:pPr lvl="1"/>
            <a:r>
              <a:rPr lang="en-US" sz="1600" dirty="0"/>
              <a:t>class MyFile { // v4</a:t>
            </a:r>
          </a:p>
          <a:p>
            <a:pPr lvl="1"/>
            <a:r>
              <a:rPr lang="en-US" sz="1600" dirty="0"/>
              <a:t>   MyFile(const char* f, const char* mode) {</a:t>
            </a:r>
          </a:p>
          <a:p>
            <a:pPr lvl="1"/>
            <a:r>
              <a:rPr lang="en-US" sz="1600" dirty="0"/>
              <a:t>      m_file = fopen(iname, mode);</a:t>
            </a:r>
          </a:p>
          <a:p>
            <a:pPr lvl="1"/>
            <a:r>
              <a:rPr lang="en-US" sz="1600" dirty="0"/>
              <a:t>      if(m_file == nullptr) throw io_error{“open”};</a:t>
            </a:r>
          </a:p>
          <a:p>
            <a:pPr lvl="1"/>
            <a:r>
              <a:rPr lang="en-US" sz="1600" dirty="0"/>
              <a:t>   }</a:t>
            </a:r>
          </a:p>
          <a:p>
            <a:pPr lvl="1"/>
            <a:r>
              <a:rPr lang="en-US" sz="1600" dirty="0"/>
              <a:t>   ~MyFile() {</a:t>
            </a:r>
          </a:p>
          <a:p>
            <a:pPr lvl="1"/>
            <a:r>
              <a:rPr lang="en-US" sz="1600" dirty="0"/>
              <a:t>      fclose(m_file);</a:t>
            </a:r>
          </a:p>
          <a:p>
            <a:pPr lvl="1"/>
            <a:r>
              <a:rPr lang="en-US" sz="1600" dirty="0"/>
              <a:t>   }</a:t>
            </a:r>
          </a:p>
          <a:p>
            <a:pPr lvl="1"/>
            <a:r>
              <a:rPr lang="en-US" sz="1600" dirty="0">
                <a:solidFill>
                  <a:srgbClr val="FFFF00"/>
                </a:solidFill>
              </a:rPr>
              <a:t>   MyFile(const MyFile&amp;) = delete;</a:t>
            </a:r>
          </a:p>
          <a:p>
            <a:pPr lvl="1"/>
            <a:r>
              <a:rPr lang="en-US" sz="1600" dirty="0">
                <a:solidFill>
                  <a:srgbClr val="FFFF00"/>
                </a:solidFill>
              </a:rPr>
              <a:t>   void operator=(const MyFile&amp;) = delete;</a:t>
            </a:r>
          </a:p>
          <a:p>
            <a:pPr lvl="1"/>
            <a:r>
              <a:rPr lang="en-US" sz="1600" dirty="0"/>
              <a:t>   std::string read(std::size_t);</a:t>
            </a:r>
          </a:p>
          <a:p>
            <a:pPr lvl="1"/>
            <a:r>
              <a:rPr lang="en-US" sz="1600" dirty="0"/>
              <a:t>   void write(const std::string&amp;);</a:t>
            </a:r>
          </a:p>
          <a:p>
            <a:pPr lvl="1"/>
            <a:r>
              <a:rPr lang="en-US" sz="1600" dirty="0"/>
              <a:t>private:</a:t>
            </a:r>
          </a:p>
          <a:p>
            <a:pPr lvl="1"/>
            <a:r>
              <a:rPr lang="en-US" sz="1600" dirty="0"/>
              <a:t>   FILE* m_file;</a:t>
            </a:r>
          </a:p>
          <a:p>
            <a:pPr lvl="1"/>
            <a:r>
              <a:rPr lang="en-US" sz="1600" dirty="0"/>
              <a:t>};</a:t>
            </a:r>
          </a:p>
        </p:txBody>
      </p:sp>
    </p:spTree>
    <p:extLst>
      <p:ext uri="{BB962C8B-B14F-4D97-AF65-F5344CB8AC3E}">
        <p14:creationId xmlns:p14="http://schemas.microsoft.com/office/powerpoint/2010/main" val="420329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3293209"/>
          </a:xfrm>
          <a:prstGeom prst="rect">
            <a:avLst/>
          </a:prstGeom>
          <a:noFill/>
        </p:spPr>
        <p:txBody>
          <a:bodyPr wrap="square" rtlCol="0">
            <a:spAutoFit/>
          </a:bodyPr>
          <a:lstStyle/>
          <a:p>
            <a:pPr lvl="1"/>
            <a:r>
              <a:rPr lang="en-US" sz="1600" dirty="0"/>
              <a:t>class MyFile { // v4</a:t>
            </a:r>
          </a:p>
          <a:p>
            <a:pPr lvl="1"/>
            <a:r>
              <a:rPr lang="en-US" sz="1600" dirty="0"/>
              <a:t>   …</a:t>
            </a:r>
          </a:p>
          <a:p>
            <a:pPr lvl="1"/>
            <a:r>
              <a:rPr lang="en-US" sz="1600" dirty="0"/>
              <a:t>   bool read(std::string&amp; s) {</a:t>
            </a:r>
          </a:p>
          <a:p>
            <a:pPr lvl="1"/>
            <a:r>
              <a:rPr lang="en-US" sz="1600" dirty="0"/>
              <a:t>      char buffer[1024];</a:t>
            </a:r>
          </a:p>
          <a:p>
            <a:pPr lvl="1"/>
            <a:r>
              <a:rPr lang="en-US" sz="1600" dirty="0"/>
              <a:t>      </a:t>
            </a:r>
            <a:r>
              <a:rPr lang="en-IN" sz="1600" dirty="0"/>
              <a:t>size_t bytes = fread(buffer, 1, sizeof(buffer), m_file);</a:t>
            </a:r>
          </a:p>
          <a:p>
            <a:pPr lvl="1"/>
            <a:r>
              <a:rPr lang="en-IN" sz="1600" dirty="0"/>
              <a:t>      if(ferror(in) != 0) throw io_error{“read”};</a:t>
            </a:r>
          </a:p>
          <a:p>
            <a:pPr lvl="1"/>
            <a:r>
              <a:rPr lang="en-IN" sz="1600" dirty="0"/>
              <a:t>      if(bytes &gt; 0) s.</a:t>
            </a:r>
            <a:r>
              <a:rPr lang="en-IN" sz="1600" dirty="0">
                <a:solidFill>
                  <a:srgbClr val="FFFF00"/>
                </a:solidFill>
              </a:rPr>
              <a:t>assign</a:t>
            </a:r>
            <a:r>
              <a:rPr lang="en-IN" sz="1600" dirty="0"/>
              <a:t>(buffer, bytes);</a:t>
            </a:r>
          </a:p>
          <a:p>
            <a:pPr lvl="1"/>
            <a:r>
              <a:rPr lang="en-IN" sz="1600" dirty="0"/>
              <a:t>      return bytes &gt; 0;</a:t>
            </a:r>
          </a:p>
          <a:p>
            <a:pPr lvl="1"/>
            <a:r>
              <a:rPr lang="en-IN" sz="1600" dirty="0"/>
              <a:t>   }</a:t>
            </a:r>
          </a:p>
          <a:p>
            <a:pPr lvl="1"/>
            <a:r>
              <a:rPr lang="en-US" sz="1600" dirty="0"/>
              <a:t>   …</a:t>
            </a:r>
          </a:p>
          <a:p>
            <a:pPr lvl="1"/>
            <a:r>
              <a:rPr lang="en-US" sz="1600" dirty="0"/>
              <a:t>private:</a:t>
            </a:r>
          </a:p>
          <a:p>
            <a:pPr lvl="1"/>
            <a:r>
              <a:rPr lang="en-US" sz="1600" dirty="0"/>
              <a:t>   FILE* m_file;</a:t>
            </a:r>
          </a:p>
          <a:p>
            <a:pPr lvl="1"/>
            <a:r>
              <a:rPr lang="en-US" sz="1600" dirty="0"/>
              <a:t>};</a:t>
            </a:r>
            <a:endParaRPr lang="en-US" dirty="0"/>
          </a:p>
        </p:txBody>
      </p:sp>
    </p:spTree>
    <p:extLst>
      <p:ext uri="{BB962C8B-B14F-4D97-AF65-F5344CB8AC3E}">
        <p14:creationId xmlns:p14="http://schemas.microsoft.com/office/powerpoint/2010/main" val="337716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C++ - What is it?</a:t>
            </a:r>
            <a:endParaRPr lang="en-IN" dirty="0"/>
          </a:p>
        </p:txBody>
      </p:sp>
      <p:sp>
        <p:nvSpPr>
          <p:cNvPr id="3" name="Content Placeholder 2"/>
          <p:cNvSpPr>
            <a:spLocks noGrp="1"/>
          </p:cNvSpPr>
          <p:nvPr>
            <p:ph idx="1"/>
          </p:nvPr>
        </p:nvSpPr>
        <p:spPr/>
        <p:txBody>
          <a:bodyPr>
            <a:normAutofit/>
          </a:bodyPr>
          <a:lstStyle/>
          <a:p>
            <a:r>
              <a:rPr lang="en-US" dirty="0"/>
              <a:t>C++:</a:t>
            </a:r>
          </a:p>
          <a:p>
            <a:pPr lvl="1"/>
            <a:r>
              <a:rPr lang="en-US" dirty="0"/>
              <a:t>Is a systems and applications programming language.</a:t>
            </a:r>
          </a:p>
          <a:p>
            <a:pPr lvl="1"/>
            <a:r>
              <a:rPr lang="en-US" dirty="0"/>
              <a:t>Supports multi-paradigms/styles of programming – OO/Generic/others.</a:t>
            </a:r>
          </a:p>
          <a:p>
            <a:pPr lvl="1"/>
            <a:r>
              <a:rPr lang="en-US" dirty="0"/>
              <a:t>Facilitates high level abstractions.</a:t>
            </a:r>
          </a:p>
          <a:p>
            <a:pPr lvl="1"/>
            <a:r>
              <a:rPr lang="en-US" dirty="0"/>
              <a:t>Supports a stronger type system.</a:t>
            </a:r>
          </a:p>
          <a:p>
            <a:pPr lvl="1"/>
            <a:r>
              <a:rPr lang="en-US" dirty="0"/>
              <a:t>Is at the very least, it is a better C</a:t>
            </a:r>
          </a:p>
          <a:p>
            <a:pPr lvl="1"/>
            <a:r>
              <a:rPr lang="en-US" dirty="0"/>
              <a:t>Runs as fast as C while handling complexity.</a:t>
            </a:r>
          </a:p>
        </p:txBody>
      </p:sp>
    </p:spTree>
    <p:extLst>
      <p:ext uri="{BB962C8B-B14F-4D97-AF65-F5344CB8AC3E}">
        <p14:creationId xmlns:p14="http://schemas.microsoft.com/office/powerpoint/2010/main" val="1005065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3293209"/>
          </a:xfrm>
          <a:prstGeom prst="rect">
            <a:avLst/>
          </a:prstGeom>
          <a:noFill/>
        </p:spPr>
        <p:txBody>
          <a:bodyPr wrap="square" rtlCol="0">
            <a:spAutoFit/>
          </a:bodyPr>
          <a:lstStyle/>
          <a:p>
            <a:pPr lvl="1"/>
            <a:r>
              <a:rPr lang="en-US" sz="1600" dirty="0"/>
              <a:t>class MyFile { // v4</a:t>
            </a:r>
          </a:p>
          <a:p>
            <a:pPr lvl="1"/>
            <a:r>
              <a:rPr lang="en-US" sz="1600" dirty="0"/>
              <a:t>   …</a:t>
            </a:r>
          </a:p>
          <a:p>
            <a:pPr lvl="1"/>
            <a:r>
              <a:rPr lang="en-US" sz="1600" dirty="0"/>
              <a:t>   bool read(std::string&amp; s) {</a:t>
            </a:r>
          </a:p>
          <a:p>
            <a:pPr lvl="1"/>
            <a:r>
              <a:rPr lang="en-US" sz="1600" dirty="0"/>
              <a:t>      char buffer[1024];</a:t>
            </a:r>
          </a:p>
          <a:p>
            <a:pPr lvl="1"/>
            <a:r>
              <a:rPr lang="en-US" sz="1600" dirty="0"/>
              <a:t>      </a:t>
            </a:r>
            <a:r>
              <a:rPr lang="en-IN" sz="1600" dirty="0"/>
              <a:t>size_t bytes = fread(buffer, 1, sizeof(buffer), m_file);</a:t>
            </a:r>
          </a:p>
          <a:p>
            <a:pPr lvl="1"/>
            <a:r>
              <a:rPr lang="en-IN" sz="1600" dirty="0"/>
              <a:t>      if(ferror(in) != 0) throw io_error{“read”};</a:t>
            </a:r>
          </a:p>
          <a:p>
            <a:pPr lvl="1"/>
            <a:r>
              <a:rPr lang="en-IN" sz="1600" dirty="0"/>
              <a:t>      if(bytes &gt; 0) s.</a:t>
            </a:r>
            <a:r>
              <a:rPr lang="en-IN" sz="1600" dirty="0">
                <a:solidFill>
                  <a:srgbClr val="FFFF00"/>
                </a:solidFill>
              </a:rPr>
              <a:t>append</a:t>
            </a:r>
            <a:r>
              <a:rPr lang="en-IN" sz="1600" dirty="0"/>
              <a:t>(buffer, bytes);</a:t>
            </a:r>
          </a:p>
          <a:p>
            <a:pPr lvl="1"/>
            <a:r>
              <a:rPr lang="en-IN" sz="1600" dirty="0"/>
              <a:t>      return bytes &gt; 0;</a:t>
            </a:r>
          </a:p>
          <a:p>
            <a:pPr lvl="1"/>
            <a:r>
              <a:rPr lang="en-IN" sz="1600" dirty="0"/>
              <a:t>   }</a:t>
            </a:r>
          </a:p>
          <a:p>
            <a:pPr lvl="1"/>
            <a:r>
              <a:rPr lang="en-US" sz="1600" dirty="0"/>
              <a:t>   …</a:t>
            </a:r>
          </a:p>
          <a:p>
            <a:pPr lvl="1"/>
            <a:r>
              <a:rPr lang="en-US" sz="1600" dirty="0"/>
              <a:t>private:</a:t>
            </a:r>
          </a:p>
          <a:p>
            <a:pPr lvl="1"/>
            <a:r>
              <a:rPr lang="en-US" sz="1600" dirty="0"/>
              <a:t>   FILE* m_file;</a:t>
            </a:r>
          </a:p>
          <a:p>
            <a:pPr lvl="1"/>
            <a:r>
              <a:rPr lang="en-US" sz="1600" dirty="0"/>
              <a:t>};</a:t>
            </a:r>
            <a:endParaRPr lang="en-US" dirty="0"/>
          </a:p>
        </p:txBody>
      </p:sp>
    </p:spTree>
    <p:extLst>
      <p:ext uri="{BB962C8B-B14F-4D97-AF65-F5344CB8AC3E}">
        <p14:creationId xmlns:p14="http://schemas.microsoft.com/office/powerpoint/2010/main" val="416838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4278094"/>
          </a:xfrm>
          <a:prstGeom prst="rect">
            <a:avLst/>
          </a:prstGeom>
          <a:noFill/>
        </p:spPr>
        <p:txBody>
          <a:bodyPr wrap="square" rtlCol="0">
            <a:spAutoFit/>
          </a:bodyPr>
          <a:lstStyle/>
          <a:p>
            <a:pPr lvl="1"/>
            <a:r>
              <a:rPr lang="en-US" sz="1600" dirty="0"/>
              <a:t>class MyFile { // v4</a:t>
            </a:r>
          </a:p>
          <a:p>
            <a:pPr lvl="1"/>
            <a:r>
              <a:rPr lang="en-US" sz="1600" dirty="0"/>
              <a:t>   …</a:t>
            </a:r>
          </a:p>
          <a:p>
            <a:pPr lvl="1"/>
            <a:r>
              <a:rPr lang="en-US" sz="1600" dirty="0"/>
              <a:t>   std::string read(size_t bytes) {</a:t>
            </a:r>
          </a:p>
          <a:p>
            <a:pPr lvl="1"/>
            <a:r>
              <a:rPr lang="en-US" sz="1600" dirty="0"/>
              <a:t>      std::string ret;</a:t>
            </a:r>
          </a:p>
          <a:p>
            <a:pPr lvl="1"/>
            <a:r>
              <a:rPr lang="en-US" sz="1600" dirty="0"/>
              <a:t>      while( bytes ) read(ret, bytes);</a:t>
            </a:r>
          </a:p>
          <a:p>
            <a:pPr lvl="1"/>
            <a:r>
              <a:rPr lang="en-US" sz="1600" dirty="0"/>
              <a:t>      return ret;</a:t>
            </a:r>
          </a:p>
          <a:p>
            <a:pPr lvl="1"/>
            <a:r>
              <a:rPr lang="en-US" sz="1600" dirty="0"/>
              <a:t>   }</a:t>
            </a:r>
          </a:p>
          <a:p>
            <a:pPr lvl="1"/>
            <a:r>
              <a:rPr lang="en-US" sz="1600" dirty="0"/>
              <a:t>   …</a:t>
            </a:r>
          </a:p>
          <a:p>
            <a:pPr lvl="1"/>
            <a:r>
              <a:rPr lang="en-US" sz="1600" dirty="0"/>
              <a:t>private:</a:t>
            </a:r>
          </a:p>
          <a:p>
            <a:pPr lvl="1"/>
            <a:r>
              <a:rPr lang="en-US" sz="1600" dirty="0"/>
              <a:t>   void read(std::string&amp; s, std::size_t&amp; sz) {</a:t>
            </a:r>
          </a:p>
          <a:p>
            <a:pPr lvl="1"/>
            <a:r>
              <a:rPr lang="en-US" sz="1600" dirty="0"/>
              <a:t>      char buffer[1024];</a:t>
            </a:r>
          </a:p>
          <a:p>
            <a:pPr lvl="1"/>
            <a:r>
              <a:rPr lang="en-US" sz="1600" dirty="0"/>
              <a:t>      std::</a:t>
            </a:r>
            <a:r>
              <a:rPr lang="en-IN" sz="1600" dirty="0"/>
              <a:t>size_t bytes = fread(buffer, 1, std::min(sizeof(buffer), sz), m_file);</a:t>
            </a:r>
          </a:p>
          <a:p>
            <a:pPr lvl="1"/>
            <a:r>
              <a:rPr lang="en-IN" sz="1600" dirty="0"/>
              <a:t>      if(ferror(in) != 0) throw io_error{“read”};</a:t>
            </a:r>
          </a:p>
          <a:p>
            <a:pPr lvl="1"/>
            <a:r>
              <a:rPr lang="en-IN" sz="1600" dirty="0"/>
              <a:t>      if(bytes &gt; 0) { s.append(buffer, bytes); sz -= bytes; }</a:t>
            </a:r>
          </a:p>
          <a:p>
            <a:pPr lvl="1"/>
            <a:r>
              <a:rPr lang="en-IN" sz="1600" dirty="0"/>
              <a:t>   }</a:t>
            </a:r>
            <a:endParaRPr lang="en-US" sz="1600" dirty="0"/>
          </a:p>
          <a:p>
            <a:pPr lvl="1"/>
            <a:r>
              <a:rPr lang="en-US" sz="1600" dirty="0"/>
              <a:t>   FILE* m_file;</a:t>
            </a:r>
          </a:p>
          <a:p>
            <a:pPr lvl="1"/>
            <a:r>
              <a:rPr lang="en-US" sz="1600" dirty="0"/>
              <a:t>};</a:t>
            </a:r>
            <a:endParaRPr lang="en-US" dirty="0"/>
          </a:p>
        </p:txBody>
      </p:sp>
    </p:spTree>
    <p:extLst>
      <p:ext uri="{BB962C8B-B14F-4D97-AF65-F5344CB8AC3E}">
        <p14:creationId xmlns:p14="http://schemas.microsoft.com/office/powerpoint/2010/main" val="2529194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2554545"/>
          </a:xfrm>
          <a:prstGeom prst="rect">
            <a:avLst/>
          </a:prstGeom>
          <a:noFill/>
        </p:spPr>
        <p:txBody>
          <a:bodyPr wrap="square" rtlCol="0">
            <a:spAutoFit/>
          </a:bodyPr>
          <a:lstStyle/>
          <a:p>
            <a:pPr lvl="1"/>
            <a:r>
              <a:rPr lang="en-US" sz="1600" dirty="0"/>
              <a:t>void copy_file(const char* iname, const char* oname) { // v5</a:t>
            </a:r>
          </a:p>
          <a:p>
            <a:pPr lvl="1"/>
            <a:r>
              <a:rPr lang="en-US" sz="1600" dirty="0"/>
              <a:t>   std::ifstream in{ iname, std::ios::binary };</a:t>
            </a:r>
            <a:endParaRPr lang="en-US" sz="1600" dirty="0">
              <a:solidFill>
                <a:srgbClr val="FFFF00"/>
              </a:solidFill>
            </a:endParaRPr>
          </a:p>
          <a:p>
            <a:pPr lvl="1"/>
            <a:r>
              <a:rPr lang="en-US" sz="1600" dirty="0"/>
              <a:t>   std::ofstream out{ oname, std::ios::binary };</a:t>
            </a:r>
          </a:p>
          <a:p>
            <a:pPr lvl="1"/>
            <a:endParaRPr lang="en-US" sz="1600" dirty="0"/>
          </a:p>
          <a:p>
            <a:pPr lvl="1"/>
            <a:r>
              <a:rPr lang="en-US" sz="1600" dirty="0"/>
              <a:t>   std::istreambuf_iterator&lt;char&gt; in_begin{in};</a:t>
            </a:r>
          </a:p>
          <a:p>
            <a:pPr lvl="1"/>
            <a:r>
              <a:rPr lang="en-US" sz="1600" dirty="0"/>
              <a:t>   std::istreambuf_iterator&lt;char&gt; in_end { };</a:t>
            </a:r>
          </a:p>
          <a:p>
            <a:pPr lvl="1"/>
            <a:r>
              <a:rPr lang="en-US" sz="1600" dirty="0"/>
              <a:t>   std::ostreambuf_iterator&lt;char&gt; out_begin{in};</a:t>
            </a:r>
          </a:p>
          <a:p>
            <a:pPr lvl="1"/>
            <a:endParaRPr lang="en-US" sz="1600" dirty="0"/>
          </a:p>
          <a:p>
            <a:pPr lvl="1"/>
            <a:r>
              <a:rPr lang="en-US" sz="1600" dirty="0"/>
              <a:t>   </a:t>
            </a:r>
            <a:r>
              <a:rPr lang="en-US" sz="1600" dirty="0">
                <a:solidFill>
                  <a:srgbClr val="FFFF00"/>
                </a:solidFill>
              </a:rPr>
              <a:t>std::copy</a:t>
            </a:r>
            <a:r>
              <a:rPr lang="en-US" sz="1600" dirty="0"/>
              <a:t>(in_begin, in_end, out_begin);</a:t>
            </a:r>
          </a:p>
          <a:p>
            <a:pPr lvl="1"/>
            <a:r>
              <a:rPr lang="en-US" sz="1600" dirty="0"/>
              <a:t>}</a:t>
            </a:r>
          </a:p>
        </p:txBody>
      </p:sp>
      <p:sp>
        <p:nvSpPr>
          <p:cNvPr id="3" name="TextBox 2"/>
          <p:cNvSpPr txBox="1"/>
          <p:nvPr/>
        </p:nvSpPr>
        <p:spPr>
          <a:xfrm>
            <a:off x="7035800" y="5016663"/>
            <a:ext cx="4309534" cy="830997"/>
          </a:xfrm>
          <a:prstGeom prst="rect">
            <a:avLst/>
          </a:prstGeom>
          <a:noFill/>
        </p:spPr>
        <p:txBody>
          <a:bodyPr wrap="square" rtlCol="0">
            <a:spAutoFit/>
          </a:bodyPr>
          <a:lstStyle/>
          <a:p>
            <a:r>
              <a:rPr lang="en-US" sz="1600" dirty="0"/>
              <a:t>int main() {</a:t>
            </a:r>
          </a:p>
          <a:p>
            <a:r>
              <a:rPr lang="en-US" sz="1600" dirty="0"/>
              <a:t>   copy_file( “in.txt”, “out.txt” );</a:t>
            </a:r>
            <a:endParaRPr lang="en-US" sz="1600" dirty="0">
              <a:solidFill>
                <a:srgbClr val="FFFF00"/>
              </a:solidFill>
            </a:endParaRPr>
          </a:p>
          <a:p>
            <a:r>
              <a:rPr lang="en-US" sz="1600" dirty="0"/>
              <a:t>}</a:t>
            </a:r>
            <a:endParaRPr lang="en-US" dirty="0"/>
          </a:p>
        </p:txBody>
      </p:sp>
    </p:spTree>
    <p:extLst>
      <p:ext uri="{BB962C8B-B14F-4D97-AF65-F5344CB8AC3E}">
        <p14:creationId xmlns:p14="http://schemas.microsoft.com/office/powerpoint/2010/main" val="2615652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1569660"/>
          </a:xfrm>
          <a:prstGeom prst="rect">
            <a:avLst/>
          </a:prstGeom>
          <a:noFill/>
        </p:spPr>
        <p:txBody>
          <a:bodyPr wrap="square" rtlCol="0">
            <a:spAutoFit/>
          </a:bodyPr>
          <a:lstStyle/>
          <a:p>
            <a:pPr lvl="1"/>
            <a:r>
              <a:rPr lang="en-US" sz="1600" dirty="0"/>
              <a:t>void copy_file(const char* iname, const char* oname) { // v6</a:t>
            </a:r>
          </a:p>
          <a:p>
            <a:pPr lvl="1"/>
            <a:r>
              <a:rPr lang="en-US" sz="1600" dirty="0"/>
              <a:t>   std::ifstream in{ iname, std::ios::binary };</a:t>
            </a:r>
            <a:endParaRPr lang="en-US" sz="1600" dirty="0">
              <a:solidFill>
                <a:srgbClr val="FFFF00"/>
              </a:solidFill>
            </a:endParaRPr>
          </a:p>
          <a:p>
            <a:pPr lvl="1"/>
            <a:r>
              <a:rPr lang="en-US" sz="1600" dirty="0"/>
              <a:t>   std::ofstream out{ oname, std::ios::binary };</a:t>
            </a:r>
          </a:p>
          <a:p>
            <a:pPr lvl="1"/>
            <a:endParaRPr lang="en-US" sz="1600" dirty="0"/>
          </a:p>
          <a:p>
            <a:pPr lvl="1"/>
            <a:r>
              <a:rPr lang="en-US" sz="1600" dirty="0"/>
              <a:t>   out &lt;&lt; in.rdbuf();</a:t>
            </a:r>
          </a:p>
          <a:p>
            <a:pPr lvl="1"/>
            <a:r>
              <a:rPr lang="en-US" sz="1600" dirty="0"/>
              <a:t>}</a:t>
            </a:r>
          </a:p>
        </p:txBody>
      </p:sp>
      <p:sp>
        <p:nvSpPr>
          <p:cNvPr id="3" name="TextBox 2"/>
          <p:cNvSpPr txBox="1"/>
          <p:nvPr/>
        </p:nvSpPr>
        <p:spPr>
          <a:xfrm>
            <a:off x="7188200" y="3716867"/>
            <a:ext cx="4309534" cy="1323439"/>
          </a:xfrm>
          <a:prstGeom prst="rect">
            <a:avLst/>
          </a:prstGeom>
          <a:noFill/>
        </p:spPr>
        <p:txBody>
          <a:bodyPr wrap="square" rtlCol="0">
            <a:spAutoFit/>
          </a:bodyPr>
          <a:lstStyle/>
          <a:p>
            <a:endParaRPr lang="en-US" sz="1600" dirty="0"/>
          </a:p>
          <a:p>
            <a:endParaRPr lang="en-US" sz="1600" dirty="0"/>
          </a:p>
          <a:p>
            <a:r>
              <a:rPr lang="en-US" sz="1600" dirty="0"/>
              <a:t>int main() {</a:t>
            </a:r>
          </a:p>
          <a:p>
            <a:r>
              <a:rPr lang="en-US" sz="1600" dirty="0"/>
              <a:t>   copy_file( “in.txt”, “out.txt” );</a:t>
            </a:r>
            <a:endParaRPr lang="en-US" sz="1600" dirty="0">
              <a:solidFill>
                <a:srgbClr val="FFFF00"/>
              </a:solidFill>
            </a:endParaRPr>
          </a:p>
          <a:p>
            <a:r>
              <a:rPr lang="en-US" sz="1600" dirty="0"/>
              <a:t>}</a:t>
            </a:r>
            <a:endParaRPr lang="en-US" dirty="0"/>
          </a:p>
        </p:txBody>
      </p:sp>
    </p:spTree>
    <p:extLst>
      <p:ext uri="{BB962C8B-B14F-4D97-AF65-F5344CB8AC3E}">
        <p14:creationId xmlns:p14="http://schemas.microsoft.com/office/powerpoint/2010/main" val="42847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handling resources</a:t>
            </a:r>
            <a:endParaRPr lang="en-IN" dirty="0"/>
          </a:p>
        </p:txBody>
      </p:sp>
      <p:sp>
        <p:nvSpPr>
          <p:cNvPr id="4" name="TextBox 3"/>
          <p:cNvSpPr txBox="1"/>
          <p:nvPr/>
        </p:nvSpPr>
        <p:spPr>
          <a:xfrm>
            <a:off x="746819" y="2479002"/>
            <a:ext cx="8329448" cy="338554"/>
          </a:xfrm>
          <a:prstGeom prst="rect">
            <a:avLst/>
          </a:prstGeom>
          <a:noFill/>
        </p:spPr>
        <p:txBody>
          <a:bodyPr wrap="square" rtlCol="0">
            <a:spAutoFit/>
          </a:bodyPr>
          <a:lstStyle/>
          <a:p>
            <a:pPr lvl="1"/>
            <a:r>
              <a:rPr lang="en-US" sz="1600" dirty="0"/>
              <a:t>#include &lt;filesystem&gt; // v7</a:t>
            </a:r>
          </a:p>
        </p:txBody>
      </p:sp>
      <p:sp>
        <p:nvSpPr>
          <p:cNvPr id="3" name="TextBox 2"/>
          <p:cNvSpPr txBox="1"/>
          <p:nvPr/>
        </p:nvSpPr>
        <p:spPr>
          <a:xfrm>
            <a:off x="7188200" y="3716867"/>
            <a:ext cx="4309534" cy="1323439"/>
          </a:xfrm>
          <a:prstGeom prst="rect">
            <a:avLst/>
          </a:prstGeom>
          <a:noFill/>
        </p:spPr>
        <p:txBody>
          <a:bodyPr wrap="square" rtlCol="0">
            <a:spAutoFit/>
          </a:bodyPr>
          <a:lstStyle/>
          <a:p>
            <a:endParaRPr lang="en-US" sz="1600" dirty="0"/>
          </a:p>
          <a:p>
            <a:endParaRPr lang="en-US" sz="1600" dirty="0"/>
          </a:p>
          <a:p>
            <a:r>
              <a:rPr lang="en-US" sz="1600" dirty="0"/>
              <a:t>int main() {</a:t>
            </a:r>
          </a:p>
          <a:p>
            <a:r>
              <a:rPr lang="en-US" sz="1600" dirty="0"/>
              <a:t>   </a:t>
            </a:r>
            <a:r>
              <a:rPr lang="en-US" sz="1600" dirty="0">
                <a:solidFill>
                  <a:schemeClr val="accent1"/>
                </a:solidFill>
              </a:rPr>
              <a:t>std::copy_file</a:t>
            </a:r>
            <a:r>
              <a:rPr lang="en-US" sz="1600" dirty="0"/>
              <a:t>( “in.txt”, “out.txt” );</a:t>
            </a:r>
            <a:endParaRPr lang="en-US" sz="1600" dirty="0">
              <a:solidFill>
                <a:srgbClr val="FFFF00"/>
              </a:solidFill>
            </a:endParaRPr>
          </a:p>
          <a:p>
            <a:r>
              <a:rPr lang="en-US" sz="1600" dirty="0"/>
              <a:t>}</a:t>
            </a:r>
            <a:endParaRPr lang="en-US" dirty="0"/>
          </a:p>
        </p:txBody>
      </p:sp>
    </p:spTree>
    <p:extLst>
      <p:ext uri="{BB962C8B-B14F-4D97-AF65-F5344CB8AC3E}">
        <p14:creationId xmlns:p14="http://schemas.microsoft.com/office/powerpoint/2010/main" val="1215795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wrap resources into an RAII class.</a:t>
            </a:r>
            <a:endParaRPr lang="en-IN" dirty="0"/>
          </a:p>
        </p:txBody>
      </p:sp>
      <p:sp>
        <p:nvSpPr>
          <p:cNvPr id="5" name="Text Placeholder 4"/>
          <p:cNvSpPr>
            <a:spLocks noGrp="1"/>
          </p:cNvSpPr>
          <p:nvPr>
            <p:ph type="body" sz="half" idx="2"/>
          </p:nvPr>
        </p:nvSpPr>
        <p:spPr/>
        <p:txBody>
          <a:bodyPr/>
          <a:lstStyle/>
          <a:p>
            <a:r>
              <a:rPr lang="en-US" dirty="0"/>
              <a:t>You will never leak memory or resources ever (even in the presence of exceptions).</a:t>
            </a:r>
          </a:p>
          <a:p>
            <a:r>
              <a:rPr lang="en-US" dirty="0"/>
              <a:t>Your code is clutter free and expresses only program logic (not cluttered with error handling).</a:t>
            </a:r>
          </a:p>
        </p:txBody>
      </p:sp>
    </p:spTree>
    <p:extLst>
      <p:ext uri="{BB962C8B-B14F-4D97-AF65-F5344CB8AC3E}">
        <p14:creationId xmlns:p14="http://schemas.microsoft.com/office/powerpoint/2010/main" val="1577605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strong </a:t>
            </a:r>
            <a:r>
              <a:rPr lang="en-IN" dirty="0"/>
              <a:t>type system</a:t>
            </a:r>
          </a:p>
        </p:txBody>
      </p:sp>
      <p:sp>
        <p:nvSpPr>
          <p:cNvPr id="4" name="TextBox 3"/>
          <p:cNvSpPr txBox="1"/>
          <p:nvPr/>
        </p:nvSpPr>
        <p:spPr>
          <a:xfrm>
            <a:off x="746820" y="2479002"/>
            <a:ext cx="6568964" cy="1200329"/>
          </a:xfrm>
          <a:prstGeom prst="rect">
            <a:avLst/>
          </a:prstGeom>
          <a:noFill/>
        </p:spPr>
        <p:txBody>
          <a:bodyPr wrap="square" rtlCol="0">
            <a:spAutoFit/>
          </a:bodyPr>
          <a:lstStyle/>
          <a:p>
            <a:pPr lvl="1"/>
            <a:r>
              <a:rPr lang="en-US" dirty="0"/>
              <a:t>class Parser {</a:t>
            </a:r>
          </a:p>
          <a:p>
            <a:pPr lvl="1"/>
            <a:r>
              <a:rPr lang="en-US" dirty="0"/>
              <a:t>   // parse file contents</a:t>
            </a:r>
          </a:p>
          <a:p>
            <a:pPr lvl="1"/>
            <a:r>
              <a:rPr lang="en-US" dirty="0"/>
              <a:t>   // parse data contents</a:t>
            </a:r>
          </a:p>
          <a:p>
            <a:pPr lvl="1"/>
            <a:r>
              <a:rPr lang="en-US" dirty="0"/>
              <a:t>};</a:t>
            </a:r>
          </a:p>
        </p:txBody>
      </p:sp>
    </p:spTree>
    <p:extLst>
      <p:ext uri="{BB962C8B-B14F-4D97-AF65-F5344CB8AC3E}">
        <p14:creationId xmlns:p14="http://schemas.microsoft.com/office/powerpoint/2010/main" val="4036855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a:t>
            </a:r>
            <a:r>
              <a:rPr lang="en-IN" dirty="0"/>
              <a:t>strong type system</a:t>
            </a:r>
          </a:p>
        </p:txBody>
      </p:sp>
      <p:sp>
        <p:nvSpPr>
          <p:cNvPr id="4" name="TextBox 3"/>
          <p:cNvSpPr txBox="1"/>
          <p:nvPr/>
        </p:nvSpPr>
        <p:spPr>
          <a:xfrm>
            <a:off x="746820" y="2479002"/>
            <a:ext cx="6568964" cy="1200329"/>
          </a:xfrm>
          <a:prstGeom prst="rect">
            <a:avLst/>
          </a:prstGeom>
          <a:noFill/>
        </p:spPr>
        <p:txBody>
          <a:bodyPr wrap="square" rtlCol="0">
            <a:spAutoFit/>
          </a:bodyPr>
          <a:lstStyle/>
          <a:p>
            <a:pPr lvl="1"/>
            <a:r>
              <a:rPr lang="en-US" dirty="0"/>
              <a:t>class Parser { // v1</a:t>
            </a:r>
          </a:p>
          <a:p>
            <a:pPr lvl="1"/>
            <a:r>
              <a:rPr lang="en-US" dirty="0"/>
              <a:t>   void ParseFile(std::string filename) { … }</a:t>
            </a:r>
          </a:p>
          <a:p>
            <a:pPr lvl="1"/>
            <a:r>
              <a:rPr lang="en-US" dirty="0"/>
              <a:t>   void ParseData(std::string data) { … }</a:t>
            </a:r>
          </a:p>
          <a:p>
            <a:pPr lvl="1"/>
            <a:r>
              <a:rPr lang="en-US" dirty="0"/>
              <a:t>};</a:t>
            </a:r>
          </a:p>
        </p:txBody>
      </p:sp>
    </p:spTree>
    <p:extLst>
      <p:ext uri="{BB962C8B-B14F-4D97-AF65-F5344CB8AC3E}">
        <p14:creationId xmlns:p14="http://schemas.microsoft.com/office/powerpoint/2010/main" val="505110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a:t>
            </a:r>
            <a:r>
              <a:rPr lang="en-IN" dirty="0"/>
              <a:t>strong type system</a:t>
            </a:r>
          </a:p>
        </p:txBody>
      </p:sp>
      <p:sp>
        <p:nvSpPr>
          <p:cNvPr id="4" name="TextBox 3"/>
          <p:cNvSpPr txBox="1"/>
          <p:nvPr/>
        </p:nvSpPr>
        <p:spPr>
          <a:xfrm>
            <a:off x="746820" y="2479002"/>
            <a:ext cx="6568964" cy="1200329"/>
          </a:xfrm>
          <a:prstGeom prst="rect">
            <a:avLst/>
          </a:prstGeom>
          <a:noFill/>
        </p:spPr>
        <p:txBody>
          <a:bodyPr wrap="square" rtlCol="0">
            <a:spAutoFit/>
          </a:bodyPr>
          <a:lstStyle/>
          <a:p>
            <a:pPr lvl="1"/>
            <a:r>
              <a:rPr lang="en-US" dirty="0"/>
              <a:t>class Parser { // v2</a:t>
            </a:r>
          </a:p>
          <a:p>
            <a:pPr lvl="1"/>
            <a:r>
              <a:rPr lang="en-US" dirty="0"/>
              <a:t>   void Parse(File filename) { … }</a:t>
            </a:r>
          </a:p>
          <a:p>
            <a:pPr lvl="1"/>
            <a:r>
              <a:rPr lang="en-US" dirty="0"/>
              <a:t>   void Parse(Data data) { … }</a:t>
            </a:r>
          </a:p>
          <a:p>
            <a:pPr lvl="1"/>
            <a:r>
              <a:rPr lang="en-US" dirty="0"/>
              <a:t>};</a:t>
            </a:r>
          </a:p>
        </p:txBody>
      </p:sp>
    </p:spTree>
    <p:extLst>
      <p:ext uri="{BB962C8B-B14F-4D97-AF65-F5344CB8AC3E}">
        <p14:creationId xmlns:p14="http://schemas.microsoft.com/office/powerpoint/2010/main" val="3722486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a:t>
            </a:r>
            <a:r>
              <a:rPr lang="en-IN" dirty="0"/>
              <a:t>strong type system</a:t>
            </a:r>
          </a:p>
        </p:txBody>
      </p:sp>
      <p:sp>
        <p:nvSpPr>
          <p:cNvPr id="4" name="TextBox 3"/>
          <p:cNvSpPr txBox="1"/>
          <p:nvPr/>
        </p:nvSpPr>
        <p:spPr>
          <a:xfrm>
            <a:off x="746820" y="2479002"/>
            <a:ext cx="6568964" cy="1200329"/>
          </a:xfrm>
          <a:prstGeom prst="rect">
            <a:avLst/>
          </a:prstGeom>
          <a:noFill/>
        </p:spPr>
        <p:txBody>
          <a:bodyPr wrap="square" rtlCol="0">
            <a:spAutoFit/>
          </a:bodyPr>
          <a:lstStyle/>
          <a:p>
            <a:pPr lvl="1"/>
            <a:r>
              <a:rPr lang="en-US" dirty="0"/>
              <a:t>class Point2D { // v1</a:t>
            </a:r>
          </a:p>
          <a:p>
            <a:pPr lvl="1"/>
            <a:r>
              <a:rPr lang="en-US" dirty="0"/>
              <a:t>   static Point2D FromCart(float x, float y) { … }</a:t>
            </a:r>
          </a:p>
          <a:p>
            <a:pPr lvl="1"/>
            <a:r>
              <a:rPr lang="en-US" dirty="0"/>
              <a:t>   static Point2D FromPolar(float r, float deg) { … }</a:t>
            </a:r>
          </a:p>
          <a:p>
            <a:pPr lvl="1"/>
            <a:r>
              <a:rPr lang="en-US" dirty="0"/>
              <a:t>};</a:t>
            </a:r>
          </a:p>
        </p:txBody>
      </p:sp>
    </p:spTree>
    <p:extLst>
      <p:ext uri="{BB962C8B-B14F-4D97-AF65-F5344CB8AC3E}">
        <p14:creationId xmlns:p14="http://schemas.microsoft.com/office/powerpoint/2010/main" val="424393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C++ - Where is it used?</a:t>
            </a:r>
            <a:endParaRPr lang="en-IN" dirty="0"/>
          </a:p>
        </p:txBody>
      </p:sp>
      <p:sp>
        <p:nvSpPr>
          <p:cNvPr id="3" name="Content Placeholder 2"/>
          <p:cNvSpPr>
            <a:spLocks noGrp="1"/>
          </p:cNvSpPr>
          <p:nvPr>
            <p:ph idx="1"/>
          </p:nvPr>
        </p:nvSpPr>
        <p:spPr/>
        <p:txBody>
          <a:bodyPr>
            <a:normAutofit/>
          </a:bodyPr>
          <a:lstStyle/>
          <a:p>
            <a:r>
              <a:rPr lang="en-US" dirty="0"/>
              <a:t>C++ is used:</a:t>
            </a:r>
          </a:p>
          <a:p>
            <a:pPr lvl="1"/>
            <a:r>
              <a:rPr lang="en-US" dirty="0"/>
              <a:t>When performance and resource efficiency counts.</a:t>
            </a:r>
          </a:p>
          <a:p>
            <a:pPr lvl="1"/>
            <a:r>
              <a:rPr lang="en-US" dirty="0"/>
              <a:t>To empowers infrastructure and operating systems.</a:t>
            </a:r>
          </a:p>
          <a:p>
            <a:pPr lvl="1"/>
            <a:r>
              <a:rPr lang="en-US" dirty="0"/>
              <a:t>In embedded Systems where resources are very limited.</a:t>
            </a:r>
          </a:p>
          <a:p>
            <a:pPr lvl="1"/>
            <a:r>
              <a:rPr lang="en-US" dirty="0"/>
              <a:t>In mobile Systems were power is very limited.</a:t>
            </a:r>
          </a:p>
          <a:p>
            <a:pPr lvl="1"/>
            <a:r>
              <a:rPr lang="en-US" dirty="0"/>
              <a:t>In High end cloud systems where power wastage should be minimum.</a:t>
            </a:r>
          </a:p>
          <a:p>
            <a:pPr lvl="1"/>
            <a:r>
              <a:rPr lang="en-US" dirty="0"/>
              <a:t>In large scale super computing systems (like weather simulation).</a:t>
            </a:r>
          </a:p>
          <a:p>
            <a:pPr lvl="1"/>
            <a:r>
              <a:rPr lang="en-US" dirty="0"/>
              <a:t>Is used in Game Development.</a:t>
            </a:r>
          </a:p>
          <a:p>
            <a:pPr lvl="1"/>
            <a:r>
              <a:rPr lang="en-US" dirty="0"/>
              <a:t>Is used in Financial Industry.</a:t>
            </a:r>
          </a:p>
          <a:p>
            <a:pPr lvl="1"/>
            <a:r>
              <a:rPr lang="en-US" dirty="0"/>
              <a:t>In NASA’s Curiosity Rover on Mars!</a:t>
            </a:r>
          </a:p>
        </p:txBody>
      </p:sp>
    </p:spTree>
    <p:extLst>
      <p:ext uri="{BB962C8B-B14F-4D97-AF65-F5344CB8AC3E}">
        <p14:creationId xmlns:p14="http://schemas.microsoft.com/office/powerpoint/2010/main" val="1248526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a:t>
            </a:r>
            <a:r>
              <a:rPr lang="en-IN" dirty="0"/>
              <a:t>strong type system</a:t>
            </a:r>
          </a:p>
        </p:txBody>
      </p:sp>
      <p:sp>
        <p:nvSpPr>
          <p:cNvPr id="4" name="TextBox 3"/>
          <p:cNvSpPr txBox="1"/>
          <p:nvPr/>
        </p:nvSpPr>
        <p:spPr>
          <a:xfrm>
            <a:off x="746820" y="2479002"/>
            <a:ext cx="6568964" cy="3416320"/>
          </a:xfrm>
          <a:prstGeom prst="rect">
            <a:avLst/>
          </a:prstGeom>
          <a:noFill/>
        </p:spPr>
        <p:txBody>
          <a:bodyPr wrap="square" rtlCol="0">
            <a:spAutoFit/>
          </a:bodyPr>
          <a:lstStyle/>
          <a:p>
            <a:pPr lvl="1"/>
            <a:r>
              <a:rPr lang="en-US" dirty="0"/>
              <a:t>class Point2D { // v2</a:t>
            </a:r>
          </a:p>
          <a:p>
            <a:pPr lvl="1"/>
            <a:r>
              <a:rPr lang="en-US" dirty="0"/>
              <a:t>   Point2D(quantity&lt;length&gt; x, quantity&lt;length&gt; y) { … }</a:t>
            </a:r>
          </a:p>
          <a:p>
            <a:pPr lvl="1"/>
            <a:r>
              <a:rPr lang="en-US" dirty="0"/>
              <a:t>   Point2D(quantity&lt;length&gt; r, quantity&lt;angle&gt; deg) { … }</a:t>
            </a:r>
          </a:p>
          <a:p>
            <a:pPr lvl="1"/>
            <a:r>
              <a:rPr lang="en-US" dirty="0"/>
              <a:t>};</a:t>
            </a:r>
          </a:p>
          <a:p>
            <a:pPr lvl="1"/>
            <a:endParaRPr lang="en-US" dirty="0"/>
          </a:p>
          <a:p>
            <a:pPr lvl="1"/>
            <a:r>
              <a:rPr lang="en-US" dirty="0"/>
              <a:t>quantity&lt;length&gt; operator “”_km (float f) { … }</a:t>
            </a:r>
          </a:p>
          <a:p>
            <a:pPr lvl="1"/>
            <a:r>
              <a:rPr lang="en-US" dirty="0"/>
              <a:t>quantity&lt;length&gt; operator “”_m (float f) { … }</a:t>
            </a:r>
          </a:p>
          <a:p>
            <a:pPr lvl="1"/>
            <a:r>
              <a:rPr lang="en-US" dirty="0"/>
              <a:t>quantity&lt;angle&gt; operator “”_deg(float f) { … }</a:t>
            </a:r>
          </a:p>
          <a:p>
            <a:pPr lvl="1"/>
            <a:r>
              <a:rPr lang="en-US" dirty="0"/>
              <a:t>quantity&lt;angle&gt; operator “”_rad(float f) { … }</a:t>
            </a:r>
          </a:p>
          <a:p>
            <a:pPr lvl="1"/>
            <a:endParaRPr lang="en-US" dirty="0"/>
          </a:p>
          <a:p>
            <a:pPr lvl="1"/>
            <a:r>
              <a:rPr lang="en-US" dirty="0"/>
              <a:t>Point2D p1{ 2_km, 3_m };</a:t>
            </a:r>
          </a:p>
          <a:p>
            <a:pPr lvl="1"/>
            <a:r>
              <a:rPr lang="en-US" dirty="0"/>
              <a:t>Point2D p2{ 2_m, 4_deg };</a:t>
            </a:r>
          </a:p>
        </p:txBody>
      </p:sp>
    </p:spTree>
    <p:extLst>
      <p:ext uri="{BB962C8B-B14F-4D97-AF65-F5344CB8AC3E}">
        <p14:creationId xmlns:p14="http://schemas.microsoft.com/office/powerpoint/2010/main" val="4019930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your types expressive, and catch errors early, at compile time.</a:t>
            </a:r>
            <a:endParaRPr lang="en-IN" dirty="0"/>
          </a:p>
        </p:txBody>
      </p:sp>
      <p:sp>
        <p:nvSpPr>
          <p:cNvPr id="5" name="Text Placeholder 4"/>
          <p:cNvSpPr>
            <a:spLocks noGrp="1"/>
          </p:cNvSpPr>
          <p:nvPr>
            <p:ph type="body" sz="half" idx="2"/>
          </p:nvPr>
        </p:nvSpPr>
        <p:spPr/>
        <p:txBody>
          <a:bodyPr/>
          <a:lstStyle/>
          <a:p>
            <a:r>
              <a:rPr lang="en-US" dirty="0"/>
              <a:t>Catch bugs even before you compile! Use your compiler as your test case!</a:t>
            </a:r>
          </a:p>
          <a:p>
            <a:r>
              <a:rPr lang="en-US" dirty="0"/>
              <a:t>Bugs need not slip through to runtime or into your deployments.</a:t>
            </a:r>
          </a:p>
        </p:txBody>
      </p:sp>
    </p:spTree>
    <p:extLst>
      <p:ext uri="{BB962C8B-B14F-4D97-AF65-F5344CB8AC3E}">
        <p14:creationId xmlns:p14="http://schemas.microsoft.com/office/powerpoint/2010/main" val="611356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nullable invariant</a:t>
            </a:r>
            <a:endParaRPr lang="en-IN" dirty="0"/>
          </a:p>
        </p:txBody>
      </p:sp>
      <p:sp>
        <p:nvSpPr>
          <p:cNvPr id="4" name="TextBox 3"/>
          <p:cNvSpPr txBox="1"/>
          <p:nvPr/>
        </p:nvSpPr>
        <p:spPr>
          <a:xfrm>
            <a:off x="746820" y="2479002"/>
            <a:ext cx="6568964" cy="2123658"/>
          </a:xfrm>
          <a:prstGeom prst="rect">
            <a:avLst/>
          </a:prstGeom>
          <a:noFill/>
        </p:spPr>
        <p:txBody>
          <a:bodyPr wrap="square" rtlCol="0">
            <a:spAutoFit/>
          </a:bodyPr>
          <a:lstStyle/>
          <a:p>
            <a:pPr lvl="1"/>
            <a:r>
              <a:rPr lang="en-US" sz="1600" dirty="0"/>
              <a:t>struct DataHandler { // v1</a:t>
            </a:r>
          </a:p>
          <a:p>
            <a:pPr lvl="1"/>
            <a:r>
              <a:rPr lang="en-US" sz="1600" dirty="0"/>
              <a:t>   std::string data;</a:t>
            </a:r>
          </a:p>
          <a:p>
            <a:pPr lvl="1"/>
            <a:r>
              <a:rPr lang="en-US" sz="1600" dirty="0"/>
              <a:t>};</a:t>
            </a:r>
          </a:p>
          <a:p>
            <a:pPr lvl="1"/>
            <a:endParaRPr lang="en-US" sz="1600" dirty="0"/>
          </a:p>
          <a:p>
            <a:pPr lvl="1"/>
            <a:r>
              <a:rPr lang="en-US" sz="1600" dirty="0"/>
              <a:t>struct DataHandler {</a:t>
            </a:r>
          </a:p>
          <a:p>
            <a:pPr lvl="1"/>
            <a:r>
              <a:rPr lang="en-US" sz="1600" dirty="0"/>
              <a:t>   void Receive() { … ; data = … ; };</a:t>
            </a:r>
          </a:p>
          <a:p>
            <a:pPr lvl="1"/>
            <a:r>
              <a:rPr lang="en-US" sz="1600" dirty="0"/>
              <a:t>   void Process() { if</a:t>
            </a:r>
            <a:r>
              <a:rPr lang="en-US" sz="1600" dirty="0">
                <a:solidFill>
                  <a:srgbClr val="FFFF00"/>
                </a:solidFill>
              </a:rPr>
              <a:t>(!data.empty()</a:t>
            </a:r>
            <a:r>
              <a:rPr lang="en-US" sz="1600" dirty="0"/>
              <a:t>) foo(data); }</a:t>
            </a:r>
          </a:p>
          <a:p>
            <a:pPr lvl="1"/>
            <a:r>
              <a:rPr lang="en-US" sz="1600" dirty="0"/>
              <a:t>}</a:t>
            </a:r>
          </a:p>
        </p:txBody>
      </p:sp>
    </p:spTree>
    <p:extLst>
      <p:ext uri="{BB962C8B-B14F-4D97-AF65-F5344CB8AC3E}">
        <p14:creationId xmlns:p14="http://schemas.microsoft.com/office/powerpoint/2010/main" val="2252398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nullable invariant</a:t>
            </a:r>
            <a:endParaRPr lang="en-IN" dirty="0"/>
          </a:p>
        </p:txBody>
      </p:sp>
      <p:sp>
        <p:nvSpPr>
          <p:cNvPr id="4" name="TextBox 3"/>
          <p:cNvSpPr txBox="1"/>
          <p:nvPr/>
        </p:nvSpPr>
        <p:spPr>
          <a:xfrm>
            <a:off x="746819" y="2479002"/>
            <a:ext cx="9421647" cy="2339102"/>
          </a:xfrm>
          <a:prstGeom prst="rect">
            <a:avLst/>
          </a:prstGeom>
          <a:noFill/>
        </p:spPr>
        <p:txBody>
          <a:bodyPr wrap="square" rtlCol="0">
            <a:spAutoFit/>
          </a:bodyPr>
          <a:lstStyle/>
          <a:p>
            <a:pPr lvl="1"/>
            <a:r>
              <a:rPr lang="en-US" sz="1600" dirty="0"/>
              <a:t>struct DataHandler { // v2</a:t>
            </a:r>
          </a:p>
          <a:p>
            <a:pPr lvl="1"/>
            <a:r>
              <a:rPr lang="en-US" sz="1600" dirty="0"/>
              <a:t>   std::string data;</a:t>
            </a:r>
          </a:p>
          <a:p>
            <a:pPr lvl="1"/>
            <a:r>
              <a:rPr lang="en-US" sz="1600" dirty="0"/>
              <a:t>   bool </a:t>
            </a:r>
            <a:r>
              <a:rPr lang="en-US" sz="1600" dirty="0">
                <a:solidFill>
                  <a:srgbClr val="FFFF00"/>
                </a:solidFill>
              </a:rPr>
              <a:t>data_present</a:t>
            </a:r>
            <a:r>
              <a:rPr lang="en-US" sz="1600" dirty="0"/>
              <a:t>;</a:t>
            </a:r>
          </a:p>
          <a:p>
            <a:pPr lvl="1"/>
            <a:r>
              <a:rPr lang="en-US" sz="1600" dirty="0"/>
              <a:t>};</a:t>
            </a:r>
          </a:p>
          <a:p>
            <a:pPr lvl="1"/>
            <a:endParaRPr lang="en-US" sz="1600" dirty="0"/>
          </a:p>
          <a:p>
            <a:pPr lvl="1"/>
            <a:r>
              <a:rPr lang="en-US" sz="1600" dirty="0"/>
              <a:t>struct DataHandler {</a:t>
            </a:r>
          </a:p>
          <a:p>
            <a:pPr lvl="1"/>
            <a:r>
              <a:rPr lang="en-US" sz="1600" dirty="0"/>
              <a:t>   void Receive() { </a:t>
            </a:r>
            <a:r>
              <a:rPr lang="en-US" sz="1600" dirty="0">
                <a:solidFill>
                  <a:srgbClr val="FFFF00"/>
                </a:solidFill>
              </a:rPr>
              <a:t>data_present = false</a:t>
            </a:r>
            <a:r>
              <a:rPr lang="en-US" sz="1600" dirty="0"/>
              <a:t>; … ; data = … ; </a:t>
            </a:r>
            <a:r>
              <a:rPr lang="en-US" sz="1600" dirty="0">
                <a:solidFill>
                  <a:srgbClr val="FFFF00"/>
                </a:solidFill>
              </a:rPr>
              <a:t>data_present = true</a:t>
            </a:r>
            <a:r>
              <a:rPr lang="en-US" sz="1600" dirty="0"/>
              <a:t>; … };</a:t>
            </a:r>
          </a:p>
          <a:p>
            <a:pPr lvl="1"/>
            <a:r>
              <a:rPr lang="en-US" sz="1600" dirty="0"/>
              <a:t>   void Process() { if(</a:t>
            </a:r>
            <a:r>
              <a:rPr lang="en-US" sz="1600" dirty="0">
                <a:solidFill>
                  <a:srgbClr val="FFFF00"/>
                </a:solidFill>
              </a:rPr>
              <a:t>!data_present</a:t>
            </a:r>
            <a:r>
              <a:rPr lang="en-US" sz="1600" dirty="0"/>
              <a:t>) foo(data); }</a:t>
            </a:r>
          </a:p>
          <a:p>
            <a:pPr lvl="1"/>
            <a:r>
              <a:rPr lang="en-US" sz="1600" dirty="0"/>
              <a:t>}</a:t>
            </a:r>
          </a:p>
        </p:txBody>
      </p:sp>
    </p:spTree>
    <p:extLst>
      <p:ext uri="{BB962C8B-B14F-4D97-AF65-F5344CB8AC3E}">
        <p14:creationId xmlns:p14="http://schemas.microsoft.com/office/powerpoint/2010/main" val="3074450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nullable invariant</a:t>
            </a:r>
            <a:endParaRPr lang="en-IN" dirty="0"/>
          </a:p>
        </p:txBody>
      </p:sp>
      <p:sp>
        <p:nvSpPr>
          <p:cNvPr id="4" name="TextBox 3"/>
          <p:cNvSpPr txBox="1"/>
          <p:nvPr/>
        </p:nvSpPr>
        <p:spPr>
          <a:xfrm>
            <a:off x="746820" y="2479002"/>
            <a:ext cx="6568964" cy="2123658"/>
          </a:xfrm>
          <a:prstGeom prst="rect">
            <a:avLst/>
          </a:prstGeom>
          <a:noFill/>
        </p:spPr>
        <p:txBody>
          <a:bodyPr wrap="square" rtlCol="0">
            <a:spAutoFit/>
          </a:bodyPr>
          <a:lstStyle/>
          <a:p>
            <a:pPr lvl="1"/>
            <a:r>
              <a:rPr lang="en-US" sz="1600" dirty="0"/>
              <a:t>struct DataHandler { // v3</a:t>
            </a:r>
          </a:p>
          <a:p>
            <a:pPr lvl="1"/>
            <a:r>
              <a:rPr lang="en-US" sz="1600" dirty="0"/>
              <a:t>   </a:t>
            </a:r>
            <a:r>
              <a:rPr lang="en-US" sz="1600" dirty="0">
                <a:solidFill>
                  <a:srgbClr val="FFFF00"/>
                </a:solidFill>
              </a:rPr>
              <a:t>std::optional&lt;std::string&gt;</a:t>
            </a:r>
            <a:r>
              <a:rPr lang="en-US" sz="1600" dirty="0"/>
              <a:t> data;</a:t>
            </a:r>
          </a:p>
          <a:p>
            <a:pPr lvl="1"/>
            <a:r>
              <a:rPr lang="en-US" sz="1600" dirty="0"/>
              <a:t>};</a:t>
            </a:r>
          </a:p>
          <a:p>
            <a:pPr lvl="1"/>
            <a:endParaRPr lang="en-US" sz="1600" dirty="0"/>
          </a:p>
          <a:p>
            <a:pPr lvl="1"/>
            <a:r>
              <a:rPr lang="en-US" sz="1600" dirty="0"/>
              <a:t>struct DataHandler {</a:t>
            </a:r>
          </a:p>
          <a:p>
            <a:pPr lvl="1"/>
            <a:r>
              <a:rPr lang="en-US" sz="1600" dirty="0"/>
              <a:t>   void Receive() { … ; data = … ; };</a:t>
            </a:r>
          </a:p>
          <a:p>
            <a:pPr lvl="1"/>
            <a:r>
              <a:rPr lang="en-US" sz="1600" dirty="0"/>
              <a:t>   void Process() { if(data) foo(*data); }</a:t>
            </a:r>
          </a:p>
          <a:p>
            <a:pPr lvl="1"/>
            <a:r>
              <a:rPr lang="en-US" sz="1600" dirty="0"/>
              <a:t>}</a:t>
            </a:r>
          </a:p>
        </p:txBody>
      </p:sp>
    </p:spTree>
    <p:extLst>
      <p:ext uri="{BB962C8B-B14F-4D97-AF65-F5344CB8AC3E}">
        <p14:creationId xmlns:p14="http://schemas.microsoft.com/office/powerpoint/2010/main" val="585434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nullable invariants directly and simply.</a:t>
            </a:r>
            <a:endParaRPr lang="en-IN" dirty="0"/>
          </a:p>
        </p:txBody>
      </p:sp>
      <p:sp>
        <p:nvSpPr>
          <p:cNvPr id="5" name="Text Placeholder 4"/>
          <p:cNvSpPr>
            <a:spLocks noGrp="1"/>
          </p:cNvSpPr>
          <p:nvPr>
            <p:ph type="body" sz="half" idx="2"/>
          </p:nvPr>
        </p:nvSpPr>
        <p:spPr/>
        <p:txBody>
          <a:bodyPr/>
          <a:lstStyle/>
          <a:p>
            <a:r>
              <a:rPr lang="en-US" dirty="0"/>
              <a:t>Your class’s nullable invariant will never go out of sync.</a:t>
            </a:r>
          </a:p>
        </p:txBody>
      </p:sp>
    </p:spTree>
    <p:extLst>
      <p:ext uri="{BB962C8B-B14F-4D97-AF65-F5344CB8AC3E}">
        <p14:creationId xmlns:p14="http://schemas.microsoft.com/office/powerpoint/2010/main" val="1961261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complex class invariants</a:t>
            </a:r>
            <a:endParaRPr lang="en-IN" dirty="0"/>
          </a:p>
        </p:txBody>
      </p:sp>
      <p:sp>
        <p:nvSpPr>
          <p:cNvPr id="4" name="TextBox 3"/>
          <p:cNvSpPr txBox="1"/>
          <p:nvPr/>
        </p:nvSpPr>
        <p:spPr>
          <a:xfrm>
            <a:off x="746819" y="2479002"/>
            <a:ext cx="9740205" cy="2031325"/>
          </a:xfrm>
          <a:prstGeom prst="rect">
            <a:avLst/>
          </a:prstGeom>
          <a:noFill/>
        </p:spPr>
        <p:txBody>
          <a:bodyPr wrap="square" rtlCol="0">
            <a:spAutoFit/>
          </a:bodyPr>
          <a:lstStyle/>
          <a:p>
            <a:pPr lvl="1"/>
            <a:r>
              <a:rPr lang="en-US" dirty="0"/>
              <a:t>enum class ConnectionState { // v1</a:t>
            </a:r>
          </a:p>
          <a:p>
            <a:pPr lvl="1"/>
            <a:r>
              <a:rPr lang="en-US" dirty="0"/>
              <a:t>   DISCONNECTED, CONNECTING, CONNECTED, CONN_INTERRUPTED</a:t>
            </a:r>
          </a:p>
          <a:p>
            <a:pPr lvl="1"/>
            <a:r>
              <a:rPr lang="en-US" dirty="0"/>
              <a:t>};</a:t>
            </a:r>
          </a:p>
          <a:p>
            <a:pPr lvl="1"/>
            <a:endParaRPr lang="en-US" dirty="0"/>
          </a:p>
          <a:p>
            <a:pPr lvl="1"/>
            <a:r>
              <a:rPr lang="en-US" dirty="0"/>
              <a:t>struct Connection {</a:t>
            </a:r>
          </a:p>
          <a:p>
            <a:pPr lvl="1"/>
            <a:r>
              <a:rPr lang="en-US" dirty="0"/>
              <a:t>   void Process() { … }</a:t>
            </a:r>
          </a:p>
          <a:p>
            <a:pPr lvl="1"/>
            <a:r>
              <a:rPr lang="en-US" dirty="0"/>
              <a:t>};</a:t>
            </a:r>
          </a:p>
        </p:txBody>
      </p:sp>
    </p:spTree>
    <p:extLst>
      <p:ext uri="{BB962C8B-B14F-4D97-AF65-F5344CB8AC3E}">
        <p14:creationId xmlns:p14="http://schemas.microsoft.com/office/powerpoint/2010/main" val="3252028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complex class invariants</a:t>
            </a:r>
            <a:endParaRPr lang="en-IN" dirty="0"/>
          </a:p>
        </p:txBody>
      </p:sp>
      <p:sp>
        <p:nvSpPr>
          <p:cNvPr id="4" name="TextBox 3"/>
          <p:cNvSpPr txBox="1"/>
          <p:nvPr/>
        </p:nvSpPr>
        <p:spPr>
          <a:xfrm>
            <a:off x="746819" y="2479002"/>
            <a:ext cx="9740205" cy="2339102"/>
          </a:xfrm>
          <a:prstGeom prst="rect">
            <a:avLst/>
          </a:prstGeom>
          <a:noFill/>
        </p:spPr>
        <p:txBody>
          <a:bodyPr wrap="square" rtlCol="0">
            <a:spAutoFit/>
          </a:bodyPr>
          <a:lstStyle/>
          <a:p>
            <a:pPr lvl="1"/>
            <a:r>
              <a:rPr lang="en-US" sz="1600" dirty="0"/>
              <a:t>enum class ConnectionState { // v1</a:t>
            </a:r>
          </a:p>
          <a:p>
            <a:pPr lvl="1"/>
            <a:r>
              <a:rPr lang="en-US" sz="1600" dirty="0"/>
              <a:t>   </a:t>
            </a:r>
            <a:r>
              <a:rPr lang="en-US" sz="1600" dirty="0">
                <a:solidFill>
                  <a:schemeClr val="bg1"/>
                </a:solidFill>
              </a:rPr>
              <a:t>DISCONNECTED</a:t>
            </a:r>
            <a:r>
              <a:rPr lang="en-US" sz="1600" dirty="0"/>
              <a:t>, CONNECTING, CONNECTED, CONN_INTERRUPTED</a:t>
            </a:r>
          </a:p>
          <a:p>
            <a:pPr lvl="1"/>
            <a:r>
              <a:rPr lang="en-US" sz="1600" dirty="0"/>
              <a:t>};</a:t>
            </a:r>
          </a:p>
          <a:p>
            <a:pPr lvl="1"/>
            <a:endParaRPr lang="en-US" sz="1600" dirty="0"/>
          </a:p>
          <a:p>
            <a:pPr lvl="1"/>
            <a:r>
              <a:rPr lang="en-US" sz="1600" dirty="0"/>
              <a:t>struct Connection { // v1</a:t>
            </a:r>
          </a:p>
          <a:p>
            <a:pPr lvl="1"/>
            <a:r>
              <a:rPr lang="en-US" sz="1600" dirty="0"/>
              <a:t>   ConnectionState m_connectionState;</a:t>
            </a:r>
          </a:p>
          <a:p>
            <a:pPr lvl="1"/>
            <a:r>
              <a:rPr lang="en-US" sz="1600" dirty="0"/>
              <a:t>   std::string m_serverAddress;</a:t>
            </a:r>
          </a:p>
          <a:p>
            <a:pPr lvl="1"/>
            <a:r>
              <a:rPr lang="en-US" sz="1600" dirty="0"/>
              <a:t>   void Process() { … }</a:t>
            </a:r>
          </a:p>
          <a:p>
            <a:pPr lvl="1"/>
            <a:r>
              <a:rPr lang="en-US" sz="1600" dirty="0"/>
              <a:t>};</a:t>
            </a:r>
          </a:p>
        </p:txBody>
      </p:sp>
    </p:spTree>
    <p:extLst>
      <p:ext uri="{BB962C8B-B14F-4D97-AF65-F5344CB8AC3E}">
        <p14:creationId xmlns:p14="http://schemas.microsoft.com/office/powerpoint/2010/main" val="1880725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complex class invariants</a:t>
            </a:r>
            <a:endParaRPr lang="en-IN" dirty="0"/>
          </a:p>
        </p:txBody>
      </p:sp>
      <p:sp>
        <p:nvSpPr>
          <p:cNvPr id="4" name="TextBox 3"/>
          <p:cNvSpPr txBox="1"/>
          <p:nvPr/>
        </p:nvSpPr>
        <p:spPr>
          <a:xfrm>
            <a:off x="746819" y="2479002"/>
            <a:ext cx="9740205" cy="2616101"/>
          </a:xfrm>
          <a:prstGeom prst="rect">
            <a:avLst/>
          </a:prstGeom>
          <a:noFill/>
        </p:spPr>
        <p:txBody>
          <a:bodyPr wrap="square" rtlCol="0">
            <a:spAutoFit/>
          </a:bodyPr>
          <a:lstStyle/>
          <a:p>
            <a:pPr lvl="1"/>
            <a:r>
              <a:rPr lang="en-US" sz="1600" dirty="0"/>
              <a:t>enum class ConnectionState { // v1</a:t>
            </a:r>
          </a:p>
          <a:p>
            <a:pPr lvl="1"/>
            <a:r>
              <a:rPr lang="en-US" sz="1600" dirty="0"/>
              <a:t>   DISCONNECTED, </a:t>
            </a:r>
            <a:r>
              <a:rPr lang="en-US" sz="1600" dirty="0">
                <a:solidFill>
                  <a:schemeClr val="bg1"/>
                </a:solidFill>
              </a:rPr>
              <a:t>CONNECTING</a:t>
            </a:r>
            <a:r>
              <a:rPr lang="en-US" sz="1600" dirty="0"/>
              <a:t>, CONNECTED, CONN_INTERRUPTED</a:t>
            </a:r>
          </a:p>
          <a:p>
            <a:pPr lvl="1"/>
            <a:r>
              <a:rPr lang="en-US" sz="1600" dirty="0"/>
              <a:t>};</a:t>
            </a:r>
          </a:p>
          <a:p>
            <a:pPr lvl="1"/>
            <a:endParaRPr lang="en-US" sz="1600" dirty="0"/>
          </a:p>
          <a:p>
            <a:pPr lvl="1"/>
            <a:r>
              <a:rPr lang="en-US" sz="1600" dirty="0"/>
              <a:t>struct Connection { // v1</a:t>
            </a:r>
          </a:p>
          <a:p>
            <a:pPr lvl="1"/>
            <a:r>
              <a:rPr lang="en-US" sz="1600" dirty="0"/>
              <a:t>   ConnectionState m_connectionState;</a:t>
            </a:r>
          </a:p>
          <a:p>
            <a:pPr lvl="1"/>
            <a:r>
              <a:rPr lang="en-US" sz="1600" dirty="0"/>
              <a:t>   std::string m_serverAddress;</a:t>
            </a:r>
          </a:p>
          <a:p>
            <a:pPr lvl="1"/>
            <a:r>
              <a:rPr lang="en-US" sz="1600" dirty="0">
                <a:solidFill>
                  <a:srgbClr val="FFFF00"/>
                </a:solidFill>
              </a:rPr>
              <a:t>   std::time_t m_connectionStart;</a:t>
            </a:r>
          </a:p>
          <a:p>
            <a:pPr lvl="1"/>
            <a:r>
              <a:rPr lang="en-US" sz="1600" dirty="0"/>
              <a:t>   void Process() { … }</a:t>
            </a:r>
          </a:p>
          <a:p>
            <a:pPr lvl="1"/>
            <a:r>
              <a:rPr lang="en-US" sz="1600" dirty="0"/>
              <a:t>};</a:t>
            </a:r>
          </a:p>
        </p:txBody>
      </p:sp>
    </p:spTree>
    <p:extLst>
      <p:ext uri="{BB962C8B-B14F-4D97-AF65-F5344CB8AC3E}">
        <p14:creationId xmlns:p14="http://schemas.microsoft.com/office/powerpoint/2010/main" val="172076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complex class invariants</a:t>
            </a:r>
            <a:endParaRPr lang="en-IN" dirty="0"/>
          </a:p>
        </p:txBody>
      </p:sp>
      <p:sp>
        <p:nvSpPr>
          <p:cNvPr id="4" name="TextBox 3"/>
          <p:cNvSpPr txBox="1"/>
          <p:nvPr/>
        </p:nvSpPr>
        <p:spPr>
          <a:xfrm>
            <a:off x="746819" y="2479002"/>
            <a:ext cx="9740205" cy="3385542"/>
          </a:xfrm>
          <a:prstGeom prst="rect">
            <a:avLst/>
          </a:prstGeom>
          <a:noFill/>
        </p:spPr>
        <p:txBody>
          <a:bodyPr wrap="square" rtlCol="0">
            <a:spAutoFit/>
          </a:bodyPr>
          <a:lstStyle/>
          <a:p>
            <a:pPr lvl="1"/>
            <a:r>
              <a:rPr lang="en-US" sz="1600" dirty="0"/>
              <a:t>enum class ConnectionState { // v1</a:t>
            </a:r>
          </a:p>
          <a:p>
            <a:pPr lvl="1"/>
            <a:r>
              <a:rPr lang="en-US" sz="1600" dirty="0"/>
              <a:t>   DISCONNECTED, CONNECTING, </a:t>
            </a:r>
            <a:r>
              <a:rPr lang="en-US" sz="1600" dirty="0">
                <a:solidFill>
                  <a:schemeClr val="bg1"/>
                </a:solidFill>
              </a:rPr>
              <a:t>CONNECTED</a:t>
            </a:r>
            <a:r>
              <a:rPr lang="en-US" sz="1600" dirty="0"/>
              <a:t>, CONN_INTERRUPTED</a:t>
            </a:r>
          </a:p>
          <a:p>
            <a:pPr lvl="1"/>
            <a:r>
              <a:rPr lang="en-US" sz="1600" dirty="0"/>
              <a:t>};</a:t>
            </a:r>
          </a:p>
          <a:p>
            <a:pPr lvl="1"/>
            <a:endParaRPr lang="en-US" sz="1600" dirty="0"/>
          </a:p>
          <a:p>
            <a:pPr lvl="1"/>
            <a:r>
              <a:rPr lang="en-US" sz="1600" dirty="0"/>
              <a:t>struct Connection { // v1</a:t>
            </a:r>
          </a:p>
          <a:p>
            <a:pPr lvl="1"/>
            <a:r>
              <a:rPr lang="en-US" sz="1600" dirty="0"/>
              <a:t>   ConnectionState m_connectionState;</a:t>
            </a:r>
          </a:p>
          <a:p>
            <a:pPr lvl="1"/>
            <a:r>
              <a:rPr lang="en-US" sz="1600" dirty="0"/>
              <a:t>   std::string m_serverAddress;</a:t>
            </a:r>
          </a:p>
          <a:p>
            <a:pPr lvl="1"/>
            <a:r>
              <a:rPr lang="en-US" sz="1600" dirty="0"/>
              <a:t>   std::time_t m_connectionStart;</a:t>
            </a:r>
          </a:p>
          <a:p>
            <a:pPr lvl="1"/>
            <a:r>
              <a:rPr lang="en-US" sz="1600" dirty="0">
                <a:solidFill>
                  <a:srgbClr val="FFFF00"/>
                </a:solidFill>
              </a:rPr>
              <a:t>   ConnectionId m_id;</a:t>
            </a:r>
          </a:p>
          <a:p>
            <a:pPr lvl="1"/>
            <a:r>
              <a:rPr lang="en-US" sz="1600" dirty="0">
                <a:solidFill>
                  <a:srgbClr val="FFFF00"/>
                </a:solidFill>
              </a:rPr>
              <a:t>   std::time_t m_connectedTime;</a:t>
            </a:r>
          </a:p>
          <a:p>
            <a:pPr lvl="1"/>
            <a:r>
              <a:rPr lang="en-US" sz="1600" dirty="0">
                <a:solidFill>
                  <a:srgbClr val="FFFF00"/>
                </a:solidFill>
              </a:rPr>
              <a:t>   std::time_t m_lastPingTime = -1;</a:t>
            </a:r>
          </a:p>
          <a:p>
            <a:pPr lvl="1"/>
            <a:r>
              <a:rPr lang="en-US" sz="1600" dirty="0"/>
              <a:t>   void Process() { … }</a:t>
            </a:r>
          </a:p>
          <a:p>
            <a:pPr lvl="1"/>
            <a:r>
              <a:rPr lang="en-US" sz="1600" dirty="0"/>
              <a:t>};</a:t>
            </a:r>
          </a:p>
        </p:txBody>
      </p:sp>
    </p:spTree>
    <p:extLst>
      <p:ext uri="{BB962C8B-B14F-4D97-AF65-F5344CB8AC3E}">
        <p14:creationId xmlns:p14="http://schemas.microsoft.com/office/powerpoint/2010/main" val="83758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C++ - Past</a:t>
            </a:r>
            <a:endParaRPr lang="en-IN" dirty="0"/>
          </a:p>
        </p:txBody>
      </p:sp>
      <p:sp>
        <p:nvSpPr>
          <p:cNvPr id="3" name="Content Placeholder 2"/>
          <p:cNvSpPr>
            <a:spLocks noGrp="1"/>
          </p:cNvSpPr>
          <p:nvPr>
            <p:ph idx="1"/>
          </p:nvPr>
        </p:nvSpPr>
        <p:spPr/>
        <p:txBody>
          <a:bodyPr>
            <a:normAutofit/>
          </a:bodyPr>
          <a:lstStyle/>
          <a:p>
            <a:r>
              <a:rPr lang="en-US" dirty="0"/>
              <a:t>Initially:</a:t>
            </a:r>
          </a:p>
          <a:p>
            <a:pPr lvl="1"/>
            <a:r>
              <a:rPr lang="en-US" dirty="0"/>
              <a:t>C++ was a huge success and its users grew to millions (and still increasing).</a:t>
            </a:r>
          </a:p>
          <a:p>
            <a:endParaRPr lang="en-US" dirty="0"/>
          </a:p>
          <a:p>
            <a:r>
              <a:rPr lang="en-US" dirty="0"/>
              <a:t>Later:</a:t>
            </a:r>
          </a:p>
          <a:p>
            <a:pPr lvl="1"/>
            <a:r>
              <a:rPr lang="en-US" dirty="0"/>
              <a:t>The growth of C++ was slowed down with the introduction of “managed” proprietary languages (like Java, and later C#) as simpler alternatives that traded “developer productivity” for “runtime performance”.</a:t>
            </a:r>
          </a:p>
          <a:p>
            <a:pPr lvl="1"/>
            <a:r>
              <a:rPr lang="en-US" dirty="0"/>
              <a:t>Moore’s Law meant slow performance was easily offset by faster processors.</a:t>
            </a:r>
          </a:p>
          <a:p>
            <a:pPr lvl="1"/>
            <a:r>
              <a:rPr lang="en-US" dirty="0"/>
              <a:t>Huge investments of big organizations for their proprietary language ensured that there was a huge library SDKs for developers.</a:t>
            </a:r>
          </a:p>
        </p:txBody>
      </p:sp>
    </p:spTree>
    <p:extLst>
      <p:ext uri="{BB962C8B-B14F-4D97-AF65-F5344CB8AC3E}">
        <p14:creationId xmlns:p14="http://schemas.microsoft.com/office/powerpoint/2010/main" val="53099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complex class invariants</a:t>
            </a:r>
            <a:endParaRPr lang="en-IN" dirty="0"/>
          </a:p>
        </p:txBody>
      </p:sp>
      <p:sp>
        <p:nvSpPr>
          <p:cNvPr id="4" name="TextBox 3"/>
          <p:cNvSpPr txBox="1"/>
          <p:nvPr/>
        </p:nvSpPr>
        <p:spPr>
          <a:xfrm>
            <a:off x="746819" y="2479002"/>
            <a:ext cx="9740205" cy="3662541"/>
          </a:xfrm>
          <a:prstGeom prst="rect">
            <a:avLst/>
          </a:prstGeom>
          <a:noFill/>
        </p:spPr>
        <p:txBody>
          <a:bodyPr wrap="square" rtlCol="0">
            <a:spAutoFit/>
          </a:bodyPr>
          <a:lstStyle/>
          <a:p>
            <a:pPr lvl="1"/>
            <a:r>
              <a:rPr lang="en-US" sz="1600" dirty="0"/>
              <a:t>enum class ConnectionState { // v1</a:t>
            </a:r>
          </a:p>
          <a:p>
            <a:pPr lvl="1"/>
            <a:r>
              <a:rPr lang="en-US" sz="1600" dirty="0"/>
              <a:t>   DISCONNECTED, CONNECTING, CONNECTED, </a:t>
            </a:r>
            <a:r>
              <a:rPr lang="en-US" sz="1600" dirty="0">
                <a:solidFill>
                  <a:schemeClr val="bg1"/>
                </a:solidFill>
              </a:rPr>
              <a:t>CONN_INTERRUPTED</a:t>
            </a:r>
          </a:p>
          <a:p>
            <a:pPr lvl="1"/>
            <a:r>
              <a:rPr lang="en-US" sz="1600" dirty="0"/>
              <a:t>};</a:t>
            </a:r>
          </a:p>
          <a:p>
            <a:pPr lvl="1"/>
            <a:endParaRPr lang="en-US" sz="1600" dirty="0"/>
          </a:p>
          <a:p>
            <a:pPr lvl="1"/>
            <a:r>
              <a:rPr lang="en-US" sz="1600" dirty="0"/>
              <a:t>struct Connection { // v1</a:t>
            </a:r>
          </a:p>
          <a:p>
            <a:pPr lvl="1"/>
            <a:r>
              <a:rPr lang="en-US" sz="1600" dirty="0"/>
              <a:t>   ConnectionState m_connectionState;</a:t>
            </a:r>
          </a:p>
          <a:p>
            <a:pPr lvl="1"/>
            <a:r>
              <a:rPr lang="en-US" sz="1600" dirty="0"/>
              <a:t>   std::string m_serverAddress;</a:t>
            </a:r>
          </a:p>
          <a:p>
            <a:pPr lvl="1"/>
            <a:r>
              <a:rPr lang="en-US" sz="1600" dirty="0"/>
              <a:t>   std::time_t m_connectionStart;</a:t>
            </a:r>
          </a:p>
          <a:p>
            <a:pPr lvl="1"/>
            <a:r>
              <a:rPr lang="en-US" sz="1600" dirty="0"/>
              <a:t>   ConnectionId m_id;</a:t>
            </a:r>
          </a:p>
          <a:p>
            <a:pPr lvl="1"/>
            <a:r>
              <a:rPr lang="en-US" sz="1600" dirty="0"/>
              <a:t>   std::time_t m_connectedTime;</a:t>
            </a:r>
          </a:p>
          <a:p>
            <a:pPr lvl="1"/>
            <a:r>
              <a:rPr lang="en-US" sz="1600" dirty="0"/>
              <a:t>   std::time_t m_lastPingTime = -1;</a:t>
            </a:r>
          </a:p>
          <a:p>
            <a:pPr lvl="1"/>
            <a:r>
              <a:rPr lang="en-US" sz="1600" dirty="0">
                <a:solidFill>
                  <a:srgbClr val="FFFF00"/>
                </a:solidFill>
              </a:rPr>
              <a:t>   Timer m_reconnectTimer;</a:t>
            </a:r>
          </a:p>
          <a:p>
            <a:pPr lvl="1"/>
            <a:r>
              <a:rPr lang="en-US" sz="1600" dirty="0"/>
              <a:t>   void Process() { … }</a:t>
            </a:r>
          </a:p>
          <a:p>
            <a:pPr lvl="1"/>
            <a:r>
              <a:rPr lang="en-US" sz="1600" dirty="0"/>
              <a:t>};</a:t>
            </a:r>
          </a:p>
        </p:txBody>
      </p:sp>
    </p:spTree>
    <p:extLst>
      <p:ext uri="{BB962C8B-B14F-4D97-AF65-F5344CB8AC3E}">
        <p14:creationId xmlns:p14="http://schemas.microsoft.com/office/powerpoint/2010/main" val="3853822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complex class invariants</a:t>
            </a:r>
            <a:endParaRPr lang="en-IN" dirty="0"/>
          </a:p>
        </p:txBody>
      </p:sp>
      <p:sp>
        <p:nvSpPr>
          <p:cNvPr id="4" name="TextBox 3"/>
          <p:cNvSpPr txBox="1"/>
          <p:nvPr/>
        </p:nvSpPr>
        <p:spPr>
          <a:xfrm>
            <a:off x="746819" y="2479002"/>
            <a:ext cx="9740205" cy="3108543"/>
          </a:xfrm>
          <a:prstGeom prst="rect">
            <a:avLst/>
          </a:prstGeom>
          <a:noFill/>
        </p:spPr>
        <p:txBody>
          <a:bodyPr wrap="square" rtlCol="0">
            <a:spAutoFit/>
          </a:bodyPr>
          <a:lstStyle/>
          <a:p>
            <a:pPr lvl="1"/>
            <a:r>
              <a:rPr lang="en-US" sz="1600" dirty="0"/>
              <a:t>enum class ConnectionState { // v1</a:t>
            </a:r>
          </a:p>
          <a:p>
            <a:pPr lvl="1"/>
            <a:r>
              <a:rPr lang="en-US" sz="1600" dirty="0"/>
              <a:t>   DISCONNECTED, CONNECTING, CONNECTED, CONN_INTERRUPTED</a:t>
            </a:r>
          </a:p>
          <a:p>
            <a:pPr lvl="1"/>
            <a:r>
              <a:rPr lang="en-US" sz="1600" dirty="0"/>
              <a:t>};</a:t>
            </a:r>
          </a:p>
          <a:p>
            <a:pPr lvl="1"/>
            <a:endParaRPr lang="en-US" sz="1600" dirty="0"/>
          </a:p>
          <a:p>
            <a:pPr lvl="1"/>
            <a:r>
              <a:rPr lang="en-US" sz="1600" dirty="0"/>
              <a:t>void Connection::Process() { // v1</a:t>
            </a:r>
          </a:p>
          <a:p>
            <a:pPr lvl="1"/>
            <a:r>
              <a:rPr lang="en-US" sz="1600" dirty="0"/>
              <a:t>   switch(</a:t>
            </a:r>
            <a:r>
              <a:rPr lang="en-US" sz="1600" dirty="0">
                <a:solidFill>
                  <a:schemeClr val="bg1"/>
                </a:solidFill>
              </a:rPr>
              <a:t>m_connectionState</a:t>
            </a:r>
            <a:r>
              <a:rPr lang="en-US" sz="1600" dirty="0"/>
              <a:t>) {</a:t>
            </a:r>
          </a:p>
          <a:p>
            <a:pPr lvl="1"/>
            <a:r>
              <a:rPr lang="en-US" sz="1600" dirty="0"/>
              <a:t>      case DISCONNECTED: …; break;</a:t>
            </a:r>
          </a:p>
          <a:p>
            <a:pPr lvl="1"/>
            <a:r>
              <a:rPr lang="en-US" sz="1600" dirty="0"/>
              <a:t>      case CONNECTING: …; break;</a:t>
            </a:r>
          </a:p>
          <a:p>
            <a:pPr lvl="1"/>
            <a:r>
              <a:rPr lang="en-US" sz="1600" dirty="0"/>
              <a:t>      …</a:t>
            </a:r>
          </a:p>
          <a:p>
            <a:pPr lvl="1"/>
            <a:r>
              <a:rPr lang="en-US" sz="1600" dirty="0"/>
              <a:t>      default: …; break;</a:t>
            </a:r>
          </a:p>
          <a:p>
            <a:pPr lvl="1"/>
            <a:r>
              <a:rPr lang="en-US" sz="1600" dirty="0"/>
              <a:t>   }</a:t>
            </a:r>
          </a:p>
          <a:p>
            <a:pPr lvl="1"/>
            <a:r>
              <a:rPr lang="en-US" sz="1600" dirty="0"/>
              <a:t>}</a:t>
            </a:r>
          </a:p>
        </p:txBody>
      </p:sp>
    </p:spTree>
    <p:extLst>
      <p:ext uri="{BB962C8B-B14F-4D97-AF65-F5344CB8AC3E}">
        <p14:creationId xmlns:p14="http://schemas.microsoft.com/office/powerpoint/2010/main" val="2313248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complex class invariants</a:t>
            </a:r>
            <a:endParaRPr lang="en-IN" dirty="0"/>
          </a:p>
        </p:txBody>
      </p:sp>
      <p:sp>
        <p:nvSpPr>
          <p:cNvPr id="4" name="TextBox 3"/>
          <p:cNvSpPr txBox="1"/>
          <p:nvPr/>
        </p:nvSpPr>
        <p:spPr>
          <a:xfrm>
            <a:off x="746819" y="2479002"/>
            <a:ext cx="9740205" cy="1569660"/>
          </a:xfrm>
          <a:prstGeom prst="rect">
            <a:avLst/>
          </a:prstGeom>
          <a:noFill/>
        </p:spPr>
        <p:txBody>
          <a:bodyPr wrap="square" rtlCol="0">
            <a:spAutoFit/>
          </a:bodyPr>
          <a:lstStyle/>
          <a:p>
            <a:pPr lvl="1"/>
            <a:r>
              <a:rPr lang="en-US" sz="1600" dirty="0"/>
              <a:t>struct ConnectionBase { // v2</a:t>
            </a:r>
          </a:p>
          <a:p>
            <a:pPr lvl="1"/>
            <a:r>
              <a:rPr lang="en-US" sz="1600" dirty="0"/>
              <a:t>   void Process() { this-&gt;DoProcess(); } </a:t>
            </a:r>
          </a:p>
          <a:p>
            <a:pPr lvl="1"/>
            <a:r>
              <a:rPr lang="en-US" sz="1600" dirty="0"/>
              <a:t>protected:</a:t>
            </a:r>
          </a:p>
          <a:p>
            <a:pPr lvl="1"/>
            <a:r>
              <a:rPr lang="en-US" sz="1600" dirty="0"/>
              <a:t>   virtual void DoProcess() { … };</a:t>
            </a:r>
          </a:p>
          <a:p>
            <a:pPr lvl="1"/>
            <a:r>
              <a:rPr lang="en-US" sz="1600" dirty="0"/>
              <a:t>   std::string m_serverAddress;</a:t>
            </a:r>
          </a:p>
          <a:p>
            <a:pPr lvl="1"/>
            <a:r>
              <a:rPr lang="en-US" sz="1600" dirty="0"/>
              <a:t>};</a:t>
            </a:r>
          </a:p>
        </p:txBody>
      </p:sp>
    </p:spTree>
    <p:extLst>
      <p:ext uri="{BB962C8B-B14F-4D97-AF65-F5344CB8AC3E}">
        <p14:creationId xmlns:p14="http://schemas.microsoft.com/office/powerpoint/2010/main" val="1770588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complex class invariants</a:t>
            </a:r>
            <a:endParaRPr lang="en-IN" dirty="0"/>
          </a:p>
        </p:txBody>
      </p:sp>
      <p:sp>
        <p:nvSpPr>
          <p:cNvPr id="4" name="TextBox 3"/>
          <p:cNvSpPr txBox="1"/>
          <p:nvPr/>
        </p:nvSpPr>
        <p:spPr>
          <a:xfrm>
            <a:off x="746819" y="2479002"/>
            <a:ext cx="9740205" cy="2616101"/>
          </a:xfrm>
          <a:prstGeom prst="rect">
            <a:avLst/>
          </a:prstGeom>
          <a:noFill/>
        </p:spPr>
        <p:txBody>
          <a:bodyPr wrap="square" rtlCol="0">
            <a:spAutoFit/>
          </a:bodyPr>
          <a:lstStyle/>
          <a:p>
            <a:pPr lvl="1"/>
            <a:r>
              <a:rPr lang="en-US" sz="1600" dirty="0"/>
              <a:t>struct ConnectionBase { // v2</a:t>
            </a:r>
          </a:p>
          <a:p>
            <a:pPr lvl="1"/>
            <a:r>
              <a:rPr lang="en-US" sz="1600" dirty="0"/>
              <a:t>   void Process() { this-&gt;DoProcess(); } </a:t>
            </a:r>
          </a:p>
          <a:p>
            <a:pPr lvl="1"/>
            <a:r>
              <a:rPr lang="en-US" sz="1600" dirty="0"/>
              <a:t>protected:</a:t>
            </a:r>
          </a:p>
          <a:p>
            <a:pPr lvl="1"/>
            <a:r>
              <a:rPr lang="en-US" sz="1600" dirty="0"/>
              <a:t>   virtual void DoProcess() { … };</a:t>
            </a:r>
          </a:p>
          <a:p>
            <a:pPr lvl="1"/>
            <a:r>
              <a:rPr lang="en-US" sz="1600" dirty="0"/>
              <a:t>   std::string m_serverAddress;</a:t>
            </a:r>
          </a:p>
          <a:p>
            <a:pPr lvl="1"/>
            <a:r>
              <a:rPr lang="en-US" sz="1600" dirty="0"/>
              <a:t>};</a:t>
            </a:r>
          </a:p>
          <a:p>
            <a:pPr lvl="1"/>
            <a:endParaRPr lang="en-US" sz="1600" dirty="0"/>
          </a:p>
          <a:p>
            <a:pPr lvl="1"/>
            <a:r>
              <a:rPr lang="en-US" sz="1600" dirty="0"/>
              <a:t>void Process(ConnectionBase* p) { // v2</a:t>
            </a:r>
          </a:p>
          <a:p>
            <a:pPr lvl="1"/>
            <a:r>
              <a:rPr lang="en-US" sz="1600" dirty="0"/>
              <a:t>   p-&gt;Process();</a:t>
            </a:r>
          </a:p>
          <a:p>
            <a:pPr lvl="1"/>
            <a:r>
              <a:rPr lang="en-US" sz="1600" dirty="0"/>
              <a:t>}</a:t>
            </a:r>
          </a:p>
        </p:txBody>
      </p:sp>
    </p:spTree>
    <p:extLst>
      <p:ext uri="{BB962C8B-B14F-4D97-AF65-F5344CB8AC3E}">
        <p14:creationId xmlns:p14="http://schemas.microsoft.com/office/powerpoint/2010/main" val="1598729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complex class invariants</a:t>
            </a:r>
            <a:endParaRPr lang="en-IN" dirty="0"/>
          </a:p>
        </p:txBody>
      </p:sp>
      <p:sp>
        <p:nvSpPr>
          <p:cNvPr id="4" name="TextBox 3"/>
          <p:cNvSpPr txBox="1"/>
          <p:nvPr/>
        </p:nvSpPr>
        <p:spPr>
          <a:xfrm>
            <a:off x="746819" y="2479002"/>
            <a:ext cx="5125661" cy="2616101"/>
          </a:xfrm>
          <a:prstGeom prst="rect">
            <a:avLst/>
          </a:prstGeom>
          <a:noFill/>
        </p:spPr>
        <p:txBody>
          <a:bodyPr wrap="square" rtlCol="0">
            <a:spAutoFit/>
          </a:bodyPr>
          <a:lstStyle/>
          <a:p>
            <a:pPr lvl="1"/>
            <a:r>
              <a:rPr lang="en-US" sz="1600" dirty="0"/>
              <a:t>struct ConnectionBase { // v2</a:t>
            </a:r>
          </a:p>
          <a:p>
            <a:pPr lvl="1"/>
            <a:r>
              <a:rPr lang="en-US" sz="1600" dirty="0"/>
              <a:t>   void Process() { this-&gt;DoProcess(); } </a:t>
            </a:r>
          </a:p>
          <a:p>
            <a:pPr lvl="1"/>
            <a:r>
              <a:rPr lang="en-US" sz="1600" dirty="0"/>
              <a:t>protected:</a:t>
            </a:r>
          </a:p>
          <a:p>
            <a:pPr lvl="1"/>
            <a:r>
              <a:rPr lang="en-US" sz="1600" dirty="0"/>
              <a:t>   virtual void DoProcess() { … };</a:t>
            </a:r>
          </a:p>
          <a:p>
            <a:pPr lvl="1"/>
            <a:r>
              <a:rPr lang="en-US" sz="1600" dirty="0"/>
              <a:t>   std::string m_serverAddress;</a:t>
            </a:r>
          </a:p>
          <a:p>
            <a:pPr lvl="1"/>
            <a:r>
              <a:rPr lang="en-US" sz="1600" dirty="0"/>
              <a:t>};</a:t>
            </a:r>
          </a:p>
          <a:p>
            <a:pPr lvl="1"/>
            <a:endParaRPr lang="en-US" sz="1600" dirty="0"/>
          </a:p>
          <a:p>
            <a:pPr lvl="1"/>
            <a:r>
              <a:rPr lang="en-US" sz="1600" dirty="0"/>
              <a:t>void Process(ConnectionBase* p) { // v2</a:t>
            </a:r>
          </a:p>
          <a:p>
            <a:pPr lvl="1"/>
            <a:r>
              <a:rPr lang="en-US" sz="1600" dirty="0"/>
              <a:t>   p-&gt;Process();</a:t>
            </a:r>
          </a:p>
          <a:p>
            <a:pPr lvl="1"/>
            <a:r>
              <a:rPr lang="en-US" sz="1600" dirty="0"/>
              <a:t>}</a:t>
            </a:r>
          </a:p>
        </p:txBody>
      </p:sp>
      <p:sp>
        <p:nvSpPr>
          <p:cNvPr id="5" name="TextBox 4"/>
          <p:cNvSpPr txBox="1"/>
          <p:nvPr/>
        </p:nvSpPr>
        <p:spPr>
          <a:xfrm>
            <a:off x="6072353" y="2117646"/>
            <a:ext cx="6119647" cy="4154984"/>
          </a:xfrm>
          <a:prstGeom prst="rect">
            <a:avLst/>
          </a:prstGeom>
          <a:noFill/>
        </p:spPr>
        <p:txBody>
          <a:bodyPr wrap="square" rtlCol="0">
            <a:spAutoFit/>
          </a:bodyPr>
          <a:lstStyle/>
          <a:p>
            <a:r>
              <a:rPr lang="en-US" sz="1600" dirty="0"/>
              <a:t>struct Disconnected : ConnectionBase { void DoProcess() {…} };</a:t>
            </a:r>
          </a:p>
          <a:p>
            <a:r>
              <a:rPr lang="en-US" sz="1600" dirty="0"/>
              <a:t>struct Connecting : ConnectionBase { void DoProcess() {…} };</a:t>
            </a:r>
          </a:p>
          <a:p>
            <a:endParaRPr lang="en-US" sz="1600" dirty="0"/>
          </a:p>
          <a:p>
            <a:r>
              <a:rPr lang="en-US" sz="1600" dirty="0"/>
              <a:t>struct Connected : ConnectionBase {</a:t>
            </a:r>
          </a:p>
          <a:p>
            <a:r>
              <a:rPr lang="en-US" sz="1600" dirty="0"/>
              <a:t>   ConnectionId m_id;</a:t>
            </a:r>
          </a:p>
          <a:p>
            <a:r>
              <a:rPr lang="en-US" sz="1600" dirty="0"/>
              <a:t>   std::time_t m_connectedTime;</a:t>
            </a:r>
          </a:p>
          <a:p>
            <a:r>
              <a:rPr lang="en-US" sz="1600" dirty="0"/>
              <a:t>   std::optional&lt;std::time_t&gt; m_lastPingTime;</a:t>
            </a:r>
          </a:p>
          <a:p>
            <a:r>
              <a:rPr lang="en-US" sz="1600" dirty="0"/>
              <a:t>   void DoProcess() { … }</a:t>
            </a:r>
          </a:p>
          <a:p>
            <a:r>
              <a:rPr lang="en-US" sz="1600" dirty="0"/>
              <a:t>};</a:t>
            </a:r>
          </a:p>
          <a:p>
            <a:endParaRPr lang="en-US" sz="1600" dirty="0"/>
          </a:p>
          <a:p>
            <a:r>
              <a:rPr lang="en-US" sz="1600" dirty="0"/>
              <a:t>struct ConnInterrupted : ConnectionBase {</a:t>
            </a:r>
          </a:p>
          <a:p>
            <a:r>
              <a:rPr lang="en-US" sz="1600" dirty="0"/>
              <a:t>   std::time_t m_connectionStart;</a:t>
            </a:r>
          </a:p>
          <a:p>
            <a:r>
              <a:rPr lang="en-US" sz="1600" dirty="0"/>
              <a:t>   std::time m_disconnectedTime;</a:t>
            </a:r>
          </a:p>
          <a:p>
            <a:r>
              <a:rPr lang="en-US" sz="1600" dirty="0"/>
              <a:t>   Timer m_reconnectTimer;</a:t>
            </a:r>
          </a:p>
          <a:p>
            <a:r>
              <a:rPr lang="en-US" sz="1600" dirty="0"/>
              <a:t>   void DoProcess() { … }</a:t>
            </a:r>
          </a:p>
          <a:p>
            <a:r>
              <a:rPr lang="en-US" sz="1600" dirty="0"/>
              <a:t>};</a:t>
            </a:r>
          </a:p>
        </p:txBody>
      </p:sp>
    </p:spTree>
    <p:extLst>
      <p:ext uri="{BB962C8B-B14F-4D97-AF65-F5344CB8AC3E}">
        <p14:creationId xmlns:p14="http://schemas.microsoft.com/office/powerpoint/2010/main" val="1520501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complex class invariants</a:t>
            </a:r>
            <a:endParaRPr lang="en-IN" dirty="0"/>
          </a:p>
        </p:txBody>
      </p:sp>
      <p:sp>
        <p:nvSpPr>
          <p:cNvPr id="4" name="TextBox 3"/>
          <p:cNvSpPr txBox="1"/>
          <p:nvPr/>
        </p:nvSpPr>
        <p:spPr>
          <a:xfrm>
            <a:off x="746819" y="2479002"/>
            <a:ext cx="5206941" cy="3539430"/>
          </a:xfrm>
          <a:prstGeom prst="rect">
            <a:avLst/>
          </a:prstGeom>
          <a:noFill/>
        </p:spPr>
        <p:txBody>
          <a:bodyPr wrap="square" rtlCol="0">
            <a:spAutoFit/>
          </a:bodyPr>
          <a:lstStyle/>
          <a:p>
            <a:pPr lvl="1"/>
            <a:r>
              <a:rPr lang="en-US" sz="1600" dirty="0"/>
              <a:t>struct Connection { // v3</a:t>
            </a:r>
          </a:p>
          <a:p>
            <a:pPr lvl="1"/>
            <a:r>
              <a:rPr lang="en-US" sz="1600" dirty="0">
                <a:solidFill>
                  <a:srgbClr val="FFFF00"/>
                </a:solidFill>
              </a:rPr>
              <a:t>   std::variant&lt;Disconnected,</a:t>
            </a:r>
          </a:p>
          <a:p>
            <a:pPr lvl="1"/>
            <a:r>
              <a:rPr lang="en-US" sz="1600" dirty="0">
                <a:solidFill>
                  <a:srgbClr val="FFFF00"/>
                </a:solidFill>
              </a:rPr>
              <a:t>                      Connecting,</a:t>
            </a:r>
          </a:p>
          <a:p>
            <a:pPr lvl="1"/>
            <a:r>
              <a:rPr lang="en-US" sz="1600" dirty="0">
                <a:solidFill>
                  <a:srgbClr val="FFFF00"/>
                </a:solidFill>
              </a:rPr>
              <a:t>                      Connected,</a:t>
            </a:r>
          </a:p>
          <a:p>
            <a:pPr lvl="1"/>
            <a:r>
              <a:rPr lang="en-US" sz="1600" dirty="0">
                <a:solidFill>
                  <a:srgbClr val="FFFF00"/>
                </a:solidFill>
              </a:rPr>
              <a:t>                      ConnInterrupted&gt; m_connection;</a:t>
            </a:r>
          </a:p>
          <a:p>
            <a:pPr lvl="1"/>
            <a:r>
              <a:rPr lang="en-US" sz="1600" dirty="0"/>
              <a:t>   void Process() { … }</a:t>
            </a:r>
          </a:p>
          <a:p>
            <a:pPr lvl="1"/>
            <a:r>
              <a:rPr lang="en-US" sz="1600" dirty="0"/>
              <a:t>};</a:t>
            </a:r>
          </a:p>
          <a:p>
            <a:pPr lvl="1"/>
            <a:endParaRPr lang="en-US" sz="1600" dirty="0"/>
          </a:p>
          <a:p>
            <a:pPr lvl="1"/>
            <a:r>
              <a:rPr lang="en-US" sz="1600" dirty="0"/>
              <a:t>void Connection::Process { // v3</a:t>
            </a:r>
          </a:p>
          <a:p>
            <a:pPr lvl="1"/>
            <a:r>
              <a:rPr lang="en-US" sz="1600" dirty="0"/>
              <a:t>   std::visit( </a:t>
            </a:r>
          </a:p>
          <a:p>
            <a:pPr lvl="1"/>
            <a:r>
              <a:rPr lang="en-US" sz="1600" dirty="0"/>
              <a:t>         [](auto&amp; state) { state(); },</a:t>
            </a:r>
          </a:p>
          <a:p>
            <a:pPr lvl="1"/>
            <a:r>
              <a:rPr lang="en-US" sz="1600" dirty="0"/>
              <a:t>         m_connection</a:t>
            </a:r>
          </a:p>
          <a:p>
            <a:pPr lvl="1"/>
            <a:r>
              <a:rPr lang="en-US" sz="1600" dirty="0"/>
              <a:t>   );</a:t>
            </a:r>
          </a:p>
          <a:p>
            <a:pPr lvl="1"/>
            <a:r>
              <a:rPr lang="en-US" sz="1600" dirty="0"/>
              <a:t>};</a:t>
            </a:r>
          </a:p>
        </p:txBody>
      </p:sp>
      <p:sp>
        <p:nvSpPr>
          <p:cNvPr id="5" name="TextBox 4"/>
          <p:cNvSpPr txBox="1"/>
          <p:nvPr/>
        </p:nvSpPr>
        <p:spPr>
          <a:xfrm>
            <a:off x="6072353" y="2117646"/>
            <a:ext cx="6119647" cy="3785652"/>
          </a:xfrm>
          <a:prstGeom prst="rect">
            <a:avLst/>
          </a:prstGeom>
          <a:noFill/>
        </p:spPr>
        <p:txBody>
          <a:bodyPr wrap="square" rtlCol="0">
            <a:spAutoFit/>
          </a:bodyPr>
          <a:lstStyle/>
          <a:p>
            <a:r>
              <a:rPr lang="en-US" sz="1600" dirty="0"/>
              <a:t>struct Disconnected { void operator()() { … } };</a:t>
            </a:r>
          </a:p>
          <a:p>
            <a:r>
              <a:rPr lang="en-US" sz="1600" dirty="0"/>
              <a:t>struct Connecting { void operator()() { … } };</a:t>
            </a:r>
          </a:p>
          <a:p>
            <a:endParaRPr lang="en-US" sz="1600" dirty="0"/>
          </a:p>
          <a:p>
            <a:r>
              <a:rPr lang="en-US" sz="1600" dirty="0"/>
              <a:t>struct Connected {</a:t>
            </a:r>
          </a:p>
          <a:p>
            <a:r>
              <a:rPr lang="en-US" sz="1600" dirty="0"/>
              <a:t>      ConnectionId m_id;</a:t>
            </a:r>
          </a:p>
          <a:p>
            <a:r>
              <a:rPr lang="en-US" sz="1600" dirty="0"/>
              <a:t>      std::time_t m_connectedTime;</a:t>
            </a:r>
          </a:p>
          <a:p>
            <a:r>
              <a:rPr lang="en-US" sz="1600" dirty="0"/>
              <a:t>      std::optional&lt;std::time_t&gt; m_lastPingTime;</a:t>
            </a:r>
          </a:p>
          <a:p>
            <a:r>
              <a:rPr lang="en-US" sz="1600" dirty="0"/>
              <a:t>      void operator()() { … }</a:t>
            </a:r>
          </a:p>
          <a:p>
            <a:r>
              <a:rPr lang="en-US" sz="1600" dirty="0"/>
              <a:t>};</a:t>
            </a:r>
          </a:p>
          <a:p>
            <a:endParaRPr lang="en-US" sz="1600" dirty="0"/>
          </a:p>
          <a:p>
            <a:r>
              <a:rPr lang="en-US" sz="1600" dirty="0"/>
              <a:t>struct ConnInterrupted {</a:t>
            </a:r>
          </a:p>
          <a:p>
            <a:r>
              <a:rPr lang="en-US" sz="1600" dirty="0"/>
              <a:t>      std::time m_disconnectedTime;</a:t>
            </a:r>
          </a:p>
          <a:p>
            <a:r>
              <a:rPr lang="en-US" sz="1600" dirty="0"/>
              <a:t>      Timer m_reconnectTimer;</a:t>
            </a:r>
          </a:p>
          <a:p>
            <a:r>
              <a:rPr lang="en-US" sz="1600" dirty="0"/>
              <a:t>      void operator()() { … }</a:t>
            </a:r>
          </a:p>
          <a:p>
            <a:r>
              <a:rPr lang="en-US" sz="1600" dirty="0"/>
              <a:t>};</a:t>
            </a:r>
          </a:p>
        </p:txBody>
      </p:sp>
    </p:spTree>
    <p:extLst>
      <p:ext uri="{BB962C8B-B14F-4D97-AF65-F5344CB8AC3E}">
        <p14:creationId xmlns:p14="http://schemas.microsoft.com/office/powerpoint/2010/main" val="355272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illegal states inexpressible, and catch errors early, at compile time.</a:t>
            </a:r>
            <a:endParaRPr lang="en-IN" dirty="0"/>
          </a:p>
        </p:txBody>
      </p:sp>
      <p:sp>
        <p:nvSpPr>
          <p:cNvPr id="5" name="Text Placeholder 4"/>
          <p:cNvSpPr>
            <a:spLocks noGrp="1"/>
          </p:cNvSpPr>
          <p:nvPr>
            <p:ph type="body" sz="half" idx="2"/>
          </p:nvPr>
        </p:nvSpPr>
        <p:spPr/>
        <p:txBody>
          <a:bodyPr/>
          <a:lstStyle/>
          <a:p>
            <a:r>
              <a:rPr lang="en-US" dirty="0"/>
              <a:t>Why allow expressing states that are impossible, and write test cases to check invariants?</a:t>
            </a:r>
          </a:p>
          <a:p>
            <a:r>
              <a:rPr lang="en-US" dirty="0"/>
              <a:t>Most bugs are caused because of wrong manipulation of internal states.</a:t>
            </a:r>
          </a:p>
        </p:txBody>
      </p:sp>
    </p:spTree>
    <p:extLst>
      <p:ext uri="{BB962C8B-B14F-4D97-AF65-F5344CB8AC3E}">
        <p14:creationId xmlns:p14="http://schemas.microsoft.com/office/powerpoint/2010/main" val="4030087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behavioral constraints</a:t>
            </a:r>
            <a:endParaRPr lang="en-IN" dirty="0"/>
          </a:p>
        </p:txBody>
      </p:sp>
      <p:sp>
        <p:nvSpPr>
          <p:cNvPr id="4" name="TextBox 3"/>
          <p:cNvSpPr txBox="1"/>
          <p:nvPr/>
        </p:nvSpPr>
        <p:spPr>
          <a:xfrm>
            <a:off x="746819" y="2479002"/>
            <a:ext cx="9758621" cy="830997"/>
          </a:xfrm>
          <a:prstGeom prst="rect">
            <a:avLst/>
          </a:prstGeom>
          <a:noFill/>
        </p:spPr>
        <p:txBody>
          <a:bodyPr wrap="square" rtlCol="0">
            <a:spAutoFit/>
          </a:bodyPr>
          <a:lstStyle/>
          <a:p>
            <a:pPr lvl="1"/>
            <a:r>
              <a:rPr lang="en-US" sz="1600" dirty="0"/>
              <a:t>std::string GetFormData();</a:t>
            </a:r>
          </a:p>
          <a:p>
            <a:pPr lvl="1"/>
            <a:endParaRPr lang="en-US" sz="1600" dirty="0"/>
          </a:p>
          <a:p>
            <a:pPr lvl="1"/>
            <a:r>
              <a:rPr lang="en-US" sz="1600" dirty="0"/>
              <a:t>void ExecuteQuery(const std::string&amp; sanitized);</a:t>
            </a:r>
          </a:p>
        </p:txBody>
      </p:sp>
    </p:spTree>
    <p:extLst>
      <p:ext uri="{BB962C8B-B14F-4D97-AF65-F5344CB8AC3E}">
        <p14:creationId xmlns:p14="http://schemas.microsoft.com/office/powerpoint/2010/main" val="984346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behavioral constraints</a:t>
            </a:r>
            <a:endParaRPr lang="en-IN" dirty="0"/>
          </a:p>
        </p:txBody>
      </p:sp>
      <p:sp>
        <p:nvSpPr>
          <p:cNvPr id="4" name="TextBox 3"/>
          <p:cNvSpPr txBox="1"/>
          <p:nvPr/>
        </p:nvSpPr>
        <p:spPr>
          <a:xfrm>
            <a:off x="746819" y="2479002"/>
            <a:ext cx="9758621" cy="1815882"/>
          </a:xfrm>
          <a:prstGeom prst="rect">
            <a:avLst/>
          </a:prstGeom>
          <a:noFill/>
        </p:spPr>
        <p:txBody>
          <a:bodyPr wrap="square" rtlCol="0">
            <a:spAutoFit/>
          </a:bodyPr>
          <a:lstStyle/>
          <a:p>
            <a:pPr lvl="1"/>
            <a:r>
              <a:rPr lang="en-US" sz="1600" dirty="0"/>
              <a:t>// v1</a:t>
            </a:r>
          </a:p>
          <a:p>
            <a:pPr lvl="1"/>
            <a:r>
              <a:rPr lang="en-US" sz="1600" dirty="0"/>
              <a:t>std::string GetFormData();</a:t>
            </a:r>
          </a:p>
          <a:p>
            <a:pPr lvl="1"/>
            <a:endParaRPr lang="en-US" sz="1600" dirty="0"/>
          </a:p>
          <a:p>
            <a:pPr lvl="1"/>
            <a:r>
              <a:rPr lang="en-US" sz="1600" dirty="0"/>
              <a:t>void ExecuteQuery(const std::string&amp; sanitized);</a:t>
            </a:r>
          </a:p>
          <a:p>
            <a:pPr lvl="1"/>
            <a:endParaRPr lang="en-US" sz="1600" dirty="0"/>
          </a:p>
          <a:p>
            <a:pPr lvl="1"/>
            <a:r>
              <a:rPr lang="en-US" sz="1600" dirty="0"/>
              <a:t>// IMP: please call this function before calling ExecuteQuery.</a:t>
            </a:r>
          </a:p>
          <a:p>
            <a:pPr lvl="1"/>
            <a:r>
              <a:rPr lang="en-US" sz="1600" dirty="0"/>
              <a:t>std::string SanitizeFormData(const std::string&amp; unsanitized);</a:t>
            </a:r>
          </a:p>
        </p:txBody>
      </p:sp>
    </p:spTree>
    <p:extLst>
      <p:ext uri="{BB962C8B-B14F-4D97-AF65-F5344CB8AC3E}">
        <p14:creationId xmlns:p14="http://schemas.microsoft.com/office/powerpoint/2010/main" val="2647811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behavioral constraints</a:t>
            </a:r>
            <a:endParaRPr lang="en-IN" dirty="0"/>
          </a:p>
        </p:txBody>
      </p:sp>
      <p:sp>
        <p:nvSpPr>
          <p:cNvPr id="4" name="TextBox 3"/>
          <p:cNvSpPr txBox="1"/>
          <p:nvPr/>
        </p:nvSpPr>
        <p:spPr>
          <a:xfrm>
            <a:off x="746819" y="2479002"/>
            <a:ext cx="9850061" cy="2308324"/>
          </a:xfrm>
          <a:prstGeom prst="rect">
            <a:avLst/>
          </a:prstGeom>
          <a:noFill/>
        </p:spPr>
        <p:txBody>
          <a:bodyPr wrap="square" rtlCol="0">
            <a:spAutoFit/>
          </a:bodyPr>
          <a:lstStyle/>
          <a:p>
            <a:pPr lvl="1"/>
            <a:r>
              <a:rPr lang="en-US" sz="1600" dirty="0"/>
              <a:t>// v2</a:t>
            </a:r>
          </a:p>
          <a:p>
            <a:pPr lvl="1"/>
            <a:r>
              <a:rPr lang="en-US" sz="1600" dirty="0"/>
              <a:t>template&lt;class Phony&gt;</a:t>
            </a:r>
          </a:p>
          <a:p>
            <a:pPr lvl="1"/>
            <a:r>
              <a:rPr lang="en-US" sz="1600" dirty="0"/>
              <a:t>struct FormData {</a:t>
            </a:r>
          </a:p>
          <a:p>
            <a:pPr lvl="1"/>
            <a:r>
              <a:rPr lang="en-US" sz="1600" dirty="0"/>
              <a:t>   explicit FormData(const string&amp; str) : m_str(str) {} </a:t>
            </a:r>
          </a:p>
          <a:p>
            <a:pPr lvl="1"/>
            <a:r>
              <a:rPr lang="en-US" sz="1600" dirty="0"/>
              <a:t>   std::string m_str;</a:t>
            </a:r>
          </a:p>
          <a:p>
            <a:pPr lvl="1"/>
            <a:r>
              <a:rPr lang="en-US" sz="1600" dirty="0"/>
              <a:t>};</a:t>
            </a:r>
          </a:p>
          <a:p>
            <a:pPr lvl="1"/>
            <a:endParaRPr lang="en-US" sz="1600" dirty="0"/>
          </a:p>
          <a:p>
            <a:pPr lvl="1"/>
            <a:r>
              <a:rPr lang="en-US" sz="1600" dirty="0"/>
              <a:t>struct sanitized {};</a:t>
            </a:r>
          </a:p>
          <a:p>
            <a:pPr lvl="1"/>
            <a:r>
              <a:rPr lang="en-US" sz="1600" dirty="0"/>
              <a:t>struct unsanitized {};</a:t>
            </a:r>
          </a:p>
        </p:txBody>
      </p:sp>
      <p:sp>
        <p:nvSpPr>
          <p:cNvPr id="3" name="TextBox 2"/>
          <p:cNvSpPr txBox="1"/>
          <p:nvPr/>
        </p:nvSpPr>
        <p:spPr>
          <a:xfrm>
            <a:off x="5796339" y="6289040"/>
            <a:ext cx="6573520" cy="338554"/>
          </a:xfrm>
          <a:prstGeom prst="rect">
            <a:avLst/>
          </a:prstGeom>
          <a:noFill/>
        </p:spPr>
        <p:txBody>
          <a:bodyPr wrap="square" rtlCol="0">
            <a:spAutoFit/>
          </a:bodyPr>
          <a:lstStyle/>
          <a:p>
            <a:pPr lvl="1"/>
            <a:r>
              <a:rPr lang="en-US" sz="1600" dirty="0"/>
              <a:t>s</a:t>
            </a:r>
          </a:p>
        </p:txBody>
      </p:sp>
    </p:spTree>
    <p:extLst>
      <p:ext uri="{BB962C8B-B14F-4D97-AF65-F5344CB8AC3E}">
        <p14:creationId xmlns:p14="http://schemas.microsoft.com/office/powerpoint/2010/main" val="310200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C++ - Resurgence</a:t>
            </a:r>
            <a:endParaRPr lang="en-IN" dirty="0"/>
          </a:p>
        </p:txBody>
      </p:sp>
      <p:sp>
        <p:nvSpPr>
          <p:cNvPr id="3" name="Content Placeholder 2"/>
          <p:cNvSpPr>
            <a:spLocks noGrp="1"/>
          </p:cNvSpPr>
          <p:nvPr>
            <p:ph idx="1"/>
          </p:nvPr>
        </p:nvSpPr>
        <p:spPr/>
        <p:txBody>
          <a:bodyPr>
            <a:normAutofit fontScale="92500" lnSpcReduction="20000"/>
          </a:bodyPr>
          <a:lstStyle/>
          <a:p>
            <a:r>
              <a:rPr lang="en-US" dirty="0"/>
              <a:t>C++ Strengths:</a:t>
            </a:r>
          </a:p>
          <a:p>
            <a:pPr lvl="1"/>
            <a:r>
              <a:rPr lang="en-US" dirty="0"/>
              <a:t>C++ is an ISO standard, and not controlled by any proprietary organization.</a:t>
            </a:r>
          </a:p>
          <a:p>
            <a:pPr lvl="1"/>
            <a:endParaRPr lang="en-US" dirty="0"/>
          </a:p>
          <a:p>
            <a:pPr lvl="1"/>
            <a:r>
              <a:rPr lang="en-US" dirty="0"/>
              <a:t>C++ has a powerful set of “generic algorithms and containers” library designed by Alex Stepanov, which is part of the standard.</a:t>
            </a:r>
          </a:p>
          <a:p>
            <a:pPr lvl="1"/>
            <a:endParaRPr lang="en-US" dirty="0"/>
          </a:p>
          <a:p>
            <a:pPr lvl="1"/>
            <a:r>
              <a:rPr lang="en-US" dirty="0"/>
              <a:t>C++ templates allow high expressiveness (for library users) without trading off performance. Templates powers “generic programming”, “meta programming”, “expression templates”.</a:t>
            </a:r>
          </a:p>
          <a:p>
            <a:pPr lvl="1"/>
            <a:endParaRPr lang="en-US" dirty="0"/>
          </a:p>
          <a:p>
            <a:pPr lvl="1"/>
            <a:r>
              <a:rPr lang="en-US" dirty="0"/>
              <a:t>The Boost C++ Library was created with the intention to supplement the standard library with common facilities and utilities. It became hugely popular because of it its superior quality implementation. Boost became an incubation center for future C++ libraries and standards.</a:t>
            </a:r>
          </a:p>
        </p:txBody>
      </p:sp>
    </p:spTree>
    <p:extLst>
      <p:ext uri="{BB962C8B-B14F-4D97-AF65-F5344CB8AC3E}">
        <p14:creationId xmlns:p14="http://schemas.microsoft.com/office/powerpoint/2010/main" val="3317843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behavioral constraints</a:t>
            </a:r>
            <a:endParaRPr lang="en-IN" dirty="0"/>
          </a:p>
        </p:txBody>
      </p:sp>
      <p:sp>
        <p:nvSpPr>
          <p:cNvPr id="4" name="TextBox 3"/>
          <p:cNvSpPr txBox="1"/>
          <p:nvPr/>
        </p:nvSpPr>
        <p:spPr>
          <a:xfrm>
            <a:off x="746819" y="2479002"/>
            <a:ext cx="9850061" cy="1569660"/>
          </a:xfrm>
          <a:prstGeom prst="rect">
            <a:avLst/>
          </a:prstGeom>
          <a:noFill/>
        </p:spPr>
        <p:txBody>
          <a:bodyPr wrap="square" rtlCol="0">
            <a:spAutoFit/>
          </a:bodyPr>
          <a:lstStyle/>
          <a:p>
            <a:pPr lvl="1"/>
            <a:r>
              <a:rPr lang="en-US" sz="1600" dirty="0"/>
              <a:t>// v2</a:t>
            </a:r>
          </a:p>
          <a:p>
            <a:pPr lvl="1"/>
            <a:r>
              <a:rPr lang="en-US" sz="1600" dirty="0"/>
              <a:t>FormData&lt;unsanitized&gt; GetFormData();</a:t>
            </a:r>
          </a:p>
          <a:p>
            <a:pPr lvl="1"/>
            <a:endParaRPr lang="en-US" sz="1600" dirty="0"/>
          </a:p>
          <a:p>
            <a:pPr lvl="1"/>
            <a:r>
              <a:rPr lang="en-US" sz="1600" dirty="0"/>
              <a:t>void ExecuteQuery(const FormData&lt;sanitized&gt;&amp;);</a:t>
            </a:r>
          </a:p>
          <a:p>
            <a:pPr lvl="1"/>
            <a:endParaRPr lang="en-US" sz="1600" dirty="0"/>
          </a:p>
          <a:p>
            <a:pPr lvl="1"/>
            <a:r>
              <a:rPr lang="en-US" sz="1600" dirty="0"/>
              <a:t>std::optional&lt;FormData&lt;sanitized&gt;&gt; SanitizeFormData(const FormData&lt;unsanitized&gt;&amp;);</a:t>
            </a:r>
          </a:p>
        </p:txBody>
      </p:sp>
      <p:sp>
        <p:nvSpPr>
          <p:cNvPr id="3" name="TextBox 2"/>
          <p:cNvSpPr txBox="1"/>
          <p:nvPr/>
        </p:nvSpPr>
        <p:spPr>
          <a:xfrm>
            <a:off x="5796339" y="6289040"/>
            <a:ext cx="6573520" cy="338554"/>
          </a:xfrm>
          <a:prstGeom prst="rect">
            <a:avLst/>
          </a:prstGeom>
          <a:noFill/>
        </p:spPr>
        <p:txBody>
          <a:bodyPr wrap="square" rtlCol="0">
            <a:spAutoFit/>
          </a:bodyPr>
          <a:lstStyle/>
          <a:p>
            <a:pPr lvl="1"/>
            <a:r>
              <a:rPr lang="en-US" sz="1600" dirty="0"/>
              <a:t>s</a:t>
            </a:r>
          </a:p>
        </p:txBody>
      </p:sp>
    </p:spTree>
    <p:extLst>
      <p:ext uri="{BB962C8B-B14F-4D97-AF65-F5344CB8AC3E}">
        <p14:creationId xmlns:p14="http://schemas.microsoft.com/office/powerpoint/2010/main" val="13280772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illegal behavior fail at compile time, using types (or phony template types).</a:t>
            </a:r>
            <a:endParaRPr lang="en-IN" dirty="0"/>
          </a:p>
        </p:txBody>
      </p:sp>
      <p:sp>
        <p:nvSpPr>
          <p:cNvPr id="5" name="Text Placeholder 4"/>
          <p:cNvSpPr>
            <a:spLocks noGrp="1"/>
          </p:cNvSpPr>
          <p:nvPr>
            <p:ph type="body" sz="half" idx="2"/>
          </p:nvPr>
        </p:nvSpPr>
        <p:spPr/>
        <p:txBody>
          <a:bodyPr/>
          <a:lstStyle/>
          <a:p>
            <a:r>
              <a:rPr lang="en-US" dirty="0"/>
              <a:t>Now an injection bug is reduced to a harmless compiler error!</a:t>
            </a:r>
          </a:p>
        </p:txBody>
      </p:sp>
    </p:spTree>
    <p:extLst>
      <p:ext uri="{BB962C8B-B14F-4D97-AF65-F5344CB8AC3E}">
        <p14:creationId xmlns:p14="http://schemas.microsoft.com/office/powerpoint/2010/main" val="2961843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expressing processing logic</a:t>
            </a:r>
            <a:endParaRPr lang="en-IN" dirty="0"/>
          </a:p>
        </p:txBody>
      </p:sp>
      <p:sp>
        <p:nvSpPr>
          <p:cNvPr id="4" name="TextBox 3"/>
          <p:cNvSpPr txBox="1"/>
          <p:nvPr/>
        </p:nvSpPr>
        <p:spPr>
          <a:xfrm>
            <a:off x="746819" y="2479002"/>
            <a:ext cx="5206941" cy="1077218"/>
          </a:xfrm>
          <a:prstGeom prst="rect">
            <a:avLst/>
          </a:prstGeom>
          <a:noFill/>
        </p:spPr>
        <p:txBody>
          <a:bodyPr wrap="square" rtlCol="0">
            <a:spAutoFit/>
          </a:bodyPr>
          <a:lstStyle/>
          <a:p>
            <a:pPr lvl="1"/>
            <a:r>
              <a:rPr lang="en-US" sz="1600" dirty="0"/>
              <a:t>struct Node {</a:t>
            </a:r>
          </a:p>
          <a:p>
            <a:pPr lvl="1"/>
            <a:r>
              <a:rPr lang="en-US" sz="1600" dirty="0"/>
              <a:t>   int data;</a:t>
            </a:r>
          </a:p>
          <a:p>
            <a:pPr lvl="1"/>
            <a:r>
              <a:rPr lang="en-US" sz="1600" dirty="0"/>
              <a:t>   Node* next = nullptr;</a:t>
            </a:r>
          </a:p>
          <a:p>
            <a:pPr lvl="1"/>
            <a:r>
              <a:rPr lang="en-US" sz="1600" dirty="0"/>
              <a:t>};</a:t>
            </a:r>
          </a:p>
        </p:txBody>
      </p:sp>
    </p:spTree>
    <p:extLst>
      <p:ext uri="{BB962C8B-B14F-4D97-AF65-F5344CB8AC3E}">
        <p14:creationId xmlns:p14="http://schemas.microsoft.com/office/powerpoint/2010/main" val="33178623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expressing processing logic</a:t>
            </a:r>
            <a:endParaRPr lang="en-IN" dirty="0"/>
          </a:p>
        </p:txBody>
      </p:sp>
      <p:sp>
        <p:nvSpPr>
          <p:cNvPr id="4" name="TextBox 3"/>
          <p:cNvSpPr txBox="1"/>
          <p:nvPr/>
        </p:nvSpPr>
        <p:spPr>
          <a:xfrm>
            <a:off x="746819" y="2479002"/>
            <a:ext cx="5206941" cy="1077218"/>
          </a:xfrm>
          <a:prstGeom prst="rect">
            <a:avLst/>
          </a:prstGeom>
          <a:noFill/>
        </p:spPr>
        <p:txBody>
          <a:bodyPr wrap="square" rtlCol="0">
            <a:spAutoFit/>
          </a:bodyPr>
          <a:lstStyle/>
          <a:p>
            <a:pPr lvl="1"/>
            <a:r>
              <a:rPr lang="en-US" sz="1600" dirty="0"/>
              <a:t>struct Node {</a:t>
            </a:r>
          </a:p>
          <a:p>
            <a:pPr lvl="1"/>
            <a:r>
              <a:rPr lang="en-US" sz="1600" dirty="0"/>
              <a:t>   int data;</a:t>
            </a:r>
          </a:p>
          <a:p>
            <a:pPr lvl="1"/>
            <a:r>
              <a:rPr lang="en-US" sz="1600" dirty="0"/>
              <a:t>   Node* next = nullptr;</a:t>
            </a:r>
          </a:p>
          <a:p>
            <a:pPr lvl="1"/>
            <a:r>
              <a:rPr lang="en-US" sz="1600" dirty="0"/>
              <a:t>};</a:t>
            </a:r>
          </a:p>
        </p:txBody>
      </p:sp>
      <p:sp>
        <p:nvSpPr>
          <p:cNvPr id="5" name="TextBox 4"/>
          <p:cNvSpPr txBox="1"/>
          <p:nvPr/>
        </p:nvSpPr>
        <p:spPr>
          <a:xfrm>
            <a:off x="6346673" y="2479002"/>
            <a:ext cx="4229887" cy="2339102"/>
          </a:xfrm>
          <a:prstGeom prst="rect">
            <a:avLst/>
          </a:prstGeom>
          <a:noFill/>
        </p:spPr>
        <p:txBody>
          <a:bodyPr wrap="square" rtlCol="0">
            <a:spAutoFit/>
          </a:bodyPr>
          <a:lstStyle/>
          <a:p>
            <a:r>
              <a:rPr lang="en-US" sz="1600" dirty="0"/>
              <a:t>Node* foo(Node*&amp; root) { // v1</a:t>
            </a:r>
          </a:p>
          <a:p>
            <a:r>
              <a:rPr lang="en-US" sz="1600" dirty="0"/>
              <a:t>   Node* root_r = nullptr;</a:t>
            </a:r>
          </a:p>
          <a:p>
            <a:r>
              <a:rPr lang="en-US" sz="1600" dirty="0"/>
              <a:t>   while( Node* x = root ) {</a:t>
            </a:r>
          </a:p>
          <a:p>
            <a:r>
              <a:rPr lang="en-US" sz="1600" dirty="0"/>
              <a:t>         root = x</a:t>
            </a:r>
            <a:r>
              <a:rPr lang="en-US" sz="1600" dirty="0">
                <a:sym typeface="Wingdings" panose="05000000000000000000" pitchFamily="2" charset="2"/>
              </a:rPr>
              <a:t>next;</a:t>
            </a:r>
          </a:p>
          <a:p>
            <a:r>
              <a:rPr lang="en-US" sz="1600" dirty="0">
                <a:sym typeface="Wingdings" panose="05000000000000000000" pitchFamily="2" charset="2"/>
              </a:rPr>
              <a:t>         x-&gt;next = root_r;</a:t>
            </a:r>
          </a:p>
          <a:p>
            <a:r>
              <a:rPr lang="en-US" sz="1600" dirty="0">
                <a:sym typeface="Wingdings" panose="05000000000000000000" pitchFamily="2" charset="2"/>
              </a:rPr>
              <a:t>         root_r = x;</a:t>
            </a:r>
            <a:endParaRPr lang="en-US" sz="1600" dirty="0"/>
          </a:p>
          <a:p>
            <a:r>
              <a:rPr lang="en-US" sz="1600" dirty="0"/>
              <a:t>   }</a:t>
            </a:r>
          </a:p>
          <a:p>
            <a:r>
              <a:rPr lang="en-US" sz="1600" dirty="0"/>
              <a:t>   return root_r;</a:t>
            </a:r>
          </a:p>
          <a:p>
            <a:r>
              <a:rPr lang="en-US" sz="1600" dirty="0"/>
              <a:t>}</a:t>
            </a:r>
          </a:p>
        </p:txBody>
      </p:sp>
    </p:spTree>
    <p:extLst>
      <p:ext uri="{BB962C8B-B14F-4D97-AF65-F5344CB8AC3E}">
        <p14:creationId xmlns:p14="http://schemas.microsoft.com/office/powerpoint/2010/main" val="2710023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expressing processing logic</a:t>
            </a:r>
            <a:endParaRPr lang="en-IN" dirty="0"/>
          </a:p>
        </p:txBody>
      </p:sp>
      <p:sp>
        <p:nvSpPr>
          <p:cNvPr id="4" name="TextBox 3"/>
          <p:cNvSpPr txBox="1"/>
          <p:nvPr/>
        </p:nvSpPr>
        <p:spPr>
          <a:xfrm>
            <a:off x="746819" y="2479002"/>
            <a:ext cx="5206941" cy="1077218"/>
          </a:xfrm>
          <a:prstGeom prst="rect">
            <a:avLst/>
          </a:prstGeom>
          <a:noFill/>
        </p:spPr>
        <p:txBody>
          <a:bodyPr wrap="square" rtlCol="0">
            <a:spAutoFit/>
          </a:bodyPr>
          <a:lstStyle/>
          <a:p>
            <a:pPr lvl="1"/>
            <a:r>
              <a:rPr lang="en-US" sz="1600" dirty="0"/>
              <a:t>struct Node {</a:t>
            </a:r>
          </a:p>
          <a:p>
            <a:pPr lvl="1"/>
            <a:r>
              <a:rPr lang="en-US" sz="1600" dirty="0"/>
              <a:t>   int data;</a:t>
            </a:r>
          </a:p>
          <a:p>
            <a:pPr lvl="1"/>
            <a:r>
              <a:rPr lang="en-US" sz="1600" dirty="0"/>
              <a:t>   Node* next = nullptr;</a:t>
            </a:r>
          </a:p>
          <a:p>
            <a:pPr lvl="1"/>
            <a:r>
              <a:rPr lang="en-US" sz="1600" dirty="0"/>
              <a:t>};</a:t>
            </a:r>
          </a:p>
        </p:txBody>
      </p:sp>
      <p:sp>
        <p:nvSpPr>
          <p:cNvPr id="5" name="TextBox 4"/>
          <p:cNvSpPr txBox="1"/>
          <p:nvPr/>
        </p:nvSpPr>
        <p:spPr>
          <a:xfrm>
            <a:off x="6346673" y="2479002"/>
            <a:ext cx="4229887" cy="1815882"/>
          </a:xfrm>
          <a:prstGeom prst="rect">
            <a:avLst/>
          </a:prstGeom>
          <a:noFill/>
        </p:spPr>
        <p:txBody>
          <a:bodyPr wrap="square" rtlCol="0">
            <a:spAutoFit/>
          </a:bodyPr>
          <a:lstStyle/>
          <a:p>
            <a:r>
              <a:rPr lang="en-US" sz="1600" dirty="0"/>
              <a:t>Node* foo(Node*&amp; root) { // v2</a:t>
            </a:r>
          </a:p>
          <a:p>
            <a:r>
              <a:rPr lang="en-US" sz="1600" dirty="0"/>
              <a:t>   Node* new_root = nullptr;</a:t>
            </a:r>
          </a:p>
          <a:p>
            <a:r>
              <a:rPr lang="en-US" sz="1600" dirty="0"/>
              <a:t>   while( Node* x = pop_front(root) ) {</a:t>
            </a:r>
          </a:p>
          <a:p>
            <a:r>
              <a:rPr lang="en-US" sz="1600" dirty="0"/>
              <a:t>      push_front( new_root, x );</a:t>
            </a:r>
          </a:p>
          <a:p>
            <a:r>
              <a:rPr lang="en-US" sz="1600" dirty="0"/>
              <a:t>   }</a:t>
            </a:r>
          </a:p>
          <a:p>
            <a:r>
              <a:rPr lang="en-US" sz="1600" dirty="0"/>
              <a:t>   return new_root;</a:t>
            </a:r>
          </a:p>
          <a:p>
            <a:r>
              <a:rPr lang="en-US" sz="1600" dirty="0"/>
              <a:t>}</a:t>
            </a:r>
          </a:p>
        </p:txBody>
      </p:sp>
    </p:spTree>
    <p:extLst>
      <p:ext uri="{BB962C8B-B14F-4D97-AF65-F5344CB8AC3E}">
        <p14:creationId xmlns:p14="http://schemas.microsoft.com/office/powerpoint/2010/main" val="2782498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expressing processing logic</a:t>
            </a:r>
            <a:endParaRPr lang="en-IN" dirty="0"/>
          </a:p>
        </p:txBody>
      </p:sp>
      <p:sp>
        <p:nvSpPr>
          <p:cNvPr id="4" name="TextBox 3"/>
          <p:cNvSpPr txBox="1"/>
          <p:nvPr/>
        </p:nvSpPr>
        <p:spPr>
          <a:xfrm>
            <a:off x="746819" y="2479002"/>
            <a:ext cx="5206941" cy="1077218"/>
          </a:xfrm>
          <a:prstGeom prst="rect">
            <a:avLst/>
          </a:prstGeom>
          <a:noFill/>
        </p:spPr>
        <p:txBody>
          <a:bodyPr wrap="square" rtlCol="0">
            <a:spAutoFit/>
          </a:bodyPr>
          <a:lstStyle/>
          <a:p>
            <a:pPr lvl="1"/>
            <a:r>
              <a:rPr lang="en-US" sz="1600" dirty="0"/>
              <a:t>struct Node {</a:t>
            </a:r>
          </a:p>
          <a:p>
            <a:pPr lvl="1"/>
            <a:r>
              <a:rPr lang="en-US" sz="1600" dirty="0"/>
              <a:t>   int data;</a:t>
            </a:r>
          </a:p>
          <a:p>
            <a:pPr lvl="1"/>
            <a:r>
              <a:rPr lang="en-US" sz="1600" dirty="0"/>
              <a:t>   Node* next = nullptr;</a:t>
            </a:r>
          </a:p>
          <a:p>
            <a:pPr lvl="1"/>
            <a:r>
              <a:rPr lang="en-US" sz="1600" dirty="0"/>
              <a:t>};</a:t>
            </a:r>
          </a:p>
        </p:txBody>
      </p:sp>
      <p:sp>
        <p:nvSpPr>
          <p:cNvPr id="5" name="TextBox 4"/>
          <p:cNvSpPr txBox="1"/>
          <p:nvPr/>
        </p:nvSpPr>
        <p:spPr>
          <a:xfrm>
            <a:off x="6346673" y="2479002"/>
            <a:ext cx="4229887" cy="4278094"/>
          </a:xfrm>
          <a:prstGeom prst="rect">
            <a:avLst/>
          </a:prstGeom>
          <a:noFill/>
        </p:spPr>
        <p:txBody>
          <a:bodyPr wrap="square" rtlCol="0">
            <a:spAutoFit/>
          </a:bodyPr>
          <a:lstStyle/>
          <a:p>
            <a:r>
              <a:rPr lang="en-US" sz="1600" dirty="0"/>
              <a:t>Node* foo(Node*&amp; root) { // v2</a:t>
            </a:r>
          </a:p>
          <a:p>
            <a:r>
              <a:rPr lang="en-US" sz="1600" dirty="0"/>
              <a:t>   Node* new_root = nullptr;</a:t>
            </a:r>
          </a:p>
          <a:p>
            <a:r>
              <a:rPr lang="en-US" sz="1600" dirty="0"/>
              <a:t>   while( Node* x = pop_front(root) ) {</a:t>
            </a:r>
          </a:p>
          <a:p>
            <a:r>
              <a:rPr lang="en-US" sz="1600" dirty="0"/>
              <a:t>      push_front( new_root, x );</a:t>
            </a:r>
          </a:p>
          <a:p>
            <a:r>
              <a:rPr lang="en-US" sz="1600" dirty="0"/>
              <a:t>   }</a:t>
            </a:r>
          </a:p>
          <a:p>
            <a:r>
              <a:rPr lang="en-US" sz="1600" dirty="0"/>
              <a:t>   return new_root;</a:t>
            </a:r>
          </a:p>
          <a:p>
            <a:r>
              <a:rPr lang="en-US" sz="1600" dirty="0"/>
              <a:t>}</a:t>
            </a:r>
          </a:p>
          <a:p>
            <a:endParaRPr lang="en-US" sz="1600" dirty="0"/>
          </a:p>
          <a:p>
            <a:r>
              <a:rPr lang="en-US" sz="1600" dirty="0"/>
              <a:t>Node* pop_front(Node*&amp; root) {</a:t>
            </a:r>
          </a:p>
          <a:p>
            <a:r>
              <a:rPr lang="en-US" sz="1600" dirty="0"/>
              <a:t>   Node* x = root;</a:t>
            </a:r>
          </a:p>
          <a:p>
            <a:r>
              <a:rPr lang="en-US" sz="1600" dirty="0"/>
              <a:t>   if(x) { root = x-&gt;next; x-&gt;next = nullptr; };</a:t>
            </a:r>
          </a:p>
          <a:p>
            <a:r>
              <a:rPr lang="en-US" sz="1600" dirty="0"/>
              <a:t>   return x;</a:t>
            </a:r>
          </a:p>
          <a:p>
            <a:r>
              <a:rPr lang="en-US" sz="1600" dirty="0"/>
              <a:t>}</a:t>
            </a:r>
          </a:p>
          <a:p>
            <a:endParaRPr lang="en-US" sz="1600" dirty="0"/>
          </a:p>
          <a:p>
            <a:r>
              <a:rPr lang="en-US" sz="1600" dirty="0"/>
              <a:t>void push_front(Node*&amp; root, Node* x) {</a:t>
            </a:r>
          </a:p>
          <a:p>
            <a:r>
              <a:rPr lang="en-US" sz="1600" dirty="0"/>
              <a:t>   if(x) { x-&gt;next = root; root = x; };</a:t>
            </a:r>
          </a:p>
          <a:p>
            <a:r>
              <a:rPr lang="en-US" sz="1600" dirty="0"/>
              <a:t>}</a:t>
            </a:r>
          </a:p>
        </p:txBody>
      </p:sp>
    </p:spTree>
    <p:extLst>
      <p:ext uri="{BB962C8B-B14F-4D97-AF65-F5344CB8AC3E}">
        <p14:creationId xmlns:p14="http://schemas.microsoft.com/office/powerpoint/2010/main" val="636117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your code algorithmic. Compose it using other algorithms, standard algorithms.</a:t>
            </a:r>
            <a:endParaRPr lang="en-IN" dirty="0"/>
          </a:p>
        </p:txBody>
      </p:sp>
      <p:sp>
        <p:nvSpPr>
          <p:cNvPr id="5" name="Text Placeholder 4"/>
          <p:cNvSpPr>
            <a:spLocks noGrp="1"/>
          </p:cNvSpPr>
          <p:nvPr>
            <p:ph type="body" sz="half" idx="2"/>
          </p:nvPr>
        </p:nvSpPr>
        <p:spPr/>
        <p:txBody>
          <a:bodyPr/>
          <a:lstStyle/>
          <a:p>
            <a:r>
              <a:rPr lang="en-US" dirty="0"/>
              <a:t>You will notice easier readability and maintainability, easier to reason about. Often the resulting code can be faster, or easily substituted by a faster alternative.</a:t>
            </a:r>
          </a:p>
        </p:txBody>
      </p:sp>
    </p:spTree>
    <p:extLst>
      <p:ext uri="{BB962C8B-B14F-4D97-AF65-F5344CB8AC3E}">
        <p14:creationId xmlns:p14="http://schemas.microsoft.com/office/powerpoint/2010/main" val="993599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range views</a:t>
            </a:r>
            <a:endParaRPr lang="en-IN" dirty="0"/>
          </a:p>
        </p:txBody>
      </p:sp>
      <p:sp>
        <p:nvSpPr>
          <p:cNvPr id="4" name="TextBox 3"/>
          <p:cNvSpPr txBox="1"/>
          <p:nvPr/>
        </p:nvSpPr>
        <p:spPr>
          <a:xfrm>
            <a:off x="746819" y="2479002"/>
            <a:ext cx="4836563" cy="1815882"/>
          </a:xfrm>
          <a:prstGeom prst="rect">
            <a:avLst/>
          </a:prstGeom>
          <a:noFill/>
        </p:spPr>
        <p:txBody>
          <a:bodyPr wrap="square" rtlCol="0">
            <a:spAutoFit/>
          </a:bodyPr>
          <a:lstStyle/>
          <a:p>
            <a:pPr lvl="1"/>
            <a:r>
              <a:rPr lang="en-US" sz="1600" dirty="0"/>
              <a:t>template&lt;typename Iter&gt;</a:t>
            </a:r>
          </a:p>
          <a:p>
            <a:pPr lvl="1"/>
            <a:r>
              <a:rPr lang="en-US" sz="1600" dirty="0"/>
              <a:t>void foo(Iter b, Iter e) { … }</a:t>
            </a:r>
          </a:p>
          <a:p>
            <a:pPr lvl="1"/>
            <a:endParaRPr lang="en-US" sz="1600" dirty="0"/>
          </a:p>
          <a:p>
            <a:pPr lvl="1"/>
            <a:r>
              <a:rPr lang="en-US" sz="1600" dirty="0"/>
              <a:t>std::vector&lt;int&gt; vi{1,2,3,4,5,6,7,8,9,10};</a:t>
            </a:r>
          </a:p>
          <a:p>
            <a:pPr lvl="1"/>
            <a:endParaRPr lang="en-US" sz="1600" dirty="0"/>
          </a:p>
          <a:p>
            <a:pPr lvl="1"/>
            <a:r>
              <a:rPr lang="en-US" sz="1600" dirty="0"/>
              <a:t>// remove all odd numbers </a:t>
            </a:r>
          </a:p>
          <a:p>
            <a:pPr lvl="1"/>
            <a:r>
              <a:rPr lang="en-US" sz="1600" dirty="0"/>
              <a:t>// and convert to strings</a:t>
            </a:r>
          </a:p>
        </p:txBody>
      </p:sp>
    </p:spTree>
    <p:extLst>
      <p:ext uri="{BB962C8B-B14F-4D97-AF65-F5344CB8AC3E}">
        <p14:creationId xmlns:p14="http://schemas.microsoft.com/office/powerpoint/2010/main" val="1651971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range views</a:t>
            </a:r>
            <a:endParaRPr lang="en-IN" dirty="0"/>
          </a:p>
        </p:txBody>
      </p:sp>
      <p:sp>
        <p:nvSpPr>
          <p:cNvPr id="4" name="TextBox 3"/>
          <p:cNvSpPr txBox="1"/>
          <p:nvPr/>
        </p:nvSpPr>
        <p:spPr>
          <a:xfrm>
            <a:off x="746819" y="2479002"/>
            <a:ext cx="4836563" cy="1815882"/>
          </a:xfrm>
          <a:prstGeom prst="rect">
            <a:avLst/>
          </a:prstGeom>
          <a:noFill/>
        </p:spPr>
        <p:txBody>
          <a:bodyPr wrap="square" rtlCol="0">
            <a:spAutoFit/>
          </a:bodyPr>
          <a:lstStyle/>
          <a:p>
            <a:pPr lvl="1"/>
            <a:r>
              <a:rPr lang="en-US" sz="1600" dirty="0"/>
              <a:t>template&lt;typename Iter&gt;</a:t>
            </a:r>
          </a:p>
          <a:p>
            <a:pPr lvl="1"/>
            <a:r>
              <a:rPr lang="en-US" sz="1600" dirty="0"/>
              <a:t>void foo(Iter b, Iter e) { … }</a:t>
            </a:r>
          </a:p>
          <a:p>
            <a:pPr lvl="1"/>
            <a:endParaRPr lang="en-US" sz="1600" dirty="0"/>
          </a:p>
          <a:p>
            <a:pPr lvl="1"/>
            <a:r>
              <a:rPr lang="en-US" sz="1600" dirty="0"/>
              <a:t>std::vector&lt;int&gt; vi{1,2,3,4,5,6,7,8,9,10};</a:t>
            </a:r>
          </a:p>
          <a:p>
            <a:pPr lvl="1"/>
            <a:endParaRPr lang="en-US" sz="1600" dirty="0"/>
          </a:p>
          <a:p>
            <a:pPr lvl="1"/>
            <a:r>
              <a:rPr lang="en-US" sz="1600" dirty="0"/>
              <a:t>// remove all odd numbers </a:t>
            </a:r>
          </a:p>
          <a:p>
            <a:pPr lvl="1"/>
            <a:r>
              <a:rPr lang="en-US" sz="1600" dirty="0"/>
              <a:t>// and convert to strings</a:t>
            </a:r>
          </a:p>
        </p:txBody>
      </p:sp>
      <p:sp>
        <p:nvSpPr>
          <p:cNvPr id="3" name="TextBox 2"/>
          <p:cNvSpPr txBox="1"/>
          <p:nvPr/>
        </p:nvSpPr>
        <p:spPr>
          <a:xfrm>
            <a:off x="5361963" y="2479002"/>
            <a:ext cx="6248145" cy="2800767"/>
          </a:xfrm>
          <a:prstGeom prst="rect">
            <a:avLst/>
          </a:prstGeom>
          <a:noFill/>
        </p:spPr>
        <p:txBody>
          <a:bodyPr wrap="square" rtlCol="0">
            <a:spAutoFit/>
          </a:bodyPr>
          <a:lstStyle/>
          <a:p>
            <a:r>
              <a:rPr lang="en-US" sz="1600" dirty="0"/>
              <a:t>// v1</a:t>
            </a:r>
          </a:p>
          <a:p>
            <a:r>
              <a:rPr lang="en-US" sz="1600" dirty="0"/>
              <a:t>std::vector&lt;int&gt; vi{1,2,3,4,5,6,7,8,9,10};</a:t>
            </a:r>
          </a:p>
          <a:p>
            <a:endParaRPr lang="en-US" sz="1600" dirty="0"/>
          </a:p>
          <a:p>
            <a:r>
              <a:rPr lang="en-US" sz="1600" dirty="0"/>
              <a:t>std::vector&lt;std::string&gt; vs;</a:t>
            </a:r>
          </a:p>
          <a:p>
            <a:r>
              <a:rPr lang="en-US" sz="1600" dirty="0"/>
              <a:t>for( auto&amp;&amp; i : vi ) {</a:t>
            </a:r>
          </a:p>
          <a:p>
            <a:r>
              <a:rPr lang="en-US" sz="1600" dirty="0"/>
              <a:t>   if( i % 2 == 0 ) {</a:t>
            </a:r>
          </a:p>
          <a:p>
            <a:r>
              <a:rPr lang="en-US" sz="1600" dirty="0"/>
              <a:t>      vs.push_back( std::to_string( i ) );</a:t>
            </a:r>
          </a:p>
          <a:p>
            <a:r>
              <a:rPr lang="en-US" sz="1600" dirty="0"/>
              <a:t>   }</a:t>
            </a:r>
          </a:p>
          <a:p>
            <a:r>
              <a:rPr lang="en-US" sz="1600" dirty="0"/>
              <a:t>}</a:t>
            </a:r>
          </a:p>
          <a:p>
            <a:endParaRPr lang="en-US" sz="1600" dirty="0"/>
          </a:p>
          <a:p>
            <a:r>
              <a:rPr lang="en-US" sz="1600" dirty="0"/>
              <a:t>foo( vs.begin(), vs.end() );</a:t>
            </a:r>
          </a:p>
        </p:txBody>
      </p:sp>
    </p:spTree>
    <p:extLst>
      <p:ext uri="{BB962C8B-B14F-4D97-AF65-F5344CB8AC3E}">
        <p14:creationId xmlns:p14="http://schemas.microsoft.com/office/powerpoint/2010/main" val="2320300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range views</a:t>
            </a:r>
            <a:endParaRPr lang="en-IN" dirty="0"/>
          </a:p>
        </p:txBody>
      </p:sp>
      <p:sp>
        <p:nvSpPr>
          <p:cNvPr id="4" name="TextBox 3"/>
          <p:cNvSpPr txBox="1"/>
          <p:nvPr/>
        </p:nvSpPr>
        <p:spPr>
          <a:xfrm>
            <a:off x="746819" y="2479002"/>
            <a:ext cx="4836563" cy="1815882"/>
          </a:xfrm>
          <a:prstGeom prst="rect">
            <a:avLst/>
          </a:prstGeom>
          <a:noFill/>
        </p:spPr>
        <p:txBody>
          <a:bodyPr wrap="square" rtlCol="0">
            <a:spAutoFit/>
          </a:bodyPr>
          <a:lstStyle/>
          <a:p>
            <a:pPr lvl="1"/>
            <a:r>
              <a:rPr lang="en-US" sz="1600" dirty="0"/>
              <a:t>template&lt;typename Iter&gt;</a:t>
            </a:r>
          </a:p>
          <a:p>
            <a:pPr lvl="1"/>
            <a:r>
              <a:rPr lang="en-US" sz="1600" dirty="0"/>
              <a:t>void foo(Iter b, Iter e) { … }</a:t>
            </a:r>
          </a:p>
          <a:p>
            <a:pPr lvl="1"/>
            <a:endParaRPr lang="en-US" sz="1600" dirty="0"/>
          </a:p>
          <a:p>
            <a:pPr lvl="1"/>
            <a:r>
              <a:rPr lang="en-US" sz="1600" dirty="0"/>
              <a:t>std::vector&lt;int&gt; vi{1,2,3,4,5,6,7,8,9,10};</a:t>
            </a:r>
          </a:p>
          <a:p>
            <a:pPr lvl="1"/>
            <a:endParaRPr lang="en-US" sz="1600" dirty="0"/>
          </a:p>
          <a:p>
            <a:pPr lvl="1"/>
            <a:r>
              <a:rPr lang="en-US" sz="1600" dirty="0"/>
              <a:t>// remove all odd numbers </a:t>
            </a:r>
          </a:p>
          <a:p>
            <a:pPr lvl="1"/>
            <a:r>
              <a:rPr lang="en-US" sz="1600" dirty="0"/>
              <a:t>// and convert to strings</a:t>
            </a:r>
          </a:p>
        </p:txBody>
      </p:sp>
      <p:sp>
        <p:nvSpPr>
          <p:cNvPr id="3" name="TextBox 2"/>
          <p:cNvSpPr txBox="1"/>
          <p:nvPr/>
        </p:nvSpPr>
        <p:spPr>
          <a:xfrm>
            <a:off x="5361963" y="2479002"/>
            <a:ext cx="6248145" cy="4031873"/>
          </a:xfrm>
          <a:prstGeom prst="rect">
            <a:avLst/>
          </a:prstGeom>
          <a:noFill/>
        </p:spPr>
        <p:txBody>
          <a:bodyPr wrap="square" rtlCol="0">
            <a:spAutoFit/>
          </a:bodyPr>
          <a:lstStyle/>
          <a:p>
            <a:r>
              <a:rPr lang="en-US" sz="1600" dirty="0"/>
              <a:t>// v2</a:t>
            </a:r>
          </a:p>
          <a:p>
            <a:r>
              <a:rPr lang="en-US" sz="1600" dirty="0"/>
              <a:t>std::vector&lt;int&gt; vi{1,2,3,4,5,6,7,8,9,10};</a:t>
            </a:r>
          </a:p>
          <a:p>
            <a:r>
              <a:rPr lang="en-US" sz="1600" dirty="0"/>
              <a:t>auto x = std::remove_if( vi.begin(), vi.end(),</a:t>
            </a:r>
          </a:p>
          <a:p>
            <a:r>
              <a:rPr lang="en-US" sz="1600" dirty="0"/>
              <a:t>   [](auto i) {</a:t>
            </a:r>
          </a:p>
          <a:p>
            <a:r>
              <a:rPr lang="en-US" sz="1600" dirty="0"/>
              <a:t>      return i % 2 == 1;</a:t>
            </a:r>
          </a:p>
          <a:p>
            <a:r>
              <a:rPr lang="en-US" sz="1600" dirty="0"/>
              <a:t>   }</a:t>
            </a:r>
          </a:p>
          <a:p>
            <a:r>
              <a:rPr lang="en-US" sz="1600" dirty="0"/>
              <a:t>);</a:t>
            </a:r>
          </a:p>
          <a:p>
            <a:endParaRPr lang="en-US" sz="1600" dirty="0"/>
          </a:p>
          <a:p>
            <a:r>
              <a:rPr lang="en-US" sz="1600" dirty="0"/>
              <a:t>std::vector&lt;std::string&gt; vs;</a:t>
            </a:r>
          </a:p>
          <a:p>
            <a:r>
              <a:rPr lang="en-US" sz="1600" dirty="0"/>
              <a:t>std::transform( vi.begin(), x, std::back_inserter(vs), </a:t>
            </a:r>
          </a:p>
          <a:p>
            <a:r>
              <a:rPr lang="en-US" sz="1600" dirty="0"/>
              <a:t>   [](auto i) {</a:t>
            </a:r>
          </a:p>
          <a:p>
            <a:r>
              <a:rPr lang="en-US" sz="1600" dirty="0"/>
              <a:t>      return std::to_string(i);</a:t>
            </a:r>
          </a:p>
          <a:p>
            <a:r>
              <a:rPr lang="en-US" sz="1600" dirty="0"/>
              <a:t>   }</a:t>
            </a:r>
          </a:p>
          <a:p>
            <a:r>
              <a:rPr lang="en-US" sz="1600" dirty="0"/>
              <a:t>);</a:t>
            </a:r>
          </a:p>
          <a:p>
            <a:endParaRPr lang="en-US" sz="1600" dirty="0"/>
          </a:p>
          <a:p>
            <a:r>
              <a:rPr lang="en-US" sz="1600" dirty="0"/>
              <a:t>foo( vs.begin(), vs.end() );</a:t>
            </a:r>
          </a:p>
        </p:txBody>
      </p:sp>
    </p:spTree>
    <p:extLst>
      <p:ext uri="{BB962C8B-B14F-4D97-AF65-F5344CB8AC3E}">
        <p14:creationId xmlns:p14="http://schemas.microsoft.com/office/powerpoint/2010/main" val="77789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C++ - Resurgence</a:t>
            </a:r>
            <a:endParaRPr lang="en-IN" dirty="0"/>
          </a:p>
        </p:txBody>
      </p:sp>
      <p:sp>
        <p:nvSpPr>
          <p:cNvPr id="3" name="Content Placeholder 2"/>
          <p:cNvSpPr>
            <a:spLocks noGrp="1"/>
          </p:cNvSpPr>
          <p:nvPr>
            <p:ph idx="1"/>
          </p:nvPr>
        </p:nvSpPr>
        <p:spPr/>
        <p:txBody>
          <a:bodyPr>
            <a:normAutofit/>
          </a:bodyPr>
          <a:lstStyle/>
          <a:p>
            <a:r>
              <a:rPr lang="en-US" dirty="0"/>
              <a:t>Changing Ecosystem:</a:t>
            </a:r>
          </a:p>
          <a:p>
            <a:pPr lvl="1"/>
            <a:r>
              <a:rPr lang="en-US" dirty="0"/>
              <a:t>Saturation of the moore’s law curve meant: no more “free lunch”.</a:t>
            </a:r>
          </a:p>
          <a:p>
            <a:pPr lvl="1"/>
            <a:r>
              <a:rPr lang="en-US" dirty="0"/>
              <a:t>Multi-core processors meant that its not possible to continue to write software in traditional ways.</a:t>
            </a:r>
          </a:p>
          <a:p>
            <a:pPr lvl="1"/>
            <a:r>
              <a:rPr lang="en-US" dirty="0"/>
              <a:t>Industry demand for maximal efficiency on “Mobile Enabled Systems”.</a:t>
            </a:r>
          </a:p>
          <a:p>
            <a:pPr lvl="1"/>
            <a:r>
              <a:rPr lang="en-US" dirty="0"/>
              <a:t>Industry demand for maximal efficiency on “Cloud systems”.</a:t>
            </a:r>
          </a:p>
          <a:p>
            <a:pPr lvl="1"/>
            <a:r>
              <a:rPr lang="en-US" dirty="0"/>
              <a:t>Higher complexity requirements of managed software made it slow in system programming contexts.</a:t>
            </a:r>
          </a:p>
        </p:txBody>
      </p:sp>
    </p:spTree>
    <p:extLst>
      <p:ext uri="{BB962C8B-B14F-4D97-AF65-F5344CB8AC3E}">
        <p14:creationId xmlns:p14="http://schemas.microsoft.com/office/powerpoint/2010/main" val="28172525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range views</a:t>
            </a:r>
            <a:endParaRPr lang="en-IN" dirty="0"/>
          </a:p>
        </p:txBody>
      </p:sp>
      <p:sp>
        <p:nvSpPr>
          <p:cNvPr id="4" name="TextBox 3"/>
          <p:cNvSpPr txBox="1"/>
          <p:nvPr/>
        </p:nvSpPr>
        <p:spPr>
          <a:xfrm>
            <a:off x="746819" y="2479002"/>
            <a:ext cx="4836563" cy="1815882"/>
          </a:xfrm>
          <a:prstGeom prst="rect">
            <a:avLst/>
          </a:prstGeom>
          <a:noFill/>
        </p:spPr>
        <p:txBody>
          <a:bodyPr wrap="square" rtlCol="0">
            <a:spAutoFit/>
          </a:bodyPr>
          <a:lstStyle/>
          <a:p>
            <a:pPr lvl="1"/>
            <a:r>
              <a:rPr lang="en-US" sz="1600" dirty="0"/>
              <a:t>template&lt;typename Iter&gt;</a:t>
            </a:r>
          </a:p>
          <a:p>
            <a:pPr lvl="1"/>
            <a:r>
              <a:rPr lang="en-US" sz="1600" dirty="0"/>
              <a:t>void foo(Iter b, Iter e) { … }</a:t>
            </a:r>
          </a:p>
          <a:p>
            <a:pPr lvl="1"/>
            <a:endParaRPr lang="en-US" sz="1600" dirty="0"/>
          </a:p>
          <a:p>
            <a:pPr lvl="1"/>
            <a:r>
              <a:rPr lang="en-US" sz="1600" dirty="0"/>
              <a:t>std::vector&lt;int&gt; vi{1,2,3,4,5,6,7,8,9,10};</a:t>
            </a:r>
          </a:p>
          <a:p>
            <a:pPr lvl="1"/>
            <a:endParaRPr lang="en-US" sz="1600" dirty="0"/>
          </a:p>
          <a:p>
            <a:pPr lvl="1"/>
            <a:r>
              <a:rPr lang="en-US" sz="1600" dirty="0"/>
              <a:t>// remove all odd numbers </a:t>
            </a:r>
          </a:p>
          <a:p>
            <a:pPr lvl="1"/>
            <a:r>
              <a:rPr lang="en-US" sz="1600" dirty="0"/>
              <a:t>// and convert to strings</a:t>
            </a:r>
          </a:p>
        </p:txBody>
      </p:sp>
      <p:sp>
        <p:nvSpPr>
          <p:cNvPr id="3" name="TextBox 2"/>
          <p:cNvSpPr txBox="1"/>
          <p:nvPr/>
        </p:nvSpPr>
        <p:spPr>
          <a:xfrm>
            <a:off x="5361963" y="2479002"/>
            <a:ext cx="6705346" cy="1815882"/>
          </a:xfrm>
          <a:prstGeom prst="rect">
            <a:avLst/>
          </a:prstGeom>
          <a:noFill/>
        </p:spPr>
        <p:txBody>
          <a:bodyPr wrap="square" rtlCol="0">
            <a:spAutoFit/>
          </a:bodyPr>
          <a:lstStyle/>
          <a:p>
            <a:r>
              <a:rPr lang="en-US" sz="1600" dirty="0"/>
              <a:t>// v3</a:t>
            </a:r>
          </a:p>
          <a:p>
            <a:r>
              <a:rPr lang="en-US" sz="1600" dirty="0"/>
              <a:t>std::vector&lt;int&gt; vi{1,2,3,4,5,6,7,8,9,10};</a:t>
            </a:r>
          </a:p>
          <a:p>
            <a:endParaRPr lang="en-US" sz="1600" dirty="0"/>
          </a:p>
          <a:p>
            <a:r>
              <a:rPr lang="en-US" sz="1600" dirty="0"/>
              <a:t>auto res = vi | view::remove_if( [](auto i) { return i % 2 == 1; } )</a:t>
            </a:r>
          </a:p>
          <a:p>
            <a:r>
              <a:rPr lang="en-US" sz="1600" dirty="0"/>
              <a:t>                   | view::transform( [](auto i) {return std::to_string(i); } );</a:t>
            </a:r>
          </a:p>
          <a:p>
            <a:endParaRPr lang="en-US" sz="1600" dirty="0"/>
          </a:p>
          <a:p>
            <a:r>
              <a:rPr lang="en-US" sz="1600" dirty="0"/>
              <a:t>foo( std::begin(res), std::end(res) );</a:t>
            </a:r>
          </a:p>
        </p:txBody>
      </p:sp>
    </p:spTree>
    <p:extLst>
      <p:ext uri="{BB962C8B-B14F-4D97-AF65-F5344CB8AC3E}">
        <p14:creationId xmlns:p14="http://schemas.microsoft.com/office/powerpoint/2010/main" val="34815092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range actions</a:t>
            </a:r>
            <a:endParaRPr lang="en-IN" dirty="0"/>
          </a:p>
        </p:txBody>
      </p:sp>
      <p:sp>
        <p:nvSpPr>
          <p:cNvPr id="4" name="TextBox 3"/>
          <p:cNvSpPr txBox="1"/>
          <p:nvPr/>
        </p:nvSpPr>
        <p:spPr>
          <a:xfrm>
            <a:off x="746819" y="2479002"/>
            <a:ext cx="4836563" cy="1569660"/>
          </a:xfrm>
          <a:prstGeom prst="rect">
            <a:avLst/>
          </a:prstGeom>
          <a:noFill/>
        </p:spPr>
        <p:txBody>
          <a:bodyPr wrap="square" rtlCol="0">
            <a:spAutoFit/>
          </a:bodyPr>
          <a:lstStyle/>
          <a:p>
            <a:pPr lvl="1"/>
            <a:r>
              <a:rPr lang="en-US" sz="1600" dirty="0"/>
              <a:t>template&lt;typename Iter&gt;</a:t>
            </a:r>
          </a:p>
          <a:p>
            <a:pPr lvl="1"/>
            <a:r>
              <a:rPr lang="en-US" sz="1600" dirty="0"/>
              <a:t>void foo(Iter b, Iter e) { … }</a:t>
            </a:r>
          </a:p>
          <a:p>
            <a:pPr lvl="1"/>
            <a:endParaRPr lang="en-US" sz="1600" dirty="0"/>
          </a:p>
          <a:p>
            <a:pPr lvl="1"/>
            <a:r>
              <a:rPr lang="en-US" sz="1600" dirty="0"/>
              <a:t>std::vector&lt;int&gt; vi{10,2,3,2,1,4,5,10};</a:t>
            </a:r>
          </a:p>
          <a:p>
            <a:pPr lvl="1"/>
            <a:endParaRPr lang="en-US" sz="1600" dirty="0"/>
          </a:p>
          <a:p>
            <a:pPr lvl="1"/>
            <a:r>
              <a:rPr lang="en-US" sz="1600" dirty="0"/>
              <a:t>// sort and de-dup</a:t>
            </a:r>
          </a:p>
        </p:txBody>
      </p:sp>
      <p:sp>
        <p:nvSpPr>
          <p:cNvPr id="3" name="TextBox 2"/>
          <p:cNvSpPr txBox="1"/>
          <p:nvPr/>
        </p:nvSpPr>
        <p:spPr>
          <a:xfrm>
            <a:off x="5361963" y="2479002"/>
            <a:ext cx="6705346" cy="1569660"/>
          </a:xfrm>
          <a:prstGeom prst="rect">
            <a:avLst/>
          </a:prstGeom>
          <a:noFill/>
        </p:spPr>
        <p:txBody>
          <a:bodyPr wrap="square" rtlCol="0">
            <a:spAutoFit/>
          </a:bodyPr>
          <a:lstStyle/>
          <a:p>
            <a:r>
              <a:rPr lang="en-US" sz="1600" dirty="0"/>
              <a:t>// v3</a:t>
            </a:r>
          </a:p>
          <a:p>
            <a:r>
              <a:rPr lang="en-US" sz="1600" dirty="0"/>
              <a:t>std::vector&lt;int&gt; vi{10,2,3,2,1,4,5,10};</a:t>
            </a:r>
          </a:p>
          <a:p>
            <a:endParaRPr lang="en-US" sz="1600" dirty="0"/>
          </a:p>
          <a:p>
            <a:r>
              <a:rPr lang="en-US" sz="1600" dirty="0"/>
              <a:t>vi |= action::sort | action::unique;</a:t>
            </a:r>
          </a:p>
          <a:p>
            <a:endParaRPr lang="en-US" sz="1600" dirty="0"/>
          </a:p>
          <a:p>
            <a:r>
              <a:rPr lang="en-US" sz="1600" dirty="0"/>
              <a:t>foo( std::begin(vi), std::end(vi) );</a:t>
            </a:r>
          </a:p>
        </p:txBody>
      </p:sp>
    </p:spTree>
    <p:extLst>
      <p:ext uri="{BB962C8B-B14F-4D97-AF65-F5344CB8AC3E}">
        <p14:creationId xmlns:p14="http://schemas.microsoft.com/office/powerpoint/2010/main" val="5599413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range actions</a:t>
            </a:r>
            <a:endParaRPr lang="en-IN" dirty="0"/>
          </a:p>
        </p:txBody>
      </p:sp>
      <p:sp>
        <p:nvSpPr>
          <p:cNvPr id="4" name="TextBox 3"/>
          <p:cNvSpPr txBox="1"/>
          <p:nvPr/>
        </p:nvSpPr>
        <p:spPr>
          <a:xfrm>
            <a:off x="746819" y="2479002"/>
            <a:ext cx="4836563" cy="1569660"/>
          </a:xfrm>
          <a:prstGeom prst="rect">
            <a:avLst/>
          </a:prstGeom>
          <a:noFill/>
        </p:spPr>
        <p:txBody>
          <a:bodyPr wrap="square" rtlCol="0">
            <a:spAutoFit/>
          </a:bodyPr>
          <a:lstStyle/>
          <a:p>
            <a:pPr lvl="1"/>
            <a:r>
              <a:rPr lang="en-US" sz="1600" dirty="0"/>
              <a:t>template&lt;typename Iter&gt;</a:t>
            </a:r>
          </a:p>
          <a:p>
            <a:pPr lvl="1"/>
            <a:r>
              <a:rPr lang="en-US" sz="1600" dirty="0"/>
              <a:t>void foo(Iter b, Iter e) { … }</a:t>
            </a:r>
          </a:p>
          <a:p>
            <a:pPr lvl="1"/>
            <a:endParaRPr lang="en-US" sz="1600" dirty="0"/>
          </a:p>
          <a:p>
            <a:pPr lvl="1"/>
            <a:r>
              <a:rPr lang="en-US" sz="1600" dirty="0"/>
              <a:t>std::vector&lt;int&gt; vi{10,2,3,2,1,4,5,10};</a:t>
            </a:r>
          </a:p>
          <a:p>
            <a:pPr lvl="1"/>
            <a:endParaRPr lang="en-US" sz="1600" dirty="0"/>
          </a:p>
          <a:p>
            <a:pPr lvl="1"/>
            <a:r>
              <a:rPr lang="en-US" sz="1600" dirty="0"/>
              <a:t>// sort and de-dup</a:t>
            </a:r>
          </a:p>
        </p:txBody>
      </p:sp>
      <p:sp>
        <p:nvSpPr>
          <p:cNvPr id="3" name="TextBox 2"/>
          <p:cNvSpPr txBox="1"/>
          <p:nvPr/>
        </p:nvSpPr>
        <p:spPr>
          <a:xfrm>
            <a:off x="5361963" y="2479002"/>
            <a:ext cx="6705346" cy="1569660"/>
          </a:xfrm>
          <a:prstGeom prst="rect">
            <a:avLst/>
          </a:prstGeom>
          <a:noFill/>
        </p:spPr>
        <p:txBody>
          <a:bodyPr wrap="square" rtlCol="0">
            <a:spAutoFit/>
          </a:bodyPr>
          <a:lstStyle/>
          <a:p>
            <a:r>
              <a:rPr lang="en-US" sz="1600" dirty="0"/>
              <a:t>// v3</a:t>
            </a:r>
          </a:p>
          <a:p>
            <a:r>
              <a:rPr lang="en-US" sz="1600" dirty="0"/>
              <a:t>std::vector&lt;int&gt; vi{10,2,3,2,1,4,5,10};</a:t>
            </a:r>
          </a:p>
          <a:p>
            <a:endParaRPr lang="en-US" sz="1600" dirty="0"/>
          </a:p>
          <a:p>
            <a:r>
              <a:rPr lang="en-US" sz="1600" dirty="0"/>
              <a:t>vi |= action::sort | action::unique;</a:t>
            </a:r>
          </a:p>
          <a:p>
            <a:endParaRPr lang="en-US" sz="1600" dirty="0"/>
          </a:p>
          <a:p>
            <a:r>
              <a:rPr lang="en-US" sz="1600" dirty="0"/>
              <a:t>foo( std::begin(vi), std::end(vi) );</a:t>
            </a:r>
          </a:p>
        </p:txBody>
      </p:sp>
    </p:spTree>
    <p:extLst>
      <p:ext uri="{BB962C8B-B14F-4D97-AF65-F5344CB8AC3E}">
        <p14:creationId xmlns:p14="http://schemas.microsoft.com/office/powerpoint/2010/main" val="3452552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Range v3 algorithms! It provides light weight, composable views and actions on sequences.</a:t>
            </a:r>
            <a:endParaRPr lang="en-IN" dirty="0"/>
          </a:p>
        </p:txBody>
      </p:sp>
      <p:sp>
        <p:nvSpPr>
          <p:cNvPr id="4" name="Text Placeholder 3"/>
          <p:cNvSpPr>
            <a:spLocks noGrp="1"/>
          </p:cNvSpPr>
          <p:nvPr>
            <p:ph type="body" sz="half" idx="2"/>
          </p:nvPr>
        </p:nvSpPr>
        <p:spPr/>
        <p:txBody>
          <a:bodyPr>
            <a:normAutofit/>
          </a:bodyPr>
          <a:lstStyle/>
          <a:p>
            <a:r>
              <a:rPr lang="en-US" dirty="0"/>
              <a:t>Composability allows combining views and actions to create more complex ones.</a:t>
            </a:r>
          </a:p>
          <a:p>
            <a:r>
              <a:rPr lang="en-US" dirty="0"/>
              <a:t>Remove most while loops, and if conditions, or “imperative” state manipulation, easily readable.</a:t>
            </a:r>
          </a:p>
          <a:p>
            <a:r>
              <a:rPr lang="en-US" dirty="0"/>
              <a:t>Lazy evaluation of range views means, its very cheap to create and copy.</a:t>
            </a:r>
          </a:p>
        </p:txBody>
      </p:sp>
    </p:spTree>
    <p:extLst>
      <p:ext uri="{BB962C8B-B14F-4D97-AF65-F5344CB8AC3E}">
        <p14:creationId xmlns:p14="http://schemas.microsoft.com/office/powerpoint/2010/main" val="1860070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writing a calendar program</a:t>
            </a:r>
          </a:p>
        </p:txBody>
      </p:sp>
      <p:sp>
        <p:nvSpPr>
          <p:cNvPr id="4" name="Footer Placeholder 3"/>
          <p:cNvSpPr>
            <a:spLocks noGrp="1"/>
          </p:cNvSpPr>
          <p:nvPr>
            <p:ph type="ftr" sz="quarter" idx="11"/>
          </p:nvPr>
        </p:nvSpPr>
        <p:spPr>
          <a:xfrm>
            <a:off x="2195513" y="5638800"/>
            <a:ext cx="6870660" cy="365125"/>
          </a:xfrm>
        </p:spPr>
        <p:txBody>
          <a:bodyPr/>
          <a:lstStyle/>
          <a:p>
            <a:r>
              <a:rPr lang="en-US" dirty="0"/>
              <a:t>Copyright Eric Niebler 2015</a:t>
            </a:r>
          </a:p>
        </p:txBody>
      </p:sp>
      <p:pic>
        <p:nvPicPr>
          <p:cNvPr id="7" name="Picture 6"/>
          <p:cNvPicPr>
            <a:picLocks noChangeAspect="1"/>
          </p:cNvPicPr>
          <p:nvPr/>
        </p:nvPicPr>
        <p:blipFill>
          <a:blip r:embed="rId2"/>
          <a:stretch>
            <a:fillRect/>
          </a:stretch>
        </p:blipFill>
        <p:spPr>
          <a:xfrm>
            <a:off x="2195513" y="1625601"/>
            <a:ext cx="7507287" cy="4013200"/>
          </a:xfrm>
          <a:prstGeom prst="rect">
            <a:avLst/>
          </a:prstGeom>
        </p:spPr>
      </p:pic>
    </p:spTree>
    <p:extLst>
      <p:ext uri="{BB962C8B-B14F-4D97-AF65-F5344CB8AC3E}">
        <p14:creationId xmlns:p14="http://schemas.microsoft.com/office/powerpoint/2010/main" val="10348410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writing a calendar program</a:t>
            </a:r>
          </a:p>
        </p:txBody>
      </p:sp>
      <p:pic>
        <p:nvPicPr>
          <p:cNvPr id="6" name="zsSErwT1S80"/>
          <p:cNvPicPr>
            <a:picLocks noGrp="1" noRot="1" noChangeAspect="1"/>
          </p:cNvPicPr>
          <p:nvPr>
            <p:ph idx="1"/>
            <a:videoFile r:link="rId1"/>
          </p:nvPr>
        </p:nvPicPr>
        <p:blipFill>
          <a:blip r:embed="rId3"/>
          <a:stretch>
            <a:fillRect/>
          </a:stretch>
        </p:blipFill>
        <p:spPr>
          <a:xfrm>
            <a:off x="2195513" y="1774054"/>
            <a:ext cx="6870660" cy="3864746"/>
          </a:xfrm>
          <a:prstGeom prst="rect">
            <a:avLst/>
          </a:prstGeom>
        </p:spPr>
      </p:pic>
      <p:sp>
        <p:nvSpPr>
          <p:cNvPr id="7" name="Footer Placeholder 3"/>
          <p:cNvSpPr>
            <a:spLocks noGrp="1"/>
          </p:cNvSpPr>
          <p:nvPr>
            <p:ph type="ftr" sz="quarter" idx="11"/>
          </p:nvPr>
        </p:nvSpPr>
        <p:spPr>
          <a:xfrm>
            <a:off x="2195513" y="5638800"/>
            <a:ext cx="6870660" cy="365125"/>
          </a:xfrm>
        </p:spPr>
        <p:txBody>
          <a:bodyPr/>
          <a:lstStyle/>
          <a:p>
            <a:r>
              <a:rPr lang="en-US" dirty="0"/>
              <a:t>Copyright Eric Niebler 2015</a:t>
            </a:r>
          </a:p>
        </p:txBody>
      </p:sp>
    </p:spTree>
    <p:extLst>
      <p:ext uri="{BB962C8B-B14F-4D97-AF65-F5344CB8AC3E}">
        <p14:creationId xmlns:p14="http://schemas.microsoft.com/office/powerpoint/2010/main" val="27376171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writing a calendar program</a:t>
            </a:r>
          </a:p>
        </p:txBody>
      </p:sp>
      <p:sp>
        <p:nvSpPr>
          <p:cNvPr id="4" name="Footer Placeholder 3"/>
          <p:cNvSpPr>
            <a:spLocks noGrp="1"/>
          </p:cNvSpPr>
          <p:nvPr>
            <p:ph type="ftr" sz="quarter" idx="11"/>
          </p:nvPr>
        </p:nvSpPr>
        <p:spPr>
          <a:xfrm>
            <a:off x="2195513" y="5638800"/>
            <a:ext cx="6870660" cy="365125"/>
          </a:xfrm>
        </p:spPr>
        <p:txBody>
          <a:bodyPr/>
          <a:lstStyle/>
          <a:p>
            <a:r>
              <a:rPr lang="en-US" dirty="0"/>
              <a:t>Copyright Eric Niebler 2015</a:t>
            </a:r>
          </a:p>
        </p:txBody>
      </p:sp>
      <p:pic>
        <p:nvPicPr>
          <p:cNvPr id="5" name="Picture 4"/>
          <p:cNvPicPr>
            <a:picLocks noChangeAspect="1"/>
          </p:cNvPicPr>
          <p:nvPr/>
        </p:nvPicPr>
        <p:blipFill>
          <a:blip r:embed="rId2"/>
          <a:stretch>
            <a:fillRect/>
          </a:stretch>
        </p:blipFill>
        <p:spPr>
          <a:xfrm>
            <a:off x="2195513" y="1543050"/>
            <a:ext cx="7800975" cy="4095750"/>
          </a:xfrm>
          <a:prstGeom prst="rect">
            <a:avLst/>
          </a:prstGeom>
          <a:effectLst>
            <a:outerShdw blurRad="63500" sx="101000" sy="101000" algn="ctr" rotWithShape="0">
              <a:prstClr val="black">
                <a:alpha val="40000"/>
              </a:prstClr>
            </a:outerShdw>
          </a:effectLst>
        </p:spPr>
      </p:pic>
    </p:spTree>
    <p:extLst>
      <p:ext uri="{BB962C8B-B14F-4D97-AF65-F5344CB8AC3E}">
        <p14:creationId xmlns:p14="http://schemas.microsoft.com/office/powerpoint/2010/main" val="12253567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writing a calendar program</a:t>
            </a:r>
          </a:p>
        </p:txBody>
      </p:sp>
      <p:sp>
        <p:nvSpPr>
          <p:cNvPr id="4" name="Footer Placeholder 3"/>
          <p:cNvSpPr>
            <a:spLocks noGrp="1"/>
          </p:cNvSpPr>
          <p:nvPr>
            <p:ph type="ftr" sz="quarter" idx="11"/>
          </p:nvPr>
        </p:nvSpPr>
        <p:spPr>
          <a:xfrm>
            <a:off x="2195513" y="5638800"/>
            <a:ext cx="6870660" cy="365125"/>
          </a:xfrm>
        </p:spPr>
        <p:txBody>
          <a:bodyPr/>
          <a:lstStyle/>
          <a:p>
            <a:r>
              <a:rPr lang="en-US" dirty="0"/>
              <a:t>Copyright Eric Niebler 2015</a:t>
            </a:r>
          </a:p>
        </p:txBody>
      </p:sp>
      <p:pic>
        <p:nvPicPr>
          <p:cNvPr id="5" name="Picture 4"/>
          <p:cNvPicPr>
            <a:picLocks noChangeAspect="1"/>
          </p:cNvPicPr>
          <p:nvPr/>
        </p:nvPicPr>
        <p:blipFill>
          <a:blip r:embed="rId2"/>
          <a:stretch>
            <a:fillRect/>
          </a:stretch>
        </p:blipFill>
        <p:spPr>
          <a:xfrm>
            <a:off x="2195513" y="1543050"/>
            <a:ext cx="7800975" cy="4095750"/>
          </a:xfrm>
          <a:prstGeom prst="rect">
            <a:avLst/>
          </a:prstGeom>
          <a:effectLst>
            <a:outerShdw blurRad="63500" sx="101000" sy="101000" algn="ctr" rotWithShape="0">
              <a:prstClr val="black">
                <a:alpha val="40000"/>
              </a:prstClr>
            </a:outerShdw>
          </a:effectLst>
        </p:spPr>
      </p:pic>
      <p:pic>
        <p:nvPicPr>
          <p:cNvPr id="6" name="Picture 5"/>
          <p:cNvPicPr>
            <a:picLocks noChangeAspect="1"/>
          </p:cNvPicPr>
          <p:nvPr/>
        </p:nvPicPr>
        <p:blipFill rotWithShape="1">
          <a:blip r:embed="rId3"/>
          <a:srcRect t="-2" b="71001"/>
          <a:stretch/>
        </p:blipFill>
        <p:spPr>
          <a:xfrm>
            <a:off x="4244875" y="5245362"/>
            <a:ext cx="6524625" cy="1152000"/>
          </a:xfrm>
          <a:prstGeom prst="rect">
            <a:avLst/>
          </a:prstGeom>
          <a:effectLst>
            <a:innerShdw blurRad="114300">
              <a:prstClr val="black"/>
            </a:innerShdw>
          </a:effectLst>
        </p:spPr>
      </p:pic>
    </p:spTree>
    <p:extLst>
      <p:ext uri="{BB962C8B-B14F-4D97-AF65-F5344CB8AC3E}">
        <p14:creationId xmlns:p14="http://schemas.microsoft.com/office/powerpoint/2010/main" val="3444042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writing a calendar program</a:t>
            </a:r>
          </a:p>
        </p:txBody>
      </p:sp>
      <p:sp>
        <p:nvSpPr>
          <p:cNvPr id="4" name="Footer Placeholder 3"/>
          <p:cNvSpPr>
            <a:spLocks noGrp="1"/>
          </p:cNvSpPr>
          <p:nvPr>
            <p:ph type="ftr" sz="quarter" idx="11"/>
          </p:nvPr>
        </p:nvSpPr>
        <p:spPr>
          <a:xfrm>
            <a:off x="2195513" y="5638800"/>
            <a:ext cx="6870660" cy="365125"/>
          </a:xfrm>
        </p:spPr>
        <p:txBody>
          <a:bodyPr/>
          <a:lstStyle/>
          <a:p>
            <a:r>
              <a:rPr lang="en-US" dirty="0"/>
              <a:t>Copyright Eric Niebler 2015</a:t>
            </a:r>
          </a:p>
        </p:txBody>
      </p:sp>
      <p:pic>
        <p:nvPicPr>
          <p:cNvPr id="5" name="Picture 4"/>
          <p:cNvPicPr>
            <a:picLocks noChangeAspect="1"/>
          </p:cNvPicPr>
          <p:nvPr/>
        </p:nvPicPr>
        <p:blipFill>
          <a:blip r:embed="rId2"/>
          <a:stretch>
            <a:fillRect/>
          </a:stretch>
        </p:blipFill>
        <p:spPr>
          <a:xfrm>
            <a:off x="2195513" y="1543050"/>
            <a:ext cx="7800975" cy="4095750"/>
          </a:xfrm>
          <a:prstGeom prst="rect">
            <a:avLst/>
          </a:prstGeom>
          <a:effectLst>
            <a:outerShdw blurRad="63500" sx="101000" sy="101000" algn="ctr" rotWithShape="0">
              <a:prstClr val="black">
                <a:alpha val="40000"/>
              </a:prstClr>
            </a:outerShdw>
          </a:effectLst>
        </p:spPr>
      </p:pic>
      <p:pic>
        <p:nvPicPr>
          <p:cNvPr id="6" name="Picture 5"/>
          <p:cNvPicPr>
            <a:picLocks noChangeAspect="1"/>
          </p:cNvPicPr>
          <p:nvPr/>
        </p:nvPicPr>
        <p:blipFill rotWithShape="1">
          <a:blip r:embed="rId3"/>
          <a:srcRect b="58871"/>
          <a:stretch/>
        </p:blipFill>
        <p:spPr>
          <a:xfrm>
            <a:off x="4283055" y="5236642"/>
            <a:ext cx="5248275" cy="1332000"/>
          </a:xfrm>
          <a:prstGeom prst="rect">
            <a:avLst/>
          </a:prstGeom>
          <a:effectLst>
            <a:innerShdw blurRad="114300">
              <a:prstClr val="black"/>
            </a:innerShdw>
          </a:effectLst>
        </p:spPr>
      </p:pic>
    </p:spTree>
    <p:extLst>
      <p:ext uri="{BB962C8B-B14F-4D97-AF65-F5344CB8AC3E}">
        <p14:creationId xmlns:p14="http://schemas.microsoft.com/office/powerpoint/2010/main" val="14584122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writing a calendar program</a:t>
            </a:r>
          </a:p>
        </p:txBody>
      </p:sp>
      <p:sp>
        <p:nvSpPr>
          <p:cNvPr id="4" name="Footer Placeholder 3"/>
          <p:cNvSpPr>
            <a:spLocks noGrp="1"/>
          </p:cNvSpPr>
          <p:nvPr>
            <p:ph type="ftr" sz="quarter" idx="11"/>
          </p:nvPr>
        </p:nvSpPr>
        <p:spPr>
          <a:xfrm>
            <a:off x="2195513" y="5638800"/>
            <a:ext cx="6870660" cy="365125"/>
          </a:xfrm>
        </p:spPr>
        <p:txBody>
          <a:bodyPr/>
          <a:lstStyle/>
          <a:p>
            <a:r>
              <a:rPr lang="en-US" dirty="0"/>
              <a:t>Copyright Eric Niebler 2015</a:t>
            </a:r>
          </a:p>
        </p:txBody>
      </p:sp>
      <p:pic>
        <p:nvPicPr>
          <p:cNvPr id="5" name="Picture 4"/>
          <p:cNvPicPr>
            <a:picLocks noChangeAspect="1"/>
          </p:cNvPicPr>
          <p:nvPr/>
        </p:nvPicPr>
        <p:blipFill>
          <a:blip r:embed="rId2"/>
          <a:stretch>
            <a:fillRect/>
          </a:stretch>
        </p:blipFill>
        <p:spPr>
          <a:xfrm>
            <a:off x="2195513" y="1543050"/>
            <a:ext cx="7800975" cy="4095750"/>
          </a:xfrm>
          <a:prstGeom prst="rect">
            <a:avLst/>
          </a:prstGeom>
          <a:effectLst>
            <a:outerShdw blurRad="63500" sx="101000" sy="101000" algn="ctr" rotWithShape="0">
              <a:prstClr val="black">
                <a:alpha val="40000"/>
              </a:prstClr>
            </a:outerShdw>
          </a:effectLst>
        </p:spPr>
      </p:pic>
      <p:pic>
        <p:nvPicPr>
          <p:cNvPr id="7" name="Picture 6"/>
          <p:cNvPicPr>
            <a:picLocks noChangeAspect="1"/>
          </p:cNvPicPr>
          <p:nvPr/>
        </p:nvPicPr>
        <p:blipFill>
          <a:blip r:embed="rId3"/>
          <a:stretch>
            <a:fillRect/>
          </a:stretch>
        </p:blipFill>
        <p:spPr>
          <a:xfrm>
            <a:off x="4230688" y="4906962"/>
            <a:ext cx="7086600" cy="1828800"/>
          </a:xfrm>
          <a:prstGeom prst="rect">
            <a:avLst/>
          </a:prstGeom>
          <a:effectLst>
            <a:innerShdw blurRad="114300">
              <a:prstClr val="black"/>
            </a:innerShdw>
          </a:effectLst>
        </p:spPr>
      </p:pic>
    </p:spTree>
    <p:extLst>
      <p:ext uri="{BB962C8B-B14F-4D97-AF65-F5344CB8AC3E}">
        <p14:creationId xmlns:p14="http://schemas.microsoft.com/office/powerpoint/2010/main" val="70451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C++ - Resurgence</a:t>
            </a:r>
            <a:endParaRPr lang="en-IN" dirty="0"/>
          </a:p>
        </p:txBody>
      </p:sp>
      <p:sp>
        <p:nvSpPr>
          <p:cNvPr id="3" name="Content Placeholder 2"/>
          <p:cNvSpPr>
            <a:spLocks noGrp="1"/>
          </p:cNvSpPr>
          <p:nvPr>
            <p:ph idx="1"/>
          </p:nvPr>
        </p:nvSpPr>
        <p:spPr/>
        <p:txBody>
          <a:bodyPr>
            <a:normAutofit fontScale="92500" lnSpcReduction="10000"/>
          </a:bodyPr>
          <a:lstStyle/>
          <a:p>
            <a:r>
              <a:rPr lang="en-US" dirty="0"/>
              <a:t>Standardization:</a:t>
            </a:r>
          </a:p>
          <a:p>
            <a:pPr lvl="1"/>
            <a:r>
              <a:rPr lang="en-US" dirty="0"/>
              <a:t>C++11 standard was timed to ensure that the language kept with changing times to stay relevant.</a:t>
            </a:r>
          </a:p>
          <a:p>
            <a:r>
              <a:rPr lang="en-US" dirty="0"/>
              <a:t>Industry Backing:</a:t>
            </a:r>
          </a:p>
          <a:p>
            <a:pPr lvl="1"/>
            <a:r>
              <a:rPr lang="en-US" dirty="0"/>
              <a:t>Renewed interest from big corporations:</a:t>
            </a:r>
          </a:p>
          <a:p>
            <a:pPr lvl="2"/>
            <a:r>
              <a:rPr lang="en-US" dirty="0"/>
              <a:t>Microsoft, Google, Adobe, Facebook.</a:t>
            </a:r>
          </a:p>
          <a:p>
            <a:pPr lvl="1"/>
            <a:r>
              <a:rPr lang="en-US" dirty="0"/>
              <a:t>Compiler Vendors</a:t>
            </a:r>
          </a:p>
          <a:p>
            <a:pPr lvl="2"/>
            <a:r>
              <a:rPr lang="en-US" dirty="0"/>
              <a:t>Microsoft Visual Studio, GCC, Clang, etc. (Some are already C++17 compliant)</a:t>
            </a:r>
          </a:p>
          <a:p>
            <a:pPr lvl="1"/>
            <a:r>
              <a:rPr lang="en-US" dirty="0"/>
              <a:t>Tooling Support</a:t>
            </a:r>
          </a:p>
          <a:p>
            <a:pPr lvl="2"/>
            <a:r>
              <a:rPr lang="en-US" dirty="0"/>
              <a:t>clang, clion (jetbrains)</a:t>
            </a:r>
          </a:p>
          <a:p>
            <a:pPr lvl="1"/>
            <a:r>
              <a:rPr lang="en-US" dirty="0"/>
              <a:t>Libraries:</a:t>
            </a:r>
          </a:p>
          <a:p>
            <a:pPr lvl="2"/>
            <a:r>
              <a:rPr lang="en-US" dirty="0"/>
              <a:t>Facebook – Foly, Amazon C++ SDK, Google’s Android C++ SDK, Microsoft C++ SDK.</a:t>
            </a:r>
          </a:p>
        </p:txBody>
      </p:sp>
    </p:spTree>
    <p:extLst>
      <p:ext uri="{BB962C8B-B14F-4D97-AF65-F5344CB8AC3E}">
        <p14:creationId xmlns:p14="http://schemas.microsoft.com/office/powerpoint/2010/main" val="29258752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 - writing a calendar program</a:t>
            </a:r>
          </a:p>
        </p:txBody>
      </p:sp>
      <p:sp>
        <p:nvSpPr>
          <p:cNvPr id="4" name="Footer Placeholder 3"/>
          <p:cNvSpPr>
            <a:spLocks noGrp="1"/>
          </p:cNvSpPr>
          <p:nvPr>
            <p:ph type="ftr" sz="quarter" idx="11"/>
          </p:nvPr>
        </p:nvSpPr>
        <p:spPr>
          <a:xfrm>
            <a:off x="2195513" y="5638800"/>
            <a:ext cx="6870660" cy="365125"/>
          </a:xfrm>
        </p:spPr>
        <p:txBody>
          <a:bodyPr/>
          <a:lstStyle/>
          <a:p>
            <a:r>
              <a:rPr lang="en-US" dirty="0"/>
              <a:t>Copyright Eric Niebler 2015</a:t>
            </a:r>
          </a:p>
        </p:txBody>
      </p:sp>
      <p:pic>
        <p:nvPicPr>
          <p:cNvPr id="5" name="Picture 4"/>
          <p:cNvPicPr>
            <a:picLocks noChangeAspect="1"/>
          </p:cNvPicPr>
          <p:nvPr/>
        </p:nvPicPr>
        <p:blipFill>
          <a:blip r:embed="rId2"/>
          <a:stretch>
            <a:fillRect/>
          </a:stretch>
        </p:blipFill>
        <p:spPr>
          <a:xfrm>
            <a:off x="2195513" y="1543050"/>
            <a:ext cx="7800975" cy="4095750"/>
          </a:xfrm>
          <a:prstGeom prst="rect">
            <a:avLst/>
          </a:prstGeom>
          <a:effectLst>
            <a:outerShdw blurRad="63500" sx="101000" sy="101000" algn="ctr" rotWithShape="0">
              <a:prstClr val="black">
                <a:alpha val="40000"/>
              </a:prstClr>
            </a:outerShdw>
          </a:effectLst>
        </p:spPr>
      </p:pic>
      <p:pic>
        <p:nvPicPr>
          <p:cNvPr id="3" name="Picture 2"/>
          <p:cNvPicPr>
            <a:picLocks noChangeAspect="1"/>
          </p:cNvPicPr>
          <p:nvPr/>
        </p:nvPicPr>
        <p:blipFill rotWithShape="1">
          <a:blip r:embed="rId3"/>
          <a:srcRect t="50068" b="914"/>
          <a:stretch/>
        </p:blipFill>
        <p:spPr>
          <a:xfrm>
            <a:off x="4110120" y="5095422"/>
            <a:ext cx="7086600" cy="1368000"/>
          </a:xfrm>
          <a:prstGeom prst="rect">
            <a:avLst/>
          </a:prstGeom>
          <a:effectLst>
            <a:innerShdw blurRad="114300">
              <a:prstClr val="black"/>
            </a:innerShdw>
          </a:effectLst>
        </p:spPr>
      </p:pic>
    </p:spTree>
    <p:extLst>
      <p:ext uri="{BB962C8B-B14F-4D97-AF65-F5344CB8AC3E}">
        <p14:creationId xmlns:p14="http://schemas.microsoft.com/office/powerpoint/2010/main" val="13867402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your code “declarative” and instead of “imperative”.</a:t>
            </a:r>
            <a:endParaRPr lang="en-IN" dirty="0"/>
          </a:p>
        </p:txBody>
      </p:sp>
      <p:sp>
        <p:nvSpPr>
          <p:cNvPr id="5" name="Text Placeholder 4"/>
          <p:cNvSpPr>
            <a:spLocks noGrp="1"/>
          </p:cNvSpPr>
          <p:nvPr>
            <p:ph type="body" sz="half" idx="2"/>
          </p:nvPr>
        </p:nvSpPr>
        <p:spPr/>
        <p:txBody>
          <a:bodyPr/>
          <a:lstStyle/>
          <a:p>
            <a:r>
              <a:rPr lang="en-US" dirty="0"/>
              <a:t>You code will be declarative, composable, and correct by design.</a:t>
            </a:r>
          </a:p>
          <a:p>
            <a:r>
              <a:rPr lang="en-US" dirty="0"/>
              <a:t>You will not need to use if conditions, while loops, in your code.</a:t>
            </a:r>
          </a:p>
        </p:txBody>
      </p:sp>
    </p:spTree>
    <p:extLst>
      <p:ext uri="{BB962C8B-B14F-4D97-AF65-F5344CB8AC3E}">
        <p14:creationId xmlns:p14="http://schemas.microsoft.com/office/powerpoint/2010/main" val="17449940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“total functions” which is always defined for all its inputs.</a:t>
            </a:r>
            <a:endParaRPr lang="en-IN" dirty="0"/>
          </a:p>
        </p:txBody>
      </p:sp>
      <p:sp>
        <p:nvSpPr>
          <p:cNvPr id="5" name="Text Placeholder 4"/>
          <p:cNvSpPr>
            <a:spLocks noGrp="1"/>
          </p:cNvSpPr>
          <p:nvPr>
            <p:ph type="body" sz="half" idx="2"/>
          </p:nvPr>
        </p:nvSpPr>
        <p:spPr/>
        <p:txBody>
          <a:bodyPr/>
          <a:lstStyle/>
          <a:p>
            <a:r>
              <a:rPr lang="en-US" dirty="0"/>
              <a:t>Remove ambiguity and surprising code</a:t>
            </a:r>
          </a:p>
        </p:txBody>
      </p:sp>
    </p:spTree>
    <p:extLst>
      <p:ext uri="{BB962C8B-B14F-4D97-AF65-F5344CB8AC3E}">
        <p14:creationId xmlns:p14="http://schemas.microsoft.com/office/powerpoint/2010/main" val="5218796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creating incidental data structures in your code.</a:t>
            </a:r>
            <a:endParaRPr lang="en-IN" dirty="0"/>
          </a:p>
        </p:txBody>
      </p:sp>
      <p:sp>
        <p:nvSpPr>
          <p:cNvPr id="5" name="Text Placeholder 4"/>
          <p:cNvSpPr>
            <a:spLocks noGrp="1"/>
          </p:cNvSpPr>
          <p:nvPr>
            <p:ph type="body" sz="half" idx="2"/>
          </p:nvPr>
        </p:nvSpPr>
        <p:spPr/>
        <p:txBody>
          <a:bodyPr/>
          <a:lstStyle/>
          <a:p>
            <a:r>
              <a:rPr lang="en-US" dirty="0"/>
              <a:t>You will be able to look at the real data structures you use, and reason about their performance.</a:t>
            </a:r>
          </a:p>
        </p:txBody>
      </p:sp>
    </p:spTree>
    <p:extLst>
      <p:ext uri="{BB962C8B-B14F-4D97-AF65-F5344CB8AC3E}">
        <p14:creationId xmlns:p14="http://schemas.microsoft.com/office/powerpoint/2010/main" val="3251080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a:t>
            </a:r>
            <a:endParaRPr lang="en-IN" dirty="0"/>
          </a:p>
        </p:txBody>
      </p:sp>
      <p:sp>
        <p:nvSpPr>
          <p:cNvPr id="6" name="Content Placeholder 5"/>
          <p:cNvSpPr>
            <a:spLocks noGrp="1"/>
          </p:cNvSpPr>
          <p:nvPr>
            <p:ph idx="1"/>
          </p:nvPr>
        </p:nvSpPr>
        <p:spPr/>
        <p:txBody>
          <a:bodyPr>
            <a:normAutofit/>
          </a:bodyPr>
          <a:lstStyle/>
          <a:p>
            <a:r>
              <a:rPr lang="en-IN" dirty="0">
                <a:hlinkClick r:id="rId2"/>
              </a:rPr>
              <a:t>https://www.youtube.com/watch?v=mFUXNMfaciE</a:t>
            </a:r>
            <a:endParaRPr lang="en-IN" dirty="0"/>
          </a:p>
          <a:p>
            <a:r>
              <a:rPr lang="en-IN" dirty="0">
                <a:hlinkClick r:id="rId3"/>
              </a:rPr>
              <a:t>https://ericniebler.github.io/range-v3/</a:t>
            </a:r>
            <a:endParaRPr lang="en-IN" dirty="0"/>
          </a:p>
          <a:p>
            <a:r>
              <a:rPr lang="en-IN" dirty="0">
                <a:hlinkClick r:id="rId4"/>
              </a:rPr>
              <a:t>https://www.youtube.com/watch?v=ojZbFIQSdl8</a:t>
            </a:r>
            <a:endParaRPr lang="en-IN" dirty="0"/>
          </a:p>
          <a:p>
            <a:endParaRPr lang="en-US" dirty="0"/>
          </a:p>
          <a:p>
            <a:r>
              <a:rPr lang="en-IN" dirty="0">
                <a:hlinkClick r:id="rId5"/>
              </a:rPr>
              <a:t>https://github.com/CppCon/CppCon2016</a:t>
            </a:r>
            <a:endParaRPr lang="en-IN" dirty="0"/>
          </a:p>
          <a:p>
            <a:r>
              <a:rPr lang="en-IN" dirty="0">
                <a:hlinkClick r:id="rId6"/>
              </a:rPr>
              <a:t>https://github.com/CppCon/CppCon2015</a:t>
            </a:r>
            <a:endParaRPr lang="en-IN" dirty="0"/>
          </a:p>
          <a:p>
            <a:r>
              <a:rPr lang="en-IN" dirty="0">
                <a:hlinkClick r:id="rId7"/>
              </a:rPr>
              <a:t>https://github.com/CppCon/CppCon2014</a:t>
            </a:r>
            <a:endParaRPr lang="en-IN" dirty="0"/>
          </a:p>
          <a:p>
            <a:endParaRPr lang="en-IN" dirty="0"/>
          </a:p>
        </p:txBody>
      </p:sp>
    </p:spTree>
    <p:extLst>
      <p:ext uri="{BB962C8B-B14F-4D97-AF65-F5344CB8AC3E}">
        <p14:creationId xmlns:p14="http://schemas.microsoft.com/office/powerpoint/2010/main" val="114188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C++ - Timeline</a:t>
            </a:r>
            <a:endParaRPr lang="en-IN" dirty="0"/>
          </a:p>
        </p:txBody>
      </p:sp>
      <p:sp>
        <p:nvSpPr>
          <p:cNvPr id="3" name="Content Placeholder 2"/>
          <p:cNvSpPr>
            <a:spLocks noGrp="1"/>
          </p:cNvSpPr>
          <p:nvPr>
            <p:ph idx="1"/>
          </p:nvPr>
        </p:nvSpPr>
        <p:spPr/>
        <p:txBody>
          <a:bodyPr>
            <a:normAutofit/>
          </a:bodyPr>
          <a:lstStyle/>
          <a:p>
            <a:r>
              <a:rPr lang="en-US" dirty="0"/>
              <a:t>Timeline:</a:t>
            </a:r>
          </a:p>
          <a:p>
            <a:pPr lvl="1"/>
            <a:r>
              <a:rPr lang="en-US" dirty="0"/>
              <a:t>1979 – C++ was created in 1979 by Bjarne Stroustroup.</a:t>
            </a:r>
          </a:p>
          <a:p>
            <a:pPr lvl="1"/>
            <a:r>
              <a:rPr lang="en-US" dirty="0"/>
              <a:t>1998 – ISO Standardization – (had STL, std::algorithms – from Alex)</a:t>
            </a:r>
          </a:p>
          <a:p>
            <a:pPr lvl="1"/>
            <a:r>
              <a:rPr lang="en-US" dirty="0"/>
              <a:t>2003 – ISO Standard – very minor changes.</a:t>
            </a:r>
          </a:p>
          <a:p>
            <a:pPr lvl="1"/>
            <a:r>
              <a:rPr lang="en-US" dirty="0"/>
              <a:t>2011 – ISO Standard – large changes.</a:t>
            </a:r>
          </a:p>
          <a:p>
            <a:pPr lvl="1"/>
            <a:r>
              <a:rPr lang="en-US" dirty="0"/>
              <a:t>2014 – ISO Standard – very minor changes.</a:t>
            </a:r>
          </a:p>
          <a:p>
            <a:pPr lvl="1"/>
            <a:r>
              <a:rPr lang="en-US" dirty="0"/>
              <a:t>2017 – Upcoming ISO Standard – due this year.</a:t>
            </a:r>
          </a:p>
          <a:p>
            <a:pPr lvl="1"/>
            <a:r>
              <a:rPr lang="en-US" dirty="0"/>
              <a:t>2020 – Future ISO Standard.</a:t>
            </a:r>
          </a:p>
        </p:txBody>
      </p:sp>
    </p:spTree>
    <p:extLst>
      <p:ext uri="{BB962C8B-B14F-4D97-AF65-F5344CB8AC3E}">
        <p14:creationId xmlns:p14="http://schemas.microsoft.com/office/powerpoint/2010/main" val="38124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C++ - New Features - Language</a:t>
            </a:r>
            <a:endParaRPr lang="en-IN" dirty="0"/>
          </a:p>
        </p:txBody>
      </p:sp>
      <p:sp>
        <p:nvSpPr>
          <p:cNvPr id="3" name="Content Placeholder 2"/>
          <p:cNvSpPr>
            <a:spLocks noGrp="1"/>
          </p:cNvSpPr>
          <p:nvPr>
            <p:ph idx="1"/>
          </p:nvPr>
        </p:nvSpPr>
        <p:spPr/>
        <p:txBody>
          <a:bodyPr>
            <a:normAutofit fontScale="92500" lnSpcReduction="10000"/>
          </a:bodyPr>
          <a:lstStyle/>
          <a:p>
            <a:r>
              <a:rPr lang="en-US" dirty="0"/>
              <a:t>C++11:</a:t>
            </a:r>
          </a:p>
          <a:p>
            <a:pPr lvl="1"/>
            <a:r>
              <a:rPr lang="en-US" dirty="0"/>
              <a:t>auto type deduction, lambdas, range-for, rvalue references, decltype, uniform initialization, template alias, unrestricted unions, enum class, explicit conversion operators, constexpr, static_assert, variadic templates, multithreading memory model, thread_local, defaulted and deleted functions, attributes, user defined literals, override, final, initializer_list</a:t>
            </a:r>
          </a:p>
          <a:p>
            <a:r>
              <a:rPr lang="en-US" dirty="0"/>
              <a:t>C++14:</a:t>
            </a:r>
          </a:p>
          <a:p>
            <a:pPr lvl="1"/>
            <a:r>
              <a:rPr lang="en-US" dirty="0"/>
              <a:t>Return type deduction, relaxed constexpr, polymorphic lambdas, variable templates</a:t>
            </a:r>
          </a:p>
          <a:p>
            <a:r>
              <a:rPr lang="en-US" dirty="0"/>
              <a:t>C++17:</a:t>
            </a:r>
          </a:p>
          <a:p>
            <a:pPr lvl="1"/>
            <a:r>
              <a:rPr lang="en-US" dirty="0"/>
              <a:t>type deduction in constructors, auto in template, if-constexpr, variadic fold expressions, auto structured bindings</a:t>
            </a:r>
          </a:p>
        </p:txBody>
      </p:sp>
    </p:spTree>
    <p:extLst>
      <p:ext uri="{BB962C8B-B14F-4D97-AF65-F5344CB8AC3E}">
        <p14:creationId xmlns:p14="http://schemas.microsoft.com/office/powerpoint/2010/main" val="318579575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2230</TotalTime>
  <Words>5139</Words>
  <Application>Microsoft Office PowerPoint</Application>
  <PresentationFormat>Widescreen</PresentationFormat>
  <Paragraphs>705</Paragraphs>
  <Slides>74</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Trebuchet MS</vt:lpstr>
      <vt:lpstr>Wingdings</vt:lpstr>
      <vt:lpstr>Berlin</vt:lpstr>
      <vt:lpstr>Modern C++</vt:lpstr>
      <vt:lpstr>C++ - What is it?</vt:lpstr>
      <vt:lpstr>C++ - Where is it used?</vt:lpstr>
      <vt:lpstr>C++ - Past</vt:lpstr>
      <vt:lpstr>C++ - Resurgence</vt:lpstr>
      <vt:lpstr>C++ - Resurgence</vt:lpstr>
      <vt:lpstr>C++ - Resurgence</vt:lpstr>
      <vt:lpstr>C++ - Timeline</vt:lpstr>
      <vt:lpstr>C++ - New Features - Language</vt:lpstr>
      <vt:lpstr>C++ - New Features - Library</vt:lpstr>
      <vt:lpstr>Modern C++ - handling resources</vt:lpstr>
      <vt:lpstr>Modern C++ - handling resources</vt:lpstr>
      <vt:lpstr>Modern C++ - handling resources</vt:lpstr>
      <vt:lpstr>Modern C++ - handling resources</vt:lpstr>
      <vt:lpstr>Modern C++ - handling resources</vt:lpstr>
      <vt:lpstr>Modern C++ - handling resources</vt:lpstr>
      <vt:lpstr>Modern C++ - handling resources</vt:lpstr>
      <vt:lpstr>Modern C++ - handling resources</vt:lpstr>
      <vt:lpstr>Modern C++ - handling resources</vt:lpstr>
      <vt:lpstr>Modern C++ - handling resources</vt:lpstr>
      <vt:lpstr>Modern C++ - handling resources</vt:lpstr>
      <vt:lpstr>Modern C++ - handling resources</vt:lpstr>
      <vt:lpstr>Modern C++ - handling resources</vt:lpstr>
      <vt:lpstr>Modern C++ - handling resources</vt:lpstr>
      <vt:lpstr>Always wrap resources into an RAII class.</vt:lpstr>
      <vt:lpstr>Modern C++ - strong type system</vt:lpstr>
      <vt:lpstr>Modern C++ - strong type system</vt:lpstr>
      <vt:lpstr>Modern C++ - strong type system</vt:lpstr>
      <vt:lpstr>Modern C++ - strong type system</vt:lpstr>
      <vt:lpstr>Modern C++ - strong type system</vt:lpstr>
      <vt:lpstr>Make your types expressive, and catch errors early, at compile time.</vt:lpstr>
      <vt:lpstr>Modern C++ - nullable invariant</vt:lpstr>
      <vt:lpstr>Modern C++ - nullable invariant</vt:lpstr>
      <vt:lpstr>Modern C++ - nullable invariant</vt:lpstr>
      <vt:lpstr>Express nullable invariants directly and simply.</vt:lpstr>
      <vt:lpstr>Modern C++ - complex class invariants</vt:lpstr>
      <vt:lpstr>Modern C++ - complex class invariants</vt:lpstr>
      <vt:lpstr>Modern C++ - complex class invariants</vt:lpstr>
      <vt:lpstr>Modern C++ - complex class invariants</vt:lpstr>
      <vt:lpstr>Modern C++ - complex class invariants</vt:lpstr>
      <vt:lpstr>Modern C++ - complex class invariants</vt:lpstr>
      <vt:lpstr>Modern C++ - complex class invariants</vt:lpstr>
      <vt:lpstr>Modern C++ - complex class invariants</vt:lpstr>
      <vt:lpstr>Modern C++ - complex class invariants</vt:lpstr>
      <vt:lpstr>Modern C++ - complex class invariants</vt:lpstr>
      <vt:lpstr>Make illegal states inexpressible, and catch errors early, at compile time.</vt:lpstr>
      <vt:lpstr>Modern C++ - behavioral constraints</vt:lpstr>
      <vt:lpstr>Modern C++ - behavioral constraints</vt:lpstr>
      <vt:lpstr>Modern C++ - behavioral constraints</vt:lpstr>
      <vt:lpstr>Modern C++ - behavioral constraints</vt:lpstr>
      <vt:lpstr>Make illegal behavior fail at compile time, using types (or phony template types).</vt:lpstr>
      <vt:lpstr>Modern C++ - expressing processing logic</vt:lpstr>
      <vt:lpstr>Modern C++ - expressing processing logic</vt:lpstr>
      <vt:lpstr>Modern C++ - expressing processing logic</vt:lpstr>
      <vt:lpstr>Modern C++ - expressing processing logic</vt:lpstr>
      <vt:lpstr>Make your code algorithmic. Compose it using other algorithms, standard algorithms.</vt:lpstr>
      <vt:lpstr>Modern C++ - range views</vt:lpstr>
      <vt:lpstr>Modern C++ - range views</vt:lpstr>
      <vt:lpstr>Modern C++ - range views</vt:lpstr>
      <vt:lpstr>Modern C++ - range views</vt:lpstr>
      <vt:lpstr>Modern C++ - range actions</vt:lpstr>
      <vt:lpstr>Modern C++ - range actions</vt:lpstr>
      <vt:lpstr>Use Range v3 algorithms! It provides light weight, composable views and actions on sequences.</vt:lpstr>
      <vt:lpstr>Modern C++ - writing a calendar program</vt:lpstr>
      <vt:lpstr>Modern C++ - writing a calendar program</vt:lpstr>
      <vt:lpstr>Modern C++ - writing a calendar program</vt:lpstr>
      <vt:lpstr>Modern C++ - writing a calendar program</vt:lpstr>
      <vt:lpstr>Modern C++ - writing a calendar program</vt:lpstr>
      <vt:lpstr>Modern C++ - writing a calendar program</vt:lpstr>
      <vt:lpstr>Modern C++ - writing a calendar program</vt:lpstr>
      <vt:lpstr>Make your code “declarative” and instead of “imperative”.</vt:lpstr>
      <vt:lpstr>Use “total functions” which is always defined for all its inputs.</vt:lpstr>
      <vt:lpstr>Avoid creating incidental data structures in your code.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dc:title>
  <dc:creator>Shriram V</dc:creator>
  <cp:lastModifiedBy>Shriram V</cp:lastModifiedBy>
  <cp:revision>121</cp:revision>
  <dcterms:created xsi:type="dcterms:W3CDTF">2017-03-08T04:23:03Z</dcterms:created>
  <dcterms:modified xsi:type="dcterms:W3CDTF">2017-09-29T04:43:57Z</dcterms:modified>
</cp:coreProperties>
</file>