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6002F1E-8094-419D-AA9C-0C8DCBA166AD}" type="datetimeFigureOut">
              <a:rPr lang="en-IN" smtClean="0"/>
              <a:t>16-05-2021</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2ED9AE3-B2E4-4E10-A6B0-57E415CDBAA6}" type="slidenum">
              <a:rPr lang="en-IN" smtClean="0"/>
              <a:t>‹#›</a:t>
            </a:fld>
            <a:endParaRPr lang="en-IN"/>
          </a:p>
        </p:txBody>
      </p:sp>
    </p:spTree>
    <p:extLst>
      <p:ext uri="{BB962C8B-B14F-4D97-AF65-F5344CB8AC3E}">
        <p14:creationId xmlns:p14="http://schemas.microsoft.com/office/powerpoint/2010/main" val="1135921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002F1E-8094-419D-AA9C-0C8DCBA166AD}" type="datetimeFigureOut">
              <a:rPr lang="en-IN" smtClean="0"/>
              <a:t>16-05-2021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2ED9AE3-B2E4-4E10-A6B0-57E415CDBAA6}" type="slidenum">
              <a:rPr lang="en-IN" smtClean="0"/>
              <a:t>‹#›</a:t>
            </a:fld>
            <a:endParaRPr lang="en-IN"/>
          </a:p>
        </p:txBody>
      </p:sp>
    </p:spTree>
    <p:extLst>
      <p:ext uri="{BB962C8B-B14F-4D97-AF65-F5344CB8AC3E}">
        <p14:creationId xmlns:p14="http://schemas.microsoft.com/office/powerpoint/2010/main" val="1533887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6002F1E-8094-419D-AA9C-0C8DCBA166AD}" type="datetimeFigureOut">
              <a:rPr lang="en-IN" smtClean="0"/>
              <a:t>16-05-2021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2ED9AE3-B2E4-4E10-A6B0-57E415CDBAA6}" type="slidenum">
              <a:rPr lang="en-IN" smtClean="0"/>
              <a:t>‹#›</a:t>
            </a:fld>
            <a:endParaRPr lang="en-IN"/>
          </a:p>
        </p:txBody>
      </p:sp>
    </p:spTree>
    <p:extLst>
      <p:ext uri="{BB962C8B-B14F-4D97-AF65-F5344CB8AC3E}">
        <p14:creationId xmlns:p14="http://schemas.microsoft.com/office/powerpoint/2010/main" val="4185436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6002F1E-8094-419D-AA9C-0C8DCBA166AD}" type="datetimeFigureOut">
              <a:rPr lang="en-IN" smtClean="0"/>
              <a:t>16-05-2021</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2ED9AE3-B2E4-4E10-A6B0-57E415CDBAA6}" type="slidenum">
              <a:rPr lang="en-IN" smtClean="0"/>
              <a:t>‹#›</a:t>
            </a:fld>
            <a:endParaRPr lang="en-IN"/>
          </a:p>
        </p:txBody>
      </p:sp>
    </p:spTree>
    <p:extLst>
      <p:ext uri="{BB962C8B-B14F-4D97-AF65-F5344CB8AC3E}">
        <p14:creationId xmlns:p14="http://schemas.microsoft.com/office/powerpoint/2010/main" val="3657288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002F1E-8094-419D-AA9C-0C8DCBA166AD}" type="datetimeFigureOut">
              <a:rPr lang="en-IN" smtClean="0"/>
              <a:t>16-05-2021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2ED9AE3-B2E4-4E10-A6B0-57E415CDBAA6}" type="slidenum">
              <a:rPr lang="en-IN" smtClean="0"/>
              <a:t>‹#›</a:t>
            </a:fld>
            <a:endParaRPr lang="en-IN"/>
          </a:p>
        </p:txBody>
      </p:sp>
    </p:spTree>
    <p:extLst>
      <p:ext uri="{BB962C8B-B14F-4D97-AF65-F5344CB8AC3E}">
        <p14:creationId xmlns:p14="http://schemas.microsoft.com/office/powerpoint/2010/main" val="39241707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6002F1E-8094-419D-AA9C-0C8DCBA166AD}" type="datetimeFigureOut">
              <a:rPr lang="en-IN" smtClean="0"/>
              <a:t>16-05-2021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ED9AE3-B2E4-4E10-A6B0-57E415CDBAA6}" type="slidenum">
              <a:rPr lang="en-IN" smtClean="0"/>
              <a:t>‹#›</a:t>
            </a:fld>
            <a:endParaRPr lang="en-IN"/>
          </a:p>
        </p:txBody>
      </p:sp>
    </p:spTree>
    <p:extLst>
      <p:ext uri="{BB962C8B-B14F-4D97-AF65-F5344CB8AC3E}">
        <p14:creationId xmlns:p14="http://schemas.microsoft.com/office/powerpoint/2010/main" val="3546808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6002F1E-8094-419D-AA9C-0C8DCBA166AD}" type="datetimeFigureOut">
              <a:rPr lang="en-IN" smtClean="0"/>
              <a:t>16-05-2021</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C2ED9AE3-B2E4-4E10-A6B0-57E415CDBAA6}" type="slidenum">
              <a:rPr lang="en-IN" smtClean="0"/>
              <a:t>‹#›</a:t>
            </a:fld>
            <a:endParaRPr lang="en-IN"/>
          </a:p>
        </p:txBody>
      </p:sp>
    </p:spTree>
    <p:extLst>
      <p:ext uri="{BB962C8B-B14F-4D97-AF65-F5344CB8AC3E}">
        <p14:creationId xmlns:p14="http://schemas.microsoft.com/office/powerpoint/2010/main" val="4131641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6002F1E-8094-419D-AA9C-0C8DCBA166AD}" type="datetimeFigureOut">
              <a:rPr lang="en-IN" smtClean="0"/>
              <a:t>16-05-2021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ED9AE3-B2E4-4E10-A6B0-57E415CDBAA6}" type="slidenum">
              <a:rPr lang="en-IN" smtClean="0"/>
              <a:t>‹#›</a:t>
            </a:fld>
            <a:endParaRPr lang="en-IN"/>
          </a:p>
        </p:txBody>
      </p:sp>
    </p:spTree>
    <p:extLst>
      <p:ext uri="{BB962C8B-B14F-4D97-AF65-F5344CB8AC3E}">
        <p14:creationId xmlns:p14="http://schemas.microsoft.com/office/powerpoint/2010/main" val="6036447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6002F1E-8094-419D-AA9C-0C8DCBA166AD}" type="datetimeFigureOut">
              <a:rPr lang="en-IN" smtClean="0"/>
              <a:t>16-05-2021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2ED9AE3-B2E4-4E10-A6B0-57E415CDBAA6}" type="slidenum">
              <a:rPr lang="en-IN" smtClean="0"/>
              <a:t>‹#›</a:t>
            </a:fld>
            <a:endParaRPr lang="en-IN"/>
          </a:p>
        </p:txBody>
      </p:sp>
    </p:spTree>
    <p:extLst>
      <p:ext uri="{BB962C8B-B14F-4D97-AF65-F5344CB8AC3E}">
        <p14:creationId xmlns:p14="http://schemas.microsoft.com/office/powerpoint/2010/main" val="298735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002F1E-8094-419D-AA9C-0C8DCBA166AD}" type="datetimeFigureOut">
              <a:rPr lang="en-IN" smtClean="0"/>
              <a:t>16-05-2021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ED9AE3-B2E4-4E10-A6B0-57E415CDBAA6}" type="slidenum">
              <a:rPr lang="en-IN" smtClean="0"/>
              <a:t>‹#›</a:t>
            </a:fld>
            <a:endParaRPr lang="en-IN"/>
          </a:p>
        </p:txBody>
      </p:sp>
    </p:spTree>
    <p:extLst>
      <p:ext uri="{BB962C8B-B14F-4D97-AF65-F5344CB8AC3E}">
        <p14:creationId xmlns:p14="http://schemas.microsoft.com/office/powerpoint/2010/main" val="1400697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002F1E-8094-419D-AA9C-0C8DCBA166AD}" type="datetimeFigureOut">
              <a:rPr lang="en-IN" smtClean="0"/>
              <a:t>16-05-2021</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2ED9AE3-B2E4-4E10-A6B0-57E415CDBAA6}" type="slidenum">
              <a:rPr lang="en-IN" smtClean="0"/>
              <a:t>‹#›</a:t>
            </a:fld>
            <a:endParaRPr lang="en-IN"/>
          </a:p>
        </p:txBody>
      </p:sp>
    </p:spTree>
    <p:extLst>
      <p:ext uri="{BB962C8B-B14F-4D97-AF65-F5344CB8AC3E}">
        <p14:creationId xmlns:p14="http://schemas.microsoft.com/office/powerpoint/2010/main" val="242428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002F1E-8094-419D-AA9C-0C8DCBA166AD}" type="datetimeFigureOut">
              <a:rPr lang="en-IN" smtClean="0"/>
              <a:t>16-05-2021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ED9AE3-B2E4-4E10-A6B0-57E415CDBAA6}" type="slidenum">
              <a:rPr lang="en-IN" smtClean="0"/>
              <a:t>‹#›</a:t>
            </a:fld>
            <a:endParaRPr lang="en-IN"/>
          </a:p>
        </p:txBody>
      </p:sp>
    </p:spTree>
    <p:extLst>
      <p:ext uri="{BB962C8B-B14F-4D97-AF65-F5344CB8AC3E}">
        <p14:creationId xmlns:p14="http://schemas.microsoft.com/office/powerpoint/2010/main" val="4174052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002F1E-8094-419D-AA9C-0C8DCBA166AD}" type="datetimeFigureOut">
              <a:rPr lang="en-IN" smtClean="0"/>
              <a:t>16-05-2021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ED9AE3-B2E4-4E10-A6B0-57E415CDBAA6}" type="slidenum">
              <a:rPr lang="en-IN" smtClean="0"/>
              <a:t>‹#›</a:t>
            </a:fld>
            <a:endParaRPr lang="en-IN"/>
          </a:p>
        </p:txBody>
      </p:sp>
    </p:spTree>
    <p:extLst>
      <p:ext uri="{BB962C8B-B14F-4D97-AF65-F5344CB8AC3E}">
        <p14:creationId xmlns:p14="http://schemas.microsoft.com/office/powerpoint/2010/main" val="1071288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002F1E-8094-419D-AA9C-0C8DCBA166AD}" type="datetimeFigureOut">
              <a:rPr lang="en-IN" smtClean="0"/>
              <a:t>16-05-2021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ED9AE3-B2E4-4E10-A6B0-57E415CDBAA6}" type="slidenum">
              <a:rPr lang="en-IN" smtClean="0"/>
              <a:t>‹#›</a:t>
            </a:fld>
            <a:endParaRPr lang="en-IN"/>
          </a:p>
        </p:txBody>
      </p:sp>
    </p:spTree>
    <p:extLst>
      <p:ext uri="{BB962C8B-B14F-4D97-AF65-F5344CB8AC3E}">
        <p14:creationId xmlns:p14="http://schemas.microsoft.com/office/powerpoint/2010/main" val="3518359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02F1E-8094-419D-AA9C-0C8DCBA166AD}" type="datetimeFigureOut">
              <a:rPr lang="en-IN" smtClean="0"/>
              <a:t>16-05-2021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2ED9AE3-B2E4-4E10-A6B0-57E415CDBAA6}" type="slidenum">
              <a:rPr lang="en-IN" smtClean="0"/>
              <a:t>‹#›</a:t>
            </a:fld>
            <a:endParaRPr lang="en-IN"/>
          </a:p>
        </p:txBody>
      </p:sp>
    </p:spTree>
    <p:extLst>
      <p:ext uri="{BB962C8B-B14F-4D97-AF65-F5344CB8AC3E}">
        <p14:creationId xmlns:p14="http://schemas.microsoft.com/office/powerpoint/2010/main" val="936307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002F1E-8094-419D-AA9C-0C8DCBA166AD}" type="datetimeFigureOut">
              <a:rPr lang="en-IN" smtClean="0"/>
              <a:t>16-05-2021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2ED9AE3-B2E4-4E10-A6B0-57E415CDBAA6}" type="slidenum">
              <a:rPr lang="en-IN" smtClean="0"/>
              <a:t>‹#›</a:t>
            </a:fld>
            <a:endParaRPr lang="en-IN"/>
          </a:p>
        </p:txBody>
      </p:sp>
    </p:spTree>
    <p:extLst>
      <p:ext uri="{BB962C8B-B14F-4D97-AF65-F5344CB8AC3E}">
        <p14:creationId xmlns:p14="http://schemas.microsoft.com/office/powerpoint/2010/main" val="1335027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002F1E-8094-419D-AA9C-0C8DCBA166AD}" type="datetimeFigureOut">
              <a:rPr lang="en-IN" smtClean="0"/>
              <a:t>16-05-2021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2ED9AE3-B2E4-4E10-A6B0-57E415CDBAA6}" type="slidenum">
              <a:rPr lang="en-IN" smtClean="0"/>
              <a:t>‹#›</a:t>
            </a:fld>
            <a:endParaRPr lang="en-IN"/>
          </a:p>
        </p:txBody>
      </p:sp>
    </p:spTree>
    <p:extLst>
      <p:ext uri="{BB962C8B-B14F-4D97-AF65-F5344CB8AC3E}">
        <p14:creationId xmlns:p14="http://schemas.microsoft.com/office/powerpoint/2010/main" val="2910340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6002F1E-8094-419D-AA9C-0C8DCBA166AD}" type="datetimeFigureOut">
              <a:rPr lang="en-IN" smtClean="0"/>
              <a:t>16-05-2021</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2ED9AE3-B2E4-4E10-A6B0-57E415CDBAA6}" type="slidenum">
              <a:rPr lang="en-IN" smtClean="0"/>
              <a:t>‹#›</a:t>
            </a:fld>
            <a:endParaRPr lang="en-IN"/>
          </a:p>
        </p:txBody>
      </p:sp>
    </p:spTree>
    <p:extLst>
      <p:ext uri="{BB962C8B-B14F-4D97-AF65-F5344CB8AC3E}">
        <p14:creationId xmlns:p14="http://schemas.microsoft.com/office/powerpoint/2010/main" val="2241706395"/>
      </p:ext>
    </p:extLst>
  </p:cSld>
  <p:clrMap bg1="lt1" tx1="dk1" bg2="lt2" tx2="dk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 id="2147483941" r:id="rId12"/>
    <p:sldLayoutId id="2147483942" r:id="rId13"/>
    <p:sldLayoutId id="2147483943" r:id="rId14"/>
    <p:sldLayoutId id="2147483944" r:id="rId15"/>
    <p:sldLayoutId id="2147483945" r:id="rId16"/>
    <p:sldLayoutId id="214748394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5FBA-C790-43AF-AA8B-5608A8EED618}"/>
              </a:ext>
            </a:extLst>
          </p:cNvPr>
          <p:cNvSpPr>
            <a:spLocks noGrp="1"/>
          </p:cNvSpPr>
          <p:nvPr>
            <p:ph type="ctrTitle"/>
          </p:nvPr>
        </p:nvSpPr>
        <p:spPr/>
        <p:txBody>
          <a:bodyPr/>
          <a:lstStyle/>
          <a:p>
            <a:r>
              <a:rPr lang="en-US" dirty="0"/>
              <a:t>Exploratory Data Analysis	</a:t>
            </a:r>
            <a:endParaRPr lang="en-IN" dirty="0"/>
          </a:p>
        </p:txBody>
      </p:sp>
      <p:sp>
        <p:nvSpPr>
          <p:cNvPr id="3" name="Subtitle 2">
            <a:extLst>
              <a:ext uri="{FF2B5EF4-FFF2-40B4-BE49-F238E27FC236}">
                <a16:creationId xmlns:a16="http://schemas.microsoft.com/office/drawing/2014/main" id="{41C4D12F-79B0-43F8-8890-661C3A058D2D}"/>
              </a:ext>
            </a:extLst>
          </p:cNvPr>
          <p:cNvSpPr>
            <a:spLocks noGrp="1"/>
          </p:cNvSpPr>
          <p:nvPr>
            <p:ph type="subTitle" idx="1"/>
          </p:nvPr>
        </p:nvSpPr>
        <p:spPr/>
        <p:txBody>
          <a:bodyPr>
            <a:normAutofit/>
          </a:bodyPr>
          <a:lstStyle/>
          <a:p>
            <a:r>
              <a:rPr lang="en-US" dirty="0"/>
              <a:t>Hospital Data </a:t>
            </a:r>
          </a:p>
          <a:p>
            <a:endParaRPr lang="en-IN" dirty="0"/>
          </a:p>
        </p:txBody>
      </p:sp>
    </p:spTree>
    <p:extLst>
      <p:ext uri="{BB962C8B-B14F-4D97-AF65-F5344CB8AC3E}">
        <p14:creationId xmlns:p14="http://schemas.microsoft.com/office/powerpoint/2010/main" val="2839342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B4D6C-9B7D-44DD-82C8-8071BE1977A4}"/>
              </a:ext>
            </a:extLst>
          </p:cNvPr>
          <p:cNvSpPr>
            <a:spLocks noGrp="1"/>
          </p:cNvSpPr>
          <p:nvPr>
            <p:ph type="title"/>
          </p:nvPr>
        </p:nvSpPr>
        <p:spPr/>
        <p:txBody>
          <a:bodyPr/>
          <a:lstStyle/>
          <a:p>
            <a:r>
              <a:rPr lang="en-US" dirty="0"/>
              <a:t>Distribution of All numeric inputs Continued…</a:t>
            </a:r>
            <a:endParaRPr lang="en-IN" dirty="0"/>
          </a:p>
        </p:txBody>
      </p:sp>
      <p:pic>
        <p:nvPicPr>
          <p:cNvPr id="5" name="Content Placeholder 4">
            <a:extLst>
              <a:ext uri="{FF2B5EF4-FFF2-40B4-BE49-F238E27FC236}">
                <a16:creationId xmlns:a16="http://schemas.microsoft.com/office/drawing/2014/main" id="{9F44074D-8F6D-4F0A-849F-D0A09C9B78AA}"/>
              </a:ext>
            </a:extLst>
          </p:cNvPr>
          <p:cNvPicPr>
            <a:picLocks noGrp="1" noChangeAspect="1"/>
          </p:cNvPicPr>
          <p:nvPr>
            <p:ph idx="1"/>
          </p:nvPr>
        </p:nvPicPr>
        <p:blipFill>
          <a:blip r:embed="rId2"/>
          <a:stretch>
            <a:fillRect/>
          </a:stretch>
        </p:blipFill>
        <p:spPr>
          <a:xfrm>
            <a:off x="529029" y="2373200"/>
            <a:ext cx="11120045" cy="3970450"/>
          </a:xfrm>
        </p:spPr>
      </p:pic>
    </p:spTree>
    <p:extLst>
      <p:ext uri="{BB962C8B-B14F-4D97-AF65-F5344CB8AC3E}">
        <p14:creationId xmlns:p14="http://schemas.microsoft.com/office/powerpoint/2010/main" val="1310675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014B0-B044-484B-8312-E78BA118F149}"/>
              </a:ext>
            </a:extLst>
          </p:cNvPr>
          <p:cNvSpPr>
            <a:spLocks noGrp="1"/>
          </p:cNvSpPr>
          <p:nvPr>
            <p:ph type="title"/>
          </p:nvPr>
        </p:nvSpPr>
        <p:spPr/>
        <p:txBody>
          <a:bodyPr/>
          <a:lstStyle/>
          <a:p>
            <a:r>
              <a:rPr lang="en-US" dirty="0"/>
              <a:t>Distribution of All numeric inputs Continued…</a:t>
            </a:r>
            <a:endParaRPr lang="en-IN" dirty="0"/>
          </a:p>
        </p:txBody>
      </p:sp>
      <p:pic>
        <p:nvPicPr>
          <p:cNvPr id="5" name="Content Placeholder 4">
            <a:extLst>
              <a:ext uri="{FF2B5EF4-FFF2-40B4-BE49-F238E27FC236}">
                <a16:creationId xmlns:a16="http://schemas.microsoft.com/office/drawing/2014/main" id="{7F108BB1-E5D9-4F60-A756-042460DDB309}"/>
              </a:ext>
            </a:extLst>
          </p:cNvPr>
          <p:cNvPicPr>
            <a:picLocks noGrp="1" noChangeAspect="1"/>
          </p:cNvPicPr>
          <p:nvPr>
            <p:ph idx="1"/>
          </p:nvPr>
        </p:nvPicPr>
        <p:blipFill>
          <a:blip r:embed="rId2"/>
          <a:stretch>
            <a:fillRect/>
          </a:stretch>
        </p:blipFill>
        <p:spPr>
          <a:xfrm>
            <a:off x="929181" y="2652262"/>
            <a:ext cx="10272219" cy="3558037"/>
          </a:xfrm>
        </p:spPr>
      </p:pic>
    </p:spTree>
    <p:extLst>
      <p:ext uri="{BB962C8B-B14F-4D97-AF65-F5344CB8AC3E}">
        <p14:creationId xmlns:p14="http://schemas.microsoft.com/office/powerpoint/2010/main" val="525119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51EF9-3F3F-4756-84EA-00B692C188D2}"/>
              </a:ext>
            </a:extLst>
          </p:cNvPr>
          <p:cNvSpPr>
            <a:spLocks noGrp="1"/>
          </p:cNvSpPr>
          <p:nvPr>
            <p:ph type="title"/>
          </p:nvPr>
        </p:nvSpPr>
        <p:spPr/>
        <p:txBody>
          <a:bodyPr/>
          <a:lstStyle/>
          <a:p>
            <a:r>
              <a:rPr lang="en-US" dirty="0"/>
              <a:t>Pre-Processing Steps</a:t>
            </a:r>
            <a:endParaRPr lang="en-IN" dirty="0"/>
          </a:p>
        </p:txBody>
      </p:sp>
      <p:sp>
        <p:nvSpPr>
          <p:cNvPr id="3" name="Content Placeholder 2">
            <a:extLst>
              <a:ext uri="{FF2B5EF4-FFF2-40B4-BE49-F238E27FC236}">
                <a16:creationId xmlns:a16="http://schemas.microsoft.com/office/drawing/2014/main" id="{42D9D4BB-6B26-4889-87AA-2BEEBEBB56C8}"/>
              </a:ext>
            </a:extLst>
          </p:cNvPr>
          <p:cNvSpPr>
            <a:spLocks noGrp="1"/>
          </p:cNvSpPr>
          <p:nvPr>
            <p:ph idx="1"/>
          </p:nvPr>
        </p:nvSpPr>
        <p:spPr/>
        <p:txBody>
          <a:bodyPr/>
          <a:lstStyle/>
          <a:p>
            <a:r>
              <a:rPr lang="en-US" dirty="0"/>
              <a:t>1. Scaled the data with </a:t>
            </a:r>
            <a:r>
              <a:rPr lang="en-US" dirty="0" err="1"/>
              <a:t>Standar</a:t>
            </a:r>
            <a:r>
              <a:rPr lang="en-US" dirty="0"/>
              <a:t> Scalar</a:t>
            </a:r>
          </a:p>
          <a:p>
            <a:r>
              <a:rPr lang="en-US" dirty="0"/>
              <a:t>2. Imputed the NAN with mode for categorical columns and median for number columns</a:t>
            </a:r>
          </a:p>
          <a:p>
            <a:r>
              <a:rPr lang="en-US" dirty="0"/>
              <a:t>3. Retained the past medical history record since the data size is considerably small</a:t>
            </a:r>
          </a:p>
          <a:p>
            <a:endParaRPr lang="en-IN" dirty="0"/>
          </a:p>
        </p:txBody>
      </p:sp>
    </p:spTree>
    <p:extLst>
      <p:ext uri="{BB962C8B-B14F-4D97-AF65-F5344CB8AC3E}">
        <p14:creationId xmlns:p14="http://schemas.microsoft.com/office/powerpoint/2010/main" val="2570066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51194-9E98-4C40-BE92-FC46D09B6FAF}"/>
              </a:ext>
            </a:extLst>
          </p:cNvPr>
          <p:cNvSpPr>
            <a:spLocks noGrp="1"/>
          </p:cNvSpPr>
          <p:nvPr>
            <p:ph type="title"/>
          </p:nvPr>
        </p:nvSpPr>
        <p:spPr/>
        <p:txBody>
          <a:bodyPr/>
          <a:lstStyle/>
          <a:p>
            <a:r>
              <a:rPr lang="en-US" dirty="0"/>
              <a:t>Modelling</a:t>
            </a:r>
            <a:endParaRPr lang="en-IN" dirty="0"/>
          </a:p>
        </p:txBody>
      </p:sp>
      <p:sp>
        <p:nvSpPr>
          <p:cNvPr id="3" name="Content Placeholder 2">
            <a:extLst>
              <a:ext uri="{FF2B5EF4-FFF2-40B4-BE49-F238E27FC236}">
                <a16:creationId xmlns:a16="http://schemas.microsoft.com/office/drawing/2014/main" id="{180BFA3B-9A06-44E3-8133-3A16F23232E6}"/>
              </a:ext>
            </a:extLst>
          </p:cNvPr>
          <p:cNvSpPr>
            <a:spLocks noGrp="1"/>
          </p:cNvSpPr>
          <p:nvPr>
            <p:ph idx="1"/>
          </p:nvPr>
        </p:nvSpPr>
        <p:spPr/>
        <p:txBody>
          <a:bodyPr/>
          <a:lstStyle/>
          <a:p>
            <a:r>
              <a:rPr lang="en-US" dirty="0"/>
              <a:t>1. Started with Linear Regression which gave a Train score of 0.92 and Test score of 0.66.</a:t>
            </a:r>
          </a:p>
          <a:p>
            <a:r>
              <a:rPr lang="en-US" dirty="0"/>
              <a:t>2. Decision Tree provided with train score of 1 but a test score of 0.42 (Over-fitted issue)</a:t>
            </a:r>
          </a:p>
          <a:p>
            <a:r>
              <a:rPr lang="en-US" dirty="0"/>
              <a:t>3. Random forest without any tunning resulted in train score of 0.95 and test score of 0.81</a:t>
            </a:r>
          </a:p>
          <a:p>
            <a:r>
              <a:rPr lang="en-US" dirty="0"/>
              <a:t>4. Adaptive boosting resulted in train score of 0.98 and test score of 0.81</a:t>
            </a:r>
          </a:p>
          <a:p>
            <a:r>
              <a:rPr lang="en-US" dirty="0"/>
              <a:t>5. XG boost didn’t give increased the score much (train score = 0.99 but test score of 0.76)</a:t>
            </a:r>
          </a:p>
          <a:p>
            <a:endParaRPr lang="en-IN" dirty="0"/>
          </a:p>
        </p:txBody>
      </p:sp>
      <p:sp>
        <p:nvSpPr>
          <p:cNvPr id="4" name="Rectangle 1">
            <a:extLst>
              <a:ext uri="{FF2B5EF4-FFF2-40B4-BE49-F238E27FC236}">
                <a16:creationId xmlns:a16="http://schemas.microsoft.com/office/drawing/2014/main" id="{316605CA-F334-4850-80DC-6AF99A125C0C}"/>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0.92</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ABF21ED-8C2A-4447-B958-61D95ACF30B3}"/>
              </a:ext>
            </a:extLst>
          </p:cNvPr>
          <p:cNvSpPr>
            <a:spLocks noChangeArrowheads="1"/>
          </p:cNvSpPr>
          <p:nvPr/>
        </p:nvSpPr>
        <p:spPr bwMode="auto">
          <a:xfrm>
            <a:off x="152400" y="152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0.92</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1136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E2F33-A09C-476E-B4A0-22CCB47CEEB0}"/>
              </a:ext>
            </a:extLst>
          </p:cNvPr>
          <p:cNvSpPr>
            <a:spLocks noGrp="1"/>
          </p:cNvSpPr>
          <p:nvPr>
            <p:ph type="title"/>
          </p:nvPr>
        </p:nvSpPr>
        <p:spPr/>
        <p:txBody>
          <a:bodyPr/>
          <a:lstStyle/>
          <a:p>
            <a:r>
              <a:rPr lang="en-US" dirty="0"/>
              <a:t>Modelling Contd..</a:t>
            </a:r>
            <a:endParaRPr lang="en-IN" dirty="0"/>
          </a:p>
        </p:txBody>
      </p:sp>
      <p:sp>
        <p:nvSpPr>
          <p:cNvPr id="3" name="Content Placeholder 2">
            <a:extLst>
              <a:ext uri="{FF2B5EF4-FFF2-40B4-BE49-F238E27FC236}">
                <a16:creationId xmlns:a16="http://schemas.microsoft.com/office/drawing/2014/main" id="{A7EBF506-7A61-40C8-924D-CC43131052DD}"/>
              </a:ext>
            </a:extLst>
          </p:cNvPr>
          <p:cNvSpPr>
            <a:spLocks noGrp="1"/>
          </p:cNvSpPr>
          <p:nvPr>
            <p:ph idx="1"/>
          </p:nvPr>
        </p:nvSpPr>
        <p:spPr/>
        <p:txBody>
          <a:bodyPr/>
          <a:lstStyle/>
          <a:p>
            <a:r>
              <a:rPr lang="en-US" dirty="0"/>
              <a:t>6. Used Voting Method to stabilize the results (Train Score = 0.99, Test Score = 0.80)</a:t>
            </a:r>
          </a:p>
          <a:p>
            <a:r>
              <a:rPr lang="en-US" dirty="0"/>
              <a:t>7. LARS regression gave the best result with train score of 0.870 and test score of 0.875</a:t>
            </a:r>
          </a:p>
          <a:p>
            <a:r>
              <a:rPr lang="en-US" dirty="0"/>
              <a:t>8. Made a stacking of XGBOOST, ADABOOST, Random-Forest, LARS which resulted in Train score of 0.99 and test score of 0.80</a:t>
            </a:r>
          </a:p>
          <a:p>
            <a:endParaRPr lang="en-US" dirty="0"/>
          </a:p>
          <a:p>
            <a:pPr marL="0" indent="0">
              <a:buNone/>
            </a:pPr>
            <a:r>
              <a:rPr lang="en-US" dirty="0"/>
              <a:t>Conclusion: We could go with LARS regression which gave the best score with least errors</a:t>
            </a:r>
          </a:p>
          <a:p>
            <a:endParaRPr lang="en-IN" dirty="0"/>
          </a:p>
        </p:txBody>
      </p:sp>
    </p:spTree>
    <p:extLst>
      <p:ext uri="{BB962C8B-B14F-4D97-AF65-F5344CB8AC3E}">
        <p14:creationId xmlns:p14="http://schemas.microsoft.com/office/powerpoint/2010/main" val="1633401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01C0B-827C-4390-89B2-0B5A845F1CBF}"/>
              </a:ext>
            </a:extLst>
          </p:cNvPr>
          <p:cNvSpPr>
            <a:spLocks noGrp="1"/>
          </p:cNvSpPr>
          <p:nvPr>
            <p:ph type="title"/>
          </p:nvPr>
        </p:nvSpPr>
        <p:spPr/>
        <p:txBody>
          <a:bodyPr>
            <a:normAutofit fontScale="90000"/>
          </a:bodyPr>
          <a:lstStyle/>
          <a:p>
            <a:r>
              <a:rPr lang="en-US" sz="1800" dirty="0">
                <a:latin typeface="+mn-lt"/>
              </a:rPr>
              <a:t>1. Majority of patient admitted is female </a:t>
            </a:r>
            <a:br>
              <a:rPr lang="en-US" sz="1800" dirty="0">
                <a:latin typeface="+mn-lt"/>
              </a:rPr>
            </a:br>
            <a:r>
              <a:rPr lang="en-US" sz="1800" dirty="0">
                <a:latin typeface="+mn-lt"/>
              </a:rPr>
              <a:t>2. Majority of patient admitted are Single</a:t>
            </a:r>
            <a:br>
              <a:rPr lang="en-US" sz="1800" dirty="0">
                <a:latin typeface="+mn-lt"/>
              </a:rPr>
            </a:br>
            <a:r>
              <a:rPr lang="en-US" sz="1800" dirty="0">
                <a:latin typeface="+mn-lt"/>
              </a:rPr>
              <a:t>3. Most of the patient admitted are associated with Key-Complaint code as </a:t>
            </a:r>
            <a:r>
              <a:rPr lang="en-US" sz="1800" b="1" dirty="0">
                <a:latin typeface="+mn-lt"/>
              </a:rPr>
              <a:t>Heart</a:t>
            </a:r>
            <a:endParaRPr lang="en-IN" sz="1800" b="1" dirty="0">
              <a:latin typeface="+mn-lt"/>
            </a:endParaRPr>
          </a:p>
        </p:txBody>
      </p:sp>
      <p:pic>
        <p:nvPicPr>
          <p:cNvPr id="5" name="Content Placeholder 4">
            <a:extLst>
              <a:ext uri="{FF2B5EF4-FFF2-40B4-BE49-F238E27FC236}">
                <a16:creationId xmlns:a16="http://schemas.microsoft.com/office/drawing/2014/main" id="{7976410E-A86C-4B33-9823-9E9D15EA15BC}"/>
              </a:ext>
            </a:extLst>
          </p:cNvPr>
          <p:cNvPicPr>
            <a:picLocks noGrp="1" noChangeAspect="1"/>
          </p:cNvPicPr>
          <p:nvPr>
            <p:ph idx="1"/>
          </p:nvPr>
        </p:nvPicPr>
        <p:blipFill>
          <a:blip r:embed="rId2"/>
          <a:stretch>
            <a:fillRect/>
          </a:stretch>
        </p:blipFill>
        <p:spPr>
          <a:xfrm>
            <a:off x="344454" y="2321581"/>
            <a:ext cx="3649198" cy="3696285"/>
          </a:xfrm>
        </p:spPr>
      </p:pic>
      <p:pic>
        <p:nvPicPr>
          <p:cNvPr id="9" name="Picture 8">
            <a:extLst>
              <a:ext uri="{FF2B5EF4-FFF2-40B4-BE49-F238E27FC236}">
                <a16:creationId xmlns:a16="http://schemas.microsoft.com/office/drawing/2014/main" id="{E6594062-95B3-4300-AE55-1D21036953DD}"/>
              </a:ext>
            </a:extLst>
          </p:cNvPr>
          <p:cNvPicPr>
            <a:picLocks noChangeAspect="1"/>
          </p:cNvPicPr>
          <p:nvPr/>
        </p:nvPicPr>
        <p:blipFill>
          <a:blip r:embed="rId3"/>
          <a:stretch>
            <a:fillRect/>
          </a:stretch>
        </p:blipFill>
        <p:spPr>
          <a:xfrm>
            <a:off x="4072810" y="2517730"/>
            <a:ext cx="2977864" cy="3696285"/>
          </a:xfrm>
          <a:prstGeom prst="rect">
            <a:avLst/>
          </a:prstGeom>
        </p:spPr>
      </p:pic>
      <p:pic>
        <p:nvPicPr>
          <p:cNvPr id="11" name="Picture 10">
            <a:extLst>
              <a:ext uri="{FF2B5EF4-FFF2-40B4-BE49-F238E27FC236}">
                <a16:creationId xmlns:a16="http://schemas.microsoft.com/office/drawing/2014/main" id="{2917FE16-6B40-4D7B-A9C1-EEC050855603}"/>
              </a:ext>
            </a:extLst>
          </p:cNvPr>
          <p:cNvPicPr>
            <a:picLocks noChangeAspect="1"/>
          </p:cNvPicPr>
          <p:nvPr/>
        </p:nvPicPr>
        <p:blipFill>
          <a:blip r:embed="rId4"/>
          <a:stretch>
            <a:fillRect/>
          </a:stretch>
        </p:blipFill>
        <p:spPr>
          <a:xfrm>
            <a:off x="7129832" y="2414881"/>
            <a:ext cx="4446650" cy="4174485"/>
          </a:xfrm>
          <a:prstGeom prst="rect">
            <a:avLst/>
          </a:prstGeom>
        </p:spPr>
      </p:pic>
    </p:spTree>
    <p:extLst>
      <p:ext uri="{BB962C8B-B14F-4D97-AF65-F5344CB8AC3E}">
        <p14:creationId xmlns:p14="http://schemas.microsoft.com/office/powerpoint/2010/main" val="3315535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B638F-6B6B-4D98-A661-23806B135651}"/>
              </a:ext>
            </a:extLst>
          </p:cNvPr>
          <p:cNvSpPr>
            <a:spLocks noGrp="1"/>
          </p:cNvSpPr>
          <p:nvPr>
            <p:ph type="title"/>
          </p:nvPr>
        </p:nvSpPr>
        <p:spPr/>
        <p:txBody>
          <a:bodyPr>
            <a:normAutofit/>
          </a:bodyPr>
          <a:lstStyle/>
          <a:p>
            <a:r>
              <a:rPr lang="en-US" sz="1800" dirty="0">
                <a:latin typeface="+mn-lt"/>
              </a:rPr>
              <a:t>4. Higher the age of the patient, the patient seems to have Hpyertension1 </a:t>
            </a:r>
            <a:br>
              <a:rPr lang="en-US" sz="1800" dirty="0">
                <a:latin typeface="+mn-lt"/>
              </a:rPr>
            </a:br>
            <a:r>
              <a:rPr lang="en-US" sz="1800" dirty="0">
                <a:latin typeface="+mn-lt"/>
              </a:rPr>
              <a:t>5. Higher the age of the patient, the mode of arrival is via Ambulance</a:t>
            </a:r>
            <a:endParaRPr lang="en-IN" sz="1800" dirty="0">
              <a:latin typeface="+mn-lt"/>
            </a:endParaRPr>
          </a:p>
        </p:txBody>
      </p:sp>
      <p:pic>
        <p:nvPicPr>
          <p:cNvPr id="5" name="Content Placeholder 4">
            <a:extLst>
              <a:ext uri="{FF2B5EF4-FFF2-40B4-BE49-F238E27FC236}">
                <a16:creationId xmlns:a16="http://schemas.microsoft.com/office/drawing/2014/main" id="{4D4316EC-19B9-40A4-B3B1-32FFCEA0CE11}"/>
              </a:ext>
            </a:extLst>
          </p:cNvPr>
          <p:cNvPicPr>
            <a:picLocks noGrp="1" noChangeAspect="1"/>
          </p:cNvPicPr>
          <p:nvPr>
            <p:ph idx="1"/>
          </p:nvPr>
        </p:nvPicPr>
        <p:blipFill>
          <a:blip r:embed="rId2"/>
          <a:stretch>
            <a:fillRect/>
          </a:stretch>
        </p:blipFill>
        <p:spPr>
          <a:xfrm>
            <a:off x="131365" y="2309459"/>
            <a:ext cx="5781163" cy="4548541"/>
          </a:xfrm>
        </p:spPr>
      </p:pic>
      <p:pic>
        <p:nvPicPr>
          <p:cNvPr id="7" name="Picture 6">
            <a:extLst>
              <a:ext uri="{FF2B5EF4-FFF2-40B4-BE49-F238E27FC236}">
                <a16:creationId xmlns:a16="http://schemas.microsoft.com/office/drawing/2014/main" id="{52D3E06F-30D9-4ABB-8458-03D2E5AA87D2}"/>
              </a:ext>
            </a:extLst>
          </p:cNvPr>
          <p:cNvPicPr>
            <a:picLocks noChangeAspect="1"/>
          </p:cNvPicPr>
          <p:nvPr/>
        </p:nvPicPr>
        <p:blipFill>
          <a:blip r:embed="rId3"/>
          <a:stretch>
            <a:fillRect/>
          </a:stretch>
        </p:blipFill>
        <p:spPr>
          <a:xfrm>
            <a:off x="5988728" y="2392533"/>
            <a:ext cx="6279472" cy="4465467"/>
          </a:xfrm>
          <a:prstGeom prst="rect">
            <a:avLst/>
          </a:prstGeom>
        </p:spPr>
      </p:pic>
    </p:spTree>
    <p:extLst>
      <p:ext uri="{BB962C8B-B14F-4D97-AF65-F5344CB8AC3E}">
        <p14:creationId xmlns:p14="http://schemas.microsoft.com/office/powerpoint/2010/main" val="883520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786E6-A7EA-46C8-84FD-E0F3B4EB1CDC}"/>
              </a:ext>
            </a:extLst>
          </p:cNvPr>
          <p:cNvSpPr>
            <a:spLocks noGrp="1"/>
          </p:cNvSpPr>
          <p:nvPr>
            <p:ph type="title"/>
          </p:nvPr>
        </p:nvSpPr>
        <p:spPr/>
        <p:txBody>
          <a:bodyPr>
            <a:normAutofit fontScale="90000"/>
          </a:bodyPr>
          <a:lstStyle/>
          <a:p>
            <a:r>
              <a:rPr lang="en-US" sz="1800" dirty="0">
                <a:latin typeface="+mn-lt"/>
              </a:rPr>
              <a:t>6. Higher the age of the patient, the patient seems to be at confused state when arriving to the hospital</a:t>
            </a:r>
            <a:br>
              <a:rPr lang="en-US" sz="1800" dirty="0">
                <a:latin typeface="+mn-lt"/>
              </a:rPr>
            </a:br>
            <a:r>
              <a:rPr lang="en-US" sz="1800" dirty="0">
                <a:latin typeface="+mn-lt"/>
              </a:rPr>
              <a:t>7. Patient with high body weight seems to have past medical record of Diabetics 1</a:t>
            </a:r>
            <a:endParaRPr lang="en-IN" sz="1800" dirty="0">
              <a:latin typeface="+mn-lt"/>
            </a:endParaRPr>
          </a:p>
        </p:txBody>
      </p:sp>
      <p:pic>
        <p:nvPicPr>
          <p:cNvPr id="5" name="Content Placeholder 4">
            <a:extLst>
              <a:ext uri="{FF2B5EF4-FFF2-40B4-BE49-F238E27FC236}">
                <a16:creationId xmlns:a16="http://schemas.microsoft.com/office/drawing/2014/main" id="{C675376E-FE91-4BD6-A7CE-BDFD0991803F}"/>
              </a:ext>
            </a:extLst>
          </p:cNvPr>
          <p:cNvPicPr>
            <a:picLocks noGrp="1" noChangeAspect="1"/>
          </p:cNvPicPr>
          <p:nvPr>
            <p:ph idx="1"/>
          </p:nvPr>
        </p:nvPicPr>
        <p:blipFill>
          <a:blip r:embed="rId2"/>
          <a:stretch>
            <a:fillRect/>
          </a:stretch>
        </p:blipFill>
        <p:spPr>
          <a:xfrm>
            <a:off x="121699" y="2498294"/>
            <a:ext cx="5771742" cy="3568776"/>
          </a:xfrm>
        </p:spPr>
      </p:pic>
      <p:pic>
        <p:nvPicPr>
          <p:cNvPr id="7" name="Picture 6">
            <a:extLst>
              <a:ext uri="{FF2B5EF4-FFF2-40B4-BE49-F238E27FC236}">
                <a16:creationId xmlns:a16="http://schemas.microsoft.com/office/drawing/2014/main" id="{8B56EA71-BBEC-48BF-B664-C378B3B0D9B7}"/>
              </a:ext>
            </a:extLst>
          </p:cNvPr>
          <p:cNvPicPr>
            <a:picLocks noChangeAspect="1"/>
          </p:cNvPicPr>
          <p:nvPr/>
        </p:nvPicPr>
        <p:blipFill>
          <a:blip r:embed="rId3"/>
          <a:stretch>
            <a:fillRect/>
          </a:stretch>
        </p:blipFill>
        <p:spPr>
          <a:xfrm>
            <a:off x="6096000" y="2337298"/>
            <a:ext cx="5771742" cy="3890767"/>
          </a:xfrm>
          <a:prstGeom prst="rect">
            <a:avLst/>
          </a:prstGeom>
        </p:spPr>
      </p:pic>
    </p:spTree>
    <p:extLst>
      <p:ext uri="{BB962C8B-B14F-4D97-AF65-F5344CB8AC3E}">
        <p14:creationId xmlns:p14="http://schemas.microsoft.com/office/powerpoint/2010/main" val="3148195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5A5A9-8B31-47DB-960D-7D4894B1F73B}"/>
              </a:ext>
            </a:extLst>
          </p:cNvPr>
          <p:cNvSpPr>
            <a:spLocks noGrp="1"/>
          </p:cNvSpPr>
          <p:nvPr>
            <p:ph type="title"/>
          </p:nvPr>
        </p:nvSpPr>
        <p:spPr/>
        <p:txBody>
          <a:bodyPr>
            <a:normAutofit fontScale="90000"/>
          </a:bodyPr>
          <a:lstStyle/>
          <a:p>
            <a:r>
              <a:rPr lang="en-US" sz="1800" dirty="0">
                <a:latin typeface="+mn-lt"/>
              </a:rPr>
              <a:t>8. Patients with complaint code of CAD-SVD tend to stay longer time in the hospital</a:t>
            </a:r>
            <a:br>
              <a:rPr lang="en-US" sz="1800" dirty="0">
                <a:latin typeface="+mn-lt"/>
              </a:rPr>
            </a:br>
            <a:r>
              <a:rPr lang="en-US" sz="1800" dirty="0">
                <a:latin typeface="+mn-lt"/>
              </a:rPr>
              <a:t>9. Patients retained in the ICU for longer time seems to be associated with complaint code of CAD-DVD and TVD</a:t>
            </a:r>
            <a:br>
              <a:rPr lang="en-US" sz="1800" dirty="0">
                <a:latin typeface="+mn-lt"/>
              </a:rPr>
            </a:br>
            <a:endParaRPr lang="en-IN" sz="1800" dirty="0">
              <a:latin typeface="+mn-lt"/>
            </a:endParaRPr>
          </a:p>
        </p:txBody>
      </p:sp>
      <p:pic>
        <p:nvPicPr>
          <p:cNvPr id="5" name="Content Placeholder 4">
            <a:extLst>
              <a:ext uri="{FF2B5EF4-FFF2-40B4-BE49-F238E27FC236}">
                <a16:creationId xmlns:a16="http://schemas.microsoft.com/office/drawing/2014/main" id="{1C60FB83-E2EB-484E-9ED7-5061B0E295EB}"/>
              </a:ext>
            </a:extLst>
          </p:cNvPr>
          <p:cNvPicPr>
            <a:picLocks noGrp="1" noChangeAspect="1"/>
          </p:cNvPicPr>
          <p:nvPr>
            <p:ph idx="1"/>
          </p:nvPr>
        </p:nvPicPr>
        <p:blipFill>
          <a:blip r:embed="rId2"/>
          <a:stretch>
            <a:fillRect/>
          </a:stretch>
        </p:blipFill>
        <p:spPr>
          <a:xfrm>
            <a:off x="318288" y="2534121"/>
            <a:ext cx="5615787" cy="3664536"/>
          </a:xfrm>
        </p:spPr>
      </p:pic>
      <p:pic>
        <p:nvPicPr>
          <p:cNvPr id="7" name="Picture 6">
            <a:extLst>
              <a:ext uri="{FF2B5EF4-FFF2-40B4-BE49-F238E27FC236}">
                <a16:creationId xmlns:a16="http://schemas.microsoft.com/office/drawing/2014/main" id="{6FCC4294-7CC5-4FAF-BF84-8574FFAAE495}"/>
              </a:ext>
            </a:extLst>
          </p:cNvPr>
          <p:cNvPicPr>
            <a:picLocks noChangeAspect="1"/>
          </p:cNvPicPr>
          <p:nvPr/>
        </p:nvPicPr>
        <p:blipFill>
          <a:blip r:embed="rId3"/>
          <a:stretch>
            <a:fillRect/>
          </a:stretch>
        </p:blipFill>
        <p:spPr>
          <a:xfrm>
            <a:off x="6339964" y="2636462"/>
            <a:ext cx="5533748" cy="4019202"/>
          </a:xfrm>
          <a:prstGeom prst="rect">
            <a:avLst/>
          </a:prstGeom>
        </p:spPr>
      </p:pic>
    </p:spTree>
    <p:extLst>
      <p:ext uri="{BB962C8B-B14F-4D97-AF65-F5344CB8AC3E}">
        <p14:creationId xmlns:p14="http://schemas.microsoft.com/office/powerpoint/2010/main" val="2473413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B6E76-3DD7-414F-A928-98B54C786B8E}"/>
              </a:ext>
            </a:extLst>
          </p:cNvPr>
          <p:cNvSpPr>
            <a:spLocks noGrp="1"/>
          </p:cNvSpPr>
          <p:nvPr>
            <p:ph type="title"/>
          </p:nvPr>
        </p:nvSpPr>
        <p:spPr/>
        <p:txBody>
          <a:bodyPr>
            <a:normAutofit fontScale="90000"/>
          </a:bodyPr>
          <a:lstStyle/>
          <a:p>
            <a:pPr algn="ctr"/>
            <a:r>
              <a:rPr lang="en-US" sz="1800" dirty="0">
                <a:latin typeface="+mn-lt"/>
              </a:rPr>
              <a:t>Total Cost to hospital</a:t>
            </a:r>
            <a:br>
              <a:rPr lang="en-US" sz="1800" dirty="0">
                <a:latin typeface="+mn-lt"/>
              </a:rPr>
            </a:br>
            <a:r>
              <a:rPr lang="en-US" sz="1800" dirty="0">
                <a:latin typeface="+mn-lt"/>
              </a:rPr>
              <a:t>1. Patients with CAD-DVD are tend to incur most cost to the hospital</a:t>
            </a:r>
            <a:br>
              <a:rPr lang="en-US" sz="1800" dirty="0">
                <a:latin typeface="+mn-lt"/>
              </a:rPr>
            </a:br>
            <a:r>
              <a:rPr lang="en-US" sz="1800" dirty="0">
                <a:latin typeface="+mn-lt"/>
              </a:rPr>
              <a:t>2. Patients tagged to Diabetics 2 seems to contribute more to hospital cost</a:t>
            </a:r>
            <a:br>
              <a:rPr lang="en-US" sz="1800" dirty="0">
                <a:latin typeface="+mn-lt"/>
              </a:rPr>
            </a:br>
            <a:endParaRPr lang="en-IN" sz="1800" dirty="0">
              <a:latin typeface="+mn-lt"/>
            </a:endParaRPr>
          </a:p>
        </p:txBody>
      </p:sp>
      <p:pic>
        <p:nvPicPr>
          <p:cNvPr id="5" name="Content Placeholder 4">
            <a:extLst>
              <a:ext uri="{FF2B5EF4-FFF2-40B4-BE49-F238E27FC236}">
                <a16:creationId xmlns:a16="http://schemas.microsoft.com/office/drawing/2014/main" id="{D50F9F71-E59C-4FCD-BB8C-B60A65074156}"/>
              </a:ext>
            </a:extLst>
          </p:cNvPr>
          <p:cNvPicPr>
            <a:picLocks noGrp="1" noChangeAspect="1"/>
          </p:cNvPicPr>
          <p:nvPr>
            <p:ph idx="1"/>
          </p:nvPr>
        </p:nvPicPr>
        <p:blipFill>
          <a:blip r:embed="rId2"/>
          <a:stretch>
            <a:fillRect/>
          </a:stretch>
        </p:blipFill>
        <p:spPr>
          <a:xfrm>
            <a:off x="0" y="2682831"/>
            <a:ext cx="5628442" cy="4442010"/>
          </a:xfrm>
        </p:spPr>
      </p:pic>
      <p:pic>
        <p:nvPicPr>
          <p:cNvPr id="7" name="Picture 6">
            <a:extLst>
              <a:ext uri="{FF2B5EF4-FFF2-40B4-BE49-F238E27FC236}">
                <a16:creationId xmlns:a16="http://schemas.microsoft.com/office/drawing/2014/main" id="{01BD08D7-60BD-42C0-AB01-1F6843DB1E7E}"/>
              </a:ext>
            </a:extLst>
          </p:cNvPr>
          <p:cNvPicPr>
            <a:picLocks noChangeAspect="1"/>
          </p:cNvPicPr>
          <p:nvPr/>
        </p:nvPicPr>
        <p:blipFill>
          <a:blip r:embed="rId3"/>
          <a:stretch>
            <a:fillRect/>
          </a:stretch>
        </p:blipFill>
        <p:spPr>
          <a:xfrm>
            <a:off x="5894958" y="2745773"/>
            <a:ext cx="5628442" cy="4379068"/>
          </a:xfrm>
          <a:prstGeom prst="rect">
            <a:avLst/>
          </a:prstGeom>
        </p:spPr>
      </p:pic>
    </p:spTree>
    <p:extLst>
      <p:ext uri="{BB962C8B-B14F-4D97-AF65-F5344CB8AC3E}">
        <p14:creationId xmlns:p14="http://schemas.microsoft.com/office/powerpoint/2010/main" val="2498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AC6D9-0006-4C0E-BD1F-B4B0008D2D17}"/>
              </a:ext>
            </a:extLst>
          </p:cNvPr>
          <p:cNvSpPr>
            <a:spLocks noGrp="1"/>
          </p:cNvSpPr>
          <p:nvPr>
            <p:ph type="title"/>
          </p:nvPr>
        </p:nvSpPr>
        <p:spPr/>
        <p:txBody>
          <a:bodyPr>
            <a:normAutofit fontScale="90000"/>
          </a:bodyPr>
          <a:lstStyle/>
          <a:p>
            <a:pPr algn="ctr"/>
            <a:r>
              <a:rPr lang="en-US" sz="1800" dirty="0">
                <a:latin typeface="+mn-lt"/>
              </a:rPr>
              <a:t>Total Cost to hospital</a:t>
            </a:r>
            <a:br>
              <a:rPr lang="en-US" sz="1800" dirty="0">
                <a:latin typeface="+mn-lt"/>
              </a:rPr>
            </a:br>
            <a:r>
              <a:rPr lang="en-US" sz="1800" dirty="0">
                <a:latin typeface="+mn-lt"/>
              </a:rPr>
              <a:t>3. Patient admitted as emergency are contributing to higher cost</a:t>
            </a:r>
            <a:br>
              <a:rPr lang="en-US" sz="1800" dirty="0">
                <a:latin typeface="+mn-lt"/>
              </a:rPr>
            </a:br>
            <a:r>
              <a:rPr lang="en-US" sz="1800" dirty="0">
                <a:latin typeface="+mn-lt"/>
              </a:rPr>
              <a:t>4. Implant contributes more to the cost </a:t>
            </a:r>
            <a:endParaRPr lang="en-IN" sz="1800" dirty="0">
              <a:latin typeface="+mn-lt"/>
            </a:endParaRPr>
          </a:p>
        </p:txBody>
      </p:sp>
      <p:sp>
        <p:nvSpPr>
          <p:cNvPr id="3" name="Content Placeholder 2">
            <a:extLst>
              <a:ext uri="{FF2B5EF4-FFF2-40B4-BE49-F238E27FC236}">
                <a16:creationId xmlns:a16="http://schemas.microsoft.com/office/drawing/2014/main" id="{6F885E2E-E57C-437E-8C2F-EF417C0FDB91}"/>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0C3F0907-8718-4E4A-B630-55CA3B577566}"/>
              </a:ext>
            </a:extLst>
          </p:cNvPr>
          <p:cNvPicPr>
            <a:picLocks noChangeAspect="1"/>
          </p:cNvPicPr>
          <p:nvPr/>
        </p:nvPicPr>
        <p:blipFill>
          <a:blip r:embed="rId2"/>
          <a:stretch>
            <a:fillRect/>
          </a:stretch>
        </p:blipFill>
        <p:spPr>
          <a:xfrm>
            <a:off x="380260" y="2872902"/>
            <a:ext cx="5056573" cy="3421842"/>
          </a:xfrm>
          <a:prstGeom prst="rect">
            <a:avLst/>
          </a:prstGeom>
        </p:spPr>
      </p:pic>
      <p:pic>
        <p:nvPicPr>
          <p:cNvPr id="5" name="Picture 4">
            <a:extLst>
              <a:ext uri="{FF2B5EF4-FFF2-40B4-BE49-F238E27FC236}">
                <a16:creationId xmlns:a16="http://schemas.microsoft.com/office/drawing/2014/main" id="{5B189DC3-EE97-4431-B5CE-45F209560DBA}"/>
              </a:ext>
            </a:extLst>
          </p:cNvPr>
          <p:cNvPicPr>
            <a:picLocks noChangeAspect="1"/>
          </p:cNvPicPr>
          <p:nvPr/>
        </p:nvPicPr>
        <p:blipFill>
          <a:blip r:embed="rId3"/>
          <a:stretch>
            <a:fillRect/>
          </a:stretch>
        </p:blipFill>
        <p:spPr>
          <a:xfrm>
            <a:off x="6129413" y="2771494"/>
            <a:ext cx="5480649" cy="3385778"/>
          </a:xfrm>
          <a:prstGeom prst="rect">
            <a:avLst/>
          </a:prstGeom>
        </p:spPr>
      </p:pic>
    </p:spTree>
    <p:extLst>
      <p:ext uri="{BB962C8B-B14F-4D97-AF65-F5344CB8AC3E}">
        <p14:creationId xmlns:p14="http://schemas.microsoft.com/office/powerpoint/2010/main" val="2556876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A8202-EA3F-4D04-A6EA-7C18E72B55DC}"/>
              </a:ext>
            </a:extLst>
          </p:cNvPr>
          <p:cNvSpPr>
            <a:spLocks noGrp="1"/>
          </p:cNvSpPr>
          <p:nvPr>
            <p:ph type="title"/>
          </p:nvPr>
        </p:nvSpPr>
        <p:spPr/>
        <p:txBody>
          <a:bodyPr/>
          <a:lstStyle/>
          <a:p>
            <a:r>
              <a:rPr lang="en-US" dirty="0"/>
              <a:t>Distribution of All numeric inputs</a:t>
            </a:r>
            <a:endParaRPr lang="en-IN" dirty="0"/>
          </a:p>
        </p:txBody>
      </p:sp>
      <p:pic>
        <p:nvPicPr>
          <p:cNvPr id="13" name="Content Placeholder 12">
            <a:extLst>
              <a:ext uri="{FF2B5EF4-FFF2-40B4-BE49-F238E27FC236}">
                <a16:creationId xmlns:a16="http://schemas.microsoft.com/office/drawing/2014/main" id="{0801104D-A1B3-4A86-95E0-F97E4843A935}"/>
              </a:ext>
            </a:extLst>
          </p:cNvPr>
          <p:cNvPicPr>
            <a:picLocks noGrp="1" noChangeAspect="1"/>
          </p:cNvPicPr>
          <p:nvPr>
            <p:ph idx="1"/>
          </p:nvPr>
        </p:nvPicPr>
        <p:blipFill>
          <a:blip r:embed="rId2"/>
          <a:stretch>
            <a:fillRect/>
          </a:stretch>
        </p:blipFill>
        <p:spPr>
          <a:xfrm>
            <a:off x="652855" y="2718944"/>
            <a:ext cx="10765897" cy="3165388"/>
          </a:xfrm>
        </p:spPr>
      </p:pic>
    </p:spTree>
    <p:extLst>
      <p:ext uri="{BB962C8B-B14F-4D97-AF65-F5344CB8AC3E}">
        <p14:creationId xmlns:p14="http://schemas.microsoft.com/office/powerpoint/2010/main" val="2782001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384A7-76BD-427C-85BB-6AB81DCE0FD0}"/>
              </a:ext>
            </a:extLst>
          </p:cNvPr>
          <p:cNvSpPr>
            <a:spLocks noGrp="1"/>
          </p:cNvSpPr>
          <p:nvPr>
            <p:ph type="title"/>
          </p:nvPr>
        </p:nvSpPr>
        <p:spPr/>
        <p:txBody>
          <a:bodyPr/>
          <a:lstStyle/>
          <a:p>
            <a:r>
              <a:rPr lang="en-US" dirty="0"/>
              <a:t>Distribution of All numeric inputs Continued…</a:t>
            </a:r>
            <a:endParaRPr lang="en-IN" dirty="0"/>
          </a:p>
        </p:txBody>
      </p:sp>
      <p:pic>
        <p:nvPicPr>
          <p:cNvPr id="5" name="Content Placeholder 4">
            <a:extLst>
              <a:ext uri="{FF2B5EF4-FFF2-40B4-BE49-F238E27FC236}">
                <a16:creationId xmlns:a16="http://schemas.microsoft.com/office/drawing/2014/main" id="{4A15B9E6-2592-4ABD-8915-61FCAEA7B1ED}"/>
              </a:ext>
            </a:extLst>
          </p:cNvPr>
          <p:cNvPicPr>
            <a:picLocks noGrp="1" noChangeAspect="1"/>
          </p:cNvPicPr>
          <p:nvPr>
            <p:ph idx="1"/>
          </p:nvPr>
        </p:nvPicPr>
        <p:blipFill>
          <a:blip r:embed="rId2"/>
          <a:stretch>
            <a:fillRect/>
          </a:stretch>
        </p:blipFill>
        <p:spPr>
          <a:xfrm>
            <a:off x="183403" y="2352675"/>
            <a:ext cx="11275172" cy="3752850"/>
          </a:xfrm>
        </p:spPr>
      </p:pic>
    </p:spTree>
    <p:extLst>
      <p:ext uri="{BB962C8B-B14F-4D97-AF65-F5344CB8AC3E}">
        <p14:creationId xmlns:p14="http://schemas.microsoft.com/office/powerpoint/2010/main" val="40062251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148</TotalTime>
  <Words>452</Words>
  <Application>Microsoft Office PowerPoint</Application>
  <PresentationFormat>Widescreen</PresentationFormat>
  <Paragraphs>30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Courier New</vt:lpstr>
      <vt:lpstr>Wingdings 3</vt:lpstr>
      <vt:lpstr>Ion Boardroom</vt:lpstr>
      <vt:lpstr>Exploratory Data Analysis </vt:lpstr>
      <vt:lpstr>1. Majority of patient admitted is female  2. Majority of patient admitted are Single 3. Most of the patient admitted are associated with Key-Complaint code as Heart</vt:lpstr>
      <vt:lpstr>4. Higher the age of the patient, the patient seems to have Hpyertension1  5. Higher the age of the patient, the mode of arrival is via Ambulance</vt:lpstr>
      <vt:lpstr>6. Higher the age of the patient, the patient seems to be at confused state when arriving to the hospital 7. Patient with high body weight seems to have past medical record of Diabetics 1</vt:lpstr>
      <vt:lpstr>8. Patients with complaint code of CAD-SVD tend to stay longer time in the hospital 9. Patients retained in the ICU for longer time seems to be associated with complaint code of CAD-DVD and TVD </vt:lpstr>
      <vt:lpstr>Total Cost to hospital 1. Patients with CAD-DVD are tend to incur most cost to the hospital 2. Patients tagged to Diabetics 2 seems to contribute more to hospital cost </vt:lpstr>
      <vt:lpstr>Total Cost to hospital 3. Patient admitted as emergency are contributing to higher cost 4. Implant contributes more to the cost </vt:lpstr>
      <vt:lpstr>Distribution of All numeric inputs</vt:lpstr>
      <vt:lpstr>Distribution of All numeric inputs Continued…</vt:lpstr>
      <vt:lpstr>Distribution of All numeric inputs Continued…</vt:lpstr>
      <vt:lpstr>Distribution of All numeric inputs Continued…</vt:lpstr>
      <vt:lpstr>Pre-Processing Steps</vt:lpstr>
      <vt:lpstr>Modelling</vt:lpstr>
      <vt:lpstr>Modelling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dc:title>
  <dc:creator>Shriram Sundaram</dc:creator>
  <cp:lastModifiedBy>Shriram Sundaram</cp:lastModifiedBy>
  <cp:revision>12</cp:revision>
  <dcterms:created xsi:type="dcterms:W3CDTF">2021-05-16T03:26:08Z</dcterms:created>
  <dcterms:modified xsi:type="dcterms:W3CDTF">2021-05-16T05:54:19Z</dcterms:modified>
</cp:coreProperties>
</file>