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Franklin Gothic" panose="020B0604020202020204" charset="0"/>
      <p:bold r:id="rId10"/>
    </p:embeddedFont>
    <p:embeddedFont>
      <p:font typeface="Libre Franklin" panose="020B0604020202020204" charset="0"/>
      <p:regular r:id="rId11"/>
      <p:bold r:id="rId12"/>
      <p:italic r:id="rId13"/>
      <p:boldItalic r:id="rId14"/>
    </p:embeddedFont>
    <p:embeddedFont>
      <p:font typeface="Segoe UI" panose="020B05020402040202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8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830807" y="594221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3421930" y="1340946"/>
            <a:ext cx="8420622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Franklin Gothic"/>
              </a:rPr>
              <a:t>Problem Statement Title</a:t>
            </a:r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Franklin Gothic"/>
              </a:rPr>
              <a:t> 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Identification of place names from a natural language sentence.</a:t>
            </a:r>
            <a:br>
              <a:rPr lang="en-US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Franklin Gothic"/>
              </a:rPr>
            </a:br>
            <a:r>
              <a:rPr lang="en-US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Franklin Gothic"/>
              </a:rPr>
              <a:t>Made by: </a:t>
            </a:r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Franklin Gothic"/>
              </a:rPr>
              <a:t>Shreeya Sharma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Branch: </a:t>
            </a:r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Bachelor of Technology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 : </a:t>
            </a:r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Artificial Intelligence and Data Science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Year: </a:t>
            </a:r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800" baseline="30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yr</a:t>
            </a:r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5</a:t>
            </a:r>
            <a:r>
              <a:rPr lang="en-US" sz="2800" baseline="30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br>
              <a:rPr lang="en-US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Franklin Gothic"/>
              </a:rPr>
            </a:br>
            <a:r>
              <a:rPr lang="en-US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Franklin Gothic"/>
              </a:rPr>
              <a:t>Theme Name: </a:t>
            </a:r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Franklin Gothic"/>
              </a:rPr>
              <a:t>Space Technology</a:t>
            </a:r>
            <a:endParaRPr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63FC45F-DA4B-4E9C-AFAF-5CA702122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854" y="-140532"/>
            <a:ext cx="3095289" cy="36126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F84334-866B-4F3F-82C5-4BA252515EFC}"/>
              </a:ext>
            </a:extLst>
          </p:cNvPr>
          <p:cNvSpPr/>
          <p:nvPr/>
        </p:nvSpPr>
        <p:spPr>
          <a:xfrm>
            <a:off x="-1" y="1778411"/>
            <a:ext cx="3195687" cy="50795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35742" y="31662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350321" y="919516"/>
            <a:ext cx="6705272" cy="58184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400" dirty="0"/>
              <a:t> </a:t>
            </a:r>
            <a:r>
              <a:rPr lang="en-US" sz="1400" b="1" dirty="0"/>
              <a:t>Idea:</a:t>
            </a:r>
            <a:r>
              <a:rPr lang="en-US" sz="1400" dirty="0"/>
              <a:t> </a:t>
            </a:r>
            <a:endParaRPr lang="en-US" sz="1200" dirty="0"/>
          </a:p>
          <a:p>
            <a:pPr marL="0" lvl="0" indent="0">
              <a:spcBef>
                <a:spcPts val="0"/>
              </a:spcBef>
            </a:pPr>
            <a:r>
              <a:rPr lang="en-US" sz="1200" dirty="0"/>
              <a:t>	</a:t>
            </a:r>
            <a:r>
              <a:rPr lang="en-US" sz="1100" dirty="0"/>
              <a:t>The problem of fuzzy matching through fields of country, city, and state columns and indicating the specific column requires a robust approach that leverages string similarity metrics and context awareness. </a:t>
            </a:r>
          </a:p>
          <a:p>
            <a:pPr marL="0" lvl="0" indent="0">
              <a:spcBef>
                <a:spcPts val="0"/>
              </a:spcBef>
            </a:pPr>
            <a:endParaRPr lang="en-US" sz="1100" dirty="0"/>
          </a:p>
          <a:p>
            <a:pPr marL="0" lvl="0" indent="0">
              <a:spcBef>
                <a:spcPts val="0"/>
              </a:spcBef>
            </a:pPr>
            <a:r>
              <a:rPr lang="en-US" sz="1100" b="1" dirty="0"/>
              <a:t>Solution:</a:t>
            </a:r>
          </a:p>
          <a:p>
            <a:pPr marL="0" lvl="0" indent="0">
              <a:spcBef>
                <a:spcPts val="0"/>
              </a:spcBef>
            </a:pPr>
            <a:r>
              <a:rPr lang="en-US" sz="1100" dirty="0"/>
              <a:t>	One effective method involves preprocessing the dataset to create canonical representations of country names, city names, and state names. </a:t>
            </a:r>
          </a:p>
          <a:p>
            <a:pPr marL="0" lvl="0" indent="0">
              <a:spcBef>
                <a:spcPts val="0"/>
              </a:spcBef>
            </a:pPr>
            <a:r>
              <a:rPr lang="en-US" sz="1100" dirty="0"/>
              <a:t>	Then, using fuzzy matching algorithms, we can compare the input string against these canonical representations to identify potential matches. </a:t>
            </a:r>
          </a:p>
          <a:p>
            <a:pPr marL="0" lvl="0" indent="0">
              <a:spcBef>
                <a:spcPts val="0"/>
              </a:spcBef>
            </a:pPr>
            <a:r>
              <a:rPr lang="en-US" sz="1100" dirty="0"/>
              <a:t>	Additional contextual information from the surrounding text can be used to disambiguate any potential matches, ensuring accurate identification.</a:t>
            </a:r>
          </a:p>
          <a:p>
            <a:pPr marL="0" lvl="0" indent="0">
              <a:spcBef>
                <a:spcPts val="0"/>
              </a:spcBef>
            </a:pPr>
            <a:r>
              <a:rPr lang="en-US" sz="1100" dirty="0"/>
              <a:t>	And giving an output having canonical name and what the place name context revolves around ,</a:t>
            </a:r>
            <a:r>
              <a:rPr lang="en-US" sz="1100" i="1" dirty="0" err="1"/>
              <a:t>e.g</a:t>
            </a:r>
            <a:r>
              <a:rPr lang="en-US" sz="1100" i="1" dirty="0"/>
              <a:t> canonical name :New York ; location: City</a:t>
            </a:r>
          </a:p>
          <a:p>
            <a:pPr marL="0" lvl="0" indent="0">
              <a:spcBef>
                <a:spcPts val="0"/>
              </a:spcBef>
            </a:pPr>
            <a:endParaRPr lang="en-US" sz="1100" i="1" dirty="0"/>
          </a:p>
          <a:p>
            <a:pPr marL="0" lvl="0" indent="0">
              <a:spcBef>
                <a:spcPts val="0"/>
              </a:spcBef>
            </a:pPr>
            <a:r>
              <a:rPr lang="en-US" sz="1100" b="1" dirty="0"/>
              <a:t>Features: </a:t>
            </a:r>
          </a:p>
          <a:p>
            <a:pPr marL="0" lvl="0" indent="0">
              <a:spcBef>
                <a:spcPts val="0"/>
              </a:spcBef>
            </a:pPr>
            <a:r>
              <a:rPr lang="en-US" sz="1100" b="1" dirty="0"/>
              <a:t>Fuzzy Matching: </a:t>
            </a:r>
            <a:r>
              <a:rPr lang="en-US" sz="1100" dirty="0"/>
              <a:t>Sophisticated algorithms manage typos and variant spellings to reliably identify place names.</a:t>
            </a:r>
          </a:p>
          <a:p>
            <a:pPr marL="0" lvl="0" indent="0">
              <a:spcBef>
                <a:spcPts val="0"/>
              </a:spcBef>
            </a:pPr>
            <a:r>
              <a:rPr lang="en-US" sz="1100" b="1" dirty="0"/>
              <a:t>Contextual Disambiguation: </a:t>
            </a:r>
            <a:r>
              <a:rPr lang="en-US" sz="1100" dirty="0"/>
              <a:t>Context-aware methods improve accuracy by taking into account the surrounding text.</a:t>
            </a:r>
          </a:p>
          <a:p>
            <a:pPr marL="0" lvl="0" indent="0">
              <a:spcBef>
                <a:spcPts val="0"/>
              </a:spcBef>
            </a:pPr>
            <a:r>
              <a:rPr lang="en-US" sz="1100" b="1" dirty="0"/>
              <a:t>Effective</a:t>
            </a:r>
            <a:r>
              <a:rPr lang="en-US" sz="1100" dirty="0"/>
              <a:t> </a:t>
            </a:r>
            <a:r>
              <a:rPr lang="en-US" sz="1100" b="1" dirty="0"/>
              <a:t>Preprocessing</a:t>
            </a:r>
            <a:r>
              <a:rPr lang="en-US" sz="1100" dirty="0"/>
              <a:t>: Fast and efficient matching procedures are made possible by canonical representations and structured datasets.</a:t>
            </a:r>
          </a:p>
          <a:p>
            <a:pPr marL="0" lvl="0" indent="0">
              <a:spcBef>
                <a:spcPts val="0"/>
              </a:spcBef>
            </a:pPr>
            <a:r>
              <a:rPr lang="en-US" sz="1100" b="1" dirty="0"/>
              <a:t>Technology</a:t>
            </a:r>
            <a:r>
              <a:rPr lang="en-US" sz="1100" dirty="0"/>
              <a:t> </a:t>
            </a:r>
            <a:r>
              <a:rPr lang="en-US" sz="1100" b="1" dirty="0"/>
              <a:t>Integration</a:t>
            </a:r>
            <a:r>
              <a:rPr lang="en-US" sz="1100" dirty="0"/>
              <a:t>: For strong text processing and matching capabilities, NLTK, Pandas, </a:t>
            </a:r>
            <a:r>
              <a:rPr lang="en-US" sz="1100" dirty="0" err="1"/>
              <a:t>FuzzyWuzzy</a:t>
            </a:r>
            <a:r>
              <a:rPr lang="en-US" sz="1100" dirty="0"/>
              <a:t>, and Python are combined.</a:t>
            </a:r>
          </a:p>
          <a:p>
            <a:pPr marL="0" lvl="0" indent="0">
              <a:spcBef>
                <a:spcPts val="0"/>
              </a:spcBef>
            </a:pPr>
            <a:r>
              <a:rPr lang="en-US" sz="1100" b="1" dirty="0"/>
              <a:t>Scalability</a:t>
            </a:r>
            <a:r>
              <a:rPr lang="en-US" sz="1100" dirty="0"/>
              <a:t> </a:t>
            </a:r>
            <a:r>
              <a:rPr lang="en-US" sz="1100" b="1" dirty="0"/>
              <a:t>and</a:t>
            </a:r>
            <a:r>
              <a:rPr lang="en-US" sz="1100" dirty="0"/>
              <a:t> </a:t>
            </a:r>
            <a:r>
              <a:rPr lang="en-US" sz="1100" b="1" dirty="0"/>
              <a:t>Customization</a:t>
            </a:r>
            <a:r>
              <a:rPr lang="en-US" sz="1100" dirty="0"/>
              <a:t>: Large datasets can be handled with scalability, and it can be customized to meet different use cases and demands.</a:t>
            </a:r>
          </a:p>
          <a:p>
            <a:pPr marL="0" lvl="0" indent="0">
              <a:spcBef>
                <a:spcPts val="0"/>
              </a:spcBef>
            </a:pPr>
            <a:r>
              <a:rPr lang="en-US" sz="1100" b="1" dirty="0"/>
              <a:t>Visualization</a:t>
            </a:r>
            <a:r>
              <a:rPr lang="en-US" sz="1100" dirty="0"/>
              <a:t> </a:t>
            </a:r>
            <a:r>
              <a:rPr lang="en-US" sz="1100" b="1" dirty="0"/>
              <a:t>and</a:t>
            </a:r>
            <a:r>
              <a:rPr lang="en-US" sz="1100" dirty="0"/>
              <a:t> </a:t>
            </a:r>
            <a:r>
              <a:rPr lang="en-US" sz="1100" b="1" dirty="0"/>
              <a:t>Reporting</a:t>
            </a:r>
            <a:r>
              <a:rPr lang="en-US" sz="1100" dirty="0"/>
              <a:t>: Matplotlib and Seaborn make it easier to comprehend and report on matching findings by providing a visual representation of the data.</a:t>
            </a:r>
          </a:p>
          <a:p>
            <a:pPr marL="0" lvl="0" indent="0">
              <a:spcBef>
                <a:spcPts val="0"/>
              </a:spcBef>
            </a:pPr>
            <a:r>
              <a:rPr lang="en-US" sz="1100" b="1" dirty="0"/>
              <a:t>User-Friendly</a:t>
            </a:r>
            <a:r>
              <a:rPr lang="en-US" sz="1100" dirty="0"/>
              <a:t> </a:t>
            </a:r>
            <a:r>
              <a:rPr lang="en-US" sz="1100" b="1" dirty="0"/>
              <a:t>Interface</a:t>
            </a:r>
            <a:r>
              <a:rPr lang="en-US" sz="1100" dirty="0"/>
              <a:t>: </a:t>
            </a:r>
            <a:r>
              <a:rPr lang="en-US" sz="1100" dirty="0" err="1"/>
              <a:t>Jupyter</a:t>
            </a:r>
            <a:r>
              <a:rPr lang="en-US" sz="1100" dirty="0"/>
              <a:t> Notebooks provide a smooth testing and development process for simple experimentation and display. To access the features of this project's solution, a demonstration code that functions as a utility can be implemented.</a:t>
            </a:r>
          </a:p>
          <a:p>
            <a:pPr marL="0" lvl="0" indent="0">
              <a:spcBef>
                <a:spcPts val="0"/>
              </a:spcBef>
            </a:pPr>
            <a:endParaRPr lang="en-US" sz="1100" b="1" dirty="0"/>
          </a:p>
          <a:p>
            <a:r>
              <a:rPr lang="en-IN" dirty="0"/>
              <a:t> </a:t>
            </a:r>
            <a:endParaRPr sz="1000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35742" y="6417551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fld id="{00000000-1234-1234-1234-123412341234}" type="slidenum">
              <a:rPr lang="en-US" smtClean="0"/>
              <a:t>2</a:t>
            </a:fld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239035" y="3707759"/>
            <a:ext cx="4881019" cy="303020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r>
              <a:rPr lang="en-IN" sz="1200" b="1" dirty="0"/>
              <a:t>Python:</a:t>
            </a:r>
            <a:r>
              <a:rPr lang="en-IN" sz="1200" dirty="0"/>
              <a:t> A versatile programming language suitable for implementing fuzzy matching algorithms and handling text data.</a:t>
            </a:r>
          </a:p>
          <a:p>
            <a:r>
              <a:rPr lang="en-IN" sz="1200" b="1" dirty="0"/>
              <a:t>Pandas:</a:t>
            </a:r>
            <a:r>
              <a:rPr lang="en-IN" sz="1200" dirty="0"/>
              <a:t> A powerful data manipulation library for data </a:t>
            </a:r>
            <a:r>
              <a:rPr lang="en-IN" sz="1200" dirty="0" err="1"/>
              <a:t>preprocessing</a:t>
            </a:r>
            <a:r>
              <a:rPr lang="en-IN" sz="1200" dirty="0"/>
              <a:t> and structuring the dataset for efficient matching operations.</a:t>
            </a:r>
          </a:p>
          <a:p>
            <a:r>
              <a:rPr lang="en-IN" sz="1200" b="1" dirty="0" err="1"/>
              <a:t>FuzzyWuzzy</a:t>
            </a:r>
            <a:r>
              <a:rPr lang="en-IN" sz="1200" b="1" dirty="0"/>
              <a:t>:</a:t>
            </a:r>
            <a:r>
              <a:rPr lang="en-IN" sz="1200" dirty="0"/>
              <a:t> A library in Python for fuzzy string matching, offering various algorithms to compute string similarity.</a:t>
            </a:r>
          </a:p>
          <a:p>
            <a:r>
              <a:rPr lang="en-IN" sz="1200" b="1" dirty="0"/>
              <a:t>NLTK (Natural Language Toolkit):</a:t>
            </a:r>
            <a:r>
              <a:rPr lang="en-IN" sz="1200" dirty="0"/>
              <a:t> For text processing and handling natural language data, including tokenization and part-of-speech tagging.</a:t>
            </a:r>
          </a:p>
          <a:p>
            <a:r>
              <a:rPr lang="en-IN" sz="1200" b="1" dirty="0" err="1"/>
              <a:t>Jupyter</a:t>
            </a:r>
            <a:r>
              <a:rPr lang="en-IN" sz="1200" b="1" dirty="0"/>
              <a:t> Notebooks:</a:t>
            </a:r>
            <a:r>
              <a:rPr lang="en-IN" sz="1200" dirty="0"/>
              <a:t> To create an interactive environment for experimentation and development.</a:t>
            </a:r>
          </a:p>
          <a:p>
            <a:r>
              <a:rPr lang="en-IN" sz="1200" b="1" dirty="0"/>
              <a:t>Matplotlib or Seaborn:</a:t>
            </a:r>
            <a:r>
              <a:rPr lang="en-IN" sz="1200" dirty="0"/>
              <a:t> For visualizations and data representation.</a:t>
            </a:r>
          </a:p>
          <a:p>
            <a:br>
              <a:rPr lang="en-IN" dirty="0"/>
            </a:br>
            <a:endParaRPr lang="en-IN" dirty="0"/>
          </a:p>
          <a:p>
            <a:br>
              <a:rPr lang="en-IN" dirty="0"/>
            </a:b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7D433D-FD7B-4E36-B465-F280E559A6BB}"/>
              </a:ext>
            </a:extLst>
          </p:cNvPr>
          <p:cNvSpPr/>
          <p:nvPr/>
        </p:nvSpPr>
        <p:spPr>
          <a:xfrm>
            <a:off x="8917753" y="414666"/>
            <a:ext cx="1772243" cy="41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Input Sentence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54F282-E58D-4647-B5FE-5BB1AE73EA94}"/>
              </a:ext>
            </a:extLst>
          </p:cNvPr>
          <p:cNvSpPr/>
          <p:nvPr/>
        </p:nvSpPr>
        <p:spPr>
          <a:xfrm>
            <a:off x="8917753" y="1096538"/>
            <a:ext cx="1772236" cy="41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ysClr val="windowText" lastClr="000000"/>
                </a:solidFill>
              </a:rPr>
              <a:t>Preprocessing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7C9529-16EA-4005-B03F-B163F6FB7BDD}"/>
              </a:ext>
            </a:extLst>
          </p:cNvPr>
          <p:cNvSpPr/>
          <p:nvPr/>
        </p:nvSpPr>
        <p:spPr>
          <a:xfrm>
            <a:off x="8917754" y="1778410"/>
            <a:ext cx="1772227" cy="41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Fuzzy Matching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048F0C-F2A2-4960-9729-8E9764CA4BCA}"/>
              </a:ext>
            </a:extLst>
          </p:cNvPr>
          <p:cNvSpPr/>
          <p:nvPr/>
        </p:nvSpPr>
        <p:spPr>
          <a:xfrm>
            <a:off x="8917755" y="2460282"/>
            <a:ext cx="1772225" cy="41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Context Awareness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80CCA7-9793-4442-86EC-0B0B4D84C4A6}"/>
              </a:ext>
            </a:extLst>
          </p:cNvPr>
          <p:cNvSpPr/>
          <p:nvPr/>
        </p:nvSpPr>
        <p:spPr>
          <a:xfrm>
            <a:off x="8917756" y="3135870"/>
            <a:ext cx="1772224" cy="41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Output Annotation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64AD89-1F31-4C6F-A90E-E5F83ADAD6E1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9803871" y="829445"/>
            <a:ext cx="4" cy="267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48ED7D-8F6A-4898-A301-207518916A7A}"/>
              </a:ext>
            </a:extLst>
          </p:cNvPr>
          <p:cNvCxnSpPr/>
          <p:nvPr/>
        </p:nvCxnSpPr>
        <p:spPr>
          <a:xfrm>
            <a:off x="9796008" y="1498891"/>
            <a:ext cx="0" cy="267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9D1865-D0E1-4825-B00E-58F133E97365}"/>
              </a:ext>
            </a:extLst>
          </p:cNvPr>
          <p:cNvCxnSpPr/>
          <p:nvPr/>
        </p:nvCxnSpPr>
        <p:spPr>
          <a:xfrm>
            <a:off x="9832147" y="2193189"/>
            <a:ext cx="0" cy="267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B7DF68-E793-4A97-8A98-769B3D4F1DF3}"/>
              </a:ext>
            </a:extLst>
          </p:cNvPr>
          <p:cNvCxnSpPr/>
          <p:nvPr/>
        </p:nvCxnSpPr>
        <p:spPr>
          <a:xfrm>
            <a:off x="9796008" y="2875061"/>
            <a:ext cx="0" cy="267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Scroll: Vertical 33">
            <a:extLst>
              <a:ext uri="{FF2B5EF4-FFF2-40B4-BE49-F238E27FC236}">
                <a16:creationId xmlns:a16="http://schemas.microsoft.com/office/drawing/2014/main" id="{54E15139-D3C2-49D1-AFF8-0892A63C4756}"/>
              </a:ext>
            </a:extLst>
          </p:cNvPr>
          <p:cNvSpPr/>
          <p:nvPr/>
        </p:nvSpPr>
        <p:spPr>
          <a:xfrm>
            <a:off x="7324627" y="1511317"/>
            <a:ext cx="1055802" cy="104334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is ready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8D9C85-497A-4213-8514-323D3D65C30C}"/>
              </a:ext>
            </a:extLst>
          </p:cNvPr>
          <p:cNvSpPr/>
          <p:nvPr/>
        </p:nvSpPr>
        <p:spPr>
          <a:xfrm>
            <a:off x="8191892" y="4501415"/>
            <a:ext cx="1743959" cy="196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2" name="Google Shape;232;p3"/>
          <p:cNvSpPr txBox="1"/>
          <p:nvPr/>
        </p:nvSpPr>
        <p:spPr>
          <a:xfrm>
            <a:off x="6173466" y="1041342"/>
            <a:ext cx="5780809" cy="56517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here: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endParaRPr lang="en-US" sz="16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Dependencies:</a:t>
            </a:r>
            <a:endParaRPr lang="en-IN" sz="11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457200" lvl="0" indent="-228600">
              <a:lnSpc>
                <a:spcPct val="9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n-IN" sz="1100" dirty="0">
                <a:solidFill>
                  <a:schemeClr val="dk1"/>
                </a:solidFill>
                <a:latin typeface="Libre Franklin"/>
                <a:sym typeface="Libre Franklin"/>
              </a:rPr>
              <a:t>Combining </a:t>
            </a:r>
            <a:r>
              <a:rPr lang="en-IN" sz="1100" dirty="0" err="1">
                <a:solidFill>
                  <a:schemeClr val="dk1"/>
                </a:solidFill>
                <a:latin typeface="Libre Franklin"/>
                <a:sym typeface="Libre Franklin"/>
              </a:rPr>
              <a:t>StanfordNLP</a:t>
            </a:r>
            <a:r>
              <a:rPr lang="en-IN" sz="1100" dirty="0">
                <a:solidFill>
                  <a:schemeClr val="dk1"/>
                </a:solidFill>
                <a:latin typeface="Libre Franklin"/>
                <a:sym typeface="Libre Franklin"/>
              </a:rPr>
              <a:t>, </a:t>
            </a:r>
            <a:r>
              <a:rPr lang="en-IN" sz="1100" dirty="0" err="1">
                <a:solidFill>
                  <a:schemeClr val="dk1"/>
                </a:solidFill>
                <a:latin typeface="Libre Franklin"/>
                <a:sym typeface="Libre Franklin"/>
              </a:rPr>
              <a:t>spaCy</a:t>
            </a:r>
            <a:r>
              <a:rPr lang="en-IN" sz="1100" dirty="0">
                <a:solidFill>
                  <a:schemeClr val="dk1"/>
                </a:solidFill>
                <a:latin typeface="Libre Franklin"/>
                <a:sym typeface="Libre Franklin"/>
              </a:rPr>
              <a:t>, or NLTK for NLP jobs manually assembled or combined data </a:t>
            </a:r>
            <a:r>
              <a:rPr lang="en-IN" sz="1100" dirty="0" err="1">
                <a:solidFill>
                  <a:schemeClr val="dk1"/>
                </a:solidFill>
                <a:latin typeface="Libre Franklin"/>
                <a:sym typeface="Libre Franklin"/>
              </a:rPr>
              <a:t>setsUtilizing</a:t>
            </a:r>
            <a:r>
              <a:rPr lang="en-IN" sz="1100" dirty="0">
                <a:solidFill>
                  <a:schemeClr val="dk1"/>
                </a:solidFill>
                <a:latin typeface="Libre Franklin"/>
                <a:sym typeface="Libre Franklin"/>
              </a:rPr>
              <a:t> Pandas and NumPy for data processing; </a:t>
            </a:r>
          </a:p>
          <a:p>
            <a:pPr marL="457200" lvl="0" indent="-228600">
              <a:lnSpc>
                <a:spcPct val="9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n-IN" sz="1100" dirty="0">
                <a:solidFill>
                  <a:schemeClr val="dk1"/>
                </a:solidFill>
                <a:latin typeface="Libre Franklin"/>
                <a:sym typeface="Libre Franklin"/>
              </a:rPr>
              <a:t>Using </a:t>
            </a:r>
            <a:r>
              <a:rPr lang="en-IN" sz="1100" dirty="0" err="1">
                <a:solidFill>
                  <a:schemeClr val="dk1"/>
                </a:solidFill>
                <a:latin typeface="Libre Franklin"/>
                <a:sym typeface="Libre Franklin"/>
              </a:rPr>
              <a:t>fuzzywuzzy</a:t>
            </a:r>
            <a:r>
              <a:rPr lang="en-IN" sz="1100" dirty="0">
                <a:solidFill>
                  <a:schemeClr val="dk1"/>
                </a:solidFill>
                <a:latin typeface="Libre Franklin"/>
                <a:sym typeface="Libre Franklin"/>
              </a:rPr>
              <a:t> or </a:t>
            </a:r>
            <a:r>
              <a:rPr lang="en-IN" sz="1100" dirty="0" err="1">
                <a:solidFill>
                  <a:schemeClr val="dk1"/>
                </a:solidFill>
                <a:latin typeface="Libre Franklin"/>
                <a:sym typeface="Libre Franklin"/>
              </a:rPr>
              <a:t>difflib</a:t>
            </a:r>
            <a:r>
              <a:rPr lang="en-IN" sz="1100" dirty="0">
                <a:solidFill>
                  <a:schemeClr val="dk1"/>
                </a:solidFill>
                <a:latin typeface="Libre Franklin"/>
                <a:sym typeface="Libre Franklin"/>
              </a:rPr>
              <a:t> for fuzzy matching or manually creating algorithms incorporating geocoding providers such as OpenStreetMap </a:t>
            </a:r>
            <a:r>
              <a:rPr lang="en-IN" sz="1100" dirty="0" err="1">
                <a:solidFill>
                  <a:schemeClr val="dk1"/>
                </a:solidFill>
                <a:latin typeface="Libre Franklin"/>
                <a:sym typeface="Libre Franklin"/>
              </a:rPr>
              <a:t>Nominatim</a:t>
            </a:r>
            <a:r>
              <a:rPr lang="en-IN" sz="1100" dirty="0">
                <a:solidFill>
                  <a:schemeClr val="dk1"/>
                </a:solidFill>
                <a:latin typeface="Libre Franklin"/>
                <a:sym typeface="Libre Franklin"/>
              </a:rPr>
              <a:t> and Google Maps API integration of </a:t>
            </a:r>
            <a:r>
              <a:rPr lang="en-IN" sz="1100" dirty="0" err="1">
                <a:solidFill>
                  <a:schemeClr val="dk1"/>
                </a:solidFill>
                <a:latin typeface="Libre Franklin"/>
                <a:sym typeface="Libre Franklin"/>
              </a:rPr>
              <a:t>Plotly</a:t>
            </a:r>
            <a:r>
              <a:rPr lang="en-IN" sz="1100" dirty="0">
                <a:solidFill>
                  <a:schemeClr val="dk1"/>
                </a:solidFill>
                <a:latin typeface="Libre Franklin"/>
                <a:sym typeface="Libre Franklin"/>
              </a:rPr>
              <a:t>, Seaborn, and Matplotlib, among other visualization tools.</a:t>
            </a:r>
          </a:p>
          <a:p>
            <a:pPr marL="457200" indent="-228600">
              <a:lnSpc>
                <a:spcPct val="9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n-IN" sz="1100" dirty="0">
                <a:solidFill>
                  <a:schemeClr val="dk1"/>
                </a:solidFill>
                <a:latin typeface="Libre Franklin"/>
                <a:sym typeface="Libre Franklin"/>
              </a:rPr>
              <a:t>Applying effective optimization strategies and algorithms to resource-intensive operations.</a:t>
            </a:r>
          </a:p>
          <a:p>
            <a:pPr marL="457200" lvl="0" indent="-228600">
              <a:lnSpc>
                <a:spcPct val="90000"/>
              </a:lnSpc>
              <a:buClr>
                <a:schemeClr val="dk1"/>
              </a:buClr>
              <a:buSzPts val="1600"/>
              <a:buFontTx/>
              <a:buChar char="-"/>
            </a:pPr>
            <a:endParaRPr lang="en-IN" sz="11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457200" lvl="0" indent="-228600">
              <a:lnSpc>
                <a:spcPct val="90000"/>
              </a:lnSpc>
              <a:buClr>
                <a:schemeClr val="dk1"/>
              </a:buClr>
              <a:buSzPts val="1600"/>
              <a:buFontTx/>
              <a:buChar char="-"/>
            </a:pPr>
            <a:endParaRPr lang="en-IN" sz="11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28600" lvl="0"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IN" b="1" dirty="0">
                <a:solidFill>
                  <a:schemeClr val="dk1"/>
                </a:solidFill>
                <a:latin typeface="Libre Franklin"/>
                <a:sym typeface="Libre Franklin"/>
              </a:rPr>
              <a:t>Show Stopper:</a:t>
            </a:r>
            <a:endParaRPr lang="en-IN" sz="1100" b="1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457200" lvl="0" indent="-228600">
              <a:lnSpc>
                <a:spcPct val="9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n-IN" sz="1100" dirty="0">
                <a:solidFill>
                  <a:schemeClr val="dk1"/>
                </a:solidFill>
                <a:latin typeface="Libre Franklin"/>
                <a:sym typeface="Libre Franklin"/>
              </a:rPr>
              <a:t>Context-aware disambiguation strategies for addressing ambiguity.</a:t>
            </a:r>
          </a:p>
          <a:p>
            <a:pPr marL="457200" lvl="0" indent="-228600">
              <a:lnSpc>
                <a:spcPct val="9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n-IN" sz="1100" dirty="0">
                <a:solidFill>
                  <a:schemeClr val="dk1"/>
                </a:solidFill>
                <a:latin typeface="Libre Franklin"/>
                <a:sym typeface="Libre Franklin"/>
              </a:rPr>
              <a:t>Ensuring the accuracy of outcomes by handling massive databases and ensuring data quality.</a:t>
            </a:r>
          </a:p>
          <a:p>
            <a:pPr marL="457200" lvl="0" indent="-228600">
              <a:lnSpc>
                <a:spcPct val="9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n-IN" sz="1100" dirty="0">
                <a:solidFill>
                  <a:schemeClr val="dk1"/>
                </a:solidFill>
                <a:latin typeface="Libre Franklin"/>
                <a:sym typeface="Libre Franklin"/>
              </a:rPr>
              <a:t>Scalability-focused design to effectively manage massive datasets.</a:t>
            </a:r>
          </a:p>
          <a:p>
            <a:pPr marL="457200" lvl="0" indent="-228600">
              <a:lnSpc>
                <a:spcPct val="9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n-IN" sz="1100" dirty="0">
                <a:solidFill>
                  <a:schemeClr val="dk1"/>
                </a:solidFill>
                <a:latin typeface="Libre Franklin"/>
                <a:sym typeface="Libre Franklin"/>
              </a:rPr>
              <a:t>Taking regional and geographic variety into consideration when naming places.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AD14C-7697-4C8F-9048-E09B357826E3}"/>
              </a:ext>
            </a:extLst>
          </p:cNvPr>
          <p:cNvSpPr/>
          <p:nvPr/>
        </p:nvSpPr>
        <p:spPr>
          <a:xfrm>
            <a:off x="-21616" y="1479586"/>
            <a:ext cx="3195687" cy="13324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24030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454013" y="987117"/>
            <a:ext cx="5586919" cy="57152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800" dirty="0">
                <a:solidFill>
                  <a:schemeClr val="lt2"/>
                </a:solidFill>
                <a:latin typeface="Franklin Gothic"/>
                <a:sym typeface="Arial"/>
              </a:rPr>
              <a:t>Describe your Use Cases here:</a:t>
            </a:r>
            <a:endParaRPr lang="en-US" sz="1800" b="1" dirty="0">
              <a:solidFill>
                <a:schemeClr val="lt2"/>
              </a:solidFill>
              <a:latin typeface="Franklin Gothic"/>
              <a:sym typeface="Arial"/>
            </a:endParaRPr>
          </a:p>
          <a:p>
            <a:pPr marL="228600"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b="1" dirty="0"/>
              <a:t>Prototype:</a:t>
            </a:r>
            <a:r>
              <a:rPr lang="en-US" dirty="0"/>
              <a:t> </a:t>
            </a:r>
          </a:p>
          <a:p>
            <a:pPr marL="228600"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100" dirty="0"/>
              <a:t>	- </a:t>
            </a:r>
            <a:r>
              <a:rPr lang="en-US" sz="1100" b="1" dirty="0"/>
              <a:t>Data Preprocessing</a:t>
            </a:r>
            <a:r>
              <a:rPr lang="en-US" sz="1100" dirty="0"/>
              <a:t>: Clean and structure dataset for canonical representation.</a:t>
            </a:r>
          </a:p>
          <a:p>
            <a:pPr marL="228600"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100" dirty="0"/>
              <a:t>	- </a:t>
            </a:r>
            <a:r>
              <a:rPr lang="en-US" sz="1100" b="1" dirty="0"/>
              <a:t>Fuzzy Matching Implementation: </a:t>
            </a:r>
            <a:r>
              <a:rPr lang="en-US" sz="1100" dirty="0"/>
              <a:t>Utilize </a:t>
            </a:r>
            <a:r>
              <a:rPr lang="en-US" sz="1100" dirty="0" err="1"/>
              <a:t>FuzzyWuzzy</a:t>
            </a:r>
            <a:r>
              <a:rPr lang="en-US" sz="1100" dirty="0"/>
              <a:t> for fuzzy matching.</a:t>
            </a:r>
          </a:p>
          <a:p>
            <a:pPr marL="228600"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100" dirty="0"/>
              <a:t>	- </a:t>
            </a:r>
            <a:r>
              <a:rPr lang="en-US" sz="1100" b="1" dirty="0"/>
              <a:t>Context-Aware Disambiguation</a:t>
            </a:r>
            <a:r>
              <a:rPr lang="en-US" sz="1100" dirty="0"/>
              <a:t>: Implement contextual analysis for disambiguation.</a:t>
            </a:r>
          </a:p>
          <a:p>
            <a:pPr marL="228600"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100" dirty="0"/>
              <a:t>	- </a:t>
            </a:r>
            <a:r>
              <a:rPr lang="en-US" sz="1100" b="1" dirty="0"/>
              <a:t>Technology Stack:</a:t>
            </a:r>
            <a:r>
              <a:rPr lang="en-US" sz="1100" dirty="0"/>
              <a:t> Python, Pandas, </a:t>
            </a:r>
            <a:r>
              <a:rPr lang="en-US" sz="1100" dirty="0" err="1"/>
              <a:t>FuzzyWuzzy</a:t>
            </a:r>
            <a:r>
              <a:rPr lang="en-US" sz="1100" dirty="0"/>
              <a:t>, NLTK.</a:t>
            </a:r>
          </a:p>
          <a:p>
            <a:pPr marL="228600"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100" dirty="0"/>
              <a:t>	- </a:t>
            </a:r>
            <a:r>
              <a:rPr lang="en-US" sz="1100" b="1" dirty="0"/>
              <a:t>Visualization</a:t>
            </a:r>
            <a:r>
              <a:rPr lang="en-US" sz="1100" dirty="0"/>
              <a:t> </a:t>
            </a:r>
            <a:r>
              <a:rPr lang="en-US" sz="1100" b="1" dirty="0"/>
              <a:t>and</a:t>
            </a:r>
            <a:r>
              <a:rPr lang="en-US" sz="1100" dirty="0"/>
              <a:t> </a:t>
            </a:r>
            <a:r>
              <a:rPr lang="en-US" sz="1100" b="1" dirty="0"/>
              <a:t>Reporting</a:t>
            </a:r>
            <a:r>
              <a:rPr lang="en-US" sz="1100" dirty="0"/>
              <a:t>: Matplotlib or Seaborn for visualizations and comprehensive reports.</a:t>
            </a:r>
          </a:p>
          <a:p>
            <a:pPr marL="228600"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100" dirty="0"/>
              <a:t>	- </a:t>
            </a:r>
            <a:r>
              <a:rPr lang="en-US" sz="1100" b="1" dirty="0"/>
              <a:t>User Interaction and Interface</a:t>
            </a:r>
            <a:r>
              <a:rPr lang="en-US" sz="1100" dirty="0"/>
              <a:t>: </a:t>
            </a:r>
            <a:r>
              <a:rPr lang="en-US" sz="1100" dirty="0" err="1"/>
              <a:t>Jupyter</a:t>
            </a:r>
            <a:r>
              <a:rPr lang="en-US" sz="1100" dirty="0"/>
              <a:t> Notebook environment for user-friendly interaction.</a:t>
            </a:r>
          </a:p>
          <a:p>
            <a:pPr marL="228600"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100" dirty="0"/>
              <a:t>	- </a:t>
            </a:r>
            <a:r>
              <a:rPr lang="en-US" sz="1100" b="1" dirty="0"/>
              <a:t>Testing and Iterative Refinement</a:t>
            </a:r>
            <a:r>
              <a:rPr lang="en-US" sz="1100" dirty="0"/>
              <a:t>: Rigorous testing and iterative refinement for enhanced performance.</a:t>
            </a:r>
          </a:p>
          <a:p>
            <a:pPr>
              <a:spcBef>
                <a:spcPts val="0"/>
              </a:spcBef>
            </a:pPr>
            <a:endParaRPr lang="en-US" sz="1100" dirty="0"/>
          </a:p>
          <a:p>
            <a:pPr marL="0" indent="0">
              <a:spcBef>
                <a:spcPts val="0"/>
              </a:spcBef>
            </a:pPr>
            <a:r>
              <a:rPr lang="en-US" sz="1100" b="1" dirty="0"/>
              <a:t>SCOPE: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100" b="1" dirty="0"/>
              <a:t>Data standardization: </a:t>
            </a:r>
            <a:r>
              <a:rPr lang="en-US" sz="1100" dirty="0"/>
              <a:t>Making sure that place names are represented consistently in datasets so that data integration and analysis may go smoothly.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100" b="1" dirty="0"/>
              <a:t>Geospatial analysis</a:t>
            </a:r>
            <a:r>
              <a:rPr lang="en-US" sz="1100" dirty="0"/>
              <a:t>: precisely recognizing and classifying place names to facilitate location-based reasoning and judgment.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100" b="1" dirty="0"/>
              <a:t>Information Retrieval: </a:t>
            </a:r>
            <a:r>
              <a:rPr lang="en-US" sz="1100" dirty="0"/>
              <a:t>Improving location-based search capabilities to yield more accurate and pertinent results.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100" b="1" dirty="0"/>
              <a:t>Data Enrichment: </a:t>
            </a:r>
            <a:r>
              <a:rPr lang="en-US" sz="1100" dirty="0"/>
              <a:t>Enhancing datasets with standardized place names for thorough analyses to improve the quality of the data.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100" b="1" dirty="0"/>
              <a:t>Business intelligence: </a:t>
            </a:r>
            <a:r>
              <a:rPr lang="en-US" sz="1100" dirty="0"/>
              <a:t>offering spatial insights for location-based consumer segmentation and market research.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100" b="1" dirty="0"/>
              <a:t>Social Media Analysis</a:t>
            </a:r>
            <a:r>
              <a:rPr lang="en-US" sz="1100" dirty="0"/>
              <a:t>: Locating mentions of places in social media to determine trends and analyze sentiment.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100" b="1" dirty="0"/>
              <a:t>Recommendation systems: </a:t>
            </a:r>
            <a:r>
              <a:rPr lang="en-US" sz="1100" dirty="0"/>
              <a:t>Adding precise location information to provide suggestions that are more tailored to the user and relevant.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100" b="1" dirty="0"/>
              <a:t>Government and Policy Analysis</a:t>
            </a:r>
            <a:r>
              <a:rPr lang="en-US" sz="1100" dirty="0"/>
              <a:t>: Supplying standardized geographic data to support well-informed resource allocation and policy choices.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100" b="1" dirty="0"/>
              <a:t>Academic Research</a:t>
            </a:r>
            <a:r>
              <a:rPr lang="en-US" sz="1100" dirty="0"/>
              <a:t>: Providing trustworthy data to support academic studies in a range of topics </a:t>
            </a:r>
            <a:endParaRPr lang="en-US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459791" y="645471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215826" y="1114045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A01C8-0812-41E3-A44E-D82D61A442D2}"/>
              </a:ext>
            </a:extLst>
          </p:cNvPr>
          <p:cNvSpPr/>
          <p:nvPr/>
        </p:nvSpPr>
        <p:spPr>
          <a:xfrm>
            <a:off x="8073562" y="4289195"/>
            <a:ext cx="1965987" cy="22247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Use Case diagram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highlight>
                  <a:srgbClr val="FFFF00"/>
                </a:highlight>
              </a:rPr>
              <a:t>Input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Perform NLP Analysis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Apply Fuzzy Matching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Handle Ambiguity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Process Data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Integrate Geocoding Services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Visualize Data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Ensure Scalability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Manage Data Quality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Handle </a:t>
            </a:r>
            <a:r>
              <a:rPr lang="en-IN" sz="1100" dirty="0" err="1">
                <a:solidFill>
                  <a:schemeClr val="tx1"/>
                </a:solidFill>
              </a:rPr>
              <a:t>GeoDiversity</a:t>
            </a:r>
            <a:endParaRPr lang="en-IN" sz="1100" dirty="0">
              <a:solidFill>
                <a:schemeClr val="tx1"/>
              </a:solidFill>
            </a:endParaRPr>
          </a:p>
          <a:p>
            <a:pPr algn="ctr"/>
            <a:r>
              <a:rPr lang="en-IN" sz="1100" dirty="0">
                <a:solidFill>
                  <a:schemeClr val="tx1"/>
                </a:solidFill>
                <a:highlight>
                  <a:srgbClr val="FFFF00"/>
                </a:highlight>
              </a:rPr>
              <a:t>Output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8443DA-16D5-47ED-BFB0-E81ACCE03132}"/>
              </a:ext>
            </a:extLst>
          </p:cNvPr>
          <p:cNvSpPr/>
          <p:nvPr/>
        </p:nvSpPr>
        <p:spPr>
          <a:xfrm>
            <a:off x="7183225" y="4826524"/>
            <a:ext cx="358218" cy="315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638C68-A27B-4CFB-88EE-49E50570DF7E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7362334" y="5142439"/>
            <a:ext cx="0" cy="5230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80488F-0453-4C23-86D6-D6B42D55A9C0}"/>
              </a:ext>
            </a:extLst>
          </p:cNvPr>
          <p:cNvCxnSpPr>
            <a:cxnSpLocks/>
          </p:cNvCxnSpPr>
          <p:nvPr/>
        </p:nvCxnSpPr>
        <p:spPr>
          <a:xfrm>
            <a:off x="7359192" y="5294956"/>
            <a:ext cx="323653" cy="370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0B00DF-D24B-49E9-A25E-8396523F82C9}"/>
              </a:ext>
            </a:extLst>
          </p:cNvPr>
          <p:cNvCxnSpPr>
            <a:cxnSpLocks/>
          </p:cNvCxnSpPr>
          <p:nvPr/>
        </p:nvCxnSpPr>
        <p:spPr>
          <a:xfrm flipH="1">
            <a:off x="7032396" y="5294839"/>
            <a:ext cx="326796" cy="3706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AF58D3-19D7-4ADB-AAA0-C5C85DED3B89}"/>
              </a:ext>
            </a:extLst>
          </p:cNvPr>
          <p:cNvCxnSpPr>
            <a:cxnSpLocks/>
          </p:cNvCxnSpPr>
          <p:nvPr/>
        </p:nvCxnSpPr>
        <p:spPr>
          <a:xfrm>
            <a:off x="7359192" y="5640488"/>
            <a:ext cx="182251" cy="482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817D74-995B-42CF-9B7A-499100ABB4A1}"/>
              </a:ext>
            </a:extLst>
          </p:cNvPr>
          <p:cNvCxnSpPr>
            <a:cxnSpLocks/>
          </p:cNvCxnSpPr>
          <p:nvPr/>
        </p:nvCxnSpPr>
        <p:spPr>
          <a:xfrm flipH="1">
            <a:off x="7032396" y="5599639"/>
            <a:ext cx="326796" cy="5230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BB25C58-F671-4453-B18B-1F71252D248F}"/>
              </a:ext>
            </a:extLst>
          </p:cNvPr>
          <p:cNvSpPr txBox="1"/>
          <p:nvPr/>
        </p:nvSpPr>
        <p:spPr>
          <a:xfrm>
            <a:off x="6679858" y="6051448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User1</a:t>
            </a:r>
          </a:p>
          <a:p>
            <a:r>
              <a:rPr lang="en-IN" dirty="0"/>
              <a:t>(input sentence)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0850A7C-7998-4732-A1FE-6D042CE7ED5A}"/>
              </a:ext>
            </a:extLst>
          </p:cNvPr>
          <p:cNvSpPr/>
          <p:nvPr/>
        </p:nvSpPr>
        <p:spPr>
          <a:xfrm>
            <a:off x="10427617" y="4978924"/>
            <a:ext cx="358218" cy="315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11C18D-47DC-4E26-86CF-C5028FC0DFD2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10606726" y="5294839"/>
            <a:ext cx="0" cy="5230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B3EE62A-CDD5-44CC-BE5C-5613AB630FF3}"/>
              </a:ext>
            </a:extLst>
          </p:cNvPr>
          <p:cNvCxnSpPr>
            <a:cxnSpLocks/>
          </p:cNvCxnSpPr>
          <p:nvPr/>
        </p:nvCxnSpPr>
        <p:spPr>
          <a:xfrm>
            <a:off x="10603584" y="5447356"/>
            <a:ext cx="323653" cy="370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8D2C3D-F75C-4D20-87E8-B77E3E2F7B9E}"/>
              </a:ext>
            </a:extLst>
          </p:cNvPr>
          <p:cNvCxnSpPr>
            <a:cxnSpLocks/>
          </p:cNvCxnSpPr>
          <p:nvPr/>
        </p:nvCxnSpPr>
        <p:spPr>
          <a:xfrm flipH="1">
            <a:off x="10276788" y="5447239"/>
            <a:ext cx="326796" cy="3706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8E0A32D-BD01-49FC-96AA-EED2F07BEB25}"/>
              </a:ext>
            </a:extLst>
          </p:cNvPr>
          <p:cNvCxnSpPr>
            <a:cxnSpLocks/>
          </p:cNvCxnSpPr>
          <p:nvPr/>
        </p:nvCxnSpPr>
        <p:spPr>
          <a:xfrm>
            <a:off x="10603584" y="5792888"/>
            <a:ext cx="182251" cy="482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1169240-2BC1-4D8B-9457-B0E9C253C46C}"/>
              </a:ext>
            </a:extLst>
          </p:cNvPr>
          <p:cNvCxnSpPr>
            <a:cxnSpLocks/>
          </p:cNvCxnSpPr>
          <p:nvPr/>
        </p:nvCxnSpPr>
        <p:spPr>
          <a:xfrm flipH="1">
            <a:off x="10276788" y="5752039"/>
            <a:ext cx="326796" cy="5230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7A1D18-F366-47B8-A90E-A52B2F76D2DA}"/>
              </a:ext>
            </a:extLst>
          </p:cNvPr>
          <p:cNvSpPr txBox="1"/>
          <p:nvPr/>
        </p:nvSpPr>
        <p:spPr>
          <a:xfrm>
            <a:off x="10068385" y="6205176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User1</a:t>
            </a:r>
          </a:p>
          <a:p>
            <a:r>
              <a:rPr lang="en-IN" dirty="0"/>
              <a:t>(output)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795014-B196-4CC6-A45E-8FF34951940C}"/>
              </a:ext>
            </a:extLst>
          </p:cNvPr>
          <p:cNvCxnSpPr>
            <a:cxnSpLocks/>
          </p:cNvCxnSpPr>
          <p:nvPr/>
        </p:nvCxnSpPr>
        <p:spPr>
          <a:xfrm flipV="1">
            <a:off x="7586409" y="4498228"/>
            <a:ext cx="1201167" cy="310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7F01E3-D059-4255-8B3B-A2A26636C854}"/>
              </a:ext>
            </a:extLst>
          </p:cNvPr>
          <p:cNvCxnSpPr>
            <a:cxnSpLocks/>
          </p:cNvCxnSpPr>
          <p:nvPr/>
        </p:nvCxnSpPr>
        <p:spPr>
          <a:xfrm flipV="1">
            <a:off x="9435144" y="5943822"/>
            <a:ext cx="873728" cy="510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907</Words>
  <Application>Microsoft Office PowerPoint</Application>
  <PresentationFormat>Widescreen</PresentationFormat>
  <Paragraphs>94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Franklin Gothic</vt:lpstr>
      <vt:lpstr>Segoe UI</vt:lpstr>
      <vt:lpstr>Calibri</vt:lpstr>
      <vt:lpstr>Arial</vt:lpstr>
      <vt:lpstr>Libre Franklin</vt:lpstr>
      <vt:lpstr>Noto Sans Symbols</vt:lpstr>
      <vt:lpstr>Theme1</vt:lpstr>
      <vt:lpstr>Team and Problem Statement</vt:lpstr>
      <vt:lpstr>Idea/Approach Details</vt:lpstr>
      <vt:lpstr>Idea/Approach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Shreeya Sharma</cp:lastModifiedBy>
  <cp:revision>69</cp:revision>
  <dcterms:created xsi:type="dcterms:W3CDTF">2022-02-11T07:14:46Z</dcterms:created>
  <dcterms:modified xsi:type="dcterms:W3CDTF">2023-12-06T06:53:40Z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