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303" r:id="rId3"/>
    <p:sldId id="288" r:id="rId4"/>
    <p:sldId id="294" r:id="rId5"/>
    <p:sldId id="257" r:id="rId6"/>
    <p:sldId id="275" r:id="rId7"/>
    <p:sldId id="258" r:id="rId8"/>
    <p:sldId id="259" r:id="rId9"/>
    <p:sldId id="293" r:id="rId10"/>
    <p:sldId id="291" r:id="rId11"/>
    <p:sldId id="276" r:id="rId12"/>
    <p:sldId id="289" r:id="rId13"/>
    <p:sldId id="277" r:id="rId14"/>
    <p:sldId id="296" r:id="rId15"/>
    <p:sldId id="297" r:id="rId16"/>
    <p:sldId id="302" r:id="rId17"/>
    <p:sldId id="278" r:id="rId18"/>
    <p:sldId id="282" r:id="rId19"/>
    <p:sldId id="295" r:id="rId20"/>
    <p:sldId id="301" r:id="rId21"/>
    <p:sldId id="284" r:id="rId22"/>
    <p:sldId id="285" r:id="rId23"/>
    <p:sldId id="298"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varScale="1">
        <p:scale>
          <a:sx n="86" d="100"/>
          <a:sy n="86" d="100"/>
        </p:scale>
        <p:origin x="72"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50F93D2-BED6-4CB8-A956-91685C78AF5B}" type="datetimeFigureOut">
              <a:rPr lang="en-IN" smtClean="0"/>
              <a:t>22-12-2023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1129513865"/>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F93D2-BED6-4CB8-A956-91685C78AF5B}"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264832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0F93D2-BED6-4CB8-A956-91685C78AF5B}"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3246575833"/>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0F93D2-BED6-4CB8-A956-91685C78AF5B}"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267259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F93D2-BED6-4CB8-A956-91685C78AF5B}"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4278694610"/>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0F93D2-BED6-4CB8-A956-91685C78AF5B}"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1485103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0F93D2-BED6-4CB8-A956-91685C78AF5B}" type="datetimeFigureOut">
              <a:rPr lang="en-IN" smtClean="0"/>
              <a:t>22-12-2023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43318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50F93D2-BED6-4CB8-A956-91685C78AF5B}"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1195241303"/>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50F93D2-BED6-4CB8-A956-91685C78AF5B}"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2789365662"/>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F93D2-BED6-4CB8-A956-91685C78AF5B}"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2480667235"/>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F93D2-BED6-4CB8-A956-91685C78AF5B}"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3883117349"/>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F93D2-BED6-4CB8-A956-91685C78AF5B}"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58131196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F93D2-BED6-4CB8-A956-91685C78AF5B}"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411197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F93D2-BED6-4CB8-A956-91685C78AF5B}"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304453789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F93D2-BED6-4CB8-A956-91685C78AF5B}" type="datetimeFigureOut">
              <a:rPr lang="en-IN" smtClean="0"/>
              <a:t>22-12-2023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4170297671"/>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F93D2-BED6-4CB8-A956-91685C78AF5B}"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326230054"/>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F93D2-BED6-4CB8-A956-91685C78AF5B}"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675D4F-CC6B-4A48-8FDD-44A8316651E3}" type="slidenum">
              <a:rPr lang="en-IN" smtClean="0"/>
              <a:t>‹#›</a:t>
            </a:fld>
            <a:endParaRPr lang="en-IN"/>
          </a:p>
        </p:txBody>
      </p:sp>
    </p:spTree>
    <p:extLst>
      <p:ext uri="{BB962C8B-B14F-4D97-AF65-F5344CB8AC3E}">
        <p14:creationId xmlns:p14="http://schemas.microsoft.com/office/powerpoint/2010/main" val="3008645090"/>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50F93D2-BED6-4CB8-A956-91685C78AF5B}" type="datetimeFigureOut">
              <a:rPr lang="en-IN" smtClean="0"/>
              <a:t>22-12-2023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6675D4F-CC6B-4A48-8FDD-44A8316651E3}" type="slidenum">
              <a:rPr lang="en-IN" smtClean="0"/>
              <a:t>‹#›</a:t>
            </a:fld>
            <a:endParaRPr lang="en-IN"/>
          </a:p>
        </p:txBody>
      </p:sp>
    </p:spTree>
    <p:extLst>
      <p:ext uri="{BB962C8B-B14F-4D97-AF65-F5344CB8AC3E}">
        <p14:creationId xmlns:p14="http://schemas.microsoft.com/office/powerpoint/2010/main" val="144200175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ransition spd="slow">
    <p:cover/>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089/dia.2021.0216" TargetMode="External"/><Relationship Id="rId2" Type="http://schemas.openxmlformats.org/officeDocument/2006/relationships/hyperlink" Target="https://doi.org/10.7759/cureus.43697" TargetMode="External"/><Relationship Id="rId1" Type="http://schemas.openxmlformats.org/officeDocument/2006/relationships/slideLayout" Target="../slideLayouts/slideLayout7.xml"/><Relationship Id="rId5" Type="http://schemas.openxmlformats.org/officeDocument/2006/relationships/hyperlink" Target="https://doi.org/10.1016/j.diabres.2019.107910" TargetMode="External"/><Relationship Id="rId4" Type="http://schemas.openxmlformats.org/officeDocument/2006/relationships/hyperlink" Target="https://www.analyticsvidhya.com/blog/2021/08/data-preprocessing-in-data-mining-a-hands-on-gui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7B86-BAAE-482B-BC37-D164ACD412B4}"/>
              </a:ext>
            </a:extLst>
          </p:cNvPr>
          <p:cNvSpPr>
            <a:spLocks noGrp="1"/>
          </p:cNvSpPr>
          <p:nvPr>
            <p:ph type="ctrTitle"/>
          </p:nvPr>
        </p:nvSpPr>
        <p:spPr>
          <a:xfrm>
            <a:off x="1154954" y="2099733"/>
            <a:ext cx="10194363" cy="2677648"/>
          </a:xfrm>
        </p:spPr>
        <p:txBody>
          <a:bodyPr>
            <a:normAutofit/>
          </a:bodyPr>
          <a:lstStyle/>
          <a:p>
            <a:r>
              <a:rPr lang="en-IN" sz="4800" dirty="0"/>
              <a:t>PREDICTIVE ANALYSIS FOR DIABETES DETECTION AND GLUCOSE MONITORING</a:t>
            </a:r>
          </a:p>
        </p:txBody>
      </p:sp>
    </p:spTree>
    <p:extLst>
      <p:ext uri="{BB962C8B-B14F-4D97-AF65-F5344CB8AC3E}">
        <p14:creationId xmlns:p14="http://schemas.microsoft.com/office/powerpoint/2010/main" val="8622782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9110-B647-3EA5-23DB-3919AAACD672}"/>
              </a:ext>
            </a:extLst>
          </p:cNvPr>
          <p:cNvSpPr>
            <a:spLocks noGrp="1"/>
          </p:cNvSpPr>
          <p:nvPr>
            <p:ph type="title"/>
          </p:nvPr>
        </p:nvSpPr>
        <p:spPr>
          <a:xfrm>
            <a:off x="1154953" y="1971172"/>
            <a:ext cx="8825660" cy="1822514"/>
          </a:xfrm>
        </p:spPr>
        <p:txBody>
          <a:bodyPr/>
          <a:lstStyle/>
          <a:p>
            <a:r>
              <a:rPr lang="en-US" dirty="0"/>
              <a:t>PROPOSED METHODOLOGY</a:t>
            </a:r>
            <a:endParaRPr lang="en-IN" dirty="0"/>
          </a:p>
        </p:txBody>
      </p:sp>
    </p:spTree>
    <p:extLst>
      <p:ext uri="{BB962C8B-B14F-4D97-AF65-F5344CB8AC3E}">
        <p14:creationId xmlns:p14="http://schemas.microsoft.com/office/powerpoint/2010/main" val="157151793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pPr>
              <a:lnSpc>
                <a:spcPct val="170000"/>
              </a:lnSpc>
            </a:pPr>
            <a:r>
              <a:rPr lang="en-US" dirty="0"/>
              <a:t>Overview of CGM</a:t>
            </a:r>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a:xfrm>
            <a:off x="510988" y="2447365"/>
            <a:ext cx="11071412" cy="4025153"/>
          </a:xfrm>
        </p:spPr>
        <p:txBody>
          <a:bodyPr>
            <a:normAutofit/>
          </a:bodyPr>
          <a:lstStyle/>
          <a:p>
            <a:r>
              <a:rPr lang="en-US" sz="1400" b="1" dirty="0"/>
              <a:t>Comprehensive Diabetes Monitoring to Prevent Complications: </a:t>
            </a:r>
            <a:r>
              <a:rPr lang="en-US" sz="1400" dirty="0"/>
              <a:t>Effective diabetes management encompasses a holistic approach aimed at averting potential complications. The goal is to maintain stable blood sugar levels and prevent adverse health outcomes.</a:t>
            </a:r>
          </a:p>
          <a:p>
            <a:r>
              <a:rPr lang="en-US" sz="1400" b="1" dirty="0"/>
              <a:t>Components of Management: </a:t>
            </a:r>
            <a:r>
              <a:rPr lang="en-US" sz="1400" dirty="0"/>
              <a:t>Diabetes care involves a range of components, including regular blood glucose monitoring, adherence to prescribed medications, adjustments in dietary habits, and incorporation of suitable lifestyle changes. These facets collectively contribute to the maintenance of overall health.</a:t>
            </a:r>
          </a:p>
          <a:p>
            <a:r>
              <a:rPr lang="en-US" sz="1400" b="1" dirty="0"/>
              <a:t>Importance of Early Detection</a:t>
            </a:r>
            <a:r>
              <a:rPr lang="en-US" sz="1400" dirty="0"/>
              <a:t>: Early detection of glucose abnormalities and diabetes is crucial for timely intervention and effective management, preventing complications and improving overall health outcomes. Identifying elevated blood glucose levels in the pre-diabetic stage allows for lifestyle modifications, reducing the risk of progression to full-blown diabetes. Early diagnosis enables prompt initiation of treatment, including medication and behavioral interventions, to maintain optimal blood sugar levels. This proactive approach not only enhances individual well-being but also alleviates the societal and economic burdens associated with diabetes-related healthcare costs and complications.</a:t>
            </a:r>
            <a:endParaRPr lang="en-IN" sz="1400" dirty="0"/>
          </a:p>
        </p:txBody>
      </p:sp>
    </p:spTree>
    <p:extLst>
      <p:ext uri="{BB962C8B-B14F-4D97-AF65-F5344CB8AC3E}">
        <p14:creationId xmlns:p14="http://schemas.microsoft.com/office/powerpoint/2010/main" val="37667702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99A1-EE0B-E14F-B2F4-D5BFA231E64A}"/>
              </a:ext>
            </a:extLst>
          </p:cNvPr>
          <p:cNvSpPr>
            <a:spLocks noGrp="1"/>
          </p:cNvSpPr>
          <p:nvPr>
            <p:ph type="title"/>
          </p:nvPr>
        </p:nvSpPr>
        <p:spPr/>
        <p:txBody>
          <a:bodyPr>
            <a:normAutofit/>
          </a:bodyPr>
          <a:lstStyle/>
          <a:p>
            <a:r>
              <a:rPr lang="en-US" sz="3600" dirty="0"/>
              <a:t>Predictive Analytics in Healthcare</a:t>
            </a:r>
          </a:p>
        </p:txBody>
      </p:sp>
      <p:sp>
        <p:nvSpPr>
          <p:cNvPr id="3" name="Content Placeholder 2">
            <a:extLst>
              <a:ext uri="{FF2B5EF4-FFF2-40B4-BE49-F238E27FC236}">
                <a16:creationId xmlns:a16="http://schemas.microsoft.com/office/drawing/2014/main" id="{0B4D7AC9-CD33-52E4-7050-A54C60C6A15D}"/>
              </a:ext>
            </a:extLst>
          </p:cNvPr>
          <p:cNvSpPr>
            <a:spLocks noGrp="1"/>
          </p:cNvSpPr>
          <p:nvPr>
            <p:ph idx="1"/>
          </p:nvPr>
        </p:nvSpPr>
        <p:spPr>
          <a:xfrm>
            <a:off x="1154954" y="2106350"/>
            <a:ext cx="8825659" cy="4179040"/>
          </a:xfrm>
        </p:spPr>
        <p:txBody>
          <a:bodyPr>
            <a:normAutofit fontScale="85000" lnSpcReduction="10000"/>
          </a:bodyPr>
          <a:lstStyle/>
          <a:p>
            <a:pPr marL="0" indent="0">
              <a:buNone/>
            </a:pPr>
            <a:endParaRPr lang="en-US" sz="3300" b="1" dirty="0"/>
          </a:p>
          <a:p>
            <a:pPr>
              <a:lnSpc>
                <a:spcPct val="120000"/>
              </a:lnSpc>
            </a:pPr>
            <a:r>
              <a:rPr lang="en-US" b="1" dirty="0"/>
              <a:t>Overarching Impact in Healthcare: </a:t>
            </a:r>
            <a:r>
              <a:rPr lang="en-US" dirty="0"/>
              <a:t>Predictive analytics and machine learning have revolutionized healthcare by enabling data-driven decision-making. These technologies harness vast datasets to uncover insights that shape diagnostics, treatment strategies, and patient outcomes.</a:t>
            </a:r>
          </a:p>
          <a:p>
            <a:pPr>
              <a:lnSpc>
                <a:spcPct val="120000"/>
              </a:lnSpc>
            </a:pPr>
            <a:r>
              <a:rPr lang="en-US" b="1" dirty="0"/>
              <a:t>Roles in Early Detection and Risk Stratification: </a:t>
            </a:r>
            <a:r>
              <a:rPr lang="en-US" dirty="0"/>
              <a:t>A pivotal role of predictive analytics and machine learning lies in early detection. By identifying subtle trends and deviations in patient data, these tools aid in the timely diagnosis of conditions like diabetes. Additionally, risk stratification allows healthcare providers to prioritize interventions for individuals with higher susceptibility.</a:t>
            </a:r>
          </a:p>
          <a:p>
            <a:pPr>
              <a:lnSpc>
                <a:spcPct val="120000"/>
              </a:lnSpc>
            </a:pPr>
            <a:r>
              <a:rPr lang="en-US" b="1" dirty="0"/>
              <a:t>Individualized Care through Pattern Recognition: </a:t>
            </a:r>
            <a:r>
              <a:rPr lang="en-US" dirty="0"/>
              <a:t>Machine learning's ability to discern intricate patterns empowers healthcare providers to offer personalized interventions. These algorithms can uncover correlations and trends that human perception may miss, thus optimizing treatment plans based on individual attributes.</a:t>
            </a:r>
          </a:p>
          <a:p>
            <a:pPr>
              <a:buFont typeface="Wingdings" panose="05000000000000000000" pitchFamily="2" charset="2"/>
              <a:buChar char="Ø"/>
            </a:pPr>
            <a:endParaRPr lang="en-US"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83809639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r>
              <a:rPr lang="en-US" dirty="0"/>
              <a:t>Predictive Analytics in Diabetes Detection</a:t>
            </a:r>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a:xfrm>
            <a:off x="1683170" y="2310449"/>
            <a:ext cx="9101371" cy="3749692"/>
          </a:xfrm>
        </p:spPr>
        <p:txBody>
          <a:bodyPr>
            <a:noAutofit/>
          </a:bodyPr>
          <a:lstStyle/>
          <a:p>
            <a:r>
              <a:rPr lang="en-US" sz="1400" b="1" dirty="0"/>
              <a:t>Potent Tool for Anticipating Patient Outcomes: </a:t>
            </a:r>
            <a:r>
              <a:rPr lang="en-US" sz="1400" dirty="0"/>
              <a:t>Predictive analytics emerges as a powerful tool in diabetes management, enabling healthcare providers to foresee patient outcomes with remarkable accuracy. By analyzing historical and real-time data, these techniques equip professionals to make proactive decisions.</a:t>
            </a:r>
          </a:p>
          <a:p>
            <a:r>
              <a:rPr lang="en-US" sz="1400" b="1" dirty="0"/>
              <a:t>Key Patient Data Variables: </a:t>
            </a:r>
            <a:r>
              <a:rPr lang="en-US" sz="1400" dirty="0"/>
              <a:t>Machine learning algorithms analyze a myriad of patient data variables, including blood glucose levels, insulin sensitivity, lifestyle factors, medical history, and more. This comprehensive approach allows for a holistic understanding of individual patient profiles.</a:t>
            </a:r>
          </a:p>
          <a:p>
            <a:r>
              <a:rPr lang="en-US" sz="1400" b="1" dirty="0"/>
              <a:t>Efficacy of Models Gradient Boosting and Random Forest</a:t>
            </a:r>
            <a:r>
              <a:rPr lang="en-US" sz="1400" dirty="0"/>
              <a:t>: Notably, models like Gradient Boosting and Random Forest have demonstrated exceptional efficacy in forecasting diabetes likelihood and potential complications. These algorithms harness intricate relationships within patient data to generate reliable predictions, offering invaluable insights for personalized interventions.</a:t>
            </a:r>
          </a:p>
        </p:txBody>
      </p:sp>
    </p:spTree>
    <p:extLst>
      <p:ext uri="{BB962C8B-B14F-4D97-AF65-F5344CB8AC3E}">
        <p14:creationId xmlns:p14="http://schemas.microsoft.com/office/powerpoint/2010/main" val="338657344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CCAC-A357-A593-5372-EEF5F293F5A1}"/>
              </a:ext>
            </a:extLst>
          </p:cNvPr>
          <p:cNvSpPr>
            <a:spLocks noGrp="1"/>
          </p:cNvSpPr>
          <p:nvPr>
            <p:ph type="title"/>
          </p:nvPr>
        </p:nvSpPr>
        <p:spPr/>
        <p:txBody>
          <a:bodyPr>
            <a:normAutofit/>
          </a:bodyPr>
          <a:lstStyle/>
          <a:p>
            <a:r>
              <a:rPr lang="en-IN" dirty="0"/>
              <a:t>Model Building And Precision Monitoring</a:t>
            </a:r>
          </a:p>
        </p:txBody>
      </p:sp>
      <p:sp>
        <p:nvSpPr>
          <p:cNvPr id="3" name="Text Placeholder 2">
            <a:extLst>
              <a:ext uri="{FF2B5EF4-FFF2-40B4-BE49-F238E27FC236}">
                <a16:creationId xmlns:a16="http://schemas.microsoft.com/office/drawing/2014/main" id="{EDD1A4B8-4DC4-7112-2116-944B0B2B6CD9}"/>
              </a:ext>
            </a:extLst>
          </p:cNvPr>
          <p:cNvSpPr>
            <a:spLocks noGrp="1"/>
          </p:cNvSpPr>
          <p:nvPr>
            <p:ph type="body" sz="half" idx="2"/>
          </p:nvPr>
        </p:nvSpPr>
        <p:spPr>
          <a:xfrm>
            <a:off x="1148798" y="3429000"/>
            <a:ext cx="9976401" cy="3169024"/>
          </a:xfrm>
        </p:spPr>
        <p:txBody>
          <a:bodyPr>
            <a:normAutofit/>
          </a:bodyPr>
          <a:lstStyle/>
          <a:p>
            <a:r>
              <a:rPr lang="en-US" dirty="0"/>
              <a:t>1</a:t>
            </a:r>
            <a:r>
              <a:rPr lang="en-US" sz="1400" dirty="0"/>
              <a:t>. </a:t>
            </a:r>
            <a:r>
              <a:rPr lang="en-US" sz="1400" b="1" dirty="0"/>
              <a:t>Logistic Regression as a Baseline Model:</a:t>
            </a:r>
          </a:p>
          <a:p>
            <a:r>
              <a:rPr lang="en-US" sz="1400" dirty="0"/>
              <a:t>The purpose of the Logistic Regression serves as a starting point to establish a simple yet effective model before exploring more complex algorithms. The Logistic Regression model is instantiated without any regularization initially, using parameters like solver and penalty in it’s through the implementation</a:t>
            </a:r>
          </a:p>
          <a:p>
            <a:r>
              <a:rPr lang="en-US" sz="1400" b="1" dirty="0"/>
              <a:t>2. Regularization Techniques:</a:t>
            </a:r>
          </a:p>
          <a:p>
            <a:r>
              <a:rPr lang="en-US" sz="1400" b="1" dirty="0"/>
              <a:t>Lasso (L1 Regularization): </a:t>
            </a:r>
            <a:r>
              <a:rPr lang="en-US" sz="1400" dirty="0"/>
              <a:t>Purpose: Lasso Regularization shrinks less important coefficients to zero, effectively performing feature selection by eliminating irrelevant features</a:t>
            </a:r>
          </a:p>
          <a:p>
            <a:r>
              <a:rPr lang="en-US" sz="1400" dirty="0"/>
              <a:t>•The Logistic Regression model is instantiated with the penalty="l1" parameter, indicating Lasso regularization in its implementation factor. The model is fitted to the training data (</a:t>
            </a:r>
            <a:r>
              <a:rPr lang="en-US" sz="1400" dirty="0" err="1"/>
              <a:t>X_class_train</a:t>
            </a:r>
            <a:r>
              <a:rPr lang="en-US" sz="1400" dirty="0"/>
              <a:t>, </a:t>
            </a:r>
            <a:r>
              <a:rPr lang="en-US" sz="1400" dirty="0" err="1"/>
              <a:t>y_class_train</a:t>
            </a:r>
            <a:r>
              <a:rPr lang="en-US" sz="1400" dirty="0"/>
              <a:t>) using the fit method. C=1 is set to control the regularization strength (inverse of regularization strength, where smaller values specify stronger regularization).</a:t>
            </a:r>
          </a:p>
          <a:p>
            <a:endParaRPr lang="en-IN" sz="1400" dirty="0"/>
          </a:p>
        </p:txBody>
      </p:sp>
    </p:spTree>
    <p:extLst>
      <p:ext uri="{BB962C8B-B14F-4D97-AF65-F5344CB8AC3E}">
        <p14:creationId xmlns:p14="http://schemas.microsoft.com/office/powerpoint/2010/main" val="199671722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3EAED-1041-4142-B070-A51C8FAC6AA1}"/>
              </a:ext>
            </a:extLst>
          </p:cNvPr>
          <p:cNvSpPr txBox="1"/>
          <p:nvPr/>
        </p:nvSpPr>
        <p:spPr>
          <a:xfrm>
            <a:off x="286871" y="1239357"/>
            <a:ext cx="4796117" cy="4832092"/>
          </a:xfrm>
          <a:prstGeom prst="rect">
            <a:avLst/>
          </a:prstGeom>
          <a:noFill/>
        </p:spPr>
        <p:txBody>
          <a:bodyPr wrap="square">
            <a:spAutoFit/>
          </a:bodyPr>
          <a:lstStyle/>
          <a:p>
            <a:r>
              <a:rPr lang="en-US" sz="1400" b="1" dirty="0"/>
              <a:t>3.Ridge (L2 Regularization): </a:t>
            </a:r>
            <a:r>
              <a:rPr lang="en-US" sz="1400" dirty="0"/>
              <a:t>Ridge Regularization shrinks coefficients close to zero but doesn't set them exactly to zero, maintaining all features while reducing their impact on the model.</a:t>
            </a:r>
          </a:p>
          <a:p>
            <a:endParaRPr lang="en-US" sz="1400" dirty="0"/>
          </a:p>
          <a:p>
            <a:endParaRPr lang="en-US" sz="1400" dirty="0"/>
          </a:p>
          <a:p>
            <a:r>
              <a:rPr lang="en-US" sz="1400" b="1" dirty="0"/>
              <a:t>4.Recursive Feature Elimination (RFE): </a:t>
            </a:r>
            <a:r>
              <a:rPr lang="en-US" sz="1400" dirty="0"/>
              <a:t>Applied to simplify the model while retaining optimal performance. RFE is utilized to identify and select the most informative features from the dataset, eliminating less important ones</a:t>
            </a:r>
          </a:p>
          <a:p>
            <a:r>
              <a:rPr lang="en-US" sz="1400" dirty="0"/>
              <a:t>Recursive Feature Elimination: RFE proceeds as follows:</a:t>
            </a:r>
          </a:p>
          <a:p>
            <a:r>
              <a:rPr lang="en-US" sz="1400" dirty="0"/>
              <a:t>•Stepwise Selection: It starts by training the model on the full set of features.</a:t>
            </a:r>
          </a:p>
          <a:p>
            <a:r>
              <a:rPr lang="en-US" sz="1400" dirty="0"/>
              <a:t>•Feature Importance Ranking: The model’s  coefficients or feature importance are used to rank the features based on their importance.</a:t>
            </a:r>
          </a:p>
          <a:p>
            <a:r>
              <a:rPr lang="en-US" sz="1400" dirty="0"/>
              <a:t>•Feature Pruning: It iteratively eliminates the least important features, selecting a subset of features that contribute most to the model's predictive ability.</a:t>
            </a:r>
          </a:p>
          <a:p>
            <a:endParaRPr lang="en-IN" sz="1400" dirty="0"/>
          </a:p>
        </p:txBody>
      </p:sp>
      <p:pic>
        <p:nvPicPr>
          <p:cNvPr id="4" name="Picture 3">
            <a:extLst>
              <a:ext uri="{FF2B5EF4-FFF2-40B4-BE49-F238E27FC236}">
                <a16:creationId xmlns:a16="http://schemas.microsoft.com/office/drawing/2014/main" id="{46C34E31-D40B-923C-C4F5-0E354423422C}"/>
              </a:ext>
            </a:extLst>
          </p:cNvPr>
          <p:cNvPicPr>
            <a:picLocks noChangeAspect="1"/>
          </p:cNvPicPr>
          <p:nvPr/>
        </p:nvPicPr>
        <p:blipFill>
          <a:blip r:embed="rId2"/>
          <a:stretch>
            <a:fillRect/>
          </a:stretch>
        </p:blipFill>
        <p:spPr>
          <a:xfrm>
            <a:off x="6096000" y="1437348"/>
            <a:ext cx="5118442" cy="3983304"/>
          </a:xfrm>
          <a:prstGeom prst="rect">
            <a:avLst/>
          </a:prstGeom>
        </p:spPr>
      </p:pic>
    </p:spTree>
    <p:extLst>
      <p:ext uri="{BB962C8B-B14F-4D97-AF65-F5344CB8AC3E}">
        <p14:creationId xmlns:p14="http://schemas.microsoft.com/office/powerpoint/2010/main" val="390819403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CB2-1C60-94C9-686B-FB5F6595A786}"/>
              </a:ext>
            </a:extLst>
          </p:cNvPr>
          <p:cNvSpPr>
            <a:spLocks noGrp="1"/>
          </p:cNvSpPr>
          <p:nvPr>
            <p:ph type="title"/>
          </p:nvPr>
        </p:nvSpPr>
        <p:spPr>
          <a:xfrm>
            <a:off x="979715" y="3184071"/>
            <a:ext cx="4102846" cy="489857"/>
          </a:xfrm>
        </p:spPr>
        <p:txBody>
          <a:bodyPr>
            <a:normAutofit/>
          </a:bodyPr>
          <a:lstStyle/>
          <a:p>
            <a:r>
              <a:rPr lang="en-US" dirty="0"/>
              <a:t>Fig. Use Case Diagram</a:t>
            </a:r>
            <a:endParaRPr lang="en-IN" dirty="0"/>
          </a:p>
        </p:txBody>
      </p:sp>
      <p:pic>
        <p:nvPicPr>
          <p:cNvPr id="18" name="Picture Placeholder 17">
            <a:extLst>
              <a:ext uri="{FF2B5EF4-FFF2-40B4-BE49-F238E27FC236}">
                <a16:creationId xmlns:a16="http://schemas.microsoft.com/office/drawing/2014/main" id="{054CFF91-1552-BBE3-6AE6-DB375EDDF93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70263" y="1447800"/>
            <a:ext cx="4812362" cy="4572000"/>
          </a:xfrm>
        </p:spPr>
      </p:pic>
    </p:spTree>
    <p:extLst>
      <p:ext uri="{BB962C8B-B14F-4D97-AF65-F5344CB8AC3E}">
        <p14:creationId xmlns:p14="http://schemas.microsoft.com/office/powerpoint/2010/main" val="3781015683"/>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normAutofit fontScale="90000"/>
          </a:bodyPr>
          <a:lstStyle/>
          <a:p>
            <a:pPr>
              <a:lnSpc>
                <a:spcPct val="100000"/>
              </a:lnSpc>
            </a:pPr>
            <a:r>
              <a:rPr lang="en-US" dirty="0"/>
              <a:t>Existing Approaches to Diabetes Prediction </a:t>
            </a:r>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p:txBody>
          <a:bodyPr>
            <a:noAutofit/>
          </a:bodyPr>
          <a:lstStyle/>
          <a:p>
            <a:r>
              <a:rPr lang="en-US" sz="1400" b="1" dirty="0"/>
              <a:t>Contrasting Traditional Approaches and Digital Health Technologies: </a:t>
            </a:r>
            <a:r>
              <a:rPr lang="en-US" sz="1400" dirty="0"/>
              <a:t>The landscape of diabetes prediction and management has witnessed a transformative shift from traditional methods to innovative digital health technologies. This transition marks a departure from periodic monitoring towards real-time, data-driven interventions.</a:t>
            </a:r>
          </a:p>
          <a:p>
            <a:r>
              <a:rPr lang="en-US" sz="1400" b="1" dirty="0"/>
              <a:t>Real-Time Monitoring : </a:t>
            </a:r>
            <a:r>
              <a:rPr lang="en-US" sz="1400" dirty="0"/>
              <a:t>The advent of continuous glucose monitoring systems and mobile applications has ushered in a new era of diabetes care. These technologies enable patients to monitor their blood sugar levels in real-time, providing immediate insights into fluctuations. Moreover, early detection and real-time monitoring can empower healthcare providers to deliver personalized interventions tailored to real-time data, facilitating timely adjustments to treatment plans.</a:t>
            </a:r>
          </a:p>
        </p:txBody>
      </p:sp>
    </p:spTree>
    <p:extLst>
      <p:ext uri="{BB962C8B-B14F-4D97-AF65-F5344CB8AC3E}">
        <p14:creationId xmlns:p14="http://schemas.microsoft.com/office/powerpoint/2010/main" val="228603934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pPr>
              <a:lnSpc>
                <a:spcPct val="170000"/>
              </a:lnSpc>
            </a:pPr>
            <a:r>
              <a:rPr lang="en-US" dirty="0"/>
              <a:t>Previous Studies and Research</a:t>
            </a:r>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p:txBody>
          <a:bodyPr>
            <a:noAutofit/>
          </a:bodyPr>
          <a:lstStyle/>
          <a:p>
            <a:r>
              <a:rPr lang="en-US" sz="1400" b="1" dirty="0"/>
              <a:t>Exploring Similar Domains: </a:t>
            </a:r>
            <a:r>
              <a:rPr lang="en-US" sz="1400" dirty="0"/>
              <a:t>Research in similar domains has yielded valuable insights into the intersection of technology and diabetes care. These studies provide a foundation for our project's objectives and underscore the potential of innovative approaches.</a:t>
            </a:r>
          </a:p>
          <a:p>
            <a:r>
              <a:rPr lang="en-US" sz="1400" b="1" dirty="0"/>
              <a:t>Effectiveness of Continuous Glucose Monitoring Systems: </a:t>
            </a:r>
            <a:r>
              <a:rPr lang="en-US" sz="1400" dirty="0"/>
              <a:t>A study by </a:t>
            </a:r>
            <a:r>
              <a:rPr lang="en-US" sz="1400" dirty="0" err="1"/>
              <a:t>Robard’s</a:t>
            </a:r>
            <a:r>
              <a:rPr lang="en-US" sz="1400" dirty="0"/>
              <a:t> et al. </a:t>
            </a:r>
            <a:r>
              <a:rPr lang="en-US" sz="1400"/>
              <a:t>(2020) </a:t>
            </a:r>
            <a:r>
              <a:rPr lang="en-US" sz="1400" dirty="0"/>
              <a:t>showcased the effectiveness of continuous glucose monitoring systems in intensive care settings. This technology allows for real-time tracking of glucose levels, enabling proactive interventions.</a:t>
            </a:r>
          </a:p>
          <a:p>
            <a:r>
              <a:rPr lang="en-US" sz="1400" b="1" dirty="0"/>
              <a:t>Predictive Analytics Optimizing Diabetes Care: </a:t>
            </a:r>
            <a:r>
              <a:rPr lang="en-US" sz="1400" dirty="0"/>
              <a:t>Bootsma (2018) highlighted the potential of predictive analytics in optimizing diabetes care. The study emphasized the role of data-driven insights in personalizing treatment strategies and enhancing patient outcomes.</a:t>
            </a:r>
          </a:p>
        </p:txBody>
      </p:sp>
    </p:spTree>
    <p:extLst>
      <p:ext uri="{BB962C8B-B14F-4D97-AF65-F5344CB8AC3E}">
        <p14:creationId xmlns:p14="http://schemas.microsoft.com/office/powerpoint/2010/main" val="1554443687"/>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30A3-EBBF-659B-CAE5-DF948C1FA87C}"/>
              </a:ext>
            </a:extLst>
          </p:cNvPr>
          <p:cNvSpPr>
            <a:spLocks noGrp="1"/>
          </p:cNvSpPr>
          <p:nvPr>
            <p:ph type="title"/>
          </p:nvPr>
        </p:nvSpPr>
        <p:spPr/>
        <p:txBody>
          <a:bodyPr/>
          <a:lstStyle/>
          <a:p>
            <a:r>
              <a:rPr lang="en-IN" dirty="0"/>
              <a:t>RESULT </a:t>
            </a:r>
          </a:p>
        </p:txBody>
      </p:sp>
      <p:sp>
        <p:nvSpPr>
          <p:cNvPr id="3" name="Text Placeholder 2">
            <a:extLst>
              <a:ext uri="{FF2B5EF4-FFF2-40B4-BE49-F238E27FC236}">
                <a16:creationId xmlns:a16="http://schemas.microsoft.com/office/drawing/2014/main" id="{CFE324A3-A200-768F-8F7E-80A2B1699AFD}"/>
              </a:ext>
            </a:extLst>
          </p:cNvPr>
          <p:cNvSpPr>
            <a:spLocks noGrp="1"/>
          </p:cNvSpPr>
          <p:nvPr>
            <p:ph type="body" sz="half" idx="2"/>
          </p:nvPr>
        </p:nvSpPr>
        <p:spPr>
          <a:xfrm>
            <a:off x="1148797" y="3209365"/>
            <a:ext cx="8831815" cy="3074894"/>
          </a:xfrm>
        </p:spPr>
        <p:txBody>
          <a:bodyPr>
            <a:normAutofit/>
          </a:bodyPr>
          <a:lstStyle/>
          <a:p>
            <a:pPr marL="342900" lvl="0" indent="-342900" algn="just">
              <a:spcBef>
                <a:spcPts val="900"/>
              </a:spcBef>
              <a:spcAft>
                <a:spcPts val="300"/>
              </a:spcAft>
              <a:buFont typeface="Wingdings" panose="05000000000000000000" pitchFamily="2" charset="2"/>
              <a:buChar char="Ø"/>
            </a:pPr>
            <a:r>
              <a:rPr lang="en-AU" sz="1600" b="1" dirty="0">
                <a:effectLst/>
                <a:latin typeface="Times New Roman" panose="02020603050405020304" pitchFamily="18" charset="0"/>
                <a:ea typeface="Times New Roman" panose="02020603050405020304" pitchFamily="18" charset="0"/>
              </a:rPr>
              <a:t>Logistic Regression Baseline</a:t>
            </a:r>
            <a:r>
              <a:rPr lang="en-AU" sz="1600" dirty="0">
                <a:effectLst/>
                <a:latin typeface="Times New Roman" panose="02020603050405020304" pitchFamily="18" charset="0"/>
                <a:ea typeface="Times New Roman" panose="02020603050405020304" pitchFamily="18" charset="0"/>
              </a:rPr>
              <a:t>: Initially, a logistic regression model served as a baseline.</a:t>
            </a:r>
            <a:endParaRPr lang="en-IN" sz="1600" dirty="0">
              <a:effectLst/>
              <a:latin typeface="Times New Roman" panose="02020603050405020304" pitchFamily="18" charset="0"/>
              <a:ea typeface="Times New Roman" panose="02020603050405020304" pitchFamily="18" charset="0"/>
            </a:endParaRPr>
          </a:p>
          <a:p>
            <a:pPr marL="342900" lvl="0" indent="-342900" algn="just">
              <a:spcBef>
                <a:spcPts val="900"/>
              </a:spcBef>
              <a:spcAft>
                <a:spcPts val="300"/>
              </a:spcAft>
              <a:buFont typeface="Wingdings" panose="05000000000000000000" pitchFamily="2" charset="2"/>
              <a:buChar char="Ø"/>
            </a:pPr>
            <a:r>
              <a:rPr lang="en-AU" sz="1600" b="1" dirty="0">
                <a:effectLst/>
                <a:latin typeface="Times New Roman" panose="02020603050405020304" pitchFamily="18" charset="0"/>
                <a:ea typeface="Times New Roman" panose="02020603050405020304" pitchFamily="18" charset="0"/>
              </a:rPr>
              <a:t>Regularization Techniques</a:t>
            </a:r>
            <a:r>
              <a:rPr lang="en-AU" sz="1600" dirty="0">
                <a:effectLst/>
                <a:latin typeface="Times New Roman" panose="02020603050405020304" pitchFamily="18" charset="0"/>
                <a:ea typeface="Times New Roman" panose="02020603050405020304" pitchFamily="18" charset="0"/>
              </a:rPr>
              <a:t>: Lasso (L1) and Ridge (L2) regularization were employed. Lasso was used for feature selection by shrinking less important coefficients to zero, while Ridge reduced coefficients close to zero but not to zero itself, preserving all features.</a:t>
            </a:r>
            <a:endParaRPr lang="en-IN" sz="1600" dirty="0">
              <a:effectLst/>
              <a:latin typeface="Times New Roman" panose="02020603050405020304" pitchFamily="18" charset="0"/>
              <a:ea typeface="Times New Roman" panose="02020603050405020304" pitchFamily="18" charset="0"/>
            </a:endParaRPr>
          </a:p>
          <a:p>
            <a:pPr marL="342900" lvl="0" indent="-342900" algn="just">
              <a:spcBef>
                <a:spcPts val="900"/>
              </a:spcBef>
              <a:spcAft>
                <a:spcPts val="300"/>
              </a:spcAft>
              <a:buFont typeface="Wingdings" panose="05000000000000000000" pitchFamily="2" charset="2"/>
              <a:buChar char="Ø"/>
            </a:pPr>
            <a:r>
              <a:rPr lang="en-AU" sz="1600" b="1" dirty="0">
                <a:effectLst/>
                <a:latin typeface="Times New Roman" panose="02020603050405020304" pitchFamily="18" charset="0"/>
                <a:ea typeface="Times New Roman" panose="02020603050405020304" pitchFamily="18" charset="0"/>
              </a:rPr>
              <a:t>Feature Selection</a:t>
            </a:r>
            <a:r>
              <a:rPr lang="en-AU" sz="1600" dirty="0">
                <a:effectLst/>
                <a:latin typeface="Times New Roman" panose="02020603050405020304" pitchFamily="18" charset="0"/>
                <a:ea typeface="Times New Roman" panose="02020603050405020304" pitchFamily="18" charset="0"/>
              </a:rPr>
              <a:t>: Recursive Feature Elimination (RFE) simplified the model while maintaining optimal performance.</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3174835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B30C-76CE-BDB0-E82D-E81FD8A883E8}"/>
              </a:ext>
            </a:extLst>
          </p:cNvPr>
          <p:cNvSpPr>
            <a:spLocks noGrp="1"/>
          </p:cNvSpPr>
          <p:nvPr>
            <p:ph type="title"/>
          </p:nvPr>
        </p:nvSpPr>
        <p:spPr/>
        <p:txBody>
          <a:bodyPr/>
          <a:lstStyle/>
          <a:p>
            <a:r>
              <a:rPr lang="en-US" dirty="0"/>
              <a:t>Team Members</a:t>
            </a:r>
            <a:endParaRPr lang="en-IN" dirty="0"/>
          </a:p>
        </p:txBody>
      </p:sp>
      <p:sp>
        <p:nvSpPr>
          <p:cNvPr id="4" name="Text Placeholder 3">
            <a:extLst>
              <a:ext uri="{FF2B5EF4-FFF2-40B4-BE49-F238E27FC236}">
                <a16:creationId xmlns:a16="http://schemas.microsoft.com/office/drawing/2014/main" id="{271EB20A-3A78-2DFC-6D56-34C53508D489}"/>
              </a:ext>
            </a:extLst>
          </p:cNvPr>
          <p:cNvSpPr>
            <a:spLocks noGrp="1"/>
          </p:cNvSpPr>
          <p:nvPr>
            <p:ph type="body" idx="1"/>
          </p:nvPr>
        </p:nvSpPr>
        <p:spPr/>
        <p:txBody>
          <a:bodyPr>
            <a:normAutofit fontScale="85000" lnSpcReduction="10000"/>
          </a:bodyPr>
          <a:lstStyle/>
          <a:p>
            <a:pPr marL="285750" indent="-285750">
              <a:buFont typeface="Arial" panose="020B0604020202020204" pitchFamily="34" charset="0"/>
              <a:buChar char="•"/>
            </a:pPr>
            <a:r>
              <a:rPr lang="en-US" b="1" dirty="0">
                <a:solidFill>
                  <a:schemeClr val="tx1"/>
                </a:solidFill>
              </a:rPr>
              <a:t>Shreeya Sharma (BTAI-544)</a:t>
            </a:r>
          </a:p>
          <a:p>
            <a:pPr marL="285750" indent="-285750">
              <a:buFont typeface="Arial" panose="020B0604020202020204" pitchFamily="34" charset="0"/>
              <a:buChar char="•"/>
            </a:pPr>
            <a:r>
              <a:rPr lang="en-US" b="1" dirty="0">
                <a:solidFill>
                  <a:schemeClr val="tx1"/>
                </a:solidFill>
              </a:rPr>
              <a:t>Parth Chavan (BTAI-536)</a:t>
            </a:r>
          </a:p>
          <a:p>
            <a:pPr marL="285750" indent="-285750">
              <a:buFont typeface="Arial" panose="020B0604020202020204" pitchFamily="34" charset="0"/>
              <a:buChar char="•"/>
            </a:pPr>
            <a:r>
              <a:rPr lang="en-IN" b="1" dirty="0">
                <a:solidFill>
                  <a:schemeClr val="tx1"/>
                </a:solidFill>
              </a:rPr>
              <a:t>Shradha Misal (BTAI-549)</a:t>
            </a:r>
          </a:p>
          <a:p>
            <a:pPr marL="285750" indent="-285750">
              <a:buFont typeface="Arial" panose="020B0604020202020204" pitchFamily="34" charset="0"/>
              <a:buChar char="•"/>
            </a:pPr>
            <a:r>
              <a:rPr lang="en-IN" b="1" dirty="0">
                <a:solidFill>
                  <a:schemeClr val="tx1"/>
                </a:solidFill>
              </a:rPr>
              <a:t>Rathik Shetty (BTAI-546)</a:t>
            </a:r>
          </a:p>
          <a:p>
            <a:pPr marL="285750" indent="-285750">
              <a:buFont typeface="Arial" panose="020B0604020202020204" pitchFamily="34" charset="0"/>
              <a:buChar char="•"/>
            </a:pPr>
            <a:r>
              <a:rPr lang="en-IN" b="1" dirty="0">
                <a:solidFill>
                  <a:schemeClr val="tx1"/>
                </a:solidFill>
              </a:rPr>
              <a:t>Jonel Mathew (BTAI-531)</a:t>
            </a:r>
          </a:p>
          <a:p>
            <a:pPr marL="285750" indent="-285750">
              <a:buFont typeface="Arial" panose="020B0604020202020204" pitchFamily="34" charset="0"/>
              <a:buChar char="•"/>
            </a:pPr>
            <a:r>
              <a:rPr lang="en-IN" b="1" dirty="0">
                <a:solidFill>
                  <a:schemeClr val="tx1"/>
                </a:solidFill>
              </a:rPr>
              <a:t>Kingshuk Sarmah (BTAI-527)</a:t>
            </a:r>
          </a:p>
        </p:txBody>
      </p:sp>
    </p:spTree>
    <p:extLst>
      <p:ext uri="{BB962C8B-B14F-4D97-AF65-F5344CB8AC3E}">
        <p14:creationId xmlns:p14="http://schemas.microsoft.com/office/powerpoint/2010/main" val="218945484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D706-B666-9D81-FBBE-49CF8A138D4E}"/>
              </a:ext>
            </a:extLst>
          </p:cNvPr>
          <p:cNvSpPr>
            <a:spLocks noGrp="1"/>
          </p:cNvSpPr>
          <p:nvPr>
            <p:ph type="title"/>
          </p:nvPr>
        </p:nvSpPr>
        <p:spPr/>
        <p:txBody>
          <a:bodyPr/>
          <a:lstStyle/>
          <a:p>
            <a:r>
              <a:rPr lang="en-US" dirty="0"/>
              <a:t>LIMITATIONS</a:t>
            </a:r>
            <a:endParaRPr lang="en-IN" dirty="0"/>
          </a:p>
        </p:txBody>
      </p:sp>
      <p:sp>
        <p:nvSpPr>
          <p:cNvPr id="3" name="Text Placeholder 2">
            <a:extLst>
              <a:ext uri="{FF2B5EF4-FFF2-40B4-BE49-F238E27FC236}">
                <a16:creationId xmlns:a16="http://schemas.microsoft.com/office/drawing/2014/main" id="{E774D148-DD49-4B54-B1B6-E73778DB10DC}"/>
              </a:ext>
            </a:extLst>
          </p:cNvPr>
          <p:cNvSpPr>
            <a:spLocks noGrp="1"/>
          </p:cNvSpPr>
          <p:nvPr>
            <p:ph type="body" sz="half" idx="2"/>
          </p:nvPr>
        </p:nvSpPr>
        <p:spPr>
          <a:xfrm>
            <a:off x="447869" y="3299012"/>
            <a:ext cx="11336693" cy="3155576"/>
          </a:xfrm>
        </p:spPr>
        <p:txBody>
          <a:bodyPr>
            <a:noAutofit/>
          </a:bodyPr>
          <a:lstStyle/>
          <a:p>
            <a:r>
              <a:rPr lang="en-US" sz="1400" dirty="0"/>
              <a:t>While Continuous Glucose Monitoring (CGM) and Artificial Intelligence (AI) offer a comprehensive approach to diabetes management, several limitations require acknowledgment:</a:t>
            </a:r>
          </a:p>
          <a:p>
            <a:pPr marL="285750" indent="-285750">
              <a:buFont typeface="Arial" panose="020B0604020202020204" pitchFamily="34" charset="0"/>
              <a:buChar char="•"/>
            </a:pPr>
            <a:r>
              <a:rPr lang="en-US" sz="1400" dirty="0"/>
              <a:t>The use of a dataset from a randomized trial lacks explicit consideration of potential limitations, such as sample size and representativeness. Concerns arise over the generalizability of findings due to the absence of information on the diversity of the study population. Data collection relying on surveys and interviews introduces the possibility of response bias.</a:t>
            </a:r>
          </a:p>
          <a:p>
            <a:pPr marL="285750" indent="-285750">
              <a:buFont typeface="Arial" panose="020B0604020202020204" pitchFamily="34" charset="0"/>
              <a:buChar char="•"/>
            </a:pPr>
            <a:r>
              <a:rPr lang="en-US" sz="1400" dirty="0"/>
              <a:t>The use of AI models raises concerns about algorithmic bias if training data lacks representativity. The abstract implies a causal relationship between CGM usage and improved outcomes but falls short in addressing challenges related to establishing causation and potential confounding variables.</a:t>
            </a:r>
          </a:p>
          <a:p>
            <a:pPr marL="285750" indent="-285750">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Long-term assessments of CGM technology's impact on diabetes management and considerations for socioeconomic factors are overlooked, potentially affecting the study's generalizability across diverse population groups. </a:t>
            </a:r>
          </a:p>
          <a:p>
            <a:r>
              <a:rPr lang="en-US" sz="1400" dirty="0">
                <a:effectLst/>
                <a:ea typeface="Calibri" panose="020F0502020204030204" pitchFamily="34" charset="0"/>
                <a:cs typeface="Times New Roman" panose="02020603050405020304" pitchFamily="18" charset="0"/>
              </a:rPr>
              <a:t>Addressing these limitations is crucial to enhance the robustness and applicability of the study's findings and recommendations.</a:t>
            </a:r>
            <a:endParaRPr lang="en-US" sz="1400" dirty="0"/>
          </a:p>
        </p:txBody>
      </p:sp>
    </p:spTree>
    <p:extLst>
      <p:ext uri="{BB962C8B-B14F-4D97-AF65-F5344CB8AC3E}">
        <p14:creationId xmlns:p14="http://schemas.microsoft.com/office/powerpoint/2010/main" val="388425876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pPr>
              <a:lnSpc>
                <a:spcPct val="170000"/>
              </a:lnSpc>
            </a:pPr>
            <a:r>
              <a:rPr lang="en-US" dirty="0"/>
              <a:t>Project Contributions</a:t>
            </a:r>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p:txBody>
          <a:bodyPr>
            <a:noAutofit/>
          </a:bodyPr>
          <a:lstStyle/>
          <a:p>
            <a:r>
              <a:rPr lang="en-US" sz="1400" b="1" dirty="0"/>
              <a:t>Aligning with Evolving Trends: </a:t>
            </a:r>
            <a:r>
              <a:rPr lang="en-US" sz="1400" dirty="0"/>
              <a:t>By leveraging predictive analytics and machine learning, our project aligns with the industry's shift towards precision medicine and personalized interventions.</a:t>
            </a:r>
          </a:p>
          <a:p>
            <a:r>
              <a:rPr lang="en-US" sz="1400" b="1" dirty="0"/>
              <a:t>Development and Evaluation of Predictive Models: </a:t>
            </a:r>
            <a:r>
              <a:rPr lang="en-US" sz="1400" dirty="0"/>
              <a:t>A key contribution of our project lies in the development and rigorous evaluation of advanced predictive models. Specifically, models like Gradient Boosting and Random Forest are being harnessed to provide accurate diabetes predictions and anticipate potential complications.</a:t>
            </a:r>
          </a:p>
          <a:p>
            <a:r>
              <a:rPr lang="en-US" sz="1400" b="1" dirty="0"/>
              <a:t>Integration of Personalized Treatment Recommendation Algorithms: </a:t>
            </a:r>
            <a:r>
              <a:rPr lang="en-US" sz="1400" dirty="0"/>
              <a:t>We take a holistic approach by integrating personalized treatment recommendation algorithms into our project. These algorithms offer healthcare providers tailored insights to guide patient interventions, merging data-driven insights with clinical expertise.</a:t>
            </a:r>
          </a:p>
        </p:txBody>
      </p:sp>
    </p:spTree>
    <p:extLst>
      <p:ext uri="{BB962C8B-B14F-4D97-AF65-F5344CB8AC3E}">
        <p14:creationId xmlns:p14="http://schemas.microsoft.com/office/powerpoint/2010/main" val="140666809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normAutofit fontScale="90000"/>
          </a:bodyPr>
          <a:lstStyle/>
          <a:p>
            <a:pPr>
              <a:lnSpc>
                <a:spcPct val="170000"/>
              </a:lnSpc>
            </a:pPr>
            <a:r>
              <a:rPr lang="en-US" dirty="0"/>
              <a:t>Conclusion and Future Directions</a:t>
            </a:r>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p:txBody>
          <a:bodyPr>
            <a:noAutofit/>
          </a:bodyPr>
          <a:lstStyle/>
          <a:p>
            <a:pPr>
              <a:lnSpc>
                <a:spcPct val="120000"/>
              </a:lnSpc>
            </a:pPr>
            <a:r>
              <a:rPr lang="en-US" sz="1400" b="1" dirty="0"/>
              <a:t>Recap of Main Goals and Contributions: </a:t>
            </a:r>
            <a:r>
              <a:rPr lang="en-US" sz="1400" dirty="0"/>
              <a:t>In closing, CGM will stand as a beacon of innovation in diabetes management. Our project's central goals include predictive models for accurate diabetes prediction, personalized treatment recommendations, and the integration of data-driven insights into clinical practice.</a:t>
            </a:r>
          </a:p>
          <a:p>
            <a:pPr>
              <a:lnSpc>
                <a:spcPct val="120000"/>
              </a:lnSpc>
            </a:pPr>
            <a:r>
              <a:rPr lang="en-US" sz="1400" b="1" dirty="0"/>
              <a:t>AI-Driven Diabetes Care: </a:t>
            </a:r>
            <a:r>
              <a:rPr lang="en-US" sz="1400" dirty="0"/>
              <a:t>As we conclude, we envision a future where AI-driven diabetes care becomes the cornerstone of precision medicine. The synergy between machine learning and medical expertise holds the promise of improved patient outcomes, enhanced healthcare decision-making, and resource optimization.</a:t>
            </a:r>
          </a:p>
          <a:p>
            <a:pPr>
              <a:lnSpc>
                <a:spcPct val="120000"/>
              </a:lnSpc>
            </a:pPr>
            <a:r>
              <a:rPr lang="en-US" sz="1400" b="1" dirty="0"/>
              <a:t>Engagement and Discussion: </a:t>
            </a:r>
            <a:r>
              <a:rPr lang="en-US" sz="1400" dirty="0"/>
              <a:t>We invite you to engage in discussions and pose questions about our research methodology. Your insights and feedback are invaluable as we collectively shape the future of diabetes management through innovative technologies.</a:t>
            </a:r>
          </a:p>
        </p:txBody>
      </p:sp>
    </p:spTree>
    <p:extLst>
      <p:ext uri="{BB962C8B-B14F-4D97-AF65-F5344CB8AC3E}">
        <p14:creationId xmlns:p14="http://schemas.microsoft.com/office/powerpoint/2010/main" val="135336978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841EF-3DAF-02AC-172F-2F1536F526C7}"/>
              </a:ext>
            </a:extLst>
          </p:cNvPr>
          <p:cNvSpPr txBox="1"/>
          <p:nvPr/>
        </p:nvSpPr>
        <p:spPr>
          <a:xfrm>
            <a:off x="582706" y="636493"/>
            <a:ext cx="9690847" cy="5386090"/>
          </a:xfrm>
          <a:prstGeom prst="rect">
            <a:avLst/>
          </a:prstGeom>
          <a:noFill/>
        </p:spPr>
        <p:txBody>
          <a:bodyPr wrap="square">
            <a:spAutoFit/>
          </a:bodyPr>
          <a:lstStyle/>
          <a:p>
            <a:pPr lvl="0" fontAlgn="base">
              <a:buSzPts val="800"/>
            </a:pPr>
            <a:r>
              <a:rPr lang="en-AU" sz="2800" b="1" dirty="0">
                <a:solidFill>
                  <a:srgbClr val="37393C"/>
                </a:solidFill>
                <a:latin typeface="Times New Roman" panose="02020603050405020304" pitchFamily="18" charset="0"/>
                <a:ea typeface="Times New Roman" panose="02020603050405020304" pitchFamily="18" charset="0"/>
              </a:rPr>
              <a:t>References</a:t>
            </a:r>
          </a:p>
          <a:p>
            <a:pPr marL="342900" lvl="0" indent="-342900" fontAlgn="base">
              <a:buSzPts val="800"/>
              <a:buFont typeface="+mj-lt"/>
              <a:buAutoNum type="arabicPeriod"/>
            </a:pPr>
            <a:endParaRPr lang="en-AU" sz="1400" dirty="0">
              <a:solidFill>
                <a:srgbClr val="37393C"/>
              </a:solidFill>
              <a:effectLst/>
              <a:latin typeface="Times New Roman" panose="02020603050405020304" pitchFamily="18" charset="0"/>
              <a:ea typeface="Times New Roman" panose="02020603050405020304" pitchFamily="18" charset="0"/>
            </a:endParaRPr>
          </a:p>
          <a:p>
            <a:pPr marL="342900" lvl="0" indent="-342900" algn="just" fontAlgn="base">
              <a:buSzPct val="57000"/>
              <a:buFont typeface="+mj-lt"/>
              <a:buAutoNum type="arabicPeriod"/>
            </a:pPr>
            <a:r>
              <a:rPr lang="en-AU" sz="1600" dirty="0">
                <a:solidFill>
                  <a:srgbClr val="000000"/>
                </a:solidFill>
                <a:effectLst/>
                <a:latin typeface="Times New Roman" panose="02020603050405020304" pitchFamily="18" charset="0"/>
                <a:ea typeface="Times New Roman" panose="02020603050405020304" pitchFamily="18" charset="0"/>
              </a:rPr>
              <a:t>Sugandh, F. N. U., Chandio, M., Raveena, F. N. U., Kumar, L., Karishma, F. N. U., </a:t>
            </a:r>
            <a:r>
              <a:rPr lang="en-AU" sz="1600" dirty="0" err="1">
                <a:solidFill>
                  <a:srgbClr val="000000"/>
                </a:solidFill>
                <a:effectLst/>
                <a:latin typeface="Times New Roman" panose="02020603050405020304" pitchFamily="18" charset="0"/>
                <a:ea typeface="Times New Roman" panose="02020603050405020304" pitchFamily="18" charset="0"/>
              </a:rPr>
              <a:t>Khuwaja</a:t>
            </a:r>
            <a:r>
              <a:rPr lang="en-AU" sz="1600" dirty="0">
                <a:solidFill>
                  <a:srgbClr val="000000"/>
                </a:solidFill>
                <a:effectLst/>
                <a:latin typeface="Times New Roman" panose="02020603050405020304" pitchFamily="18" charset="0"/>
                <a:ea typeface="Times New Roman" panose="02020603050405020304" pitchFamily="18" charset="0"/>
              </a:rPr>
              <a:t>, S., Memon, U. A., Bai, K., Kashif, M., </a:t>
            </a:r>
            <a:r>
              <a:rPr lang="en-AU" sz="1600" dirty="0" err="1">
                <a:solidFill>
                  <a:srgbClr val="000000"/>
                </a:solidFill>
                <a:effectLst/>
                <a:latin typeface="Times New Roman" panose="02020603050405020304" pitchFamily="18" charset="0"/>
                <a:ea typeface="Times New Roman" panose="02020603050405020304" pitchFamily="18" charset="0"/>
              </a:rPr>
              <a:t>Varrassi</a:t>
            </a:r>
            <a:r>
              <a:rPr lang="en-AU" sz="1600" dirty="0">
                <a:solidFill>
                  <a:srgbClr val="000000"/>
                </a:solidFill>
                <a:effectLst/>
                <a:latin typeface="Times New Roman" panose="02020603050405020304" pitchFamily="18" charset="0"/>
                <a:ea typeface="Times New Roman" panose="02020603050405020304" pitchFamily="18" charset="0"/>
              </a:rPr>
              <a:t>, G., Khatri, M., &amp; Kumar, S. (2023). Advances in the management of diabetes mellitus: A focus on personalized medicine. </a:t>
            </a:r>
            <a:r>
              <a:rPr lang="en-AU" sz="1600" dirty="0" err="1">
                <a:solidFill>
                  <a:srgbClr val="000000"/>
                </a:solidFill>
                <a:effectLst/>
                <a:latin typeface="Times New Roman" panose="02020603050405020304" pitchFamily="18" charset="0"/>
                <a:ea typeface="Times New Roman" panose="02020603050405020304" pitchFamily="18" charset="0"/>
              </a:rPr>
              <a:t>Cureus</a:t>
            </a:r>
            <a:r>
              <a:rPr lang="en-AU" sz="1600" dirty="0">
                <a:solidFill>
                  <a:srgbClr val="000000"/>
                </a:solidFill>
                <a:effectLst/>
                <a:latin typeface="Times New Roman" panose="02020603050405020304" pitchFamily="18" charset="0"/>
                <a:ea typeface="Times New Roman" panose="02020603050405020304" pitchFamily="18" charset="0"/>
              </a:rPr>
              <a:t>, 15(8). </a:t>
            </a:r>
            <a:r>
              <a:rPr lang="en-AU" sz="1600" u="sng" dirty="0">
                <a:solidFill>
                  <a:srgbClr val="0000FF"/>
                </a:solidFill>
                <a:effectLst/>
                <a:latin typeface="Times New Roman" panose="02020603050405020304" pitchFamily="18" charset="0"/>
                <a:ea typeface="Times New Roman" panose="02020603050405020304" pitchFamily="18" charset="0"/>
                <a:hlinkClick r:id="rId2"/>
              </a:rPr>
              <a:t>https://doi.org/10.7759/cureus.43697</a:t>
            </a:r>
            <a:endParaRPr lang="en-IN" sz="1600" dirty="0">
              <a:effectLst/>
              <a:latin typeface="Times New Roman" panose="02020603050405020304" pitchFamily="18" charset="0"/>
              <a:ea typeface="Times New Roman" panose="02020603050405020304" pitchFamily="18" charset="0"/>
            </a:endParaRPr>
          </a:p>
          <a:p>
            <a:pPr marL="342900" lvl="0" indent="-342900" algn="just" fontAlgn="base">
              <a:buSzPct val="57000"/>
              <a:buFont typeface="+mj-lt"/>
              <a:buAutoNum type="arabicPeriod"/>
            </a:pPr>
            <a:r>
              <a:rPr lang="en-AU" sz="1600" dirty="0" err="1">
                <a:effectLst/>
                <a:latin typeface="Times New Roman" panose="02020603050405020304" pitchFamily="18" charset="0"/>
                <a:ea typeface="Times New Roman" panose="02020603050405020304" pitchFamily="18" charset="0"/>
              </a:rPr>
              <a:t>Hornborg</a:t>
            </a:r>
            <a:r>
              <a:rPr lang="en-AU" sz="1600" dirty="0">
                <a:effectLst/>
                <a:latin typeface="Times New Roman" panose="02020603050405020304" pitchFamily="18" charset="0"/>
                <a:ea typeface="Times New Roman" panose="02020603050405020304" pitchFamily="18" charset="0"/>
              </a:rPr>
              <a:t> Svensson, C., Henriksen, M. M., </a:t>
            </a:r>
            <a:r>
              <a:rPr lang="en-AU" sz="1600" dirty="0" err="1">
                <a:effectLst/>
                <a:latin typeface="Times New Roman" panose="02020603050405020304" pitchFamily="18" charset="0"/>
                <a:ea typeface="Times New Roman" panose="02020603050405020304" pitchFamily="18" charset="0"/>
              </a:rPr>
              <a:t>Thorsteinsson</a:t>
            </a:r>
            <a:r>
              <a:rPr lang="en-AU" sz="1600" dirty="0">
                <a:effectLst/>
                <a:latin typeface="Times New Roman" panose="02020603050405020304" pitchFamily="18" charset="0"/>
                <a:ea typeface="Times New Roman" panose="02020603050405020304" pitchFamily="18" charset="0"/>
              </a:rPr>
              <a:t>, B., &amp; Pedersen-</a:t>
            </a:r>
            <a:r>
              <a:rPr lang="en-AU" sz="1600" dirty="0" err="1">
                <a:effectLst/>
                <a:latin typeface="Times New Roman" panose="02020603050405020304" pitchFamily="18" charset="0"/>
                <a:ea typeface="Times New Roman" panose="02020603050405020304" pitchFamily="18" charset="0"/>
              </a:rPr>
              <a:t>Bjergaard</a:t>
            </a:r>
            <a:r>
              <a:rPr lang="en-AU" sz="1600" dirty="0">
                <a:effectLst/>
                <a:latin typeface="Times New Roman" panose="02020603050405020304" pitchFamily="18" charset="0"/>
                <a:ea typeface="Times New Roman" panose="02020603050405020304" pitchFamily="18" charset="0"/>
              </a:rPr>
              <a:t>, U. (2022). Continuous glucose monitoring (CGM) readings during patient-reported symptomatic </a:t>
            </a:r>
            <a:r>
              <a:rPr lang="en-AU" sz="1600" dirty="0" err="1">
                <a:effectLst/>
                <a:latin typeface="Times New Roman" panose="02020603050405020304" pitchFamily="18" charset="0"/>
                <a:ea typeface="Times New Roman" panose="02020603050405020304" pitchFamily="18" charset="0"/>
              </a:rPr>
              <a:t>hypoglycemia</a:t>
            </a:r>
            <a:r>
              <a:rPr lang="en-AU" sz="1600" dirty="0">
                <a:effectLst/>
                <a:latin typeface="Times New Roman" panose="02020603050405020304" pitchFamily="18" charset="0"/>
                <a:ea typeface="Times New Roman" panose="02020603050405020304" pitchFamily="18" charset="0"/>
              </a:rPr>
              <a:t>: Assessment of the advanced technologies and treatments for diabetes consensus definition of CGM-recorded </a:t>
            </a:r>
            <a:r>
              <a:rPr lang="en-AU" sz="1600" dirty="0" err="1">
                <a:effectLst/>
                <a:latin typeface="Times New Roman" panose="02020603050405020304" pitchFamily="18" charset="0"/>
                <a:ea typeface="Times New Roman" panose="02020603050405020304" pitchFamily="18" charset="0"/>
              </a:rPr>
              <a:t>hypoglycemia</a:t>
            </a:r>
            <a:r>
              <a:rPr lang="en-AU" sz="1600" dirty="0">
                <a:effectLst/>
                <a:latin typeface="Times New Roman" panose="02020603050405020304" pitchFamily="18" charset="0"/>
                <a:ea typeface="Times New Roman" panose="02020603050405020304" pitchFamily="18" charset="0"/>
              </a:rPr>
              <a:t>. Diabetes Technology &amp; Therapeutics, 24(2), 130–135. </a:t>
            </a:r>
            <a:r>
              <a:rPr lang="en-AU" sz="1600" u="sng" dirty="0">
                <a:solidFill>
                  <a:srgbClr val="0000FF"/>
                </a:solidFill>
                <a:effectLst/>
                <a:latin typeface="Times New Roman" panose="02020603050405020304" pitchFamily="18" charset="0"/>
                <a:ea typeface="Times New Roman" panose="02020603050405020304" pitchFamily="18" charset="0"/>
                <a:hlinkClick r:id="rId3"/>
              </a:rPr>
              <a:t>https://doi.org/10.1089/dia.2021.0216</a:t>
            </a:r>
            <a:r>
              <a:rPr lang="en-AU"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fontAlgn="base">
              <a:buSzPct val="57000"/>
              <a:buFont typeface="+mj-lt"/>
              <a:buAutoNum type="arabicPeriod"/>
            </a:pPr>
            <a:r>
              <a:rPr lang="en-AU" sz="1600" dirty="0">
                <a:solidFill>
                  <a:srgbClr val="37393C"/>
                </a:solidFill>
                <a:effectLst/>
                <a:latin typeface="Times New Roman" panose="02020603050405020304" pitchFamily="18" charset="0"/>
                <a:ea typeface="Times New Roman" panose="02020603050405020304" pitchFamily="18" charset="0"/>
              </a:rPr>
              <a:t>van Oss, C. J. (1995). </a:t>
            </a:r>
            <a:r>
              <a:rPr lang="en-AU" sz="1600" i="1" dirty="0">
                <a:solidFill>
                  <a:srgbClr val="37393C"/>
                </a:solidFill>
                <a:effectLst/>
                <a:latin typeface="Times New Roman" panose="02020603050405020304" pitchFamily="18" charset="0"/>
                <a:ea typeface="Times New Roman" panose="02020603050405020304" pitchFamily="18" charset="0"/>
              </a:rPr>
              <a:t>Transfusion Immunology and Medicine</a:t>
            </a:r>
            <a:r>
              <a:rPr lang="en-AU" sz="1600" dirty="0">
                <a:solidFill>
                  <a:srgbClr val="37393C"/>
                </a:solidFill>
                <a:effectLst/>
                <a:latin typeface="Times New Roman" panose="02020603050405020304" pitchFamily="18" charset="0"/>
                <a:ea typeface="Times New Roman" panose="02020603050405020304" pitchFamily="18" charset="0"/>
              </a:rPr>
              <a:t> (1st Edition). CRC Press.</a:t>
            </a:r>
            <a:endParaRPr lang="en-IN" sz="1600" dirty="0">
              <a:effectLst/>
              <a:latin typeface="Times New Roman" panose="02020603050405020304" pitchFamily="18" charset="0"/>
              <a:ea typeface="Times New Roman" panose="02020603050405020304" pitchFamily="18" charset="0"/>
            </a:endParaRPr>
          </a:p>
          <a:p>
            <a:pPr marL="342900" lvl="0" indent="-342900" algn="just" fontAlgn="base">
              <a:buSzPct val="57000"/>
              <a:buFont typeface="+mj-lt"/>
              <a:buAutoNum type="arabicPeriod"/>
            </a:pPr>
            <a:r>
              <a:rPr lang="en-AU" sz="1600" dirty="0">
                <a:solidFill>
                  <a:srgbClr val="000000"/>
                </a:solidFill>
                <a:effectLst/>
                <a:latin typeface="Times New Roman" panose="02020603050405020304" pitchFamily="18" charset="0"/>
                <a:ea typeface="Times New Roman" panose="02020603050405020304" pitchFamily="18" charset="0"/>
              </a:rPr>
              <a:t>Sugandh, F. N. U., Chandio, M., Raveena, F. N. U., Kumar, L., Karishma, F. N. U., </a:t>
            </a:r>
            <a:r>
              <a:rPr lang="en-AU" sz="1600" dirty="0" err="1">
                <a:solidFill>
                  <a:srgbClr val="000000"/>
                </a:solidFill>
                <a:effectLst/>
                <a:latin typeface="Times New Roman" panose="02020603050405020304" pitchFamily="18" charset="0"/>
                <a:ea typeface="Times New Roman" panose="02020603050405020304" pitchFamily="18" charset="0"/>
              </a:rPr>
              <a:t>Khuwaja</a:t>
            </a:r>
            <a:r>
              <a:rPr lang="en-AU" sz="1600" dirty="0">
                <a:solidFill>
                  <a:srgbClr val="000000"/>
                </a:solidFill>
                <a:effectLst/>
                <a:latin typeface="Times New Roman" panose="02020603050405020304" pitchFamily="18" charset="0"/>
                <a:ea typeface="Times New Roman" panose="02020603050405020304" pitchFamily="18" charset="0"/>
              </a:rPr>
              <a:t>, S., Memon, U. A., Bai, K., Kashif, M., </a:t>
            </a:r>
            <a:r>
              <a:rPr lang="en-AU" sz="1600" dirty="0" err="1">
                <a:solidFill>
                  <a:srgbClr val="000000"/>
                </a:solidFill>
                <a:effectLst/>
                <a:latin typeface="Times New Roman" panose="02020603050405020304" pitchFamily="18" charset="0"/>
                <a:ea typeface="Times New Roman" panose="02020603050405020304" pitchFamily="18" charset="0"/>
              </a:rPr>
              <a:t>Varrassi</a:t>
            </a:r>
            <a:r>
              <a:rPr lang="en-AU" sz="1600" dirty="0">
                <a:solidFill>
                  <a:srgbClr val="000000"/>
                </a:solidFill>
                <a:effectLst/>
                <a:latin typeface="Times New Roman" panose="02020603050405020304" pitchFamily="18" charset="0"/>
                <a:ea typeface="Times New Roman" panose="02020603050405020304" pitchFamily="18" charset="0"/>
              </a:rPr>
              <a:t>, G., Khatri, M., &amp; Kumar, S. (2023). Advances in the management of diabetes mellitus: A focus on personalized medicine. </a:t>
            </a:r>
            <a:r>
              <a:rPr lang="en-AU" sz="1600" dirty="0" err="1">
                <a:solidFill>
                  <a:srgbClr val="000000"/>
                </a:solidFill>
                <a:effectLst/>
                <a:latin typeface="Times New Roman" panose="02020603050405020304" pitchFamily="18" charset="0"/>
                <a:ea typeface="Times New Roman" panose="02020603050405020304" pitchFamily="18" charset="0"/>
              </a:rPr>
              <a:t>Cureus</a:t>
            </a:r>
            <a:r>
              <a:rPr lang="en-AU" sz="1600" dirty="0">
                <a:solidFill>
                  <a:srgbClr val="000000"/>
                </a:solidFill>
                <a:effectLst/>
                <a:latin typeface="Times New Roman" panose="02020603050405020304" pitchFamily="18" charset="0"/>
                <a:ea typeface="Times New Roman" panose="02020603050405020304" pitchFamily="18" charset="0"/>
              </a:rPr>
              <a:t>, 15(8). </a:t>
            </a:r>
            <a:r>
              <a:rPr lang="en-AU" sz="1600" u="sng" dirty="0">
                <a:solidFill>
                  <a:srgbClr val="0000FF"/>
                </a:solidFill>
                <a:effectLst/>
                <a:latin typeface="Times New Roman" panose="02020603050405020304" pitchFamily="18" charset="0"/>
                <a:ea typeface="Times New Roman" panose="02020603050405020304" pitchFamily="18" charset="0"/>
                <a:hlinkClick r:id="rId2"/>
              </a:rPr>
              <a:t>https://doi.org/10.7759/cureus.43697</a:t>
            </a:r>
            <a:r>
              <a:rPr lang="en-AU" sz="16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fontAlgn="base">
              <a:buSzPct val="57000"/>
              <a:buFont typeface="+mj-lt"/>
              <a:buAutoNum type="arabicPeriod"/>
            </a:pPr>
            <a:r>
              <a:rPr lang="en-AU" sz="1600" dirty="0" err="1">
                <a:solidFill>
                  <a:srgbClr val="000000"/>
                </a:solidFill>
                <a:effectLst/>
                <a:latin typeface="Times New Roman" panose="02020603050405020304" pitchFamily="18" charset="0"/>
                <a:ea typeface="Times New Roman" panose="02020603050405020304" pitchFamily="18" charset="0"/>
              </a:rPr>
              <a:t>Anunaya</a:t>
            </a:r>
            <a:r>
              <a:rPr lang="en-AU" sz="1600" dirty="0">
                <a:solidFill>
                  <a:srgbClr val="000000"/>
                </a:solidFill>
                <a:effectLst/>
                <a:latin typeface="Times New Roman" panose="02020603050405020304" pitchFamily="18" charset="0"/>
                <a:ea typeface="Times New Roman" panose="02020603050405020304" pitchFamily="18" charset="0"/>
              </a:rPr>
              <a:t>, S. (2021, August 10). Data preprocessing in data mining - A hands on guide (updated 2023). Analytics Vidhya. </a:t>
            </a:r>
            <a:r>
              <a:rPr lang="en-AU" sz="1600" u="sng" dirty="0">
                <a:solidFill>
                  <a:srgbClr val="0000FF"/>
                </a:solidFill>
                <a:effectLst/>
                <a:latin typeface="Times New Roman" panose="02020603050405020304" pitchFamily="18" charset="0"/>
                <a:ea typeface="Times New Roman" panose="02020603050405020304" pitchFamily="18" charset="0"/>
                <a:hlinkClick r:id="rId4"/>
              </a:rPr>
              <a:t>https://www.analyticsvidhya.com/blog/2021/08/data-preprocessing-in-data-mining-a-hands-on-guide/</a:t>
            </a:r>
            <a:endParaRPr lang="en-AU" sz="1600" u="sng" dirty="0">
              <a:solidFill>
                <a:srgbClr val="0000FF"/>
              </a:solidFill>
              <a:latin typeface="Times New Roman" panose="02020603050405020304" pitchFamily="18" charset="0"/>
              <a:ea typeface="Times New Roman" panose="02020603050405020304" pitchFamily="18" charset="0"/>
            </a:endParaRPr>
          </a:p>
          <a:p>
            <a:pPr marL="342900" indent="-342900" algn="just" fontAlgn="base">
              <a:buSzPct val="57000"/>
              <a:buFont typeface="+mj-lt"/>
              <a:buAutoNum type="arabicPeriod"/>
            </a:pPr>
            <a:r>
              <a:rPr lang="en-AU" sz="1600" dirty="0">
                <a:solidFill>
                  <a:srgbClr val="000000"/>
                </a:solidFill>
                <a:effectLst/>
                <a:latin typeface="Times New Roman" panose="02020603050405020304" pitchFamily="18" charset="0"/>
                <a:ea typeface="Times New Roman" panose="02020603050405020304" pitchFamily="18" charset="0"/>
              </a:rPr>
              <a:t>Nefs, G., </a:t>
            </a:r>
            <a:r>
              <a:rPr lang="en-AU" sz="1600" dirty="0" err="1">
                <a:solidFill>
                  <a:srgbClr val="000000"/>
                </a:solidFill>
                <a:effectLst/>
                <a:latin typeface="Times New Roman" panose="02020603050405020304" pitchFamily="18" charset="0"/>
                <a:ea typeface="Times New Roman" panose="02020603050405020304" pitchFamily="18" charset="0"/>
              </a:rPr>
              <a:t>Bazelmans</a:t>
            </a:r>
            <a:r>
              <a:rPr lang="en-AU" sz="1600" dirty="0">
                <a:solidFill>
                  <a:srgbClr val="000000"/>
                </a:solidFill>
                <a:effectLst/>
                <a:latin typeface="Times New Roman" panose="02020603050405020304" pitchFamily="18" charset="0"/>
                <a:ea typeface="Times New Roman" panose="02020603050405020304" pitchFamily="18" charset="0"/>
              </a:rPr>
              <a:t>, E., </a:t>
            </a:r>
            <a:r>
              <a:rPr lang="en-AU" sz="1600" dirty="0" err="1">
                <a:solidFill>
                  <a:srgbClr val="000000"/>
                </a:solidFill>
                <a:effectLst/>
                <a:latin typeface="Times New Roman" panose="02020603050405020304" pitchFamily="18" charset="0"/>
                <a:ea typeface="Times New Roman" panose="02020603050405020304" pitchFamily="18" charset="0"/>
              </a:rPr>
              <a:t>Marsman</a:t>
            </a:r>
            <a:r>
              <a:rPr lang="en-AU" sz="1600" dirty="0">
                <a:solidFill>
                  <a:srgbClr val="000000"/>
                </a:solidFill>
                <a:effectLst/>
                <a:latin typeface="Times New Roman" panose="02020603050405020304" pitchFamily="18" charset="0"/>
                <a:ea typeface="Times New Roman" panose="02020603050405020304" pitchFamily="18" charset="0"/>
              </a:rPr>
              <a:t>, D., Snellen, N., Tack, C. J., &amp; de Galan, B. E. (2019). RT-CGM in adults with type 1 diabetes improves both glycaemic and patient-reported outcomes, but independent of each other. </a:t>
            </a:r>
            <a:r>
              <a:rPr lang="en-AU" sz="1600" i="1" dirty="0">
                <a:solidFill>
                  <a:srgbClr val="000000"/>
                </a:solidFill>
                <a:effectLst/>
                <a:latin typeface="Times New Roman" panose="02020603050405020304" pitchFamily="18" charset="0"/>
                <a:ea typeface="Times New Roman" panose="02020603050405020304" pitchFamily="18" charset="0"/>
              </a:rPr>
              <a:t>Diabetes Research and Clinical Practice</a:t>
            </a:r>
            <a:r>
              <a:rPr lang="en-AU" sz="1600" dirty="0">
                <a:solidFill>
                  <a:srgbClr val="000000"/>
                </a:solidFill>
                <a:effectLst/>
                <a:latin typeface="Times New Roman" panose="02020603050405020304" pitchFamily="18" charset="0"/>
                <a:ea typeface="Times New Roman" panose="02020603050405020304" pitchFamily="18" charset="0"/>
              </a:rPr>
              <a:t>, </a:t>
            </a:r>
            <a:r>
              <a:rPr lang="en-AU" sz="1600" i="1" dirty="0">
                <a:solidFill>
                  <a:srgbClr val="000000"/>
                </a:solidFill>
                <a:effectLst/>
                <a:latin typeface="Times New Roman" panose="02020603050405020304" pitchFamily="18" charset="0"/>
                <a:ea typeface="Times New Roman" panose="02020603050405020304" pitchFamily="18" charset="0"/>
              </a:rPr>
              <a:t>158</a:t>
            </a:r>
            <a:r>
              <a:rPr lang="en-AU" sz="1600" dirty="0">
                <a:solidFill>
                  <a:srgbClr val="000000"/>
                </a:solidFill>
                <a:effectLst/>
                <a:latin typeface="Times New Roman" panose="02020603050405020304" pitchFamily="18" charset="0"/>
                <a:ea typeface="Times New Roman" panose="02020603050405020304" pitchFamily="18" charset="0"/>
              </a:rPr>
              <a:t>(107910), 107910. </a:t>
            </a:r>
            <a:r>
              <a:rPr lang="en-AU" sz="1600" u="sng" dirty="0">
                <a:solidFill>
                  <a:srgbClr val="0000FF"/>
                </a:solidFill>
                <a:effectLst/>
                <a:latin typeface="Times New Roman" panose="02020603050405020304" pitchFamily="18" charset="0"/>
                <a:ea typeface="Times New Roman" panose="02020603050405020304" pitchFamily="18" charset="0"/>
                <a:hlinkClick r:id="rId5"/>
              </a:rPr>
              <a:t>https://doi.org/10.1016/j.diabres.2019.107910</a:t>
            </a:r>
            <a:r>
              <a:rPr lang="en-AU" sz="16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fontAlgn="base">
              <a:buSzPct val="57000"/>
              <a:buFont typeface="+mj-lt"/>
              <a:buAutoNum type="arabicPeriod"/>
            </a:pPr>
            <a:endParaRPr lang="en-IN" sz="1600" dirty="0">
              <a:effectLst/>
              <a:latin typeface="Times New Roman" panose="02020603050405020304" pitchFamily="18" charset="0"/>
              <a:ea typeface="Times New Roman" panose="02020603050405020304" pitchFamily="18" charset="0"/>
            </a:endParaRPr>
          </a:p>
          <a:p>
            <a:pPr lvl="0" fontAlgn="base">
              <a:buSzPts val="800"/>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174940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pPr>
              <a:lnSpc>
                <a:spcPct val="170000"/>
              </a:lnSpc>
            </a:pPr>
            <a:r>
              <a:rPr lang="en-US" dirty="0"/>
              <a:t>Thank You</a:t>
            </a:r>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p:txBody>
          <a:bodyPr>
            <a:noAutofit/>
          </a:bodyPr>
          <a:lstStyle/>
          <a:p>
            <a:r>
              <a:rPr lang="en-US" b="1" dirty="0"/>
              <a:t>Gratitude: </a:t>
            </a:r>
            <a:r>
              <a:rPr lang="en-US" dirty="0"/>
              <a:t>We extend our heartfelt gratitude to each of you for your time and attention during this presentation. Your interest in our CGM and its potential impact on diabetes management is truly appreciated.</a:t>
            </a:r>
          </a:p>
          <a:p>
            <a:pPr marL="0" indent="0">
              <a:lnSpc>
                <a:spcPct val="170000"/>
              </a:lnSpc>
              <a:buNone/>
            </a:pPr>
            <a:endParaRPr lang="en-US" dirty="0"/>
          </a:p>
          <a:p>
            <a:pPr marL="0" indent="0">
              <a:buNone/>
            </a:pPr>
            <a:r>
              <a:rPr lang="en-US" b="1" dirty="0"/>
              <a:t>Thank you once again for being a part of this journey towards revolutionizing diabetes care through predictive analytics and machine learning.</a:t>
            </a:r>
            <a:endParaRPr lang="en-IN" b="1" dirty="0"/>
          </a:p>
        </p:txBody>
      </p:sp>
    </p:spTree>
    <p:extLst>
      <p:ext uri="{BB962C8B-B14F-4D97-AF65-F5344CB8AC3E}">
        <p14:creationId xmlns:p14="http://schemas.microsoft.com/office/powerpoint/2010/main" val="41805934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C9E7-9821-B7A3-9B2F-3267172C5E5E}"/>
              </a:ext>
            </a:extLst>
          </p:cNvPr>
          <p:cNvSpPr>
            <a:spLocks noGrp="1"/>
          </p:cNvSpPr>
          <p:nvPr>
            <p:ph type="title"/>
          </p:nvPr>
        </p:nvSpPr>
        <p:spPr>
          <a:xfrm>
            <a:off x="870012" y="2287088"/>
            <a:ext cx="4944861" cy="2283824"/>
          </a:xfrm>
        </p:spPr>
        <p:txBody>
          <a:bodyPr/>
          <a:lstStyle/>
          <a:p>
            <a:r>
              <a:rPr lang="en-US"/>
              <a:t>Table of Contents</a:t>
            </a:r>
            <a:endParaRPr lang="en-IN" dirty="0"/>
          </a:p>
        </p:txBody>
      </p:sp>
      <p:sp>
        <p:nvSpPr>
          <p:cNvPr id="3" name="Text Placeholder 2">
            <a:extLst>
              <a:ext uri="{FF2B5EF4-FFF2-40B4-BE49-F238E27FC236}">
                <a16:creationId xmlns:a16="http://schemas.microsoft.com/office/drawing/2014/main" id="{60E7B796-0046-35EF-BB34-5A1DD046BF5E}"/>
              </a:ext>
            </a:extLst>
          </p:cNvPr>
          <p:cNvSpPr>
            <a:spLocks noGrp="1"/>
          </p:cNvSpPr>
          <p:nvPr>
            <p:ph type="body" idx="1"/>
          </p:nvPr>
        </p:nvSpPr>
        <p:spPr>
          <a:xfrm>
            <a:off x="6666378" y="3033464"/>
            <a:ext cx="3890286" cy="3074895"/>
          </a:xfrm>
        </p:spPr>
        <p:txBody>
          <a:bodyPr>
            <a:normAutofit fontScale="25000" lnSpcReduction="20000"/>
          </a:bodyPr>
          <a:lstStyle/>
          <a:p>
            <a:r>
              <a:rPr lang="en-US" sz="7200" b="1" dirty="0">
                <a:solidFill>
                  <a:schemeClr val="tx1"/>
                </a:solidFill>
              </a:rPr>
              <a:t>1)Introduction</a:t>
            </a:r>
          </a:p>
          <a:p>
            <a:pPr lvl="1"/>
            <a:r>
              <a:rPr lang="en-US" sz="6400" dirty="0">
                <a:solidFill>
                  <a:schemeClr val="tx1"/>
                </a:solidFill>
              </a:rPr>
              <a:t>PROBLEM STATEMENT</a:t>
            </a:r>
          </a:p>
          <a:p>
            <a:pPr lvl="1"/>
            <a:r>
              <a:rPr lang="en-US" sz="6400" dirty="0">
                <a:solidFill>
                  <a:schemeClr val="tx1"/>
                </a:solidFill>
              </a:rPr>
              <a:t>AIM OF THE PROJECT</a:t>
            </a:r>
          </a:p>
          <a:p>
            <a:pPr lvl="1"/>
            <a:r>
              <a:rPr lang="en-US" sz="6400" dirty="0">
                <a:solidFill>
                  <a:schemeClr val="tx1"/>
                </a:solidFill>
              </a:rPr>
              <a:t>LITERATURE REVIEW</a:t>
            </a:r>
          </a:p>
          <a:p>
            <a:r>
              <a:rPr lang="en-US" sz="7200" b="1" dirty="0">
                <a:solidFill>
                  <a:schemeClr val="tx1"/>
                </a:solidFill>
              </a:rPr>
              <a:t> 2)PROPOSED METHODOLOGY</a:t>
            </a:r>
          </a:p>
          <a:p>
            <a:r>
              <a:rPr lang="en-US" sz="6400" dirty="0">
                <a:solidFill>
                  <a:schemeClr val="tx1"/>
                </a:solidFill>
              </a:rPr>
              <a:t>	Overview</a:t>
            </a:r>
          </a:p>
          <a:p>
            <a:r>
              <a:rPr lang="en-US" sz="6400" dirty="0">
                <a:solidFill>
                  <a:schemeClr val="tx1"/>
                </a:solidFill>
              </a:rPr>
              <a:t>	Predictive Analytics in  	Healthcare</a:t>
            </a:r>
          </a:p>
          <a:p>
            <a:r>
              <a:rPr lang="en-US" sz="6400" dirty="0">
                <a:solidFill>
                  <a:schemeClr val="tx1"/>
                </a:solidFill>
              </a:rPr>
              <a:t>	Predictive Analytics in 	Diabetes Management</a:t>
            </a:r>
          </a:p>
          <a:p>
            <a:r>
              <a:rPr lang="en-US" sz="6400" dirty="0">
                <a:solidFill>
                  <a:schemeClr val="tx1"/>
                </a:solidFill>
              </a:rPr>
              <a:t>	Model Building</a:t>
            </a:r>
          </a:p>
          <a:p>
            <a:r>
              <a:rPr lang="en-US" sz="7200" b="1" dirty="0">
                <a:solidFill>
                  <a:schemeClr val="tx1"/>
                </a:solidFill>
              </a:rPr>
              <a:t>3)Existing approaches</a:t>
            </a:r>
          </a:p>
          <a:p>
            <a:r>
              <a:rPr lang="en-US" sz="7200" b="1" dirty="0">
                <a:solidFill>
                  <a:schemeClr val="tx1"/>
                </a:solidFill>
              </a:rPr>
              <a:t>4)Previous STUDIES</a:t>
            </a:r>
          </a:p>
          <a:p>
            <a:r>
              <a:rPr lang="en-US" sz="7200" b="1" dirty="0">
                <a:solidFill>
                  <a:schemeClr val="tx1"/>
                </a:solidFill>
              </a:rPr>
              <a:t>5)PROJECT CONTIBUTORS</a:t>
            </a:r>
          </a:p>
          <a:p>
            <a:r>
              <a:rPr lang="en-US" sz="7200" b="1" dirty="0">
                <a:solidFill>
                  <a:schemeClr val="tx1"/>
                </a:solidFill>
              </a:rPr>
              <a:t>6)RESULTS</a:t>
            </a:r>
          </a:p>
          <a:p>
            <a:r>
              <a:rPr lang="en-US" sz="7200" b="1" dirty="0">
                <a:solidFill>
                  <a:schemeClr val="tx1"/>
                </a:solidFill>
              </a:rPr>
              <a:t>7)CONCLUSION</a:t>
            </a:r>
          </a:p>
          <a:p>
            <a:r>
              <a:rPr lang="en-US" sz="7200" b="1" dirty="0">
                <a:solidFill>
                  <a:schemeClr val="tx1"/>
                </a:solidFill>
              </a:rPr>
              <a:t>8)THANK YOU NOTE</a:t>
            </a:r>
          </a:p>
          <a:p>
            <a:endParaRPr lang="en-US" sz="1900" b="1" dirty="0">
              <a:solidFill>
                <a:schemeClr val="tx1"/>
              </a:solidFill>
            </a:endParaRPr>
          </a:p>
          <a:p>
            <a:endParaRPr lang="en-US" sz="1900" b="1" dirty="0">
              <a:solidFill>
                <a:schemeClr val="tx1"/>
              </a:solidFill>
            </a:endParaRPr>
          </a:p>
          <a:p>
            <a:endParaRPr lang="en-US" sz="1900" b="1" dirty="0">
              <a:solidFill>
                <a:schemeClr val="tx1"/>
              </a:solidFill>
            </a:endParaRPr>
          </a:p>
          <a:p>
            <a:endParaRPr lang="en-US" sz="1900" dirty="0">
              <a:solidFill>
                <a:schemeClr val="tx1"/>
              </a:solidFill>
            </a:endParaRPr>
          </a:p>
          <a:p>
            <a:pPr lvl="1"/>
            <a:endParaRPr lang="en-US" sz="1900" dirty="0">
              <a:solidFill>
                <a:schemeClr val="tx1"/>
              </a:solidFill>
            </a:endParaRPr>
          </a:p>
          <a:p>
            <a:pPr lvl="1"/>
            <a:endParaRPr lang="en-US" sz="1600" dirty="0">
              <a:solidFill>
                <a:schemeClr val="tx1"/>
              </a:solidFill>
            </a:endParaRPr>
          </a:p>
          <a:p>
            <a:pPr marL="857250" lvl="1" indent="-400050">
              <a:buFont typeface="+mj-lt"/>
              <a:buAutoNum type="romanLcPeriod"/>
            </a:pPr>
            <a:endParaRPr lang="en-US" sz="1600" dirty="0">
              <a:solidFill>
                <a:schemeClr val="tx1"/>
              </a:solidFill>
            </a:endParaRPr>
          </a:p>
          <a:p>
            <a:pPr marL="857250" lvl="1" indent="-400050">
              <a:buFont typeface="+mj-lt"/>
              <a:buAutoNum type="romanLcPeriod"/>
            </a:pPr>
            <a:endParaRPr lang="en-US" sz="1600" dirty="0">
              <a:solidFill>
                <a:schemeClr val="tx1"/>
              </a:solidFill>
            </a:endParaRPr>
          </a:p>
          <a:p>
            <a:pPr marL="857250" lvl="1" indent="-400050">
              <a:buFont typeface="+mj-lt"/>
              <a:buAutoNum type="romanLcPeriod"/>
            </a:pPr>
            <a:endParaRPr lang="en-US" sz="1600" dirty="0">
              <a:solidFill>
                <a:schemeClr val="tx1"/>
              </a:solidFill>
            </a:endParaRPr>
          </a:p>
          <a:p>
            <a:pPr marL="857250" lvl="1" indent="-400050">
              <a:buFont typeface="+mj-lt"/>
              <a:buAutoNum type="romanLcPeriod"/>
            </a:pPr>
            <a:endParaRPr lang="en-US" dirty="0">
              <a:solidFill>
                <a:schemeClr val="tx1"/>
              </a:solidFill>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69303979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FF65-2B9A-24C6-960D-55589E917FD0}"/>
              </a:ext>
            </a:extLst>
          </p:cNvPr>
          <p:cNvSpPr>
            <a:spLocks noGrp="1"/>
          </p:cNvSpPr>
          <p:nvPr>
            <p:ph type="title"/>
          </p:nvPr>
        </p:nvSpPr>
        <p:spPr/>
        <p:txBody>
          <a:bodyPr/>
          <a:lstStyle/>
          <a:p>
            <a:r>
              <a:rPr lang="en-US" dirty="0"/>
              <a:t>INTRODUCTION</a:t>
            </a:r>
            <a:endParaRPr lang="en-IN" dirty="0"/>
          </a:p>
        </p:txBody>
      </p:sp>
    </p:spTree>
    <p:extLst>
      <p:ext uri="{BB962C8B-B14F-4D97-AF65-F5344CB8AC3E}">
        <p14:creationId xmlns:p14="http://schemas.microsoft.com/office/powerpoint/2010/main" val="38552579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a:xfrm>
            <a:off x="1154954" y="2468032"/>
            <a:ext cx="8761413" cy="3416300"/>
          </a:xfrm>
        </p:spPr>
        <p:txBody>
          <a:bodyPr>
            <a:noAutofit/>
          </a:bodyPr>
          <a:lstStyle/>
          <a:p>
            <a:pPr algn="just"/>
            <a:r>
              <a:rPr lang="en-US" sz="1400" b="1" dirty="0"/>
              <a:t>Rising Prevalence of Diabetes Mellitus Worldwide: </a:t>
            </a:r>
            <a:r>
              <a:rPr lang="en-US" sz="1400" dirty="0"/>
              <a:t>Diabetes mellitus has emerged as a global health concern, affecting millions of individuals. The prevalence of this metabolic disorder continues to escalate, placing significant burdens on healthcare systems.</a:t>
            </a:r>
          </a:p>
          <a:p>
            <a:pPr algn="just"/>
            <a:r>
              <a:rPr lang="en-US" sz="1400" b="1" dirty="0"/>
              <a:t>Challenges of Diabetes Management: </a:t>
            </a:r>
            <a:r>
              <a:rPr lang="en-US" sz="1400" dirty="0"/>
              <a:t>Managing diabetes is a multifaceted endeavor that involves monitoring blood sugar levels, adhering to medications, making dietary adjustments, and adopting lifestyle changes. These complexities can lead to suboptimal outcomes if not addressed with precision.</a:t>
            </a:r>
          </a:p>
          <a:p>
            <a:pPr algn="just"/>
            <a:r>
              <a:rPr lang="en-US" sz="1400" b="1" dirty="0"/>
              <a:t>Need for Glucose Monitoring</a:t>
            </a:r>
            <a:r>
              <a:rPr lang="en-US" sz="1400" dirty="0"/>
              <a:t>: Glucose monitoring is essential for managing diabetes as it allows individuals to track their blood sugar levels, enabling timely adjustments to medication, diet, and lifestyle to prevent complications and maintain optimal health. Regular monitoring helps in achieving and maintaining target glucose levels, promoting effective diabetes management.</a:t>
            </a:r>
          </a:p>
        </p:txBody>
      </p:sp>
    </p:spTree>
    <p:extLst>
      <p:ext uri="{BB962C8B-B14F-4D97-AF65-F5344CB8AC3E}">
        <p14:creationId xmlns:p14="http://schemas.microsoft.com/office/powerpoint/2010/main" val="96114944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p:txBody>
          <a:bodyPr>
            <a:noAutofit/>
          </a:bodyPr>
          <a:lstStyle/>
          <a:p>
            <a:r>
              <a:rPr lang="en-US" sz="1400" dirty="0"/>
              <a:t>Diabetes management entails intricate tasks such as continuous monitoring of blood sugar levels, making lifestyle adjustments, and mitigating potential complications. The multifaceted nature of these requirements poses challenges for effective patient care.</a:t>
            </a:r>
          </a:p>
          <a:p>
            <a:r>
              <a:rPr lang="en-US" sz="1400" dirty="0"/>
              <a:t>Despite advancements in Continuous Glucose Monitoring (CGM) technology, there exists a critical knowledge gap regarding its effectiveness in improving diabetes care. This study bridges a critical knowledge gap in Continuous Glucose Monitoring (CGM) effectiveness for diabetes care. Utilizing data from a randomized experiment, we employ advanced AI models to predict hypoglycemia and hyperglycemic events, aiming to enhance patient care and optimize CGM-assisted diabetes treatment. </a:t>
            </a:r>
            <a:endParaRPr lang="en-IN" sz="1400" dirty="0"/>
          </a:p>
        </p:txBody>
      </p:sp>
    </p:spTree>
    <p:extLst>
      <p:ext uri="{BB962C8B-B14F-4D97-AF65-F5344CB8AC3E}">
        <p14:creationId xmlns:p14="http://schemas.microsoft.com/office/powerpoint/2010/main" val="335538762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r>
              <a:rPr lang="en-US" dirty="0"/>
              <a:t>Aim of the Project</a:t>
            </a:r>
            <a:endParaRPr lang="en-IN" dirty="0"/>
          </a:p>
        </p:txBody>
      </p:sp>
      <p:sp>
        <p:nvSpPr>
          <p:cNvPr id="3" name="Content Placeholder 2">
            <a:extLst>
              <a:ext uri="{FF2B5EF4-FFF2-40B4-BE49-F238E27FC236}">
                <a16:creationId xmlns:a16="http://schemas.microsoft.com/office/drawing/2014/main" id="{AA654E4F-BE72-4EBA-B4B5-0ED4092BC787}"/>
              </a:ext>
            </a:extLst>
          </p:cNvPr>
          <p:cNvSpPr>
            <a:spLocks noGrp="1"/>
          </p:cNvSpPr>
          <p:nvPr>
            <p:ph idx="1"/>
          </p:nvPr>
        </p:nvSpPr>
        <p:spPr/>
        <p:txBody>
          <a:bodyPr>
            <a:noAutofit/>
          </a:bodyPr>
          <a:lstStyle/>
          <a:p>
            <a:r>
              <a:rPr lang="en-US" sz="1600" dirty="0"/>
              <a:t>Developing a predictive analysis framework to enhance early detection of diabetes and real-time glucose monitoring, this project aims to leverage advanced analytics for proactive healthcare intervention. The goal is to create a robust system that provides timely insights, contributing to improved diabetes management and overall patient well-being.</a:t>
            </a:r>
          </a:p>
        </p:txBody>
      </p:sp>
    </p:spTree>
    <p:extLst>
      <p:ext uri="{BB962C8B-B14F-4D97-AF65-F5344CB8AC3E}">
        <p14:creationId xmlns:p14="http://schemas.microsoft.com/office/powerpoint/2010/main" val="283483539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66E-A0CF-4B08-A267-96E64D716F34}"/>
              </a:ext>
            </a:extLst>
          </p:cNvPr>
          <p:cNvSpPr>
            <a:spLocks noGrp="1"/>
          </p:cNvSpPr>
          <p:nvPr>
            <p:ph type="title"/>
          </p:nvPr>
        </p:nvSpPr>
        <p:spPr/>
        <p:txBody>
          <a:bodyPr/>
          <a:lstStyle/>
          <a:p>
            <a:r>
              <a:rPr lang="en-US" dirty="0"/>
              <a:t>Literature Review</a:t>
            </a:r>
            <a:endParaRPr lang="en-IN" dirty="0"/>
          </a:p>
        </p:txBody>
      </p:sp>
      <p:graphicFrame>
        <p:nvGraphicFramePr>
          <p:cNvPr id="4" name="Content Placeholder 3">
            <a:extLst>
              <a:ext uri="{FF2B5EF4-FFF2-40B4-BE49-F238E27FC236}">
                <a16:creationId xmlns:a16="http://schemas.microsoft.com/office/drawing/2014/main" id="{537409B9-916D-8360-2126-E5ED48D1EABD}"/>
              </a:ext>
            </a:extLst>
          </p:cNvPr>
          <p:cNvGraphicFramePr>
            <a:graphicFrameLocks noGrp="1"/>
          </p:cNvGraphicFramePr>
          <p:nvPr>
            <p:ph idx="1"/>
            <p:extLst>
              <p:ext uri="{D42A27DB-BD31-4B8C-83A1-F6EECF244321}">
                <p14:modId xmlns:p14="http://schemas.microsoft.com/office/powerpoint/2010/main" val="1153063931"/>
              </p:ext>
            </p:extLst>
          </p:nvPr>
        </p:nvGraphicFramePr>
        <p:xfrm>
          <a:off x="564776" y="2496969"/>
          <a:ext cx="10515601" cy="3912795"/>
        </p:xfrm>
        <a:graphic>
          <a:graphicData uri="http://schemas.openxmlformats.org/drawingml/2006/table">
            <a:tbl>
              <a:tblPr firstRow="1" bandRow="1">
                <a:tableStyleId>{5C22544A-7EE6-4342-B048-85BDC9FD1C3A}</a:tableStyleId>
              </a:tblPr>
              <a:tblGrid>
                <a:gridCol w="5253463">
                  <a:extLst>
                    <a:ext uri="{9D8B030D-6E8A-4147-A177-3AD203B41FA5}">
                      <a16:colId xmlns:a16="http://schemas.microsoft.com/office/drawing/2014/main" val="1758917047"/>
                    </a:ext>
                  </a:extLst>
                </a:gridCol>
                <a:gridCol w="5262138">
                  <a:extLst>
                    <a:ext uri="{9D8B030D-6E8A-4147-A177-3AD203B41FA5}">
                      <a16:colId xmlns:a16="http://schemas.microsoft.com/office/drawing/2014/main" val="1873878082"/>
                    </a:ext>
                  </a:extLst>
                </a:gridCol>
              </a:tblGrid>
              <a:tr h="489561">
                <a:tc>
                  <a:txBody>
                    <a:bodyPr/>
                    <a:lstStyle/>
                    <a:p>
                      <a:pPr algn="ctr"/>
                      <a:r>
                        <a:rPr lang="en-US" dirty="0"/>
                        <a:t>Study</a:t>
                      </a:r>
                      <a:endParaRPr lang="en-IN" dirty="0"/>
                    </a:p>
                  </a:txBody>
                  <a:tcPr/>
                </a:tc>
                <a:tc>
                  <a:txBody>
                    <a:bodyPr/>
                    <a:lstStyle/>
                    <a:p>
                      <a:pPr algn="ctr"/>
                      <a:r>
                        <a:rPr lang="en-US" dirty="0"/>
                        <a:t>Focus</a:t>
                      </a:r>
                      <a:endParaRPr lang="en-IN" dirty="0"/>
                    </a:p>
                  </a:txBody>
                  <a:tcPr/>
                </a:tc>
                <a:extLst>
                  <a:ext uri="{0D108BD9-81ED-4DB2-BD59-A6C34878D82A}">
                    <a16:rowId xmlns:a16="http://schemas.microsoft.com/office/drawing/2014/main" val="938706343"/>
                  </a:ext>
                </a:extLst>
              </a:tr>
              <a:tr h="691230">
                <a:tc>
                  <a:txBody>
                    <a:bodyPr/>
                    <a:lstStyle/>
                    <a:p>
                      <a:r>
                        <a:rPr lang="en-AU" sz="1200" kern="1200" dirty="0">
                          <a:solidFill>
                            <a:schemeClr val="dk1"/>
                          </a:solidFill>
                          <a:effectLst/>
                        </a:rPr>
                        <a:t>Sugandh, F. N. U., Chandio (2023). Advances in the management of diabetes mellitus: A focus on personalized medicine. </a:t>
                      </a:r>
                      <a:endParaRPr lang="en-IN" sz="1200" dirty="0"/>
                    </a:p>
                  </a:txBody>
                  <a:tcPr/>
                </a:tc>
                <a:tc>
                  <a:txBody>
                    <a:bodyPr/>
                    <a:lstStyle/>
                    <a:p>
                      <a:r>
                        <a:rPr lang="en-US" sz="1200" b="0" kern="1200" dirty="0">
                          <a:solidFill>
                            <a:schemeClr val="dk1"/>
                          </a:solidFill>
                          <a:effectLst/>
                        </a:rPr>
                        <a:t>A future where personalized medicine transforms diabetes management globally, enhancing patient outcomes and promoting patient-centric care.</a:t>
                      </a:r>
                      <a:endParaRPr lang="en-IN" sz="1200" dirty="0"/>
                    </a:p>
                  </a:txBody>
                  <a:tcPr/>
                </a:tc>
                <a:extLst>
                  <a:ext uri="{0D108BD9-81ED-4DB2-BD59-A6C34878D82A}">
                    <a16:rowId xmlns:a16="http://schemas.microsoft.com/office/drawing/2014/main" val="4016659710"/>
                  </a:ext>
                </a:extLst>
              </a:tr>
              <a:tr h="11520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dirty="0" err="1">
                          <a:solidFill>
                            <a:schemeClr val="dk1"/>
                          </a:solidFill>
                          <a:effectLst/>
                        </a:rPr>
                        <a:t>Hornborg</a:t>
                      </a:r>
                      <a:r>
                        <a:rPr lang="en-AU" sz="1200" kern="1200" dirty="0">
                          <a:solidFill>
                            <a:schemeClr val="dk1"/>
                          </a:solidFill>
                          <a:effectLst/>
                        </a:rPr>
                        <a:t> Svensson, C., Henriksen, (2022). </a:t>
                      </a:r>
                      <a:r>
                        <a:rPr lang="en-US" sz="1200" b="0" kern="1200" dirty="0">
                          <a:solidFill>
                            <a:schemeClr val="dk1"/>
                          </a:solidFill>
                          <a:effectLst/>
                        </a:rPr>
                        <a:t>Assessment of the Advanced Technologies and Treatments for Diabetes Consensus Definition of CGM-Recorded Hypoglycemia</a:t>
                      </a:r>
                    </a:p>
                    <a:p>
                      <a:endParaRPr lang="en-IN" sz="1200" dirty="0"/>
                    </a:p>
                  </a:txBody>
                  <a:tcPr/>
                </a:tc>
                <a:tc>
                  <a:txBody>
                    <a:bodyPr/>
                    <a:lstStyle/>
                    <a:p>
                      <a:r>
                        <a:rPr lang="en-AU" sz="1200" kern="1200" dirty="0">
                          <a:solidFill>
                            <a:schemeClr val="dk1"/>
                          </a:solidFill>
                          <a:effectLst/>
                        </a:rPr>
                        <a:t>Continuous glucose monitoring (CGM) readings during patient-reported symptomatic hypoglycaemia: Assessment of the advanced technologies and treatments for diabetes consensus definition of CGM-recorded hypoglycaemia.</a:t>
                      </a:r>
                      <a:r>
                        <a:rPr lang="en-AU" sz="1600" kern="1200" dirty="0">
                          <a:solidFill>
                            <a:schemeClr val="dk1"/>
                          </a:solidFill>
                          <a:effectLst/>
                        </a:rPr>
                        <a:t> </a:t>
                      </a:r>
                      <a:endParaRPr lang="en-IN" sz="1600" dirty="0"/>
                    </a:p>
                  </a:txBody>
                  <a:tcPr/>
                </a:tc>
                <a:extLst>
                  <a:ext uri="{0D108BD9-81ED-4DB2-BD59-A6C34878D82A}">
                    <a16:rowId xmlns:a16="http://schemas.microsoft.com/office/drawing/2014/main" val="1286468445"/>
                  </a:ext>
                </a:extLst>
              </a:tr>
              <a:tr h="8887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dirty="0" err="1">
                          <a:solidFill>
                            <a:schemeClr val="dk1"/>
                          </a:solidFill>
                          <a:effectLst/>
                        </a:rPr>
                        <a:t>Cappon</a:t>
                      </a:r>
                      <a:r>
                        <a:rPr lang="en-AU" sz="1200" kern="1200" dirty="0">
                          <a:solidFill>
                            <a:schemeClr val="dk1"/>
                          </a:solidFill>
                          <a:effectLst/>
                        </a:rPr>
                        <a:t>, G., </a:t>
                      </a:r>
                      <a:r>
                        <a:rPr lang="en-AU" sz="1200" kern="1200" dirty="0" err="1">
                          <a:solidFill>
                            <a:schemeClr val="dk1"/>
                          </a:solidFill>
                          <a:effectLst/>
                        </a:rPr>
                        <a:t>Vettoretti</a:t>
                      </a:r>
                      <a:r>
                        <a:rPr lang="en-AU" sz="1200" kern="1200" dirty="0">
                          <a:solidFill>
                            <a:schemeClr val="dk1"/>
                          </a:solidFill>
                          <a:effectLst/>
                        </a:rPr>
                        <a:t>, M., </a:t>
                      </a:r>
                      <a:r>
                        <a:rPr lang="en-AU" sz="1200" kern="1200" dirty="0" err="1">
                          <a:solidFill>
                            <a:schemeClr val="dk1"/>
                          </a:solidFill>
                          <a:effectLst/>
                        </a:rPr>
                        <a:t>Sparacino</a:t>
                      </a:r>
                      <a:r>
                        <a:rPr lang="en-AU" sz="1200" kern="1200" dirty="0">
                          <a:solidFill>
                            <a:schemeClr val="dk1"/>
                          </a:solidFill>
                          <a:effectLst/>
                        </a:rPr>
                        <a:t>, G., &amp; </a:t>
                      </a:r>
                      <a:r>
                        <a:rPr lang="en-AU" sz="1200" kern="1200" dirty="0" err="1">
                          <a:solidFill>
                            <a:schemeClr val="dk1"/>
                          </a:solidFill>
                          <a:effectLst/>
                        </a:rPr>
                        <a:t>Facchinetti</a:t>
                      </a:r>
                      <a:r>
                        <a:rPr lang="en-AU" sz="1200" kern="1200" dirty="0">
                          <a:solidFill>
                            <a:schemeClr val="dk1"/>
                          </a:solidFill>
                          <a:effectLst/>
                        </a:rPr>
                        <a:t>, A. (2019). Continuous glucose monitoring sensors for diabetes management: A review of technologies and applications. Diabetes &amp; Metabolism Journal, 43(4), 383. </a:t>
                      </a:r>
                      <a:endParaRPr lang="en-IN" sz="1200" kern="1200" dirty="0">
                        <a:solidFill>
                          <a:schemeClr val="dk1"/>
                        </a:solidFill>
                        <a:effectLst/>
                        <a:latin typeface="+mn-lt"/>
                        <a:ea typeface="+mn-ea"/>
                        <a:cs typeface="+mn-cs"/>
                      </a:endParaRPr>
                    </a:p>
                  </a:txBody>
                  <a:tcPr/>
                </a:tc>
                <a:tc>
                  <a:txBody>
                    <a:bodyPr/>
                    <a:lstStyle/>
                    <a:p>
                      <a:r>
                        <a:rPr lang="en-US" sz="1200" dirty="0"/>
                        <a:t>Specifying the multifaceted aspects of modern day  CGM</a:t>
                      </a:r>
                      <a:endParaRPr lang="en-IN" sz="1200" dirty="0"/>
                    </a:p>
                  </a:txBody>
                  <a:tcPr/>
                </a:tc>
                <a:extLst>
                  <a:ext uri="{0D108BD9-81ED-4DB2-BD59-A6C34878D82A}">
                    <a16:rowId xmlns:a16="http://schemas.microsoft.com/office/drawing/2014/main" val="773963879"/>
                  </a:ext>
                </a:extLst>
              </a:tr>
              <a:tr h="6912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dirty="0" err="1">
                          <a:solidFill>
                            <a:schemeClr val="dk1"/>
                          </a:solidFill>
                          <a:effectLst/>
                        </a:rPr>
                        <a:t>Ryali</a:t>
                      </a:r>
                      <a:r>
                        <a:rPr lang="en-AU" sz="1200" kern="1200" dirty="0">
                          <a:solidFill>
                            <a:schemeClr val="dk1"/>
                          </a:solidFill>
                          <a:effectLst/>
                        </a:rPr>
                        <a:t>, S., &amp; Menon, V. (2009). Feature Selection and Classification of fMRI data using Logistic Regression with L1 norm regularization. </a:t>
                      </a:r>
                      <a:r>
                        <a:rPr lang="en-AU" sz="1200" kern="1200" dirty="0" err="1">
                          <a:solidFill>
                            <a:schemeClr val="dk1"/>
                          </a:solidFill>
                          <a:effectLst/>
                        </a:rPr>
                        <a:t>NeuroImage</a:t>
                      </a:r>
                      <a:r>
                        <a:rPr lang="en-AU" sz="1200" kern="1200" dirty="0">
                          <a:solidFill>
                            <a:schemeClr val="dk1"/>
                          </a:solidFill>
                          <a:effectLst/>
                        </a:rPr>
                        <a:t>, 47, S57.</a:t>
                      </a:r>
                      <a:endParaRPr lang="en-IN" sz="1200" kern="1200" dirty="0">
                        <a:solidFill>
                          <a:schemeClr val="dk1"/>
                        </a:solidFill>
                        <a:effectLst/>
                        <a:latin typeface="+mn-lt"/>
                        <a:ea typeface="+mn-ea"/>
                        <a:cs typeface="+mn-cs"/>
                      </a:endParaRPr>
                    </a:p>
                  </a:txBody>
                  <a:tcPr/>
                </a:tc>
                <a:tc>
                  <a:txBody>
                    <a:bodyPr/>
                    <a:lstStyle/>
                    <a:p>
                      <a:r>
                        <a:rPr lang="en-US" sz="1200" dirty="0"/>
                        <a:t>Feature selection using Lasso Regularization</a:t>
                      </a:r>
                      <a:endParaRPr lang="en-IN" sz="1200" dirty="0"/>
                    </a:p>
                  </a:txBody>
                  <a:tcPr/>
                </a:tc>
                <a:extLst>
                  <a:ext uri="{0D108BD9-81ED-4DB2-BD59-A6C34878D82A}">
                    <a16:rowId xmlns:a16="http://schemas.microsoft.com/office/drawing/2014/main" val="1236033257"/>
                  </a:ext>
                </a:extLst>
              </a:tr>
            </a:tbl>
          </a:graphicData>
        </a:graphic>
      </p:graphicFrame>
    </p:spTree>
    <p:extLst>
      <p:ext uri="{BB962C8B-B14F-4D97-AF65-F5344CB8AC3E}">
        <p14:creationId xmlns:p14="http://schemas.microsoft.com/office/powerpoint/2010/main" val="295111453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6F70-863B-C477-E39B-053CF457FAF7}"/>
              </a:ext>
            </a:extLst>
          </p:cNvPr>
          <p:cNvSpPr>
            <a:spLocks noGrp="1"/>
          </p:cNvSpPr>
          <p:nvPr>
            <p:ph type="title"/>
          </p:nvPr>
        </p:nvSpPr>
        <p:spPr/>
        <p:txBody>
          <a:bodyPr/>
          <a:lstStyle/>
          <a:p>
            <a:r>
              <a:rPr lang="en-US" dirty="0"/>
              <a:t>Literature Review</a:t>
            </a:r>
            <a:endParaRPr lang="en-IN" dirty="0"/>
          </a:p>
        </p:txBody>
      </p:sp>
      <p:graphicFrame>
        <p:nvGraphicFramePr>
          <p:cNvPr id="4" name="Content Placeholder 3">
            <a:extLst>
              <a:ext uri="{FF2B5EF4-FFF2-40B4-BE49-F238E27FC236}">
                <a16:creationId xmlns:a16="http://schemas.microsoft.com/office/drawing/2014/main" id="{7168E8DE-672C-2DB5-88DE-F36ED4393EF2}"/>
              </a:ext>
            </a:extLst>
          </p:cNvPr>
          <p:cNvGraphicFramePr>
            <a:graphicFrameLocks noGrp="1"/>
          </p:cNvGraphicFramePr>
          <p:nvPr>
            <p:ph idx="1"/>
            <p:extLst>
              <p:ext uri="{D42A27DB-BD31-4B8C-83A1-F6EECF244321}">
                <p14:modId xmlns:p14="http://schemas.microsoft.com/office/powerpoint/2010/main" val="3197432306"/>
              </p:ext>
            </p:extLst>
          </p:nvPr>
        </p:nvGraphicFramePr>
        <p:xfrm>
          <a:off x="645459" y="2674521"/>
          <a:ext cx="11017624" cy="3815925"/>
        </p:xfrm>
        <a:graphic>
          <a:graphicData uri="http://schemas.openxmlformats.org/drawingml/2006/table">
            <a:tbl>
              <a:tblPr firstRow="1" bandRow="1">
                <a:tableStyleId>{5C22544A-7EE6-4342-B048-85BDC9FD1C3A}</a:tableStyleId>
              </a:tblPr>
              <a:tblGrid>
                <a:gridCol w="5508812">
                  <a:extLst>
                    <a:ext uri="{9D8B030D-6E8A-4147-A177-3AD203B41FA5}">
                      <a16:colId xmlns:a16="http://schemas.microsoft.com/office/drawing/2014/main" val="3238568756"/>
                    </a:ext>
                  </a:extLst>
                </a:gridCol>
                <a:gridCol w="5508812">
                  <a:extLst>
                    <a:ext uri="{9D8B030D-6E8A-4147-A177-3AD203B41FA5}">
                      <a16:colId xmlns:a16="http://schemas.microsoft.com/office/drawing/2014/main" val="3222878522"/>
                    </a:ext>
                  </a:extLst>
                </a:gridCol>
              </a:tblGrid>
              <a:tr h="571997">
                <a:tc>
                  <a:txBody>
                    <a:bodyPr/>
                    <a:lstStyle/>
                    <a:p>
                      <a:pPr algn="ctr"/>
                      <a:r>
                        <a:rPr lang="en-US" dirty="0"/>
                        <a:t>Study</a:t>
                      </a:r>
                      <a:endParaRPr lang="en-IN" dirty="0"/>
                    </a:p>
                  </a:txBody>
                  <a:tcPr/>
                </a:tc>
                <a:tc>
                  <a:txBody>
                    <a:bodyPr/>
                    <a:lstStyle/>
                    <a:p>
                      <a:pPr algn="ctr"/>
                      <a:r>
                        <a:rPr lang="en-US" dirty="0"/>
                        <a:t>Focus</a:t>
                      </a:r>
                      <a:endParaRPr lang="en-IN" dirty="0"/>
                    </a:p>
                  </a:txBody>
                  <a:tcPr/>
                </a:tc>
                <a:extLst>
                  <a:ext uri="{0D108BD9-81ED-4DB2-BD59-A6C34878D82A}">
                    <a16:rowId xmlns:a16="http://schemas.microsoft.com/office/drawing/2014/main" val="3812530919"/>
                  </a:ext>
                </a:extLst>
              </a:tr>
              <a:tr h="12693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dirty="0" err="1">
                          <a:solidFill>
                            <a:schemeClr val="dk1"/>
                          </a:solidFill>
                          <a:effectLst/>
                          <a:latin typeface="+mn-lt"/>
                          <a:ea typeface="+mn-ea"/>
                          <a:cs typeface="+mn-cs"/>
                        </a:rPr>
                        <a:t>Hajian-Tilaki</a:t>
                      </a:r>
                      <a:r>
                        <a:rPr lang="en-AU" sz="1200" kern="1200" dirty="0">
                          <a:solidFill>
                            <a:schemeClr val="dk1"/>
                          </a:solidFill>
                          <a:effectLst/>
                          <a:latin typeface="+mn-lt"/>
                          <a:ea typeface="+mn-ea"/>
                          <a:cs typeface="+mn-cs"/>
                        </a:rPr>
                        <a:t>, K. (2013). Receiver operating characteristic (ROC) curve analysis for medical diagnostic test evaluation. Caspian Journal of Internal Medicine, 4(2), 627.</a:t>
                      </a:r>
                      <a:endParaRPr lang="en-IN" sz="1200" kern="1200" dirty="0">
                        <a:solidFill>
                          <a:schemeClr val="dk1"/>
                        </a:solidFill>
                        <a:effectLst/>
                        <a:latin typeface="+mn-lt"/>
                        <a:ea typeface="+mn-ea"/>
                        <a:cs typeface="+mn-cs"/>
                      </a:endParaRPr>
                    </a:p>
                  </a:txBody>
                  <a:tcPr/>
                </a:tc>
                <a:tc>
                  <a:txBody>
                    <a:bodyPr/>
                    <a:lstStyle/>
                    <a:p>
                      <a:r>
                        <a:rPr lang="en-US" sz="1200" dirty="0"/>
                        <a:t>Focusing on </a:t>
                      </a:r>
                      <a:r>
                        <a:rPr lang="en-AU" sz="1200" kern="1200" dirty="0">
                          <a:solidFill>
                            <a:schemeClr val="dk1"/>
                          </a:solidFill>
                          <a:effectLst/>
                          <a:latin typeface="+mn-lt"/>
                          <a:ea typeface="+mn-ea"/>
                          <a:cs typeface="+mn-cs"/>
                        </a:rPr>
                        <a:t>ROC-AUC (Receiver Operating Characteristic - Area Under the Curve) techniques</a:t>
                      </a:r>
                      <a:endParaRPr lang="en-IN" sz="1200" dirty="0"/>
                    </a:p>
                  </a:txBody>
                  <a:tcPr/>
                </a:tc>
                <a:extLst>
                  <a:ext uri="{0D108BD9-81ED-4DB2-BD59-A6C34878D82A}">
                    <a16:rowId xmlns:a16="http://schemas.microsoft.com/office/drawing/2014/main" val="1678992008"/>
                  </a:ext>
                </a:extLst>
              </a:tr>
              <a:tr h="1269363">
                <a:tc>
                  <a:txBody>
                    <a:bodyPr/>
                    <a:lstStyle/>
                    <a:p>
                      <a:r>
                        <a:rPr lang="en-AU" sz="1200" kern="1200" dirty="0" err="1">
                          <a:solidFill>
                            <a:schemeClr val="dk1"/>
                          </a:solidFill>
                          <a:effectLst/>
                          <a:latin typeface="+mn-lt"/>
                          <a:ea typeface="+mn-ea"/>
                          <a:cs typeface="+mn-cs"/>
                        </a:rPr>
                        <a:t>Aldughayfiq</a:t>
                      </a:r>
                      <a:r>
                        <a:rPr lang="en-AU" sz="1200" kern="1200" dirty="0">
                          <a:solidFill>
                            <a:schemeClr val="dk1"/>
                          </a:solidFill>
                          <a:effectLst/>
                          <a:latin typeface="+mn-lt"/>
                          <a:ea typeface="+mn-ea"/>
                          <a:cs typeface="+mn-cs"/>
                        </a:rPr>
                        <a:t>, B., Ashfaq, F., </a:t>
                      </a:r>
                      <a:r>
                        <a:rPr lang="en-AU" sz="1200" kern="1200" dirty="0" err="1">
                          <a:solidFill>
                            <a:schemeClr val="dk1"/>
                          </a:solidFill>
                          <a:effectLst/>
                          <a:latin typeface="+mn-lt"/>
                          <a:ea typeface="+mn-ea"/>
                          <a:cs typeface="+mn-cs"/>
                        </a:rPr>
                        <a:t>Jhanjhi</a:t>
                      </a:r>
                      <a:r>
                        <a:rPr lang="en-AU" sz="1200" kern="1200" dirty="0">
                          <a:solidFill>
                            <a:schemeClr val="dk1"/>
                          </a:solidFill>
                          <a:effectLst/>
                          <a:latin typeface="+mn-lt"/>
                          <a:ea typeface="+mn-ea"/>
                          <a:cs typeface="+mn-cs"/>
                        </a:rPr>
                        <a:t>, N. Z., &amp; Humayun, M. (2023). Explainable AI for retinoblastoma diagnosis: Interpreting deep learning models with LIME and SHAP. </a:t>
                      </a:r>
                      <a:r>
                        <a:rPr lang="en-AU" sz="1200" i="1" kern="1200" dirty="0">
                          <a:solidFill>
                            <a:schemeClr val="dk1"/>
                          </a:solidFill>
                          <a:effectLst/>
                          <a:latin typeface="+mn-lt"/>
                          <a:ea typeface="+mn-ea"/>
                          <a:cs typeface="+mn-cs"/>
                        </a:rPr>
                        <a:t>Diagnostics (Basel, Switzerland)</a:t>
                      </a:r>
                      <a:r>
                        <a:rPr lang="en-AU" sz="1200" kern="1200" dirty="0">
                          <a:solidFill>
                            <a:schemeClr val="dk1"/>
                          </a:solidFill>
                          <a:effectLst/>
                          <a:latin typeface="+mn-lt"/>
                          <a:ea typeface="+mn-ea"/>
                          <a:cs typeface="+mn-cs"/>
                        </a:rPr>
                        <a:t>, </a:t>
                      </a:r>
                      <a:r>
                        <a:rPr lang="en-AU" sz="1200" i="1" kern="1200" dirty="0">
                          <a:solidFill>
                            <a:schemeClr val="dk1"/>
                          </a:solidFill>
                          <a:effectLst/>
                          <a:latin typeface="+mn-lt"/>
                          <a:ea typeface="+mn-ea"/>
                          <a:cs typeface="+mn-cs"/>
                        </a:rPr>
                        <a:t>13</a:t>
                      </a:r>
                      <a:r>
                        <a:rPr lang="en-AU" sz="1200" kern="1200" dirty="0">
                          <a:solidFill>
                            <a:schemeClr val="dk1"/>
                          </a:solidFill>
                          <a:effectLst/>
                          <a:latin typeface="+mn-lt"/>
                          <a:ea typeface="+mn-ea"/>
                          <a:cs typeface="+mn-cs"/>
                        </a:rPr>
                        <a:t>(11), 1932. </a:t>
                      </a:r>
                      <a:endParaRPr lang="en-IN" sz="1200" dirty="0"/>
                    </a:p>
                  </a:txBody>
                  <a:tcPr/>
                </a:tc>
                <a:tc>
                  <a:txBody>
                    <a:bodyPr/>
                    <a:lstStyle/>
                    <a:p>
                      <a:r>
                        <a:rPr lang="en-US" sz="1200" dirty="0"/>
                        <a:t>Focusing on AI techniques such as SHAP and LIME</a:t>
                      </a:r>
                      <a:endParaRPr lang="en-IN" sz="1200" dirty="0"/>
                    </a:p>
                  </a:txBody>
                  <a:tcPr/>
                </a:tc>
                <a:extLst>
                  <a:ext uri="{0D108BD9-81ED-4DB2-BD59-A6C34878D82A}">
                    <a16:rowId xmlns:a16="http://schemas.microsoft.com/office/drawing/2014/main" val="2738382274"/>
                  </a:ext>
                </a:extLst>
              </a:tr>
              <a:tr h="705202">
                <a:tc>
                  <a:txBody>
                    <a:bodyPr/>
                    <a:lstStyle/>
                    <a:p>
                      <a:r>
                        <a:rPr lang="en-AU" sz="1200" kern="1200" dirty="0">
                          <a:solidFill>
                            <a:schemeClr val="dk1"/>
                          </a:solidFill>
                          <a:effectLst/>
                          <a:latin typeface="+mn-lt"/>
                          <a:ea typeface="+mn-ea"/>
                          <a:cs typeface="+mn-cs"/>
                        </a:rPr>
                        <a:t>(N.d.-c). Ieee.org. Retrieved December 21, 2023</a:t>
                      </a:r>
                      <a:endParaRPr lang="en-IN" sz="1200" dirty="0"/>
                    </a:p>
                  </a:txBody>
                  <a:tcPr/>
                </a:tc>
                <a:tc>
                  <a:txBody>
                    <a:bodyPr/>
                    <a:lstStyle/>
                    <a:p>
                      <a:r>
                        <a:rPr lang="en-US" sz="1200" dirty="0"/>
                        <a:t>Focusing on </a:t>
                      </a:r>
                      <a:r>
                        <a:rPr lang="en-AU" sz="1200" kern="1200" dirty="0">
                          <a:solidFill>
                            <a:schemeClr val="dk1"/>
                          </a:solidFill>
                          <a:effectLst/>
                          <a:latin typeface="+mn-lt"/>
                          <a:ea typeface="+mn-ea"/>
                          <a:cs typeface="+mn-cs"/>
                        </a:rPr>
                        <a:t>SAGA (Stochastic Average Gradient Accelerated Method). </a:t>
                      </a:r>
                      <a:endParaRPr lang="en-IN" sz="1200" dirty="0"/>
                    </a:p>
                  </a:txBody>
                  <a:tcPr/>
                </a:tc>
                <a:extLst>
                  <a:ext uri="{0D108BD9-81ED-4DB2-BD59-A6C34878D82A}">
                    <a16:rowId xmlns:a16="http://schemas.microsoft.com/office/drawing/2014/main" val="3930223618"/>
                  </a:ext>
                </a:extLst>
              </a:tr>
            </a:tbl>
          </a:graphicData>
        </a:graphic>
      </p:graphicFrame>
    </p:spTree>
    <p:extLst>
      <p:ext uri="{BB962C8B-B14F-4D97-AF65-F5344CB8AC3E}">
        <p14:creationId xmlns:p14="http://schemas.microsoft.com/office/powerpoint/2010/main" val="3917067895"/>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405</TotalTime>
  <Words>2719</Words>
  <Application>Microsoft Office PowerPoint</Application>
  <PresentationFormat>Widescreen</PresentationFormat>
  <Paragraphs>131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Times New Roman</vt:lpstr>
      <vt:lpstr>Wingdings</vt:lpstr>
      <vt:lpstr>Wingdings 3</vt:lpstr>
      <vt:lpstr>Ion Boardroom</vt:lpstr>
      <vt:lpstr>PREDICTIVE ANALYSIS FOR DIABETES DETECTION AND GLUCOSE MONITORING</vt:lpstr>
      <vt:lpstr>Team Members</vt:lpstr>
      <vt:lpstr>Table of Contents</vt:lpstr>
      <vt:lpstr>INTRODUCTION</vt:lpstr>
      <vt:lpstr>Introduction</vt:lpstr>
      <vt:lpstr>Problem Statement</vt:lpstr>
      <vt:lpstr>Aim of the Project</vt:lpstr>
      <vt:lpstr>Literature Review</vt:lpstr>
      <vt:lpstr>Literature Review</vt:lpstr>
      <vt:lpstr>PROPOSED METHODOLOGY</vt:lpstr>
      <vt:lpstr>Overview of CGM</vt:lpstr>
      <vt:lpstr>Predictive Analytics in Healthcare</vt:lpstr>
      <vt:lpstr>Predictive Analytics in Diabetes Detection</vt:lpstr>
      <vt:lpstr>Model Building And Precision Monitoring</vt:lpstr>
      <vt:lpstr>PowerPoint Presentation</vt:lpstr>
      <vt:lpstr>Fig. Use Case Diagram</vt:lpstr>
      <vt:lpstr>Existing Approaches to Diabetes Prediction </vt:lpstr>
      <vt:lpstr>Previous Studies and Research</vt:lpstr>
      <vt:lpstr>RESULT </vt:lpstr>
      <vt:lpstr>LIMITATIONS</vt:lpstr>
      <vt:lpstr>Project Contributions</vt:lpstr>
      <vt:lpstr>Conclusion and Future Directions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Shreeya Sharma</dc:creator>
  <cp:lastModifiedBy>Parth Chavan</cp:lastModifiedBy>
  <cp:revision>46</cp:revision>
  <dcterms:created xsi:type="dcterms:W3CDTF">2023-08-29T04:53:39Z</dcterms:created>
  <dcterms:modified xsi:type="dcterms:W3CDTF">2023-12-22T06:40:17Z</dcterms:modified>
</cp:coreProperties>
</file>