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94" r:id="rId4"/>
    <p:sldId id="262" r:id="rId5"/>
    <p:sldId id="263" r:id="rId6"/>
    <p:sldId id="261" r:id="rId7"/>
    <p:sldId id="283" r:id="rId8"/>
    <p:sldId id="284" r:id="rId9"/>
    <p:sldId id="285" r:id="rId10"/>
    <p:sldId id="286" r:id="rId11"/>
    <p:sldId id="287" r:id="rId12"/>
    <p:sldId id="288" r:id="rId13"/>
    <p:sldId id="289" r:id="rId14"/>
    <p:sldId id="290" r:id="rId15"/>
    <p:sldId id="293" r:id="rId16"/>
    <p:sldId id="291" r:id="rId17"/>
    <p:sldId id="292" r:id="rId18"/>
    <p:sldId id="259" r:id="rId19"/>
    <p:sldId id="258" r:id="rId20"/>
    <p:sldId id="295" r:id="rId21"/>
    <p:sldId id="278" r:id="rId22"/>
    <p:sldId id="276" r:id="rId23"/>
    <p:sldId id="277" r:id="rId24"/>
    <p:sldId id="279" r:id="rId25"/>
    <p:sldId id="296" r:id="rId26"/>
    <p:sldId id="297" r:id="rId27"/>
    <p:sldId id="298" r:id="rId28"/>
    <p:sldId id="280" r:id="rId29"/>
    <p:sldId id="281" r:id="rId30"/>
    <p:sldId id="299" r:id="rId31"/>
    <p:sldId id="300" r:id="rId32"/>
    <p:sldId id="301" r:id="rId33"/>
    <p:sldId id="302" r:id="rId34"/>
    <p:sldId id="303" r:id="rId35"/>
    <p:sldId id="282" r:id="rId36"/>
    <p:sldId id="304" r:id="rId37"/>
    <p:sldId id="305" r:id="rId38"/>
    <p:sldId id="306" r:id="rId39"/>
    <p:sldId id="307" r:id="rId40"/>
    <p:sldId id="308" r:id="rId41"/>
    <p:sldId id="309" r:id="rId42"/>
    <p:sldId id="310" r:id="rId43"/>
    <p:sldId id="312" r:id="rId44"/>
    <p:sldId id="313" r:id="rId45"/>
    <p:sldId id="31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8" autoAdjust="0"/>
    <p:restoredTop sz="94660"/>
  </p:normalViewPr>
  <p:slideViewPr>
    <p:cSldViewPr snapToGrid="0">
      <p:cViewPr varScale="1">
        <p:scale>
          <a:sx n="106" d="100"/>
          <a:sy n="106"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8D56E-2C07-4DDC-97FE-F52C0CD817A4}" type="datetimeFigureOut">
              <a:rPr lang="en-IN" smtClean="0"/>
              <a:t>12/08/24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424D5-17F7-48FC-80AD-C21747590715}" type="slidenum">
              <a:rPr lang="en-IN" smtClean="0"/>
              <a:t>‹#›</a:t>
            </a:fld>
            <a:endParaRPr lang="en-IN"/>
          </a:p>
        </p:txBody>
      </p:sp>
    </p:spTree>
    <p:extLst>
      <p:ext uri="{BB962C8B-B14F-4D97-AF65-F5344CB8AC3E}">
        <p14:creationId xmlns:p14="http://schemas.microsoft.com/office/powerpoint/2010/main" val="382294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39289ABA-3D90-46F9-A319-7315D628F874}" type="datetime5">
              <a:rPr lang="en-IN" smtClean="0"/>
              <a:t>12-Aug-24</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41401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7981F6F5-07CD-4A33-B7D3-C90A9C9F1C28}" type="datetime5">
              <a:rPr lang="en-IN" smtClean="0"/>
              <a:t>12-Aug-24</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24272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639635D0-A4A3-49AB-B532-64AD0875C88E}" type="datetime5">
              <a:rPr lang="en-IN" smtClean="0"/>
              <a:t>12-Aug-24</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81241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71433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8EAF77AE-5EAC-4F9C-9F6F-97AB78801041}" type="datetime5">
              <a:rPr lang="en-IN" smtClean="0"/>
              <a:t>12-Aug-24</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235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501D3822-FFE4-4026-A89C-901A9886AB0B}" type="datetime5">
              <a:rPr lang="en-IN" smtClean="0"/>
              <a:t>12-Aug-24</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22305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88CF35-32F1-4CF6-81CA-C80C9519B58D}" type="datetime5">
              <a:rPr lang="en-IN" smtClean="0"/>
              <a:t>12-Aug-24</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73062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2430E4F5-A5AD-4228-B8E8-CF8C28B14E07}" type="datetime5">
              <a:rPr lang="en-IN" smtClean="0"/>
              <a:t>12-Aug-24</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387384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1F52907F-78D1-499C-95FE-0657EA73F870}" type="datetime5">
              <a:rPr lang="en-IN" smtClean="0"/>
              <a:t>12-Aug-24</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318278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4349D2F0-5E2D-4D4E-8ABB-8AFE6C02EE10}" type="datetime5">
              <a:rPr lang="en-IN" smtClean="0"/>
              <a:t>12-Aug-24</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323663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A80C56A2-B14E-4577-998E-09AC3806FFBD}" type="datetime5">
              <a:rPr lang="en-IN" smtClean="0"/>
              <a:t>12-Aug-24</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5903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122B4-E425-4F7C-91B8-130359B995FA}" type="datetime5">
              <a:rPr lang="en-IN" smtClean="0"/>
              <a:t>12-Aug-24</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004BC-6C11-4BC6-9FA1-400223572E1A}"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a:t>Click to edit Master title style</a:t>
            </a:r>
            <a:endParaRPr lang="en-IN" dirty="0"/>
          </a:p>
        </p:txBody>
      </p:sp>
    </p:spTree>
    <p:extLst>
      <p:ext uri="{BB962C8B-B14F-4D97-AF65-F5344CB8AC3E}">
        <p14:creationId xmlns:p14="http://schemas.microsoft.com/office/powerpoint/2010/main" val="181007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AF10-BB75-762F-04AB-CCAD99BA1793}"/>
              </a:ext>
            </a:extLst>
          </p:cNvPr>
          <p:cNvSpPr>
            <a:spLocks noGrp="1"/>
          </p:cNvSpPr>
          <p:nvPr>
            <p:ph type="ctrTitle"/>
          </p:nvPr>
        </p:nvSpPr>
        <p:spPr/>
        <p:txBody>
          <a:bodyPr/>
          <a:lstStyle/>
          <a:p>
            <a:r>
              <a:rPr lang="en-US" dirty="0"/>
              <a:t>Queues</a:t>
            </a:r>
            <a:endParaRPr lang="en-IN" dirty="0"/>
          </a:p>
        </p:txBody>
      </p:sp>
      <p:sp>
        <p:nvSpPr>
          <p:cNvPr id="3" name="Subtitle 2">
            <a:extLst>
              <a:ext uri="{FF2B5EF4-FFF2-40B4-BE49-F238E27FC236}">
                <a16:creationId xmlns:a16="http://schemas.microsoft.com/office/drawing/2014/main" id="{30CAB9D7-1F14-CF6B-C93B-553EB2731F2F}"/>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AA685779-1C0D-36D7-DE78-67274830ADD4}"/>
              </a:ext>
            </a:extLst>
          </p:cNvPr>
          <p:cNvSpPr>
            <a:spLocks noGrp="1"/>
          </p:cNvSpPr>
          <p:nvPr>
            <p:ph type="dt" sz="half" idx="10"/>
          </p:nvPr>
        </p:nvSpPr>
        <p:spPr/>
        <p:txBody>
          <a:bodyPr/>
          <a:lstStyle/>
          <a:p>
            <a:fld id="{00B5051B-2F26-414C-98A8-0A0AC308A405}" type="datetime5">
              <a:rPr lang="en-IN" smtClean="0"/>
              <a:t>12-Aug-24</a:t>
            </a:fld>
            <a:endParaRPr lang="en-IN"/>
          </a:p>
        </p:txBody>
      </p:sp>
      <p:sp>
        <p:nvSpPr>
          <p:cNvPr id="5" name="Footer Placeholder 4">
            <a:extLst>
              <a:ext uri="{FF2B5EF4-FFF2-40B4-BE49-F238E27FC236}">
                <a16:creationId xmlns:a16="http://schemas.microsoft.com/office/drawing/2014/main" id="{0E70F367-D8E5-268E-835F-5B59050799BA}"/>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989057CC-25DC-DC11-9629-6A73E1B34DFF}"/>
              </a:ext>
            </a:extLst>
          </p:cNvPr>
          <p:cNvSpPr>
            <a:spLocks noGrp="1"/>
          </p:cNvSpPr>
          <p:nvPr>
            <p:ph type="sldNum" sz="quarter" idx="12"/>
          </p:nvPr>
        </p:nvSpPr>
        <p:spPr/>
        <p:txBody>
          <a:bodyPr/>
          <a:lstStyle/>
          <a:p>
            <a:fld id="{328004BC-6C11-4BC6-9FA1-400223572E1A}" type="slidenum">
              <a:rPr lang="en-IN" smtClean="0"/>
              <a:t>1</a:t>
            </a:fld>
            <a:endParaRPr lang="en-IN"/>
          </a:p>
        </p:txBody>
      </p:sp>
    </p:spTree>
    <p:extLst>
      <p:ext uri="{BB962C8B-B14F-4D97-AF65-F5344CB8AC3E}">
        <p14:creationId xmlns:p14="http://schemas.microsoft.com/office/powerpoint/2010/main" val="293126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E319-B9DF-FDD5-0EED-E4DBDDC7FB66}"/>
              </a:ext>
            </a:extLst>
          </p:cNvPr>
          <p:cNvSpPr>
            <a:spLocks noGrp="1"/>
          </p:cNvSpPr>
          <p:nvPr>
            <p:ph type="title"/>
          </p:nvPr>
        </p:nvSpPr>
        <p:spPr/>
        <p:txBody>
          <a:bodyPr/>
          <a:lstStyle/>
          <a:p>
            <a:r>
              <a:rPr lang="en-IN" b="0" i="0" u="none" strike="noStrike" dirty="0">
                <a:solidFill>
                  <a:srgbClr val="000000"/>
                </a:solidFill>
                <a:effectLst/>
                <a:latin typeface="-webkit-standard"/>
              </a:rPr>
              <a:t>dequeue() Function</a:t>
            </a:r>
            <a:endParaRPr lang="en-US" dirty="0"/>
          </a:p>
        </p:txBody>
      </p:sp>
      <p:sp>
        <p:nvSpPr>
          <p:cNvPr id="3" name="Content Placeholder 2">
            <a:extLst>
              <a:ext uri="{FF2B5EF4-FFF2-40B4-BE49-F238E27FC236}">
                <a16:creationId xmlns:a16="http://schemas.microsoft.com/office/drawing/2014/main" id="{24A033F4-F9F1-ABDD-C9E1-CD9FB0613CDF}"/>
              </a:ext>
            </a:extLst>
          </p:cNvPr>
          <p:cNvSpPr>
            <a:spLocks noGrp="1"/>
          </p:cNvSpPr>
          <p:nvPr>
            <p:ph idx="1"/>
          </p:nvPr>
        </p:nvSpPr>
        <p:spPr/>
        <p:txBody>
          <a:bodyPr>
            <a:normAutofit fontScale="70000" lnSpcReduction="20000"/>
          </a:bodyPr>
          <a:lstStyle/>
          <a:p>
            <a:pPr marL="0" indent="0">
              <a:buNone/>
            </a:pPr>
            <a:r>
              <a:rPr lang="en-US" dirty="0"/>
              <a:t>int dequeue() {</a:t>
            </a:r>
          </a:p>
          <a:p>
            <a:pPr marL="0" indent="0">
              <a:buNone/>
            </a:pPr>
            <a:r>
              <a:rPr lang="en-US" dirty="0"/>
              <a:t>    int removed;</a:t>
            </a:r>
          </a:p>
          <a:p>
            <a:pPr marL="0" indent="0">
              <a:buNone/>
            </a:pPr>
            <a:r>
              <a:rPr lang="en-US" dirty="0"/>
              <a:t>    if (</a:t>
            </a:r>
            <a:r>
              <a:rPr lang="en-US" dirty="0" err="1"/>
              <a:t>isEmpty</a:t>
            </a:r>
            <a:r>
              <a:rPr lang="en-US" dirty="0"/>
              <a:t>()) {</a:t>
            </a:r>
          </a:p>
          <a:p>
            <a:pPr marL="0" indent="0">
              <a:buNone/>
            </a:pPr>
            <a:r>
              <a:rPr lang="en-US" dirty="0"/>
              <a:t>        printf("Queue is empty. Cannot dequeue.\n");</a:t>
            </a:r>
          </a:p>
          <a:p>
            <a:pPr marL="0" indent="0">
              <a:buNone/>
            </a:pPr>
            <a:r>
              <a:rPr lang="en-US" dirty="0"/>
              <a:t>        return -1;</a:t>
            </a:r>
          </a:p>
          <a:p>
            <a:pPr marL="0" indent="0">
              <a:buNone/>
            </a:pPr>
            <a:r>
              <a:rPr lang="en-US" dirty="0"/>
              <a:t>    } else if (front == rear) {</a:t>
            </a:r>
          </a:p>
          <a:p>
            <a:pPr marL="0" indent="0">
              <a:buNone/>
            </a:pPr>
            <a:r>
              <a:rPr lang="en-US" dirty="0"/>
              <a:t>        removed = items[front];</a:t>
            </a:r>
          </a:p>
          <a:p>
            <a:pPr marL="0" indent="0">
              <a:buNone/>
            </a:pPr>
            <a:r>
              <a:rPr lang="en-US" dirty="0"/>
              <a:t>        front = -1;</a:t>
            </a:r>
          </a:p>
          <a:p>
            <a:pPr marL="0" indent="0">
              <a:buNone/>
            </a:pPr>
            <a:r>
              <a:rPr lang="en-US" dirty="0"/>
              <a:t>        rear = -1;</a:t>
            </a:r>
          </a:p>
          <a:p>
            <a:pPr marL="0" indent="0">
              <a:buNone/>
            </a:pPr>
            <a:r>
              <a:rPr lang="en-US" dirty="0"/>
              <a:t>    } else {</a:t>
            </a:r>
          </a:p>
          <a:p>
            <a:pPr marL="0" indent="0">
              <a:buNone/>
            </a:pPr>
            <a:r>
              <a:rPr lang="en-US" dirty="0"/>
              <a:t>        removed = items[front];</a:t>
            </a:r>
          </a:p>
          <a:p>
            <a:pPr marL="0" indent="0">
              <a:buNone/>
            </a:pPr>
            <a:r>
              <a:rPr lang="en-US" dirty="0"/>
              <a:t>        front++;</a:t>
            </a:r>
          </a:p>
          <a:p>
            <a:pPr marL="0" indent="0">
              <a:buNone/>
            </a:pPr>
            <a:r>
              <a:rPr lang="en-US" dirty="0"/>
              <a:t>    }</a:t>
            </a:r>
          </a:p>
          <a:p>
            <a:pPr marL="0" indent="0">
              <a:buNone/>
            </a:pPr>
            <a:r>
              <a:rPr lang="en-US" dirty="0"/>
              <a:t>    return removed;</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2DE14656-EA51-274D-239B-B5E2F99E7304}"/>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0120B714-F181-6011-F8F1-9D73C4BE3DE6}"/>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288532AD-4D67-67CE-4AC7-D6C49A45F10E}"/>
              </a:ext>
            </a:extLst>
          </p:cNvPr>
          <p:cNvSpPr>
            <a:spLocks noGrp="1"/>
          </p:cNvSpPr>
          <p:nvPr>
            <p:ph type="sldNum" sz="quarter" idx="12"/>
          </p:nvPr>
        </p:nvSpPr>
        <p:spPr/>
        <p:txBody>
          <a:bodyPr/>
          <a:lstStyle/>
          <a:p>
            <a:fld id="{328004BC-6C11-4BC6-9FA1-400223572E1A}" type="slidenum">
              <a:rPr lang="en-IN" smtClean="0"/>
              <a:t>10</a:t>
            </a:fld>
            <a:endParaRPr lang="en-IN"/>
          </a:p>
        </p:txBody>
      </p:sp>
      <p:sp>
        <p:nvSpPr>
          <p:cNvPr id="8" name="TextBox 7">
            <a:extLst>
              <a:ext uri="{FF2B5EF4-FFF2-40B4-BE49-F238E27FC236}">
                <a16:creationId xmlns:a16="http://schemas.microsoft.com/office/drawing/2014/main" id="{2944FF4E-5072-A755-6080-0A2794ECE75A}"/>
              </a:ext>
            </a:extLst>
          </p:cNvPr>
          <p:cNvSpPr txBox="1"/>
          <p:nvPr/>
        </p:nvSpPr>
        <p:spPr>
          <a:xfrm>
            <a:off x="5798457" y="2298227"/>
            <a:ext cx="6106026" cy="3416320"/>
          </a:xfrm>
          <a:prstGeom prst="rect">
            <a:avLst/>
          </a:prstGeom>
          <a:noFill/>
        </p:spPr>
        <p:txBody>
          <a:bodyPr wrap="square">
            <a:spAutoFit/>
          </a:bodyPr>
          <a:lstStyle/>
          <a:p>
            <a:pPr algn="l"/>
            <a:r>
              <a:rPr lang="en-IN" b="1" i="0" u="none" strike="noStrike" dirty="0">
                <a:solidFill>
                  <a:srgbClr val="000000"/>
                </a:solidFill>
                <a:effectLst/>
              </a:rPr>
              <a:t>Conditions</a:t>
            </a:r>
            <a:endParaRPr lang="en-IN" b="0" i="0" u="none" strike="noStrike" dirty="0">
              <a:solidFill>
                <a:srgbClr val="000000"/>
              </a:solidFill>
              <a:effectLst/>
            </a:endParaRPr>
          </a:p>
          <a:p>
            <a:pPr marL="742950" lvl="1" indent="-285750" algn="l">
              <a:buFont typeface="Arial" panose="020B0604020202020204" pitchFamily="34" charset="0"/>
              <a:buChar char="•"/>
            </a:pPr>
            <a:r>
              <a:rPr lang="en-IN" b="1" i="0" u="none" strike="noStrike" dirty="0">
                <a:solidFill>
                  <a:srgbClr val="000000"/>
                </a:solidFill>
                <a:effectLst/>
              </a:rPr>
              <a:t>Check if Empty</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if (</a:t>
            </a:r>
            <a:r>
              <a:rPr lang="en-IN" b="0" i="0" u="none" strike="noStrike" dirty="0" err="1">
                <a:solidFill>
                  <a:srgbClr val="000000"/>
                </a:solidFill>
                <a:effectLst/>
              </a:rPr>
              <a:t>isEmpty</a:t>
            </a:r>
            <a:r>
              <a:rPr lang="en-IN" b="0" i="0" u="none" strike="noStrike" dirty="0">
                <a:solidFill>
                  <a:srgbClr val="000000"/>
                </a:solidFill>
                <a:effectLst/>
              </a:rPr>
              <a:t>())</a:t>
            </a:r>
          </a:p>
          <a:p>
            <a:pPr marL="1600200" lvl="3" indent="-228600" algn="l">
              <a:buFont typeface="Arial" panose="020B0604020202020204" pitchFamily="34" charset="0"/>
              <a:buChar char="•"/>
            </a:pPr>
            <a:r>
              <a:rPr lang="en-IN" b="0" i="0" u="none" strike="noStrike" dirty="0">
                <a:solidFill>
                  <a:srgbClr val="000000"/>
                </a:solidFill>
                <a:effectLst/>
              </a:rPr>
              <a:t>Prints "Queue is empty" message and returns -1.</a:t>
            </a:r>
          </a:p>
          <a:p>
            <a:pPr marL="742950" lvl="1" indent="-285750" algn="l">
              <a:buFont typeface="Arial" panose="020B0604020202020204" pitchFamily="34" charset="0"/>
              <a:buChar char="•"/>
            </a:pPr>
            <a:r>
              <a:rPr lang="en-IN" b="1" i="0" u="none" strike="noStrike" dirty="0">
                <a:solidFill>
                  <a:srgbClr val="000000"/>
                </a:solidFill>
                <a:effectLst/>
              </a:rPr>
              <a:t>Check if Only One Element</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else if (front == rear)</a:t>
            </a:r>
          </a:p>
          <a:p>
            <a:pPr marL="1600200" lvl="3" indent="-228600" algn="l">
              <a:buFont typeface="Arial" panose="020B0604020202020204" pitchFamily="34" charset="0"/>
              <a:buChar char="•"/>
            </a:pPr>
            <a:r>
              <a:rPr lang="en-IN" b="0" i="0" u="none" strike="noStrike" dirty="0">
                <a:solidFill>
                  <a:srgbClr val="000000"/>
                </a:solidFill>
                <a:effectLst/>
              </a:rPr>
              <a:t>Removes the element and resets front and rear to -1.</a:t>
            </a:r>
          </a:p>
          <a:p>
            <a:pPr marL="742950" lvl="1" indent="-285750" algn="l">
              <a:buFont typeface="Arial" panose="020B0604020202020204" pitchFamily="34" charset="0"/>
              <a:buChar char="•"/>
            </a:pPr>
            <a:r>
              <a:rPr lang="en-IN" b="1" i="0" u="none" strike="noStrike" dirty="0">
                <a:solidFill>
                  <a:srgbClr val="000000"/>
                </a:solidFill>
                <a:effectLst/>
              </a:rPr>
              <a:t>Increment Front</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else</a:t>
            </a:r>
          </a:p>
          <a:p>
            <a:pPr marL="1600200" lvl="3" indent="-228600" algn="l">
              <a:buFont typeface="Arial" panose="020B0604020202020204" pitchFamily="34" charset="0"/>
              <a:buChar char="•"/>
            </a:pPr>
            <a:r>
              <a:rPr lang="en-IN" b="0" i="0" u="none" strike="noStrike" dirty="0">
                <a:solidFill>
                  <a:srgbClr val="000000"/>
                </a:solidFill>
                <a:effectLst/>
              </a:rPr>
              <a:t>Removes the element and increments front.</a:t>
            </a:r>
          </a:p>
        </p:txBody>
      </p:sp>
    </p:spTree>
    <p:extLst>
      <p:ext uri="{BB962C8B-B14F-4D97-AF65-F5344CB8AC3E}">
        <p14:creationId xmlns:p14="http://schemas.microsoft.com/office/powerpoint/2010/main" val="390492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B8F8-1C28-3E99-7732-D1F4CC5373AB}"/>
              </a:ext>
            </a:extLst>
          </p:cNvPr>
          <p:cNvSpPr>
            <a:spLocks noGrp="1"/>
          </p:cNvSpPr>
          <p:nvPr>
            <p:ph type="title"/>
          </p:nvPr>
        </p:nvSpPr>
        <p:spPr/>
        <p:txBody>
          <a:bodyPr/>
          <a:lstStyle/>
          <a:p>
            <a:r>
              <a:rPr lang="en-IN" b="0" i="0" u="none" strike="noStrike" dirty="0" err="1">
                <a:solidFill>
                  <a:srgbClr val="000000"/>
                </a:solidFill>
                <a:effectLst/>
                <a:latin typeface="-webkit-standard"/>
              </a:rPr>
              <a:t>getFront</a:t>
            </a:r>
            <a:r>
              <a:rPr lang="en-IN" b="0" i="0" u="none" strike="noStrike" dirty="0">
                <a:solidFill>
                  <a:srgbClr val="000000"/>
                </a:solidFill>
                <a:effectLst/>
                <a:latin typeface="-webkit-standard"/>
              </a:rPr>
              <a:t>() </a:t>
            </a:r>
            <a:endParaRPr lang="en-US" dirty="0"/>
          </a:p>
        </p:txBody>
      </p:sp>
      <p:sp>
        <p:nvSpPr>
          <p:cNvPr id="3" name="Content Placeholder 2">
            <a:extLst>
              <a:ext uri="{FF2B5EF4-FFF2-40B4-BE49-F238E27FC236}">
                <a16:creationId xmlns:a16="http://schemas.microsoft.com/office/drawing/2014/main" id="{4367E88B-6B06-E9E1-DA12-01BFF502F42B}"/>
              </a:ext>
            </a:extLst>
          </p:cNvPr>
          <p:cNvSpPr>
            <a:spLocks noGrp="1"/>
          </p:cNvSpPr>
          <p:nvPr>
            <p:ph idx="1"/>
          </p:nvPr>
        </p:nvSpPr>
        <p:spPr/>
        <p:txBody>
          <a:bodyPr/>
          <a:lstStyle/>
          <a:p>
            <a:pPr marL="0" indent="0">
              <a:buNone/>
            </a:pPr>
            <a:r>
              <a:rPr lang="en-US" dirty="0"/>
              <a:t>int </a:t>
            </a:r>
            <a:r>
              <a:rPr lang="en-US" dirty="0" err="1"/>
              <a:t>getFront</a:t>
            </a:r>
            <a:r>
              <a:rPr lang="en-US" dirty="0"/>
              <a:t>() {</a:t>
            </a:r>
          </a:p>
          <a:p>
            <a:pPr marL="0" indent="0">
              <a:buNone/>
            </a:pPr>
            <a:r>
              <a:rPr lang="en-US" dirty="0"/>
              <a:t>    if (</a:t>
            </a:r>
            <a:r>
              <a:rPr lang="en-US" dirty="0" err="1"/>
              <a:t>isEmpty</a:t>
            </a:r>
            <a:r>
              <a:rPr lang="en-US" dirty="0"/>
              <a:t>()) {</a:t>
            </a:r>
          </a:p>
          <a:p>
            <a:pPr marL="0" indent="0">
              <a:buNone/>
            </a:pPr>
            <a:r>
              <a:rPr lang="en-US" dirty="0"/>
              <a:t>        printf("Queue is empty.\n");</a:t>
            </a:r>
          </a:p>
          <a:p>
            <a:pPr marL="0" indent="0">
              <a:buNone/>
            </a:pPr>
            <a:r>
              <a:rPr lang="en-US" dirty="0"/>
              <a:t>        return -1;</a:t>
            </a:r>
          </a:p>
          <a:p>
            <a:pPr marL="0" indent="0">
              <a:buNone/>
            </a:pPr>
            <a:r>
              <a:rPr lang="en-US" dirty="0"/>
              <a:t>    }</a:t>
            </a:r>
          </a:p>
          <a:p>
            <a:pPr marL="0" indent="0">
              <a:buNone/>
            </a:pPr>
            <a:r>
              <a:rPr lang="en-US" dirty="0"/>
              <a:t>    return items[front];</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6560BD8B-0EC8-37D6-B0C2-48ED0656AC7D}"/>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1305B8D3-1552-4D26-B3B7-1BD8A216E2A0}"/>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2B45AE6F-2C9F-5E2A-AEE3-9FEA7F18F841}"/>
              </a:ext>
            </a:extLst>
          </p:cNvPr>
          <p:cNvSpPr>
            <a:spLocks noGrp="1"/>
          </p:cNvSpPr>
          <p:nvPr>
            <p:ph type="sldNum" sz="quarter" idx="12"/>
          </p:nvPr>
        </p:nvSpPr>
        <p:spPr/>
        <p:txBody>
          <a:bodyPr/>
          <a:lstStyle/>
          <a:p>
            <a:fld id="{328004BC-6C11-4BC6-9FA1-400223572E1A}" type="slidenum">
              <a:rPr lang="en-IN" smtClean="0"/>
              <a:t>11</a:t>
            </a:fld>
            <a:endParaRPr lang="en-IN"/>
          </a:p>
        </p:txBody>
      </p:sp>
      <p:sp>
        <p:nvSpPr>
          <p:cNvPr id="8" name="TextBox 7">
            <a:extLst>
              <a:ext uri="{FF2B5EF4-FFF2-40B4-BE49-F238E27FC236}">
                <a16:creationId xmlns:a16="http://schemas.microsoft.com/office/drawing/2014/main" id="{4A77C994-27D5-D43D-27F9-1A9BF2D6C7B2}"/>
              </a:ext>
            </a:extLst>
          </p:cNvPr>
          <p:cNvSpPr txBox="1"/>
          <p:nvPr/>
        </p:nvSpPr>
        <p:spPr>
          <a:xfrm>
            <a:off x="5842860" y="2413337"/>
            <a:ext cx="6106026" cy="2031325"/>
          </a:xfrm>
          <a:prstGeom prst="rect">
            <a:avLst/>
          </a:prstGeom>
          <a:noFill/>
        </p:spPr>
        <p:txBody>
          <a:bodyPr wrap="square">
            <a:spAutoFit/>
          </a:bodyPr>
          <a:lstStyle/>
          <a:p>
            <a:pPr algn="l"/>
            <a:r>
              <a:rPr lang="en-IN" b="1" i="0" u="none" strike="noStrike" dirty="0">
                <a:solidFill>
                  <a:srgbClr val="000000"/>
                </a:solidFill>
                <a:effectLst/>
              </a:rPr>
              <a:t>Conditions</a:t>
            </a:r>
            <a:endParaRPr lang="en-IN" b="0" i="0" u="none" strike="noStrike" dirty="0">
              <a:solidFill>
                <a:srgbClr val="000000"/>
              </a:solidFill>
              <a:effectLst/>
            </a:endParaRPr>
          </a:p>
          <a:p>
            <a:pPr marL="742950" lvl="1" indent="-285750" algn="l">
              <a:buFont typeface="Arial" panose="020B0604020202020204" pitchFamily="34" charset="0"/>
              <a:buChar char="•"/>
            </a:pPr>
            <a:r>
              <a:rPr lang="en-IN" b="1" i="0" u="none" strike="noStrike" dirty="0">
                <a:solidFill>
                  <a:srgbClr val="000000"/>
                </a:solidFill>
                <a:effectLst/>
              </a:rPr>
              <a:t>Check if Empty</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if (</a:t>
            </a:r>
            <a:r>
              <a:rPr lang="en-IN" b="0" i="0" u="none" strike="noStrike" dirty="0" err="1">
                <a:solidFill>
                  <a:srgbClr val="000000"/>
                </a:solidFill>
                <a:effectLst/>
              </a:rPr>
              <a:t>isEmpty</a:t>
            </a:r>
            <a:r>
              <a:rPr lang="en-IN" b="0" i="0" u="none" strike="noStrike" dirty="0">
                <a:solidFill>
                  <a:srgbClr val="000000"/>
                </a:solidFill>
                <a:effectLst/>
              </a:rPr>
              <a:t>())</a:t>
            </a:r>
          </a:p>
          <a:p>
            <a:pPr marL="1600200" lvl="3" indent="-228600" algn="l">
              <a:buFont typeface="Arial" panose="020B0604020202020204" pitchFamily="34" charset="0"/>
              <a:buChar char="•"/>
            </a:pPr>
            <a:r>
              <a:rPr lang="en-IN" b="0" i="0" u="none" strike="noStrike" dirty="0">
                <a:solidFill>
                  <a:srgbClr val="000000"/>
                </a:solidFill>
                <a:effectLst/>
              </a:rPr>
              <a:t>Prints "Queue is empty" message and returns -1.</a:t>
            </a:r>
          </a:p>
          <a:p>
            <a:pPr marL="742950" lvl="1" indent="-285750" algn="l">
              <a:buFont typeface="Arial" panose="020B0604020202020204" pitchFamily="34" charset="0"/>
              <a:buChar char="•"/>
            </a:pPr>
            <a:r>
              <a:rPr lang="en-IN" b="1" i="0" u="none" strike="noStrike" dirty="0">
                <a:solidFill>
                  <a:srgbClr val="000000"/>
                </a:solidFill>
                <a:effectLst/>
              </a:rPr>
              <a:t>Return Front Element</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return items[front];</a:t>
            </a:r>
          </a:p>
        </p:txBody>
      </p:sp>
    </p:spTree>
    <p:extLst>
      <p:ext uri="{BB962C8B-B14F-4D97-AF65-F5344CB8AC3E}">
        <p14:creationId xmlns:p14="http://schemas.microsoft.com/office/powerpoint/2010/main" val="19821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D35E-BC47-D9AE-3646-8C32739346F4}"/>
              </a:ext>
            </a:extLst>
          </p:cNvPr>
          <p:cNvSpPr>
            <a:spLocks noGrp="1"/>
          </p:cNvSpPr>
          <p:nvPr>
            <p:ph type="title"/>
          </p:nvPr>
        </p:nvSpPr>
        <p:spPr/>
        <p:txBody>
          <a:bodyPr/>
          <a:lstStyle/>
          <a:p>
            <a:r>
              <a:rPr lang="en-IN" b="0" i="0" u="none" strike="noStrike" dirty="0">
                <a:solidFill>
                  <a:srgbClr val="000000"/>
                </a:solidFill>
                <a:effectLst/>
                <a:latin typeface="-webkit-standard"/>
              </a:rPr>
              <a:t>display() Function</a:t>
            </a:r>
            <a:endParaRPr lang="en-US" dirty="0"/>
          </a:p>
        </p:txBody>
      </p:sp>
      <p:sp>
        <p:nvSpPr>
          <p:cNvPr id="3" name="Content Placeholder 2">
            <a:extLst>
              <a:ext uri="{FF2B5EF4-FFF2-40B4-BE49-F238E27FC236}">
                <a16:creationId xmlns:a16="http://schemas.microsoft.com/office/drawing/2014/main" id="{624C79C9-5889-5CF6-DAAC-5A5038F850D0}"/>
              </a:ext>
            </a:extLst>
          </p:cNvPr>
          <p:cNvSpPr>
            <a:spLocks noGrp="1"/>
          </p:cNvSpPr>
          <p:nvPr>
            <p:ph idx="1"/>
          </p:nvPr>
        </p:nvSpPr>
        <p:spPr/>
        <p:txBody>
          <a:bodyPr>
            <a:normAutofit lnSpcReduction="10000"/>
          </a:bodyPr>
          <a:lstStyle/>
          <a:p>
            <a:pPr marL="0" indent="0">
              <a:buNone/>
            </a:pPr>
            <a:r>
              <a:rPr lang="en-US" dirty="0"/>
              <a:t>void display() {</a:t>
            </a:r>
          </a:p>
          <a:p>
            <a:pPr marL="0" indent="0">
              <a:buNone/>
            </a:pPr>
            <a:r>
              <a:rPr lang="en-US" dirty="0"/>
              <a:t>    if (</a:t>
            </a:r>
            <a:r>
              <a:rPr lang="en-US" dirty="0" err="1"/>
              <a:t>isEmpty</a:t>
            </a:r>
            <a:r>
              <a:rPr lang="en-US" dirty="0"/>
              <a:t>()) {</a:t>
            </a:r>
          </a:p>
          <a:p>
            <a:pPr marL="0" indent="0">
              <a:buNone/>
            </a:pPr>
            <a:r>
              <a:rPr lang="en-US" dirty="0"/>
              <a:t>        printf("Queue is empty.\n");</a:t>
            </a:r>
          </a:p>
          <a:p>
            <a:pPr marL="0" indent="0">
              <a:buNone/>
            </a:pPr>
            <a:r>
              <a:rPr lang="en-US" dirty="0"/>
              <a:t>        return;</a:t>
            </a:r>
          </a:p>
          <a:p>
            <a:pPr marL="0" indent="0">
              <a:buNone/>
            </a:pPr>
            <a:r>
              <a:rPr lang="en-US" dirty="0"/>
              <a:t>    }</a:t>
            </a:r>
          </a:p>
          <a:p>
            <a:pPr marL="0" indent="0">
              <a:buNone/>
            </a:pPr>
            <a:r>
              <a:rPr lang="en-US" dirty="0"/>
              <a:t>    printf("Queue elements are:\n");</a:t>
            </a:r>
          </a:p>
          <a:p>
            <a:pPr marL="0" indent="0">
              <a:buNone/>
            </a:pPr>
            <a:r>
              <a:rPr lang="en-US" dirty="0"/>
              <a:t>    for (int </a:t>
            </a:r>
            <a:r>
              <a:rPr lang="en-US" dirty="0" err="1"/>
              <a:t>i</a:t>
            </a:r>
            <a:r>
              <a:rPr lang="en-US" dirty="0"/>
              <a:t> = front; </a:t>
            </a:r>
            <a:r>
              <a:rPr lang="en-US" dirty="0" err="1"/>
              <a:t>i</a:t>
            </a:r>
            <a:r>
              <a:rPr lang="en-US" dirty="0"/>
              <a:t> &lt;= rear; </a:t>
            </a:r>
            <a:r>
              <a:rPr lang="en-US" dirty="0" err="1"/>
              <a:t>i</a:t>
            </a:r>
            <a:r>
              <a:rPr lang="en-US" dirty="0"/>
              <a:t>++) {</a:t>
            </a:r>
          </a:p>
          <a:p>
            <a:pPr marL="0" indent="0">
              <a:buNone/>
            </a:pPr>
            <a:r>
              <a:rPr lang="en-US" dirty="0"/>
              <a:t>        printf("%d ", items[</a:t>
            </a:r>
            <a:r>
              <a:rPr lang="en-US" dirty="0" err="1"/>
              <a:t>i</a:t>
            </a:r>
            <a:r>
              <a:rPr lang="en-US" dirty="0"/>
              <a:t>]);</a:t>
            </a:r>
          </a:p>
          <a:p>
            <a:pPr marL="0" indent="0">
              <a:buNone/>
            </a:pPr>
            <a:r>
              <a:rPr lang="en-US" dirty="0"/>
              <a:t>    }</a:t>
            </a:r>
          </a:p>
          <a:p>
            <a:pPr marL="0" indent="0">
              <a:buNone/>
            </a:pPr>
            <a:r>
              <a:rPr lang="en-US" dirty="0"/>
              <a:t>    printf("\n");</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4E135B78-DE4C-9F71-4114-13A91E912998}"/>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04617607-1821-AF99-27E9-8D644DE841C7}"/>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3C42E7B-FB63-5588-73B9-E27C37A07144}"/>
              </a:ext>
            </a:extLst>
          </p:cNvPr>
          <p:cNvSpPr>
            <a:spLocks noGrp="1"/>
          </p:cNvSpPr>
          <p:nvPr>
            <p:ph type="sldNum" sz="quarter" idx="12"/>
          </p:nvPr>
        </p:nvSpPr>
        <p:spPr/>
        <p:txBody>
          <a:bodyPr/>
          <a:lstStyle/>
          <a:p>
            <a:fld id="{328004BC-6C11-4BC6-9FA1-400223572E1A}" type="slidenum">
              <a:rPr lang="en-IN" smtClean="0"/>
              <a:t>12</a:t>
            </a:fld>
            <a:endParaRPr lang="en-IN"/>
          </a:p>
        </p:txBody>
      </p:sp>
      <p:sp>
        <p:nvSpPr>
          <p:cNvPr id="8" name="TextBox 7">
            <a:extLst>
              <a:ext uri="{FF2B5EF4-FFF2-40B4-BE49-F238E27FC236}">
                <a16:creationId xmlns:a16="http://schemas.microsoft.com/office/drawing/2014/main" id="{6A46F9D3-7B8F-6EF2-B872-39ACDBAC9CA9}"/>
              </a:ext>
            </a:extLst>
          </p:cNvPr>
          <p:cNvSpPr txBox="1"/>
          <p:nvPr/>
        </p:nvSpPr>
        <p:spPr>
          <a:xfrm>
            <a:off x="6085974" y="2551837"/>
            <a:ext cx="6106026" cy="1754326"/>
          </a:xfrm>
          <a:prstGeom prst="rect">
            <a:avLst/>
          </a:prstGeom>
          <a:noFill/>
        </p:spPr>
        <p:txBody>
          <a:bodyPr wrap="square">
            <a:spAutoFit/>
          </a:bodyPr>
          <a:lstStyle/>
          <a:p>
            <a:pPr algn="l"/>
            <a:r>
              <a:rPr lang="en-IN" b="1" i="0" u="none" strike="noStrike" dirty="0" err="1">
                <a:solidFill>
                  <a:srgbClr val="000000"/>
                </a:solidFill>
                <a:effectLst/>
              </a:rPr>
              <a:t>ConditionsCheck</a:t>
            </a:r>
            <a:r>
              <a:rPr lang="en-IN" b="1" i="0" u="none" strike="noStrike" dirty="0">
                <a:solidFill>
                  <a:srgbClr val="000000"/>
                </a:solidFill>
                <a:effectLst/>
              </a:rPr>
              <a:t> if Empty</a:t>
            </a:r>
            <a:endParaRPr lang="en-IN" b="0" i="0" u="none" strike="noStrike" dirty="0">
              <a:solidFill>
                <a:srgbClr val="000000"/>
              </a:solidFill>
              <a:effectLst/>
            </a:endParaRPr>
          </a:p>
          <a:p>
            <a:pPr marL="742950" lvl="1" indent="-285750" algn="l">
              <a:buFont typeface="Arial" panose="020B0604020202020204" pitchFamily="34" charset="0"/>
              <a:buChar char="•"/>
            </a:pPr>
            <a:r>
              <a:rPr lang="en-IN" b="0" i="0" u="none" strike="noStrike" dirty="0">
                <a:solidFill>
                  <a:srgbClr val="000000"/>
                </a:solidFill>
                <a:effectLst/>
              </a:rPr>
              <a:t>if (</a:t>
            </a:r>
            <a:r>
              <a:rPr lang="en-IN" b="0" i="0" u="none" strike="noStrike" dirty="0" err="1">
                <a:solidFill>
                  <a:srgbClr val="000000"/>
                </a:solidFill>
                <a:effectLst/>
              </a:rPr>
              <a:t>isEmpty</a:t>
            </a:r>
            <a:r>
              <a:rPr lang="en-IN" b="0" i="0" u="none" strike="noStrike" dirty="0">
                <a:solidFill>
                  <a:srgbClr val="000000"/>
                </a:solidFill>
                <a:effectLst/>
              </a:rPr>
              <a:t>())</a:t>
            </a:r>
          </a:p>
          <a:p>
            <a:pPr marL="1143000" lvl="2" indent="-228600" algn="l">
              <a:buFont typeface="Arial" panose="020B0604020202020204" pitchFamily="34" charset="0"/>
              <a:buChar char="•"/>
            </a:pPr>
            <a:r>
              <a:rPr lang="en-IN" b="0" i="0" u="none" strike="noStrike" dirty="0">
                <a:solidFill>
                  <a:srgbClr val="000000"/>
                </a:solidFill>
                <a:effectLst/>
              </a:rPr>
              <a:t>Prints "Queue is empty" message and returns.</a:t>
            </a:r>
          </a:p>
          <a:p>
            <a:pPr algn="l">
              <a:buFont typeface="Arial" panose="020B0604020202020204" pitchFamily="34" charset="0"/>
              <a:buChar char="•"/>
            </a:pPr>
            <a:r>
              <a:rPr lang="en-IN" b="1" i="0" u="none" strike="noStrike" dirty="0">
                <a:solidFill>
                  <a:srgbClr val="000000"/>
                </a:solidFill>
                <a:effectLst/>
              </a:rPr>
              <a:t>Print Elements</a:t>
            </a:r>
            <a:endParaRPr lang="en-IN" b="0" i="0" u="none" strike="noStrike" dirty="0">
              <a:solidFill>
                <a:srgbClr val="000000"/>
              </a:solidFill>
              <a:effectLst/>
            </a:endParaRPr>
          </a:p>
          <a:p>
            <a:pPr marL="742950" lvl="1" indent="-285750" algn="l">
              <a:buFont typeface="Arial" panose="020B0604020202020204" pitchFamily="34" charset="0"/>
              <a:buChar char="•"/>
            </a:pPr>
            <a:r>
              <a:rPr lang="en-IN" b="0" i="0" u="none" strike="noStrike" dirty="0">
                <a:solidFill>
                  <a:srgbClr val="000000"/>
                </a:solidFill>
                <a:effectLst/>
              </a:rPr>
              <a:t>for (int </a:t>
            </a:r>
            <a:r>
              <a:rPr lang="en-IN" b="0" i="0" u="none" strike="noStrike" dirty="0" err="1">
                <a:solidFill>
                  <a:srgbClr val="000000"/>
                </a:solidFill>
                <a:effectLst/>
              </a:rPr>
              <a:t>i</a:t>
            </a:r>
            <a:r>
              <a:rPr lang="en-IN" b="0" i="0" u="none" strike="noStrike" dirty="0">
                <a:solidFill>
                  <a:srgbClr val="000000"/>
                </a:solidFill>
                <a:effectLst/>
              </a:rPr>
              <a:t> = front; </a:t>
            </a:r>
            <a:r>
              <a:rPr lang="en-IN" b="0" i="0" u="none" strike="noStrike" dirty="0" err="1">
                <a:solidFill>
                  <a:srgbClr val="000000"/>
                </a:solidFill>
                <a:effectLst/>
              </a:rPr>
              <a:t>i</a:t>
            </a:r>
            <a:r>
              <a:rPr lang="en-IN" b="0" i="0" u="none" strike="noStrike" dirty="0">
                <a:solidFill>
                  <a:srgbClr val="000000"/>
                </a:solidFill>
                <a:effectLst/>
              </a:rPr>
              <a:t> &lt;= rear; </a:t>
            </a:r>
            <a:r>
              <a:rPr lang="en-IN" b="0" i="0" u="none" strike="noStrike" dirty="0" err="1">
                <a:solidFill>
                  <a:srgbClr val="000000"/>
                </a:solidFill>
                <a:effectLst/>
              </a:rPr>
              <a:t>i</a:t>
            </a:r>
            <a:r>
              <a:rPr lang="en-IN" b="0" i="0" u="none" strike="noStrike" dirty="0">
                <a:solidFill>
                  <a:srgbClr val="000000"/>
                </a:solidFill>
                <a:effectLst/>
              </a:rPr>
              <a:t>++)</a:t>
            </a:r>
          </a:p>
          <a:p>
            <a:pPr marL="1143000" lvl="2" indent="-228600" algn="l">
              <a:buFont typeface="Arial" panose="020B0604020202020204" pitchFamily="34" charset="0"/>
              <a:buChar char="•"/>
            </a:pPr>
            <a:r>
              <a:rPr lang="en-IN" b="0" i="0" u="none" strike="noStrike" dirty="0">
                <a:solidFill>
                  <a:srgbClr val="000000"/>
                </a:solidFill>
                <a:effectLst/>
              </a:rPr>
              <a:t>Iterates from front to rear and prints each element.</a:t>
            </a:r>
          </a:p>
        </p:txBody>
      </p:sp>
    </p:spTree>
    <p:extLst>
      <p:ext uri="{BB962C8B-B14F-4D97-AF65-F5344CB8AC3E}">
        <p14:creationId xmlns:p14="http://schemas.microsoft.com/office/powerpoint/2010/main" val="353390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34A1-B64C-68E0-9003-E104A994E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346964-2F82-4A94-6870-4EEBEE6A9CE6}"/>
              </a:ext>
            </a:extLst>
          </p:cNvPr>
          <p:cNvSpPr>
            <a:spLocks noGrp="1"/>
          </p:cNvSpPr>
          <p:nvPr>
            <p:ph idx="1"/>
          </p:nvPr>
        </p:nvSpPr>
        <p:spPr/>
        <p:txBody>
          <a:bodyPr>
            <a:normAutofit fontScale="62500" lnSpcReduction="20000"/>
          </a:bodyPr>
          <a:lstStyle/>
          <a:p>
            <a:pPr marL="0" indent="0">
              <a:buNone/>
            </a:pPr>
            <a:r>
              <a:rPr lang="en-US" dirty="0"/>
              <a:t>int main() {</a:t>
            </a:r>
          </a:p>
          <a:p>
            <a:pPr marL="0" indent="0">
              <a:buNone/>
            </a:pPr>
            <a:r>
              <a:rPr lang="en-US" dirty="0"/>
              <a:t>    enqueue(10);</a:t>
            </a:r>
          </a:p>
          <a:p>
            <a:pPr marL="0" indent="0">
              <a:buNone/>
            </a:pPr>
            <a:r>
              <a:rPr lang="en-US" dirty="0"/>
              <a:t>    enqueue(20);</a:t>
            </a:r>
          </a:p>
          <a:p>
            <a:pPr marL="0" indent="0">
              <a:buNone/>
            </a:pPr>
            <a:r>
              <a:rPr lang="en-US" dirty="0"/>
              <a:t>    enqueue(30);</a:t>
            </a:r>
          </a:p>
          <a:p>
            <a:pPr marL="0" indent="0">
              <a:buNone/>
            </a:pPr>
            <a:r>
              <a:rPr lang="en-US" dirty="0"/>
              <a:t>    enqueue(40);</a:t>
            </a:r>
          </a:p>
          <a:p>
            <a:pPr marL="0" indent="0">
              <a:buNone/>
            </a:pPr>
            <a:endParaRPr lang="en-US" dirty="0"/>
          </a:p>
          <a:p>
            <a:pPr marL="0" indent="0">
              <a:buNone/>
            </a:pPr>
            <a:r>
              <a:rPr lang="en-US" dirty="0"/>
              <a:t>    display(); </a:t>
            </a:r>
            <a:r>
              <a:rPr lang="en-US" b="1" dirty="0"/>
              <a:t>// Output: Queue elements are: 10 20 30 40</a:t>
            </a:r>
          </a:p>
          <a:p>
            <a:pPr marL="0" indent="0">
              <a:buNone/>
            </a:pPr>
            <a:endParaRPr lang="en-US" dirty="0"/>
          </a:p>
          <a:p>
            <a:pPr marL="0" indent="0">
              <a:buNone/>
            </a:pPr>
            <a:r>
              <a:rPr lang="en-US" dirty="0"/>
              <a:t>    printf("Dequeued element: %d\n", dequeue()); </a:t>
            </a:r>
            <a:r>
              <a:rPr lang="en-US" b="1" dirty="0"/>
              <a:t>// Output: Dequeued element: 10</a:t>
            </a:r>
          </a:p>
          <a:p>
            <a:pPr marL="0" indent="0">
              <a:buNone/>
            </a:pPr>
            <a:endParaRPr lang="en-US" b="1" dirty="0"/>
          </a:p>
          <a:p>
            <a:pPr marL="0" indent="0">
              <a:buNone/>
            </a:pPr>
            <a:r>
              <a:rPr lang="en-US" dirty="0"/>
              <a:t>    display(); // </a:t>
            </a:r>
            <a:r>
              <a:rPr lang="en-US" b="1" dirty="0"/>
              <a:t>Output: Queue elements are: 20 30 40</a:t>
            </a:r>
          </a:p>
          <a:p>
            <a:pPr marL="0" indent="0">
              <a:buNone/>
            </a:pPr>
            <a:endParaRPr lang="en-US" dirty="0"/>
          </a:p>
          <a:p>
            <a:pPr marL="0" indent="0">
              <a:buNone/>
            </a:pPr>
            <a:r>
              <a:rPr lang="en-US" dirty="0"/>
              <a:t>    printf("Front element: %d\n", </a:t>
            </a:r>
            <a:r>
              <a:rPr lang="en-US" dirty="0" err="1"/>
              <a:t>getFront</a:t>
            </a:r>
            <a:r>
              <a:rPr lang="en-US" dirty="0"/>
              <a:t>()); // </a:t>
            </a:r>
            <a:r>
              <a:rPr lang="en-US" b="1" dirty="0"/>
              <a:t>Output: Front element: 20</a:t>
            </a:r>
          </a:p>
          <a:p>
            <a:pPr marL="0" indent="0">
              <a:buNone/>
            </a:pPr>
            <a:endParaRPr lang="en-US" b="1" dirty="0"/>
          </a:p>
          <a:p>
            <a:pPr marL="0" indent="0">
              <a:buNone/>
            </a:pPr>
            <a:r>
              <a:rPr lang="en-US" dirty="0"/>
              <a:t>    return 0;</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1C816D9D-A110-3D16-4B48-552DACD99EEB}"/>
              </a:ext>
            </a:extLst>
          </p:cNvPr>
          <p:cNvSpPr>
            <a:spLocks noGrp="1"/>
          </p:cNvSpPr>
          <p:nvPr>
            <p:ph type="dt" sz="half" idx="10"/>
          </p:nvPr>
        </p:nvSpPr>
        <p:spPr/>
        <p:txBody>
          <a:bodyPr/>
          <a:lstStyle/>
          <a:p>
            <a:fld id="{B078435E-0708-472C-9889-0BCB65B6D4CD}" type="datetime5">
              <a:rPr lang="en-IN" smtClean="0"/>
              <a:t>12-Aug-24</a:t>
            </a:fld>
            <a:endParaRPr lang="en-IN" dirty="0"/>
          </a:p>
        </p:txBody>
      </p:sp>
      <p:sp>
        <p:nvSpPr>
          <p:cNvPr id="5" name="Footer Placeholder 4">
            <a:extLst>
              <a:ext uri="{FF2B5EF4-FFF2-40B4-BE49-F238E27FC236}">
                <a16:creationId xmlns:a16="http://schemas.microsoft.com/office/drawing/2014/main" id="{F25712CB-EC21-A950-CADB-25AE03C93DD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74BCE86E-AD66-557A-E18A-A6B1351ADF28}"/>
              </a:ext>
            </a:extLst>
          </p:cNvPr>
          <p:cNvSpPr>
            <a:spLocks noGrp="1"/>
          </p:cNvSpPr>
          <p:nvPr>
            <p:ph type="sldNum" sz="quarter" idx="12"/>
          </p:nvPr>
        </p:nvSpPr>
        <p:spPr/>
        <p:txBody>
          <a:bodyPr/>
          <a:lstStyle/>
          <a:p>
            <a:fld id="{328004BC-6C11-4BC6-9FA1-400223572E1A}" type="slidenum">
              <a:rPr lang="en-IN" smtClean="0"/>
              <a:t>13</a:t>
            </a:fld>
            <a:endParaRPr lang="en-IN"/>
          </a:p>
        </p:txBody>
      </p:sp>
    </p:spTree>
    <p:extLst>
      <p:ext uri="{BB962C8B-B14F-4D97-AF65-F5344CB8AC3E}">
        <p14:creationId xmlns:p14="http://schemas.microsoft.com/office/powerpoint/2010/main" val="49782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9D8F-651E-40F6-3465-C30D15074627}"/>
              </a:ext>
            </a:extLst>
          </p:cNvPr>
          <p:cNvSpPr>
            <a:spLocks noGrp="1"/>
          </p:cNvSpPr>
          <p:nvPr>
            <p:ph type="title"/>
          </p:nvPr>
        </p:nvSpPr>
        <p:spPr/>
        <p:txBody>
          <a:bodyPr/>
          <a:lstStyle/>
          <a:p>
            <a:r>
              <a:rPr lang="en-US" dirty="0"/>
              <a:t>Version 2 implementation</a:t>
            </a:r>
          </a:p>
        </p:txBody>
      </p:sp>
      <p:sp>
        <p:nvSpPr>
          <p:cNvPr id="3" name="Content Placeholder 2">
            <a:extLst>
              <a:ext uri="{FF2B5EF4-FFF2-40B4-BE49-F238E27FC236}">
                <a16:creationId xmlns:a16="http://schemas.microsoft.com/office/drawing/2014/main" id="{6C785DAF-5DA9-3086-B3AB-0D98CC148C14}"/>
              </a:ext>
            </a:extLst>
          </p:cNvPr>
          <p:cNvSpPr>
            <a:spLocks noGrp="1"/>
          </p:cNvSpPr>
          <p:nvPr>
            <p:ph idx="1"/>
          </p:nvPr>
        </p:nvSpPr>
        <p:spPr/>
        <p:txBody>
          <a:bodyPr/>
          <a:lstStyle/>
          <a:p>
            <a:r>
              <a:rPr lang="en-IN" b="1" i="0" u="none" strike="noStrike" dirty="0">
                <a:solidFill>
                  <a:srgbClr val="000000"/>
                </a:solidFill>
                <a:effectLst/>
              </a:rPr>
              <a:t>Shifting Elements to Avoid Resetting Indices</a:t>
            </a:r>
          </a:p>
          <a:p>
            <a:pPr>
              <a:buFont typeface="Arial" panose="020B0604020202020204" pitchFamily="34" charset="0"/>
              <a:buChar char="•"/>
            </a:pPr>
            <a:r>
              <a:rPr lang="en-IN" b="1" dirty="0"/>
              <a:t>Shifting Elements</a:t>
            </a:r>
            <a:r>
              <a:rPr lang="en-IN" dirty="0"/>
              <a:t>: This version avoids resetting the front and rear indices by shifting elements to the front of the array after each dequeue operation.</a:t>
            </a:r>
          </a:p>
          <a:p>
            <a:pPr>
              <a:buFont typeface="Arial" panose="020B0604020202020204" pitchFamily="34" charset="0"/>
              <a:buChar char="•"/>
            </a:pPr>
            <a:r>
              <a:rPr lang="en-IN" b="1" dirty="0"/>
              <a:t>Conditions for Empty </a:t>
            </a:r>
            <a:r>
              <a:rPr lang="en-IN" b="1" dirty="0" err="1"/>
              <a:t>Queue</a:t>
            </a:r>
            <a:r>
              <a:rPr lang="en-IN" dirty="0" err="1"/>
              <a:t>:front</a:t>
            </a:r>
            <a:r>
              <a:rPr lang="en-IN" dirty="0"/>
              <a:t> remains at 0, and rear indicates the number of elements in the queue.</a:t>
            </a:r>
          </a:p>
          <a:p>
            <a:pPr>
              <a:buFont typeface="Arial" panose="020B0604020202020204" pitchFamily="34" charset="0"/>
              <a:buChar char="•"/>
            </a:pPr>
            <a:r>
              <a:rPr lang="en-IN" b="1" dirty="0"/>
              <a:t>Dequeue </a:t>
            </a:r>
            <a:r>
              <a:rPr lang="en-IN" b="1" dirty="0" err="1"/>
              <a:t>Operation</a:t>
            </a:r>
            <a:r>
              <a:rPr lang="en-IN" dirty="0" err="1"/>
              <a:t>:When</a:t>
            </a:r>
            <a:r>
              <a:rPr lang="en-IN" dirty="0"/>
              <a:t> an element is dequeued, all remaining elements in the queue are shifted one position to the left.</a:t>
            </a:r>
          </a:p>
          <a:p>
            <a:pPr>
              <a:buFont typeface="Arial" panose="020B0604020202020204" pitchFamily="34" charset="0"/>
              <a:buChar char="•"/>
            </a:pPr>
            <a:r>
              <a:rPr lang="en-IN" dirty="0"/>
              <a:t>rear is decremented to reflect the new size of the queue.</a:t>
            </a:r>
          </a:p>
          <a:p>
            <a:endParaRPr lang="en-US" dirty="0"/>
          </a:p>
        </p:txBody>
      </p:sp>
      <p:sp>
        <p:nvSpPr>
          <p:cNvPr id="4" name="Date Placeholder 3">
            <a:extLst>
              <a:ext uri="{FF2B5EF4-FFF2-40B4-BE49-F238E27FC236}">
                <a16:creationId xmlns:a16="http://schemas.microsoft.com/office/drawing/2014/main" id="{9CBB8F13-C3C1-3937-862D-E94F77A1D408}"/>
              </a:ext>
            </a:extLst>
          </p:cNvPr>
          <p:cNvSpPr>
            <a:spLocks noGrp="1"/>
          </p:cNvSpPr>
          <p:nvPr>
            <p:ph type="dt" sz="half" idx="10"/>
          </p:nvPr>
        </p:nvSpPr>
        <p:spPr/>
        <p:txBody>
          <a:bodyPr/>
          <a:lstStyle/>
          <a:p>
            <a:fld id="{B078435E-0708-472C-9889-0BCB65B6D4CD}" type="datetime5">
              <a:rPr lang="en-IN" smtClean="0"/>
              <a:t>12-Aug-24</a:t>
            </a:fld>
            <a:endParaRPr lang="en-IN" dirty="0"/>
          </a:p>
        </p:txBody>
      </p:sp>
      <p:sp>
        <p:nvSpPr>
          <p:cNvPr id="5" name="Footer Placeholder 4">
            <a:extLst>
              <a:ext uri="{FF2B5EF4-FFF2-40B4-BE49-F238E27FC236}">
                <a16:creationId xmlns:a16="http://schemas.microsoft.com/office/drawing/2014/main" id="{36368C01-10C3-62D1-4D5E-9BD43136ECB9}"/>
              </a:ext>
            </a:extLst>
          </p:cNvPr>
          <p:cNvSpPr>
            <a:spLocks noGrp="1"/>
          </p:cNvSpPr>
          <p:nvPr>
            <p:ph type="ftr" sz="quarter" idx="11"/>
          </p:nvPr>
        </p:nvSpPr>
        <p:spPr/>
        <p:txBody>
          <a:bodyPr/>
          <a:lstStyle/>
          <a:p>
            <a:r>
              <a:rPr lang="en-IN" dirty="0"/>
              <a:t>Dept of ICT</a:t>
            </a:r>
          </a:p>
        </p:txBody>
      </p:sp>
      <p:sp>
        <p:nvSpPr>
          <p:cNvPr id="6" name="Slide Number Placeholder 5">
            <a:extLst>
              <a:ext uri="{FF2B5EF4-FFF2-40B4-BE49-F238E27FC236}">
                <a16:creationId xmlns:a16="http://schemas.microsoft.com/office/drawing/2014/main" id="{158FCD3B-EEFB-D652-891C-6D3D5044030D}"/>
              </a:ext>
            </a:extLst>
          </p:cNvPr>
          <p:cNvSpPr>
            <a:spLocks noGrp="1"/>
          </p:cNvSpPr>
          <p:nvPr>
            <p:ph type="sldNum" sz="quarter" idx="12"/>
          </p:nvPr>
        </p:nvSpPr>
        <p:spPr/>
        <p:txBody>
          <a:bodyPr/>
          <a:lstStyle/>
          <a:p>
            <a:fld id="{328004BC-6C11-4BC6-9FA1-400223572E1A}" type="slidenum">
              <a:rPr lang="en-IN" smtClean="0"/>
              <a:t>14</a:t>
            </a:fld>
            <a:endParaRPr lang="en-IN"/>
          </a:p>
        </p:txBody>
      </p:sp>
    </p:spTree>
    <p:extLst>
      <p:ext uri="{BB962C8B-B14F-4D97-AF65-F5344CB8AC3E}">
        <p14:creationId xmlns:p14="http://schemas.microsoft.com/office/powerpoint/2010/main" val="373016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5569-D143-AEE8-F762-C034F69A3A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E6F801-E7AD-978C-A8DA-ED4A955F1AC9}"/>
              </a:ext>
            </a:extLst>
          </p:cNvPr>
          <p:cNvSpPr>
            <a:spLocks noGrp="1"/>
          </p:cNvSpPr>
          <p:nvPr>
            <p:ph idx="1"/>
          </p:nvPr>
        </p:nvSpPr>
        <p:spPr/>
        <p:txBody>
          <a:bodyPr/>
          <a:lstStyle/>
          <a:p>
            <a:r>
              <a:rPr lang="en-IN" b="1" i="0" u="none" strike="noStrike" dirty="0">
                <a:solidFill>
                  <a:srgbClr val="000000"/>
                </a:solidFill>
                <a:effectLst/>
              </a:rPr>
              <a:t>Version 2</a:t>
            </a:r>
            <a:r>
              <a:rPr lang="en-IN" b="0" i="0" u="none" strike="noStrike" dirty="0">
                <a:solidFill>
                  <a:srgbClr val="000000"/>
                </a:solidFill>
                <a:effectLst/>
                <a:latin typeface="-webkit-standard"/>
              </a:rPr>
              <a:t>:</a:t>
            </a:r>
            <a:endParaRPr lang="en-IN" dirty="0">
              <a:solidFill>
                <a:srgbClr val="000000"/>
              </a:solidFill>
              <a:latin typeface="-webkit-standard"/>
            </a:endParaRPr>
          </a:p>
          <a:p>
            <a:pPr marL="0" indent="0">
              <a:buNone/>
            </a:pPr>
            <a:r>
              <a:rPr lang="en-US" b="1" dirty="0">
                <a:solidFill>
                  <a:srgbClr val="FF0000"/>
                </a:solidFill>
              </a:rPr>
              <a:t>Enqueue:</a:t>
            </a:r>
          </a:p>
          <a:p>
            <a:r>
              <a:rPr lang="en-US" dirty="0"/>
              <a:t>  Initial State: front = 0, rear = 0</a:t>
            </a:r>
          </a:p>
          <a:p>
            <a:r>
              <a:rPr lang="en-US" dirty="0"/>
              <a:t>  After Enqueue 1: front = 0, rear = 1</a:t>
            </a:r>
          </a:p>
          <a:p>
            <a:r>
              <a:rPr lang="en-US" dirty="0"/>
              <a:t>  After Enqueue 2: front = 0, rear = 2</a:t>
            </a:r>
          </a:p>
          <a:p>
            <a:pPr marL="0" indent="0">
              <a:buNone/>
            </a:pPr>
            <a:r>
              <a:rPr lang="en-US" b="1" dirty="0">
                <a:solidFill>
                  <a:srgbClr val="FF0000"/>
                </a:solidFill>
              </a:rPr>
              <a:t>Dequeue:</a:t>
            </a:r>
          </a:p>
          <a:p>
            <a:r>
              <a:rPr lang="en-US" dirty="0"/>
              <a:t>  After Dequeue 1: front = 0, rear = 1 (shifts elements)</a:t>
            </a:r>
          </a:p>
          <a:p>
            <a:r>
              <a:rPr lang="en-US" dirty="0"/>
              <a:t>  After Dequeue 2: front = 0, rear = 0 (queue becomes empty)</a:t>
            </a:r>
          </a:p>
          <a:p>
            <a:endParaRPr lang="en-US" dirty="0"/>
          </a:p>
        </p:txBody>
      </p:sp>
      <p:sp>
        <p:nvSpPr>
          <p:cNvPr id="4" name="Date Placeholder 3">
            <a:extLst>
              <a:ext uri="{FF2B5EF4-FFF2-40B4-BE49-F238E27FC236}">
                <a16:creationId xmlns:a16="http://schemas.microsoft.com/office/drawing/2014/main" id="{390FD193-5DF5-8BB9-2A9D-8D9257458F0E}"/>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8B11D956-FD89-DC32-F4ED-0BB1F15D06A3}"/>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298B5650-3209-641D-0BF3-09FF46CF5B0C}"/>
              </a:ext>
            </a:extLst>
          </p:cNvPr>
          <p:cNvSpPr>
            <a:spLocks noGrp="1"/>
          </p:cNvSpPr>
          <p:nvPr>
            <p:ph type="sldNum" sz="quarter" idx="12"/>
          </p:nvPr>
        </p:nvSpPr>
        <p:spPr/>
        <p:txBody>
          <a:bodyPr/>
          <a:lstStyle/>
          <a:p>
            <a:fld id="{328004BC-6C11-4BC6-9FA1-400223572E1A}" type="slidenum">
              <a:rPr lang="en-IN" smtClean="0"/>
              <a:t>15</a:t>
            </a:fld>
            <a:endParaRPr lang="en-IN"/>
          </a:p>
        </p:txBody>
      </p:sp>
    </p:spTree>
    <p:extLst>
      <p:ext uri="{BB962C8B-B14F-4D97-AF65-F5344CB8AC3E}">
        <p14:creationId xmlns:p14="http://schemas.microsoft.com/office/powerpoint/2010/main" val="59199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A6AE-2605-318A-4C43-4FFF540DCC2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0381335-0AAE-65FD-0451-AE7962A0C396}"/>
              </a:ext>
            </a:extLst>
          </p:cNvPr>
          <p:cNvSpPr>
            <a:spLocks noGrp="1"/>
          </p:cNvSpPr>
          <p:nvPr>
            <p:ph idx="1"/>
          </p:nvPr>
        </p:nvSpPr>
        <p:spPr/>
        <p:txBody>
          <a:bodyPr>
            <a:normAutofit/>
          </a:bodyPr>
          <a:lstStyle/>
          <a:p>
            <a:r>
              <a:rPr lang="en-IN" sz="2400" b="1" dirty="0">
                <a:solidFill>
                  <a:srgbClr val="FF0000"/>
                </a:solidFill>
              </a:rPr>
              <a:t>Handling Empty Queue</a:t>
            </a:r>
            <a:r>
              <a:rPr lang="en-IN" sz="2400" dirty="0">
                <a:solidFill>
                  <a:srgbClr val="FF0000"/>
                </a:solidFill>
              </a:rPr>
              <a:t>:</a:t>
            </a:r>
          </a:p>
          <a:p>
            <a:pPr>
              <a:buFont typeface="Arial" panose="020B0604020202020204" pitchFamily="34" charset="0"/>
              <a:buChar char="•"/>
            </a:pPr>
            <a:r>
              <a:rPr lang="en-IN" sz="2400" b="1" dirty="0"/>
              <a:t>Version 1</a:t>
            </a:r>
            <a:r>
              <a:rPr lang="en-IN" sz="2400" dirty="0"/>
              <a:t>: Resets front and rear to -1 to signify an empty queue.</a:t>
            </a:r>
          </a:p>
          <a:p>
            <a:pPr>
              <a:buFont typeface="Arial" panose="020B0604020202020204" pitchFamily="34" charset="0"/>
              <a:buChar char="•"/>
            </a:pPr>
            <a:r>
              <a:rPr lang="en-IN" sz="2400" b="1" dirty="0"/>
              <a:t>Version 2</a:t>
            </a:r>
            <a:r>
              <a:rPr lang="en-IN" sz="2400" dirty="0"/>
              <a:t>: Keeps front at 0 and uses rear to track the number of elements, avoiding resetting indices.</a:t>
            </a:r>
          </a:p>
          <a:p>
            <a:r>
              <a:rPr lang="en-IN" sz="2400" b="1" dirty="0">
                <a:solidFill>
                  <a:srgbClr val="FF0000"/>
                </a:solidFill>
              </a:rPr>
              <a:t>Dequeue Operation</a:t>
            </a:r>
            <a:r>
              <a:rPr lang="en-IN" sz="2400" dirty="0">
                <a:solidFill>
                  <a:srgbClr val="FF0000"/>
                </a:solidFill>
              </a:rPr>
              <a:t>:</a:t>
            </a:r>
          </a:p>
          <a:p>
            <a:pPr>
              <a:buFont typeface="Arial" panose="020B0604020202020204" pitchFamily="34" charset="0"/>
              <a:buChar char="•"/>
            </a:pPr>
            <a:r>
              <a:rPr lang="en-IN" sz="2400" b="1" dirty="0"/>
              <a:t>Version 1</a:t>
            </a:r>
            <a:r>
              <a:rPr lang="en-IN" sz="2400" dirty="0"/>
              <a:t>: Simple removal with condition to reset indices when the queue becomes empty.</a:t>
            </a:r>
          </a:p>
          <a:p>
            <a:pPr>
              <a:buFont typeface="Arial" panose="020B0604020202020204" pitchFamily="34" charset="0"/>
              <a:buChar char="•"/>
            </a:pPr>
            <a:r>
              <a:rPr lang="en-IN" sz="2400" b="1" dirty="0"/>
              <a:t>Version 2</a:t>
            </a:r>
            <a:r>
              <a:rPr lang="en-IN" sz="2400" dirty="0"/>
              <a:t>: Involves shifting elements left after each dequeue to maintain queue structure.</a:t>
            </a:r>
          </a:p>
          <a:p>
            <a:r>
              <a:rPr lang="en-IN" sz="2400" b="1" dirty="0">
                <a:solidFill>
                  <a:srgbClr val="FF0000"/>
                </a:solidFill>
              </a:rPr>
              <a:t>Complexity</a:t>
            </a:r>
            <a:r>
              <a:rPr lang="en-IN" sz="2400" dirty="0">
                <a:solidFill>
                  <a:srgbClr val="FF0000"/>
                </a:solidFill>
              </a:rPr>
              <a:t>:</a:t>
            </a:r>
          </a:p>
          <a:p>
            <a:pPr>
              <a:buFont typeface="Arial" panose="020B0604020202020204" pitchFamily="34" charset="0"/>
              <a:buChar char="•"/>
            </a:pPr>
            <a:r>
              <a:rPr lang="en-IN" sz="2400" b="1" dirty="0"/>
              <a:t>Version 1</a:t>
            </a:r>
            <a:r>
              <a:rPr lang="en-IN" sz="2400" dirty="0"/>
              <a:t>: Potentially more complex state management due to resetting indices.</a:t>
            </a:r>
          </a:p>
          <a:p>
            <a:pPr>
              <a:buFont typeface="Arial" panose="020B0604020202020204" pitchFamily="34" charset="0"/>
              <a:buChar char="•"/>
            </a:pPr>
            <a:r>
              <a:rPr lang="en-IN" sz="2400" b="1" dirty="0"/>
              <a:t>Version 2</a:t>
            </a:r>
            <a:r>
              <a:rPr lang="en-IN" sz="2400" dirty="0"/>
              <a:t>: Simplifies state management by maintaining indices but may incur performance cost due to shifting elements.</a:t>
            </a:r>
          </a:p>
          <a:p>
            <a:pPr marL="0" indent="0">
              <a:buNone/>
            </a:pPr>
            <a:endParaRPr lang="en-US" sz="2400" dirty="0"/>
          </a:p>
        </p:txBody>
      </p:sp>
      <p:sp>
        <p:nvSpPr>
          <p:cNvPr id="4" name="Date Placeholder 3">
            <a:extLst>
              <a:ext uri="{FF2B5EF4-FFF2-40B4-BE49-F238E27FC236}">
                <a16:creationId xmlns:a16="http://schemas.microsoft.com/office/drawing/2014/main" id="{96105545-D252-2760-D39F-72895A2D063A}"/>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CCE04880-1CDE-2E32-9EA3-EB88E7102F1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29214515-6E93-520F-DA9A-305D9C3C15EA}"/>
              </a:ext>
            </a:extLst>
          </p:cNvPr>
          <p:cNvSpPr>
            <a:spLocks noGrp="1"/>
          </p:cNvSpPr>
          <p:nvPr>
            <p:ph type="sldNum" sz="quarter" idx="12"/>
          </p:nvPr>
        </p:nvSpPr>
        <p:spPr/>
        <p:txBody>
          <a:bodyPr/>
          <a:lstStyle/>
          <a:p>
            <a:fld id="{328004BC-6C11-4BC6-9FA1-400223572E1A}" type="slidenum">
              <a:rPr lang="en-IN" smtClean="0"/>
              <a:t>16</a:t>
            </a:fld>
            <a:endParaRPr lang="en-IN"/>
          </a:p>
        </p:txBody>
      </p:sp>
    </p:spTree>
    <p:extLst>
      <p:ext uri="{BB962C8B-B14F-4D97-AF65-F5344CB8AC3E}">
        <p14:creationId xmlns:p14="http://schemas.microsoft.com/office/powerpoint/2010/main" val="152955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480E-FC6D-F34E-6306-15A0E25FF38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31B562-8348-7483-268A-85C6FCA0FD35}"/>
              </a:ext>
            </a:extLst>
          </p:cNvPr>
          <p:cNvSpPr>
            <a:spLocks noGrp="1"/>
          </p:cNvSpPr>
          <p:nvPr>
            <p:ph idx="1"/>
          </p:nvPr>
        </p:nvSpPr>
        <p:spPr/>
        <p:txBody>
          <a:bodyPr/>
          <a:lstStyle/>
          <a:p>
            <a:r>
              <a:rPr lang="en-IN" b="1" i="0" u="none" strike="noStrike" dirty="0">
                <a:solidFill>
                  <a:srgbClr val="000000"/>
                </a:solidFill>
                <a:effectLst/>
              </a:rPr>
              <a:t>Version 1</a:t>
            </a:r>
            <a:r>
              <a:rPr lang="en-IN" b="0" i="0" u="none" strike="noStrike" dirty="0">
                <a:solidFill>
                  <a:srgbClr val="000000"/>
                </a:solidFill>
                <a:effectLst/>
                <a:latin typeface="-webkit-standard"/>
              </a:rPr>
              <a:t>:</a:t>
            </a:r>
          </a:p>
          <a:p>
            <a:pPr marL="0" indent="0">
              <a:buNone/>
            </a:pPr>
            <a:r>
              <a:rPr lang="en-US" b="1" dirty="0">
                <a:solidFill>
                  <a:srgbClr val="FF0000"/>
                </a:solidFill>
              </a:rPr>
              <a:t>Enqueue:</a:t>
            </a:r>
          </a:p>
          <a:p>
            <a:r>
              <a:rPr lang="en-US" dirty="0"/>
              <a:t>  Initial State: front = -1, rear = -1</a:t>
            </a:r>
          </a:p>
          <a:p>
            <a:r>
              <a:rPr lang="en-US" dirty="0"/>
              <a:t>  After Enqueue 1: front = 0, rear = 0</a:t>
            </a:r>
          </a:p>
          <a:p>
            <a:r>
              <a:rPr lang="en-US" dirty="0"/>
              <a:t>  After Enqueue 2: front = 0, rear = 1</a:t>
            </a:r>
          </a:p>
          <a:p>
            <a:pPr marL="0" indent="0">
              <a:buNone/>
            </a:pPr>
            <a:r>
              <a:rPr lang="en-US" b="1" dirty="0">
                <a:solidFill>
                  <a:srgbClr val="FF0000"/>
                </a:solidFill>
              </a:rPr>
              <a:t>Dequeue:</a:t>
            </a:r>
          </a:p>
          <a:p>
            <a:r>
              <a:rPr lang="en-US" dirty="0"/>
              <a:t>  After Dequeue 1: front = 1, rear = 1</a:t>
            </a:r>
          </a:p>
          <a:p>
            <a:r>
              <a:rPr lang="en-US" dirty="0"/>
              <a:t>  After Dequeue 2 (empty): front = -1, rear = -1</a:t>
            </a:r>
          </a:p>
          <a:p>
            <a:endParaRPr lang="en-US" dirty="0"/>
          </a:p>
        </p:txBody>
      </p:sp>
      <p:sp>
        <p:nvSpPr>
          <p:cNvPr id="4" name="Date Placeholder 3">
            <a:extLst>
              <a:ext uri="{FF2B5EF4-FFF2-40B4-BE49-F238E27FC236}">
                <a16:creationId xmlns:a16="http://schemas.microsoft.com/office/drawing/2014/main" id="{857B575B-A0A2-F5EC-1BA8-379AA8BAEC43}"/>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66366EA2-3685-E4D3-022D-F140BAE75159}"/>
              </a:ext>
            </a:extLst>
          </p:cNvPr>
          <p:cNvSpPr>
            <a:spLocks noGrp="1"/>
          </p:cNvSpPr>
          <p:nvPr>
            <p:ph type="ftr" sz="quarter" idx="11"/>
          </p:nvPr>
        </p:nvSpPr>
        <p:spPr/>
        <p:txBody>
          <a:bodyPr/>
          <a:lstStyle/>
          <a:p>
            <a:r>
              <a:rPr lang="en-IN" dirty="0"/>
              <a:t>Dept of ICT</a:t>
            </a:r>
          </a:p>
        </p:txBody>
      </p:sp>
      <p:sp>
        <p:nvSpPr>
          <p:cNvPr id="6" name="Slide Number Placeholder 5">
            <a:extLst>
              <a:ext uri="{FF2B5EF4-FFF2-40B4-BE49-F238E27FC236}">
                <a16:creationId xmlns:a16="http://schemas.microsoft.com/office/drawing/2014/main" id="{3A8AAA65-0C62-9186-2AA7-BB174DE942CA}"/>
              </a:ext>
            </a:extLst>
          </p:cNvPr>
          <p:cNvSpPr>
            <a:spLocks noGrp="1"/>
          </p:cNvSpPr>
          <p:nvPr>
            <p:ph type="sldNum" sz="quarter" idx="12"/>
          </p:nvPr>
        </p:nvSpPr>
        <p:spPr/>
        <p:txBody>
          <a:bodyPr/>
          <a:lstStyle/>
          <a:p>
            <a:fld id="{328004BC-6C11-4BC6-9FA1-400223572E1A}" type="slidenum">
              <a:rPr lang="en-IN" smtClean="0"/>
              <a:t>17</a:t>
            </a:fld>
            <a:endParaRPr lang="en-IN"/>
          </a:p>
        </p:txBody>
      </p:sp>
    </p:spTree>
    <p:extLst>
      <p:ext uri="{BB962C8B-B14F-4D97-AF65-F5344CB8AC3E}">
        <p14:creationId xmlns:p14="http://schemas.microsoft.com/office/powerpoint/2010/main" val="138149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Limitation of simple queue</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normAutofit fontScale="77500" lnSpcReduction="20000"/>
          </a:bodyPr>
          <a:lstStyle/>
          <a:p>
            <a:r>
              <a:rPr lang="en-US" dirty="0">
                <a:ea typeface="Calibri" panose="020F0502020204030204" pitchFamily="34" charset="0"/>
              </a:rPr>
              <a:t>In linear queue, once we reach MAXSIZE-1, further elements can not be added </a:t>
            </a:r>
            <a:r>
              <a:rPr lang="en-US" dirty="0" err="1">
                <a:ea typeface="Calibri" panose="020F0502020204030204" pitchFamily="34" charset="0"/>
              </a:rPr>
              <a:t>eventhough</a:t>
            </a:r>
            <a:r>
              <a:rPr lang="en-US" dirty="0">
                <a:ea typeface="Calibri" panose="020F0502020204030204" pitchFamily="34" charset="0"/>
              </a:rPr>
              <a:t> there are free locations in the front.</a:t>
            </a:r>
            <a:endParaRPr lang="en-IN" sz="1800" dirty="0">
              <a:latin typeface="Calibri" panose="020F0502020204030204" pitchFamily="34" charset="0"/>
              <a:ea typeface="Calibri" panose="020F0502020204030204" pitchFamily="34" charset="0"/>
            </a:endParaRPr>
          </a:p>
          <a:p>
            <a:endParaRPr lang="en-US" dirty="0"/>
          </a:p>
          <a:p>
            <a:r>
              <a:rPr lang="en-US" dirty="0"/>
              <a:t>Wastage of space – arrays</a:t>
            </a:r>
          </a:p>
          <a:p>
            <a:pPr marL="0" indent="0">
              <a:buNone/>
            </a:pPr>
            <a:endParaRPr lang="en-IN" dirty="0"/>
          </a:p>
          <a:p>
            <a:pPr marL="0" indent="0">
              <a:buNone/>
            </a:pPr>
            <a:endParaRPr lang="en-IN" dirty="0"/>
          </a:p>
          <a:p>
            <a:pPr marL="0" indent="0">
              <a:buNone/>
            </a:pPr>
            <a:endParaRPr lang="en-IN" dirty="0"/>
          </a:p>
          <a:p>
            <a:endParaRPr lang="en-US" dirty="0"/>
          </a:p>
          <a:p>
            <a:endParaRPr lang="en-US" dirty="0"/>
          </a:p>
          <a:p>
            <a:r>
              <a:rPr lang="en-US" dirty="0"/>
              <a:t>Inefficient space usage when elements are dequeued.</a:t>
            </a:r>
          </a:p>
          <a:p>
            <a:endParaRPr lang="en-US" dirty="0"/>
          </a:p>
          <a:p>
            <a:pPr marL="0" indent="0">
              <a:buNone/>
            </a:pPr>
            <a:r>
              <a:rPr lang="en-US" b="1" dirty="0">
                <a:solidFill>
                  <a:srgbClr val="FF0000"/>
                </a:solidFill>
              </a:rPr>
              <a:t>Solution: </a:t>
            </a:r>
          </a:p>
          <a:p>
            <a:r>
              <a:rPr lang="en-US" dirty="0"/>
              <a:t>Shifting element to the left on each deque(Version 2 implementation)</a:t>
            </a:r>
          </a:p>
          <a:p>
            <a:r>
              <a:rPr lang="en-US" dirty="0"/>
              <a:t> Circular queue</a:t>
            </a:r>
            <a:endParaRPr lang="en-IN" dirty="0"/>
          </a:p>
        </p:txBody>
      </p:sp>
      <p:pic>
        <p:nvPicPr>
          <p:cNvPr id="5" name="Picture 4">
            <a:extLst>
              <a:ext uri="{FF2B5EF4-FFF2-40B4-BE49-F238E27FC236}">
                <a16:creationId xmlns:a16="http://schemas.microsoft.com/office/drawing/2014/main" id="{C97492B7-7459-DE90-4333-AE449253D343}"/>
              </a:ext>
            </a:extLst>
          </p:cNvPr>
          <p:cNvPicPr>
            <a:picLocks noChangeAspect="1"/>
          </p:cNvPicPr>
          <p:nvPr/>
        </p:nvPicPr>
        <p:blipFill>
          <a:blip r:embed="rId2"/>
          <a:stretch>
            <a:fillRect/>
          </a:stretch>
        </p:blipFill>
        <p:spPr>
          <a:xfrm>
            <a:off x="1896979" y="2521534"/>
            <a:ext cx="6713621" cy="1605297"/>
          </a:xfrm>
          <a:prstGeom prst="rect">
            <a:avLst/>
          </a:prstGeom>
        </p:spPr>
      </p:pic>
      <p:sp>
        <p:nvSpPr>
          <p:cNvPr id="4" name="Date Placeholder 3">
            <a:extLst>
              <a:ext uri="{FF2B5EF4-FFF2-40B4-BE49-F238E27FC236}">
                <a16:creationId xmlns:a16="http://schemas.microsoft.com/office/drawing/2014/main" id="{23B9C313-4D45-E7C1-AEC1-1154D108636A}"/>
              </a:ext>
            </a:extLst>
          </p:cNvPr>
          <p:cNvSpPr>
            <a:spLocks noGrp="1"/>
          </p:cNvSpPr>
          <p:nvPr>
            <p:ph type="dt" sz="half" idx="10"/>
          </p:nvPr>
        </p:nvSpPr>
        <p:spPr/>
        <p:txBody>
          <a:bodyPr/>
          <a:lstStyle/>
          <a:p>
            <a:fld id="{7E970850-4A3D-42F7-B774-B15F1E83A2DF}" type="datetime5">
              <a:rPr lang="en-IN" smtClean="0"/>
              <a:t>12-Aug-24</a:t>
            </a:fld>
            <a:endParaRPr lang="en-IN"/>
          </a:p>
        </p:txBody>
      </p:sp>
      <p:sp>
        <p:nvSpPr>
          <p:cNvPr id="6" name="Footer Placeholder 5">
            <a:extLst>
              <a:ext uri="{FF2B5EF4-FFF2-40B4-BE49-F238E27FC236}">
                <a16:creationId xmlns:a16="http://schemas.microsoft.com/office/drawing/2014/main" id="{FB810587-CCFE-E554-3813-8BD5B205F15B}"/>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C0C56484-9669-7332-AC79-B751CB6AFEEF}"/>
              </a:ext>
            </a:extLst>
          </p:cNvPr>
          <p:cNvSpPr>
            <a:spLocks noGrp="1"/>
          </p:cNvSpPr>
          <p:nvPr>
            <p:ph type="sldNum" sz="quarter" idx="12"/>
          </p:nvPr>
        </p:nvSpPr>
        <p:spPr/>
        <p:txBody>
          <a:bodyPr/>
          <a:lstStyle/>
          <a:p>
            <a:fld id="{328004BC-6C11-4BC6-9FA1-400223572E1A}" type="slidenum">
              <a:rPr lang="en-IN" smtClean="0"/>
              <a:t>18</a:t>
            </a:fld>
            <a:endParaRPr lang="en-IN"/>
          </a:p>
        </p:txBody>
      </p:sp>
    </p:spTree>
    <p:extLst>
      <p:ext uri="{BB962C8B-B14F-4D97-AF65-F5344CB8AC3E}">
        <p14:creationId xmlns:p14="http://schemas.microsoft.com/office/powerpoint/2010/main" val="150927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Circular Queue</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lstStyle/>
          <a:p>
            <a:pPr algn="just"/>
            <a:r>
              <a:rPr lang="en-US" dirty="0"/>
              <a:t>A circular queue is a linear data structure in which the last position is connected back to the first position to form a circle.</a:t>
            </a:r>
          </a:p>
          <a:p>
            <a:pPr algn="just"/>
            <a:r>
              <a:rPr lang="en-US" dirty="0"/>
              <a:t>Circular Queue works by the process of circular increment i.e., when we try to increment the index and we reach the end of the queue, we start from the beginning of the queue</a:t>
            </a:r>
            <a:endParaRPr lang="en-IN" dirty="0"/>
          </a:p>
        </p:txBody>
      </p:sp>
      <p:pic>
        <p:nvPicPr>
          <p:cNvPr id="1026" name="Picture 2" descr="Circular increment in circular queue">
            <a:extLst>
              <a:ext uri="{FF2B5EF4-FFF2-40B4-BE49-F238E27FC236}">
                <a16:creationId xmlns:a16="http://schemas.microsoft.com/office/drawing/2014/main" id="{B08A9AA7-DACA-FCE7-73D2-4554D2D7C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302" y="3559648"/>
            <a:ext cx="3304309" cy="316182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E96D4B9-AA8A-F90C-803F-439B30AA7D64}"/>
              </a:ext>
            </a:extLst>
          </p:cNvPr>
          <p:cNvSpPr>
            <a:spLocks noGrp="1"/>
          </p:cNvSpPr>
          <p:nvPr>
            <p:ph type="dt" sz="half" idx="10"/>
          </p:nvPr>
        </p:nvSpPr>
        <p:spPr/>
        <p:txBody>
          <a:bodyPr/>
          <a:lstStyle/>
          <a:p>
            <a:fld id="{7B8FCED2-B930-4B5C-B9A3-EE7695500BE8}" type="datetime5">
              <a:rPr lang="en-IN" smtClean="0"/>
              <a:t>12-Aug-24</a:t>
            </a:fld>
            <a:endParaRPr lang="en-IN"/>
          </a:p>
        </p:txBody>
      </p:sp>
      <p:sp>
        <p:nvSpPr>
          <p:cNvPr id="5" name="Footer Placeholder 4">
            <a:extLst>
              <a:ext uri="{FF2B5EF4-FFF2-40B4-BE49-F238E27FC236}">
                <a16:creationId xmlns:a16="http://schemas.microsoft.com/office/drawing/2014/main" id="{42CAB268-7BAF-5428-9156-AA4F153B7A03}"/>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F9E6B8D-806F-1C6D-1A92-7E85833A040B}"/>
              </a:ext>
            </a:extLst>
          </p:cNvPr>
          <p:cNvSpPr>
            <a:spLocks noGrp="1"/>
          </p:cNvSpPr>
          <p:nvPr>
            <p:ph type="sldNum" sz="quarter" idx="12"/>
          </p:nvPr>
        </p:nvSpPr>
        <p:spPr/>
        <p:txBody>
          <a:bodyPr/>
          <a:lstStyle/>
          <a:p>
            <a:fld id="{328004BC-6C11-4BC6-9FA1-400223572E1A}" type="slidenum">
              <a:rPr lang="en-IN" smtClean="0"/>
              <a:t>19</a:t>
            </a:fld>
            <a:endParaRPr lang="en-IN"/>
          </a:p>
        </p:txBody>
      </p:sp>
    </p:spTree>
    <p:extLst>
      <p:ext uri="{BB962C8B-B14F-4D97-AF65-F5344CB8AC3E}">
        <p14:creationId xmlns:p14="http://schemas.microsoft.com/office/powerpoint/2010/main" val="365098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a:xfrm>
            <a:off x="243114" y="136524"/>
            <a:ext cx="11110686" cy="719819"/>
          </a:xfrm>
        </p:spPr>
        <p:txBody>
          <a:bodyPr anchor="ctr">
            <a:normAutofit/>
          </a:bodyPr>
          <a:lstStyle/>
          <a:p>
            <a:r>
              <a:rPr lang="en-US" dirty="0"/>
              <a:t>What is Queue? (ADT)</a:t>
            </a:r>
            <a:endParaRPr lang="en-IN" dirty="0"/>
          </a:p>
        </p:txBody>
      </p:sp>
      <p:pic>
        <p:nvPicPr>
          <p:cNvPr id="7" name="Picture 4">
            <a:extLst>
              <a:ext uri="{FF2B5EF4-FFF2-40B4-BE49-F238E27FC236}">
                <a16:creationId xmlns:a16="http://schemas.microsoft.com/office/drawing/2014/main" id="{9833958C-2C41-7E3F-9467-1FD7089969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9313" y="1499043"/>
            <a:ext cx="5776687" cy="3480454"/>
          </a:xfrm>
          <a:prstGeom prst="rect">
            <a:avLst/>
          </a:prstGeom>
          <a:solidFill>
            <a:srgbClr val="FFFFFF"/>
          </a:solidFill>
        </p:spPr>
      </p:pic>
      <p:sp>
        <p:nvSpPr>
          <p:cNvPr id="3" name="Content Placeholder 2">
            <a:extLst>
              <a:ext uri="{FF2B5EF4-FFF2-40B4-BE49-F238E27FC236}">
                <a16:creationId xmlns:a16="http://schemas.microsoft.com/office/drawing/2014/main" id="{A154D2A5-86DD-4941-B4E0-38DDF1FF54EF}"/>
              </a:ext>
            </a:extLst>
          </p:cNvPr>
          <p:cNvSpPr>
            <a:spLocks noGrp="1"/>
          </p:cNvSpPr>
          <p:nvPr>
            <p:ph sz="half" idx="2"/>
          </p:nvPr>
        </p:nvSpPr>
        <p:spPr>
          <a:xfrm>
            <a:off x="6172200" y="1105805"/>
            <a:ext cx="5802086" cy="5222423"/>
          </a:xfrm>
        </p:spPr>
        <p:txBody>
          <a:bodyPr>
            <a:normAutofit/>
          </a:bodyPr>
          <a:lstStyle/>
          <a:p>
            <a:r>
              <a:rPr lang="en-US" dirty="0"/>
              <a:t>It is an ordered group of homogeneous items</a:t>
            </a:r>
          </a:p>
          <a:p>
            <a:r>
              <a:rPr lang="en-US" dirty="0"/>
              <a:t>Queues have two ends:</a:t>
            </a:r>
          </a:p>
          <a:p>
            <a:pPr lvl="1">
              <a:buFont typeface="Wingdings" panose="05000000000000000000" pitchFamily="2" charset="2"/>
              <a:buChar char="Ø"/>
            </a:pPr>
            <a:r>
              <a:rPr lang="en-US" sz="2800" dirty="0"/>
              <a:t> Elements are added at one end</a:t>
            </a:r>
          </a:p>
          <a:p>
            <a:pPr lvl="1">
              <a:buFont typeface="Wingdings" panose="05000000000000000000" pitchFamily="2" charset="2"/>
              <a:buChar char="Ø"/>
            </a:pPr>
            <a:r>
              <a:rPr lang="en-US" sz="2800" dirty="0"/>
              <a:t> Elements are removed from the other end</a:t>
            </a:r>
          </a:p>
          <a:p>
            <a:pPr marL="342900" lvl="1" indent="-342900" algn="just"/>
            <a:r>
              <a:rPr lang="en-US" sz="2800" dirty="0"/>
              <a:t>The element added first is also removed first (FIFO: First In, First Out)</a:t>
            </a:r>
            <a:endParaRPr lang="en-IN" sz="2800" dirty="0"/>
          </a:p>
        </p:txBody>
      </p:sp>
      <p:sp>
        <p:nvSpPr>
          <p:cNvPr id="4" name="Date Placeholder 3">
            <a:extLst>
              <a:ext uri="{FF2B5EF4-FFF2-40B4-BE49-F238E27FC236}">
                <a16:creationId xmlns:a16="http://schemas.microsoft.com/office/drawing/2014/main" id="{F8F2EF47-0760-5818-92FC-772FCE93F16E}"/>
              </a:ext>
            </a:extLst>
          </p:cNvPr>
          <p:cNvSpPr>
            <a:spLocks noGrp="1"/>
          </p:cNvSpPr>
          <p:nvPr>
            <p:ph type="dt" sz="half" idx="10"/>
          </p:nvPr>
        </p:nvSpPr>
        <p:spPr/>
        <p:txBody>
          <a:bodyPr/>
          <a:lstStyle/>
          <a:p>
            <a:fld id="{93548F72-791E-40CB-8BAD-A748EB50614E}" type="datetime5">
              <a:rPr lang="en-IN" smtClean="0"/>
              <a:t>12-Aug-24</a:t>
            </a:fld>
            <a:endParaRPr lang="en-IN"/>
          </a:p>
        </p:txBody>
      </p:sp>
      <p:sp>
        <p:nvSpPr>
          <p:cNvPr id="5" name="Footer Placeholder 4">
            <a:extLst>
              <a:ext uri="{FF2B5EF4-FFF2-40B4-BE49-F238E27FC236}">
                <a16:creationId xmlns:a16="http://schemas.microsoft.com/office/drawing/2014/main" id="{BF4CA856-A1D5-476A-7C86-4802ADAB5EE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372E8113-965D-307C-4B5A-01A820CFBFFA}"/>
              </a:ext>
            </a:extLst>
          </p:cNvPr>
          <p:cNvSpPr>
            <a:spLocks noGrp="1"/>
          </p:cNvSpPr>
          <p:nvPr>
            <p:ph type="sldNum" sz="quarter" idx="12"/>
          </p:nvPr>
        </p:nvSpPr>
        <p:spPr/>
        <p:txBody>
          <a:bodyPr/>
          <a:lstStyle/>
          <a:p>
            <a:fld id="{328004BC-6C11-4BC6-9FA1-400223572E1A}" type="slidenum">
              <a:rPr lang="en-IN" smtClean="0"/>
              <a:t>2</a:t>
            </a:fld>
            <a:endParaRPr lang="en-IN"/>
          </a:p>
        </p:txBody>
      </p:sp>
    </p:spTree>
    <p:extLst>
      <p:ext uri="{BB962C8B-B14F-4D97-AF65-F5344CB8AC3E}">
        <p14:creationId xmlns:p14="http://schemas.microsoft.com/office/powerpoint/2010/main" val="2686761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7FDF-5598-C2CD-2376-F14B62EE1E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6D133-13A9-63AA-54F7-7943BBDCD3E1}"/>
              </a:ext>
            </a:extLst>
          </p:cNvPr>
          <p:cNvSpPr>
            <a:spLocks noGrp="1"/>
          </p:cNvSpPr>
          <p:nvPr>
            <p:ph idx="1"/>
          </p:nvPr>
        </p:nvSpPr>
        <p:spPr/>
        <p:txBody>
          <a:bodyPr/>
          <a:lstStyle/>
          <a:p>
            <a:pPr marL="0" indent="0">
              <a:buNone/>
            </a:pPr>
            <a:r>
              <a:rPr lang="en-US" dirty="0"/>
              <a:t>Circular Queue Core Operations:</a:t>
            </a:r>
          </a:p>
          <a:p>
            <a:pPr algn="l">
              <a:buFont typeface="Arial" panose="020B0604020202020204" pitchFamily="34" charset="0"/>
              <a:buChar char="•"/>
            </a:pPr>
            <a:endParaRPr lang="en-IN" b="1" i="0" u="none" strike="noStrike" dirty="0">
              <a:solidFill>
                <a:srgbClr val="000000"/>
              </a:solidFill>
              <a:effectLst/>
            </a:endParaRPr>
          </a:p>
          <a:p>
            <a:pPr algn="l">
              <a:buFont typeface="Arial" panose="020B0604020202020204" pitchFamily="34" charset="0"/>
              <a:buChar char="•"/>
            </a:pPr>
            <a:r>
              <a:rPr lang="en-IN" b="1" i="0" u="none" strike="noStrike" dirty="0">
                <a:solidFill>
                  <a:srgbClr val="000000"/>
                </a:solidFill>
                <a:effectLst/>
              </a:rPr>
              <a:t>Enqueue:</a:t>
            </a:r>
            <a:r>
              <a:rPr lang="en-IN" b="0" i="0" u="none" strike="noStrike" dirty="0">
                <a:solidFill>
                  <a:srgbClr val="000000"/>
                </a:solidFill>
                <a:effectLst/>
              </a:rPr>
              <a:t> Add an element to the queue.</a:t>
            </a:r>
          </a:p>
          <a:p>
            <a:pPr algn="l">
              <a:buFont typeface="Arial" panose="020B0604020202020204" pitchFamily="34" charset="0"/>
              <a:buChar char="•"/>
            </a:pPr>
            <a:r>
              <a:rPr lang="en-IN" b="1" i="0" u="none" strike="noStrike" dirty="0">
                <a:solidFill>
                  <a:srgbClr val="000000"/>
                </a:solidFill>
                <a:effectLst/>
              </a:rPr>
              <a:t>Dequeue:</a:t>
            </a:r>
            <a:r>
              <a:rPr lang="en-IN" b="0" i="0" u="none" strike="noStrike" dirty="0">
                <a:solidFill>
                  <a:srgbClr val="000000"/>
                </a:solidFill>
                <a:effectLst/>
              </a:rPr>
              <a:t> Remove an element from the queue.</a:t>
            </a:r>
          </a:p>
          <a:p>
            <a:pPr algn="l">
              <a:buFont typeface="Arial" panose="020B0604020202020204" pitchFamily="34" charset="0"/>
              <a:buChar char="•"/>
            </a:pPr>
            <a:r>
              <a:rPr lang="en-IN" b="1" i="0" u="none" strike="noStrike" dirty="0">
                <a:solidFill>
                  <a:srgbClr val="000000"/>
                </a:solidFill>
                <a:effectLst/>
              </a:rPr>
              <a:t>Front:</a:t>
            </a:r>
            <a:r>
              <a:rPr lang="en-IN" b="0" i="0" u="none" strike="noStrike" dirty="0">
                <a:solidFill>
                  <a:srgbClr val="000000"/>
                </a:solidFill>
                <a:effectLst/>
              </a:rPr>
              <a:t> View the element at the front.</a:t>
            </a:r>
          </a:p>
          <a:p>
            <a:pPr algn="l">
              <a:buFont typeface="Arial" panose="020B0604020202020204" pitchFamily="34" charset="0"/>
              <a:buChar char="•"/>
            </a:pPr>
            <a:r>
              <a:rPr lang="en-IN" b="1" i="0" u="none" strike="noStrike" dirty="0" err="1">
                <a:solidFill>
                  <a:srgbClr val="000000"/>
                </a:solidFill>
                <a:effectLst/>
              </a:rPr>
              <a:t>IsEmpty</a:t>
            </a:r>
            <a:r>
              <a:rPr lang="en-IN" b="1" i="0" u="none" strike="noStrike" dirty="0">
                <a:solidFill>
                  <a:srgbClr val="000000"/>
                </a:solidFill>
                <a:effectLst/>
              </a:rPr>
              <a:t>:</a:t>
            </a:r>
            <a:r>
              <a:rPr lang="en-IN" b="0" i="0" u="none" strike="noStrike" dirty="0">
                <a:solidFill>
                  <a:srgbClr val="000000"/>
                </a:solidFill>
                <a:effectLst/>
              </a:rPr>
              <a:t> Check if the queue is empty.</a:t>
            </a:r>
          </a:p>
          <a:p>
            <a:pPr algn="l">
              <a:buFont typeface="Arial" panose="020B0604020202020204" pitchFamily="34" charset="0"/>
              <a:buChar char="•"/>
            </a:pPr>
            <a:r>
              <a:rPr lang="en-IN" b="1" i="0" u="none" strike="noStrike" dirty="0" err="1">
                <a:solidFill>
                  <a:srgbClr val="000000"/>
                </a:solidFill>
                <a:effectLst/>
              </a:rPr>
              <a:t>IsFull</a:t>
            </a:r>
            <a:r>
              <a:rPr lang="en-IN" b="1" i="0" u="none" strike="noStrike" dirty="0">
                <a:solidFill>
                  <a:srgbClr val="000000"/>
                </a:solidFill>
                <a:effectLst/>
              </a:rPr>
              <a:t>:</a:t>
            </a:r>
            <a:r>
              <a:rPr lang="en-IN" b="0" i="0" u="none" strike="noStrike" dirty="0">
                <a:solidFill>
                  <a:srgbClr val="000000"/>
                </a:solidFill>
                <a:effectLst/>
              </a:rPr>
              <a:t> Check if the queue is full.</a:t>
            </a:r>
          </a:p>
          <a:p>
            <a:endParaRPr lang="en-US" dirty="0"/>
          </a:p>
        </p:txBody>
      </p:sp>
      <p:sp>
        <p:nvSpPr>
          <p:cNvPr id="4" name="Date Placeholder 3">
            <a:extLst>
              <a:ext uri="{FF2B5EF4-FFF2-40B4-BE49-F238E27FC236}">
                <a16:creationId xmlns:a16="http://schemas.microsoft.com/office/drawing/2014/main" id="{760EDEFA-420C-777A-89DC-2570E54DBDD4}"/>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61A3D714-B3E1-E218-D1D1-B99BA9C72465}"/>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EB5078A9-F776-5C56-6BB0-E167AE710A7F}"/>
              </a:ext>
            </a:extLst>
          </p:cNvPr>
          <p:cNvSpPr>
            <a:spLocks noGrp="1"/>
          </p:cNvSpPr>
          <p:nvPr>
            <p:ph type="sldNum" sz="quarter" idx="12"/>
          </p:nvPr>
        </p:nvSpPr>
        <p:spPr/>
        <p:txBody>
          <a:bodyPr/>
          <a:lstStyle/>
          <a:p>
            <a:fld id="{328004BC-6C11-4BC6-9FA1-400223572E1A}" type="slidenum">
              <a:rPr lang="en-IN" smtClean="0"/>
              <a:t>20</a:t>
            </a:fld>
            <a:endParaRPr lang="en-IN"/>
          </a:p>
        </p:txBody>
      </p:sp>
    </p:spTree>
    <p:extLst>
      <p:ext uri="{BB962C8B-B14F-4D97-AF65-F5344CB8AC3E}">
        <p14:creationId xmlns:p14="http://schemas.microsoft.com/office/powerpoint/2010/main" val="367214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5F9697-D77A-4EC3-A7C1-028B33902FCB}"/>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66E0FF97-308E-483F-9713-5910BE1086ED}"/>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815F25C0-0646-4F98-85E7-CCD3159DFE0A}"/>
              </a:ext>
            </a:extLst>
          </p:cNvPr>
          <p:cNvSpPr>
            <a:spLocks noGrp="1"/>
          </p:cNvSpPr>
          <p:nvPr>
            <p:ph type="sldNum" sz="quarter" idx="12"/>
          </p:nvPr>
        </p:nvSpPr>
        <p:spPr/>
        <p:txBody>
          <a:bodyPr/>
          <a:lstStyle/>
          <a:p>
            <a:fld id="{328004BC-6C11-4BC6-9FA1-400223572E1A}" type="slidenum">
              <a:rPr lang="en-IN" smtClean="0"/>
              <a:t>21</a:t>
            </a:fld>
            <a:endParaRPr lang="en-IN"/>
          </a:p>
        </p:txBody>
      </p:sp>
      <p:sp>
        <p:nvSpPr>
          <p:cNvPr id="7" name="Rectangle 6">
            <a:extLst>
              <a:ext uri="{FF2B5EF4-FFF2-40B4-BE49-F238E27FC236}">
                <a16:creationId xmlns:a16="http://schemas.microsoft.com/office/drawing/2014/main" id="{1791A2DC-D5F2-43E3-90EA-DBDA79CBCE01}"/>
              </a:ext>
            </a:extLst>
          </p:cNvPr>
          <p:cNvSpPr/>
          <p:nvPr/>
        </p:nvSpPr>
        <p:spPr>
          <a:xfrm>
            <a:off x="374073" y="1028343"/>
            <a:ext cx="11443854" cy="1938992"/>
          </a:xfrm>
          <a:prstGeom prst="rect">
            <a:avLst/>
          </a:prstGeom>
        </p:spPr>
        <p:txBody>
          <a:bodyPr wrap="square">
            <a:spAutoFit/>
          </a:bodyPr>
          <a:lstStyle/>
          <a:p>
            <a:pPr>
              <a:spcAft>
                <a:spcPts val="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Initial Condition:</a:t>
            </a:r>
          </a:p>
          <a:p>
            <a:pPr>
              <a:spcAft>
                <a:spcPts val="0"/>
              </a:spcAft>
            </a:pP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int front = -1;</a:t>
            </a:r>
          </a:p>
          <a:p>
            <a:pPr>
              <a:spcAft>
                <a:spcPts val="0"/>
              </a:spcAft>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int rear = -1;</a:t>
            </a:r>
          </a:p>
          <a:p>
            <a:pPr>
              <a:spcAft>
                <a:spcPts val="0"/>
              </a:spcAft>
            </a:pP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Both </a:t>
            </a:r>
            <a:r>
              <a:rPr lang="en-IN" sz="2000" dirty="0">
                <a:latin typeface="Times New Roman" panose="02020603050405020304" pitchFamily="18" charset="0"/>
                <a:cs typeface="Times New Roman" panose="02020603050405020304" pitchFamily="18" charset="0"/>
              </a:rPr>
              <a:t>front</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2000" dirty="0">
                <a:latin typeface="Times New Roman" panose="02020603050405020304" pitchFamily="18" charset="0"/>
                <a:cs typeface="Times New Roman" panose="02020603050405020304" pitchFamily="18" charset="0"/>
              </a:rPr>
              <a:t>rear</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are initialized to </a:t>
            </a:r>
            <a:r>
              <a:rPr lang="en-IN" sz="2000" dirty="0">
                <a:latin typeface="Times New Roman" panose="02020603050405020304" pitchFamily="18" charset="0"/>
                <a:cs typeface="Times New Roman" panose="02020603050405020304" pitchFamily="18" charset="0"/>
              </a:rPr>
              <a:t>-1</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indicating that the queue is empty.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05133EAB-191C-40D0-86F0-5E5E58162DF0}"/>
              </a:ext>
            </a:extLst>
          </p:cNvPr>
          <p:cNvSpPr>
            <a:spLocks noGrp="1"/>
          </p:cNvSpPr>
          <p:nvPr>
            <p:ph type="title"/>
          </p:nvPr>
        </p:nvSpPr>
        <p:spPr>
          <a:xfrm>
            <a:off x="243114" y="136524"/>
            <a:ext cx="11110686" cy="719819"/>
          </a:xfrm>
        </p:spPr>
        <p:txBody>
          <a:bodyPr/>
          <a:lstStyle/>
          <a:p>
            <a:r>
              <a:rPr lang="en-US" dirty="0"/>
              <a:t>Implementation of Circular Queue</a:t>
            </a:r>
            <a:endParaRPr lang="en-IN" dirty="0"/>
          </a:p>
        </p:txBody>
      </p:sp>
    </p:spTree>
    <p:extLst>
      <p:ext uri="{BB962C8B-B14F-4D97-AF65-F5344CB8AC3E}">
        <p14:creationId xmlns:p14="http://schemas.microsoft.com/office/powerpoint/2010/main" val="408471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92D9-0CCE-44B8-A8B2-14B50199E9D7}"/>
              </a:ext>
            </a:extLst>
          </p:cNvPr>
          <p:cNvSpPr>
            <a:spLocks noGrp="1"/>
          </p:cNvSpPr>
          <p:nvPr>
            <p:ph type="title"/>
          </p:nvPr>
        </p:nvSpPr>
        <p:spPr/>
        <p:txBody>
          <a:bodyPr/>
          <a:lstStyle/>
          <a:p>
            <a:r>
              <a:rPr lang="en-US" dirty="0"/>
              <a:t>Implementation of Circular Queue</a:t>
            </a:r>
            <a:endParaRPr lang="en-IN" dirty="0"/>
          </a:p>
        </p:txBody>
      </p:sp>
      <p:sp>
        <p:nvSpPr>
          <p:cNvPr id="3" name="Content Placeholder 2">
            <a:extLst>
              <a:ext uri="{FF2B5EF4-FFF2-40B4-BE49-F238E27FC236}">
                <a16:creationId xmlns:a16="http://schemas.microsoft.com/office/drawing/2014/main" id="{F28F6A47-EF8D-40F5-88F6-00874D5C21DA}"/>
              </a:ext>
            </a:extLst>
          </p:cNvPr>
          <p:cNvSpPr>
            <a:spLocks noGrp="1"/>
          </p:cNvSpPr>
          <p:nvPr>
            <p:ph idx="1"/>
          </p:nvPr>
        </p:nvSpPr>
        <p:spPr/>
        <p:txBody>
          <a:bodyPr>
            <a:normAutofit fontScale="85000" lnSpcReduction="20000"/>
          </a:bodyPr>
          <a:lstStyle/>
          <a:p>
            <a:pPr marL="0" indent="0">
              <a:buNone/>
            </a:pPr>
            <a:r>
              <a:rPr lang="en-US" b="1" dirty="0"/>
              <a:t>Adding element into Circular Queue – Enqueue</a:t>
            </a:r>
            <a:endParaRPr lang="en-IN" dirty="0"/>
          </a:p>
          <a:p>
            <a:pPr marL="0" indent="0">
              <a:buNone/>
            </a:pPr>
            <a:r>
              <a:rPr lang="en-US" b="1" dirty="0"/>
              <a:t> </a:t>
            </a:r>
            <a:endParaRPr lang="en-IN" dirty="0"/>
          </a:p>
          <a:p>
            <a:pPr marL="0" indent="0">
              <a:buNone/>
            </a:pPr>
            <a:r>
              <a:rPr lang="en-US" dirty="0"/>
              <a:t>void enqueue(int item) {</a:t>
            </a:r>
          </a:p>
          <a:p>
            <a:pPr marL="0" indent="0">
              <a:buNone/>
            </a:pPr>
            <a:r>
              <a:rPr lang="en-US" dirty="0"/>
              <a:t>    if ((rear + 1) % MAX == front) {</a:t>
            </a:r>
          </a:p>
          <a:p>
            <a:pPr marL="0" indent="0">
              <a:buNone/>
            </a:pPr>
            <a:r>
              <a:rPr lang="en-US" dirty="0"/>
              <a:t>        printf("Queue is Full\n");</a:t>
            </a:r>
          </a:p>
          <a:p>
            <a:pPr marL="0" indent="0">
              <a:buNone/>
            </a:pPr>
            <a:r>
              <a:rPr lang="en-US" dirty="0"/>
              <a:t>        return;</a:t>
            </a:r>
          </a:p>
          <a:p>
            <a:pPr marL="0" indent="0">
              <a:buNone/>
            </a:pPr>
            <a:r>
              <a:rPr lang="en-US" dirty="0"/>
              <a:t>    }</a:t>
            </a:r>
          </a:p>
          <a:p>
            <a:pPr marL="0" indent="0">
              <a:buNone/>
            </a:pPr>
            <a:r>
              <a:rPr lang="en-US" dirty="0"/>
              <a:t>    if (front == -1) {</a:t>
            </a:r>
          </a:p>
          <a:p>
            <a:pPr marL="0" indent="0">
              <a:buNone/>
            </a:pPr>
            <a:r>
              <a:rPr lang="en-US" dirty="0"/>
              <a:t>        front = 0;</a:t>
            </a:r>
          </a:p>
          <a:p>
            <a:pPr marL="0" indent="0">
              <a:buNone/>
            </a:pPr>
            <a:r>
              <a:rPr lang="en-US" dirty="0"/>
              <a:t>    }</a:t>
            </a:r>
          </a:p>
          <a:p>
            <a:pPr marL="0" indent="0">
              <a:buNone/>
            </a:pPr>
            <a:r>
              <a:rPr lang="en-US" dirty="0"/>
              <a:t>    rear = (rear + 1) % MAX;</a:t>
            </a:r>
          </a:p>
          <a:p>
            <a:pPr marL="0" indent="0">
              <a:buNone/>
            </a:pPr>
            <a:r>
              <a:rPr lang="en-US" dirty="0"/>
              <a:t>    queue[rear] = item;</a:t>
            </a:r>
          </a:p>
          <a:p>
            <a:pPr marL="0" indent="0">
              <a:buNone/>
            </a:pPr>
            <a:r>
              <a:rPr lang="en-US" dirty="0"/>
              <a:t>}</a:t>
            </a:r>
          </a:p>
          <a:p>
            <a:endParaRPr lang="en-IN" dirty="0"/>
          </a:p>
        </p:txBody>
      </p:sp>
      <p:sp>
        <p:nvSpPr>
          <p:cNvPr id="4" name="Date Placeholder 3">
            <a:extLst>
              <a:ext uri="{FF2B5EF4-FFF2-40B4-BE49-F238E27FC236}">
                <a16:creationId xmlns:a16="http://schemas.microsoft.com/office/drawing/2014/main" id="{D17B9140-0A09-4420-875A-4EE0A8205452}"/>
              </a:ext>
            </a:extLst>
          </p:cNvPr>
          <p:cNvSpPr>
            <a:spLocks noGrp="1"/>
          </p:cNvSpPr>
          <p:nvPr>
            <p:ph type="dt" sz="half" idx="10"/>
          </p:nvPr>
        </p:nvSpPr>
        <p:spPr/>
        <p:txBody>
          <a:bodyPr/>
          <a:lstStyle/>
          <a:p>
            <a:fld id="{B078435E-0708-472C-9889-0BCB65B6D4CD}" type="datetime5">
              <a:rPr lang="en-IN" smtClean="0"/>
              <a:t>12-Aug-24</a:t>
            </a:fld>
            <a:endParaRPr lang="en-IN" dirty="0"/>
          </a:p>
        </p:txBody>
      </p:sp>
      <p:sp>
        <p:nvSpPr>
          <p:cNvPr id="5" name="Footer Placeholder 4">
            <a:extLst>
              <a:ext uri="{FF2B5EF4-FFF2-40B4-BE49-F238E27FC236}">
                <a16:creationId xmlns:a16="http://schemas.microsoft.com/office/drawing/2014/main" id="{C357242A-8815-4B37-ABB6-6D882A4045F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EE49A7F9-9537-44D1-8E02-5F4B6E324C86}"/>
              </a:ext>
            </a:extLst>
          </p:cNvPr>
          <p:cNvSpPr>
            <a:spLocks noGrp="1"/>
          </p:cNvSpPr>
          <p:nvPr>
            <p:ph type="sldNum" sz="quarter" idx="12"/>
          </p:nvPr>
        </p:nvSpPr>
        <p:spPr/>
        <p:txBody>
          <a:bodyPr/>
          <a:lstStyle/>
          <a:p>
            <a:fld id="{328004BC-6C11-4BC6-9FA1-400223572E1A}" type="slidenum">
              <a:rPr lang="en-IN" smtClean="0"/>
              <a:t>22</a:t>
            </a:fld>
            <a:endParaRPr lang="en-IN"/>
          </a:p>
        </p:txBody>
      </p:sp>
      <p:sp>
        <p:nvSpPr>
          <p:cNvPr id="8" name="TextBox 7">
            <a:extLst>
              <a:ext uri="{FF2B5EF4-FFF2-40B4-BE49-F238E27FC236}">
                <a16:creationId xmlns:a16="http://schemas.microsoft.com/office/drawing/2014/main" id="{87E0CBC4-C30F-48D4-F134-8794D25FC173}"/>
              </a:ext>
            </a:extLst>
          </p:cNvPr>
          <p:cNvSpPr txBox="1"/>
          <p:nvPr/>
        </p:nvSpPr>
        <p:spPr>
          <a:xfrm>
            <a:off x="6108700" y="3705738"/>
            <a:ext cx="6106026" cy="1200329"/>
          </a:xfrm>
          <a:prstGeom prst="rect">
            <a:avLst/>
          </a:prstGeom>
          <a:noFill/>
        </p:spPr>
        <p:txBody>
          <a:bodyPr wrap="square">
            <a:spAutoFit/>
          </a:bodyPr>
          <a:lstStyle/>
          <a:p>
            <a:pPr algn="l"/>
            <a:r>
              <a:rPr lang="en-IN" b="1" i="0" u="none" strike="noStrike" dirty="0">
                <a:solidFill>
                  <a:srgbClr val="000000"/>
                </a:solidFill>
                <a:effectLst/>
              </a:rPr>
              <a:t>rear = (rear + 1) % MAX</a:t>
            </a:r>
            <a:endParaRPr lang="en-IN" b="0" i="0" u="none" strike="noStrike" dirty="0">
              <a:solidFill>
                <a:srgbClr val="000000"/>
              </a:solidFill>
              <a:effectLst/>
            </a:endParaRPr>
          </a:p>
          <a:p>
            <a:pPr algn="l"/>
            <a:r>
              <a:rPr lang="en-IN" b="0" i="0" u="none" strike="noStrike" dirty="0">
                <a:solidFill>
                  <a:srgbClr val="000000"/>
                </a:solidFill>
                <a:effectLst/>
              </a:rPr>
              <a:t>Moves the rear pointer to the next position in the circular queue. The modulo operation ensures the pointer wraps around to the start of the array if needed.</a:t>
            </a:r>
          </a:p>
        </p:txBody>
      </p:sp>
    </p:spTree>
    <p:extLst>
      <p:ext uri="{BB962C8B-B14F-4D97-AF65-F5344CB8AC3E}">
        <p14:creationId xmlns:p14="http://schemas.microsoft.com/office/powerpoint/2010/main" val="34678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37F4-0F0B-44F0-B906-E37975FC8D36}"/>
              </a:ext>
            </a:extLst>
          </p:cNvPr>
          <p:cNvSpPr>
            <a:spLocks noGrp="1"/>
          </p:cNvSpPr>
          <p:nvPr>
            <p:ph type="title"/>
          </p:nvPr>
        </p:nvSpPr>
        <p:spPr/>
        <p:txBody>
          <a:bodyPr/>
          <a:lstStyle/>
          <a:p>
            <a:r>
              <a:rPr lang="en-IN" dirty="0"/>
              <a:t>Dequeue()</a:t>
            </a:r>
          </a:p>
        </p:txBody>
      </p:sp>
      <p:sp>
        <p:nvSpPr>
          <p:cNvPr id="3" name="Content Placeholder 2">
            <a:extLst>
              <a:ext uri="{FF2B5EF4-FFF2-40B4-BE49-F238E27FC236}">
                <a16:creationId xmlns:a16="http://schemas.microsoft.com/office/drawing/2014/main" id="{2E1409E4-6575-4748-B18E-4FA0A314180F}"/>
              </a:ext>
            </a:extLst>
          </p:cNvPr>
          <p:cNvSpPr>
            <a:spLocks noGrp="1"/>
          </p:cNvSpPr>
          <p:nvPr>
            <p:ph idx="1"/>
          </p:nvPr>
        </p:nvSpPr>
        <p:spPr>
          <a:xfrm>
            <a:off x="385287" y="1044060"/>
            <a:ext cx="11731172" cy="5312289"/>
          </a:xfrm>
        </p:spPr>
        <p:txBody>
          <a:bodyPr>
            <a:normAutofit fontScale="77500" lnSpcReduction="20000"/>
          </a:bodyPr>
          <a:lstStyle/>
          <a:p>
            <a:pPr marL="0" indent="0">
              <a:buNone/>
            </a:pPr>
            <a:r>
              <a:rPr lang="en-IN" dirty="0"/>
              <a:t>int dequeue() {</a:t>
            </a:r>
          </a:p>
          <a:p>
            <a:pPr marL="0" indent="0">
              <a:buNone/>
            </a:pPr>
            <a:r>
              <a:rPr lang="en-IN" dirty="0"/>
              <a:t>    if (front == -1) {</a:t>
            </a:r>
          </a:p>
          <a:p>
            <a:pPr marL="0" indent="0">
              <a:buNone/>
            </a:pPr>
            <a:r>
              <a:rPr lang="en-IN" dirty="0"/>
              <a:t>        printf("Queue is Empty\n");</a:t>
            </a:r>
          </a:p>
          <a:p>
            <a:pPr marL="0" indent="0">
              <a:buNone/>
            </a:pPr>
            <a:r>
              <a:rPr lang="en-IN" dirty="0"/>
              <a:t>        return -1;</a:t>
            </a:r>
          </a:p>
          <a:p>
            <a:pPr marL="0" indent="0">
              <a:buNone/>
            </a:pPr>
            <a:r>
              <a:rPr lang="en-IN" dirty="0"/>
              <a:t>    }</a:t>
            </a:r>
          </a:p>
          <a:p>
            <a:pPr marL="0" indent="0">
              <a:buNone/>
            </a:pPr>
            <a:r>
              <a:rPr lang="en-IN" dirty="0"/>
              <a:t>    int item = queue[front];</a:t>
            </a:r>
          </a:p>
          <a:p>
            <a:pPr marL="0" indent="0">
              <a:buNone/>
            </a:pPr>
            <a:r>
              <a:rPr lang="en-IN" dirty="0"/>
              <a:t>    if (front == rear) {</a:t>
            </a:r>
          </a:p>
          <a:p>
            <a:pPr marL="0" indent="0">
              <a:buNone/>
            </a:pPr>
            <a:r>
              <a:rPr lang="en-IN" dirty="0"/>
              <a:t>        front = rear = -1;</a:t>
            </a:r>
          </a:p>
          <a:p>
            <a:pPr marL="0" indent="0">
              <a:buNone/>
            </a:pPr>
            <a:r>
              <a:rPr lang="en-IN" dirty="0"/>
              <a:t>    } else </a:t>
            </a:r>
          </a:p>
          <a:p>
            <a:pPr marL="0" indent="0">
              <a:buNone/>
            </a:pPr>
            <a:r>
              <a:rPr lang="en-IN" dirty="0"/>
              <a:t>    {</a:t>
            </a:r>
          </a:p>
          <a:p>
            <a:pPr marL="0" indent="0">
              <a:buNone/>
            </a:pPr>
            <a:r>
              <a:rPr lang="en-IN" dirty="0"/>
              <a:t>        front = (front + 1) % MAX;</a:t>
            </a:r>
          </a:p>
          <a:p>
            <a:pPr marL="0" indent="0">
              <a:buNone/>
            </a:pPr>
            <a:r>
              <a:rPr lang="en-IN" dirty="0"/>
              <a:t>    }</a:t>
            </a:r>
          </a:p>
          <a:p>
            <a:pPr marL="0" indent="0">
              <a:buNone/>
            </a:pPr>
            <a:r>
              <a:rPr lang="en-IN" dirty="0"/>
              <a:t>    return item;</a:t>
            </a:r>
          </a:p>
          <a:p>
            <a:pPr marL="0" indent="0">
              <a:buNone/>
            </a:pPr>
            <a:r>
              <a:rPr lang="en-IN" dirty="0"/>
              <a:t>}</a:t>
            </a:r>
          </a:p>
          <a:p>
            <a:pPr marL="0" indent="0">
              <a:buNone/>
            </a:pPr>
            <a:endParaRPr lang="en-IN" dirty="0"/>
          </a:p>
        </p:txBody>
      </p:sp>
      <p:sp>
        <p:nvSpPr>
          <p:cNvPr id="4" name="Date Placeholder 3">
            <a:extLst>
              <a:ext uri="{FF2B5EF4-FFF2-40B4-BE49-F238E27FC236}">
                <a16:creationId xmlns:a16="http://schemas.microsoft.com/office/drawing/2014/main" id="{9BD382C4-9063-4ADD-9306-D83D2BB92E68}"/>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C72A8B68-1590-49F8-91D8-75B9A03AE147}"/>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86F97D4A-B956-42D8-B02A-603E915FE1F6}"/>
              </a:ext>
            </a:extLst>
          </p:cNvPr>
          <p:cNvSpPr>
            <a:spLocks noGrp="1"/>
          </p:cNvSpPr>
          <p:nvPr>
            <p:ph type="sldNum" sz="quarter" idx="12"/>
          </p:nvPr>
        </p:nvSpPr>
        <p:spPr/>
        <p:txBody>
          <a:bodyPr/>
          <a:lstStyle/>
          <a:p>
            <a:fld id="{328004BC-6C11-4BC6-9FA1-400223572E1A}" type="slidenum">
              <a:rPr lang="en-IN" smtClean="0"/>
              <a:t>23</a:t>
            </a:fld>
            <a:endParaRPr lang="en-IN"/>
          </a:p>
        </p:txBody>
      </p:sp>
      <p:sp>
        <p:nvSpPr>
          <p:cNvPr id="8" name="TextBox 7">
            <a:extLst>
              <a:ext uri="{FF2B5EF4-FFF2-40B4-BE49-F238E27FC236}">
                <a16:creationId xmlns:a16="http://schemas.microsoft.com/office/drawing/2014/main" id="{FD0C4FAD-59BB-9A79-570C-527E8AC07267}"/>
              </a:ext>
            </a:extLst>
          </p:cNvPr>
          <p:cNvSpPr txBox="1"/>
          <p:nvPr/>
        </p:nvSpPr>
        <p:spPr>
          <a:xfrm>
            <a:off x="6096000" y="3111986"/>
            <a:ext cx="5931569" cy="2862322"/>
          </a:xfrm>
          <a:prstGeom prst="rect">
            <a:avLst/>
          </a:prstGeom>
          <a:noFill/>
        </p:spPr>
        <p:txBody>
          <a:bodyPr wrap="square">
            <a:spAutoFit/>
          </a:bodyPr>
          <a:lstStyle/>
          <a:p>
            <a:r>
              <a:rPr lang="en-IN" b="1" i="0" u="none" strike="noStrike" dirty="0">
                <a:solidFill>
                  <a:srgbClr val="000000"/>
                </a:solidFill>
                <a:effectLst/>
                <a:latin typeface="-webkit-standard"/>
              </a:rPr>
              <a:t>Condition: </a:t>
            </a:r>
            <a:r>
              <a:rPr lang="en-IN" b="1" dirty="0"/>
              <a:t>if (front == rear)</a:t>
            </a:r>
          </a:p>
          <a:p>
            <a:r>
              <a:rPr lang="en-IN" b="0" i="0" u="none" strike="noStrike" dirty="0">
                <a:solidFill>
                  <a:srgbClr val="000000"/>
                </a:solidFill>
                <a:effectLst/>
              </a:rPr>
              <a:t>Checks if the queue has only one element left. If true, it resets both front and rear to -1, indicating the queue will be empty after this operation.</a:t>
            </a:r>
          </a:p>
          <a:p>
            <a:endParaRPr lang="en-US" dirty="0"/>
          </a:p>
          <a:p>
            <a:pPr algn="l"/>
            <a:r>
              <a:rPr lang="en-IN" b="1" i="0" u="none" strike="noStrike" dirty="0">
                <a:solidFill>
                  <a:srgbClr val="000000"/>
                </a:solidFill>
                <a:effectLst/>
              </a:rPr>
              <a:t>Condition: front = (front + 1) % MAX</a:t>
            </a:r>
            <a:endParaRPr lang="en-IN" b="0" i="0" u="none" strike="noStrike" dirty="0">
              <a:solidFill>
                <a:srgbClr val="000000"/>
              </a:solidFill>
              <a:effectLst/>
            </a:endParaRPr>
          </a:p>
          <a:p>
            <a:pPr algn="l"/>
            <a:r>
              <a:rPr lang="en-IN" b="0" i="0" u="none" strike="noStrike" dirty="0">
                <a:solidFill>
                  <a:srgbClr val="000000"/>
                </a:solidFill>
                <a:effectLst/>
              </a:rPr>
              <a:t>Moves the front pointer to the next position in the circular queue. The modulo operation ensures the pointer wraps around to the start of the array if needed.</a:t>
            </a:r>
          </a:p>
          <a:p>
            <a:endParaRPr lang="en-US" dirty="0"/>
          </a:p>
        </p:txBody>
      </p:sp>
    </p:spTree>
    <p:extLst>
      <p:ext uri="{BB962C8B-B14F-4D97-AF65-F5344CB8AC3E}">
        <p14:creationId xmlns:p14="http://schemas.microsoft.com/office/powerpoint/2010/main" val="3386044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200D-57CF-4079-8EE1-E7B7B62845C6}"/>
              </a:ext>
            </a:extLst>
          </p:cNvPr>
          <p:cNvSpPr>
            <a:spLocks noGrp="1"/>
          </p:cNvSpPr>
          <p:nvPr>
            <p:ph type="title"/>
          </p:nvPr>
        </p:nvSpPr>
        <p:spPr/>
        <p:txBody>
          <a:bodyPr/>
          <a:lstStyle/>
          <a:p>
            <a:r>
              <a:rPr lang="en-IN" dirty="0"/>
              <a:t>Front() </a:t>
            </a:r>
          </a:p>
        </p:txBody>
      </p:sp>
      <p:sp>
        <p:nvSpPr>
          <p:cNvPr id="3" name="Content Placeholder 2">
            <a:extLst>
              <a:ext uri="{FF2B5EF4-FFF2-40B4-BE49-F238E27FC236}">
                <a16:creationId xmlns:a16="http://schemas.microsoft.com/office/drawing/2014/main" id="{C19EDBEA-C357-44D3-A1F2-0212939CFB09}"/>
              </a:ext>
            </a:extLst>
          </p:cNvPr>
          <p:cNvSpPr>
            <a:spLocks noGrp="1"/>
          </p:cNvSpPr>
          <p:nvPr>
            <p:ph idx="1"/>
          </p:nvPr>
        </p:nvSpPr>
        <p:spPr/>
        <p:txBody>
          <a:bodyPr>
            <a:normAutofit/>
          </a:bodyPr>
          <a:lstStyle/>
          <a:p>
            <a:pPr marL="0" indent="0">
              <a:buNone/>
            </a:pPr>
            <a:r>
              <a:rPr lang="en-IN" dirty="0"/>
              <a:t>int front() {</a:t>
            </a:r>
          </a:p>
          <a:p>
            <a:pPr marL="0" indent="0">
              <a:buNone/>
            </a:pPr>
            <a:r>
              <a:rPr lang="en-IN" dirty="0"/>
              <a:t>    if (front == -1) {</a:t>
            </a:r>
          </a:p>
          <a:p>
            <a:pPr marL="0" indent="0">
              <a:buNone/>
            </a:pPr>
            <a:r>
              <a:rPr lang="en-IN" dirty="0"/>
              <a:t>        printf("Queue is Empty\n");</a:t>
            </a:r>
          </a:p>
          <a:p>
            <a:pPr marL="0" indent="0">
              <a:buNone/>
            </a:pPr>
            <a:r>
              <a:rPr lang="en-IN" dirty="0"/>
              <a:t>        return -1;</a:t>
            </a:r>
          </a:p>
          <a:p>
            <a:pPr marL="0" indent="0">
              <a:buNone/>
            </a:pPr>
            <a:r>
              <a:rPr lang="en-IN" dirty="0"/>
              <a:t>    }</a:t>
            </a:r>
          </a:p>
          <a:p>
            <a:pPr marL="0" indent="0">
              <a:buNone/>
            </a:pPr>
            <a:r>
              <a:rPr lang="en-IN" dirty="0"/>
              <a:t>    return queue[front];</a:t>
            </a:r>
          </a:p>
          <a:p>
            <a:pPr marL="0" indent="0">
              <a:buNone/>
            </a:pPr>
            <a:r>
              <a:rPr lang="en-IN" dirty="0"/>
              <a:t>}</a:t>
            </a:r>
          </a:p>
          <a:p>
            <a:pPr marL="0" indent="0">
              <a:buNone/>
            </a:pPr>
            <a:endParaRPr lang="en-IN" dirty="0"/>
          </a:p>
        </p:txBody>
      </p:sp>
      <p:sp>
        <p:nvSpPr>
          <p:cNvPr id="4" name="Date Placeholder 3">
            <a:extLst>
              <a:ext uri="{FF2B5EF4-FFF2-40B4-BE49-F238E27FC236}">
                <a16:creationId xmlns:a16="http://schemas.microsoft.com/office/drawing/2014/main" id="{465FF2F3-C5B6-4961-B092-8EFD8E0F3440}"/>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BD37F5EA-087F-473C-8573-DB323889EBAE}"/>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05AEA9AB-D969-4368-A82E-EF999F8CDCBF}"/>
              </a:ext>
            </a:extLst>
          </p:cNvPr>
          <p:cNvSpPr>
            <a:spLocks noGrp="1"/>
          </p:cNvSpPr>
          <p:nvPr>
            <p:ph type="sldNum" sz="quarter" idx="12"/>
          </p:nvPr>
        </p:nvSpPr>
        <p:spPr/>
        <p:txBody>
          <a:bodyPr/>
          <a:lstStyle/>
          <a:p>
            <a:fld id="{328004BC-6C11-4BC6-9FA1-400223572E1A}" type="slidenum">
              <a:rPr lang="en-IN" smtClean="0"/>
              <a:t>24</a:t>
            </a:fld>
            <a:endParaRPr lang="en-IN"/>
          </a:p>
        </p:txBody>
      </p:sp>
    </p:spTree>
    <p:extLst>
      <p:ext uri="{BB962C8B-B14F-4D97-AF65-F5344CB8AC3E}">
        <p14:creationId xmlns:p14="http://schemas.microsoft.com/office/powerpoint/2010/main" val="315071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9AE6-CE3D-2478-DF10-1B75AC0185CF}"/>
              </a:ext>
            </a:extLst>
          </p:cNvPr>
          <p:cNvSpPr>
            <a:spLocks noGrp="1"/>
          </p:cNvSpPr>
          <p:nvPr>
            <p:ph type="title"/>
          </p:nvPr>
        </p:nvSpPr>
        <p:spPr/>
        <p:txBody>
          <a:bodyPr/>
          <a:lstStyle/>
          <a:p>
            <a:r>
              <a:rPr lang="en-US" dirty="0" err="1"/>
              <a:t>isEmpty</a:t>
            </a:r>
            <a:r>
              <a:rPr lang="en-US" dirty="0"/>
              <a:t>()</a:t>
            </a:r>
          </a:p>
        </p:txBody>
      </p:sp>
      <p:sp>
        <p:nvSpPr>
          <p:cNvPr id="3" name="Content Placeholder 2">
            <a:extLst>
              <a:ext uri="{FF2B5EF4-FFF2-40B4-BE49-F238E27FC236}">
                <a16:creationId xmlns:a16="http://schemas.microsoft.com/office/drawing/2014/main" id="{3E8B2DDF-4C62-8BB6-FAC9-6A09B99E2CE5}"/>
              </a:ext>
            </a:extLst>
          </p:cNvPr>
          <p:cNvSpPr>
            <a:spLocks noGrp="1"/>
          </p:cNvSpPr>
          <p:nvPr>
            <p:ph idx="1"/>
          </p:nvPr>
        </p:nvSpPr>
        <p:spPr/>
        <p:txBody>
          <a:bodyPr/>
          <a:lstStyle/>
          <a:p>
            <a:pPr marL="0" indent="0">
              <a:buNone/>
            </a:pPr>
            <a:r>
              <a:rPr lang="en-US" dirty="0"/>
              <a:t>int </a:t>
            </a:r>
            <a:r>
              <a:rPr lang="en-US" dirty="0" err="1"/>
              <a:t>isEmpty</a:t>
            </a:r>
            <a:r>
              <a:rPr lang="en-US" dirty="0"/>
              <a:t>() {</a:t>
            </a:r>
          </a:p>
          <a:p>
            <a:pPr marL="0" indent="0">
              <a:buNone/>
            </a:pPr>
            <a:r>
              <a:rPr lang="en-US" dirty="0"/>
              <a:t>    return front == -1;</a:t>
            </a:r>
          </a:p>
          <a:p>
            <a:pPr marL="0" indent="0">
              <a:buNone/>
            </a:pPr>
            <a:r>
              <a:rPr lang="en-US" dirty="0"/>
              <a:t>}</a:t>
            </a:r>
          </a:p>
          <a:p>
            <a:pPr marL="0" indent="0">
              <a:buNone/>
            </a:pPr>
            <a:endParaRPr lang="en-US" dirty="0"/>
          </a:p>
          <a:p>
            <a:pPr marL="0" indent="0">
              <a:buNone/>
            </a:pPr>
            <a:r>
              <a:rPr lang="en-US" dirty="0"/>
              <a:t>int </a:t>
            </a:r>
            <a:r>
              <a:rPr lang="en-US" dirty="0" err="1"/>
              <a:t>isFull</a:t>
            </a:r>
            <a:r>
              <a:rPr lang="en-US" dirty="0"/>
              <a:t>() {</a:t>
            </a:r>
          </a:p>
          <a:p>
            <a:pPr marL="0" indent="0">
              <a:buNone/>
            </a:pPr>
            <a:r>
              <a:rPr lang="en-US" dirty="0"/>
              <a:t>    return (rear + 1) % MAX == front;</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7D1C733D-D6F9-77CE-DF20-5F56C0DF87CF}"/>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8BFB7920-E208-B391-0252-020DF7F4757F}"/>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6F0E3C31-944B-6044-50C1-9BB6FF02F673}"/>
              </a:ext>
            </a:extLst>
          </p:cNvPr>
          <p:cNvSpPr>
            <a:spLocks noGrp="1"/>
          </p:cNvSpPr>
          <p:nvPr>
            <p:ph type="sldNum" sz="quarter" idx="12"/>
          </p:nvPr>
        </p:nvSpPr>
        <p:spPr/>
        <p:txBody>
          <a:bodyPr/>
          <a:lstStyle/>
          <a:p>
            <a:fld id="{328004BC-6C11-4BC6-9FA1-400223572E1A}" type="slidenum">
              <a:rPr lang="en-IN" smtClean="0"/>
              <a:t>25</a:t>
            </a:fld>
            <a:endParaRPr lang="en-IN"/>
          </a:p>
        </p:txBody>
      </p:sp>
    </p:spTree>
    <p:extLst>
      <p:ext uri="{BB962C8B-B14F-4D97-AF65-F5344CB8AC3E}">
        <p14:creationId xmlns:p14="http://schemas.microsoft.com/office/powerpoint/2010/main" val="25892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F3EC-71FF-1E48-6036-77DB057A657F}"/>
              </a:ext>
            </a:extLst>
          </p:cNvPr>
          <p:cNvSpPr>
            <a:spLocks noGrp="1"/>
          </p:cNvSpPr>
          <p:nvPr>
            <p:ph type="title"/>
          </p:nvPr>
        </p:nvSpPr>
        <p:spPr/>
        <p:txBody>
          <a:bodyPr/>
          <a:lstStyle/>
          <a:p>
            <a:r>
              <a:rPr lang="en-IN" i="0" u="none" strike="noStrike" dirty="0">
                <a:solidFill>
                  <a:srgbClr val="000000"/>
                </a:solidFill>
                <a:effectLst/>
              </a:rPr>
              <a:t>Conditions in Circular Queue</a:t>
            </a:r>
            <a:endParaRPr lang="en-US" dirty="0"/>
          </a:p>
        </p:txBody>
      </p:sp>
      <p:sp>
        <p:nvSpPr>
          <p:cNvPr id="3" name="Content Placeholder 2">
            <a:extLst>
              <a:ext uri="{FF2B5EF4-FFF2-40B4-BE49-F238E27FC236}">
                <a16:creationId xmlns:a16="http://schemas.microsoft.com/office/drawing/2014/main" id="{7D76ABA5-5C63-B084-C945-F278361AC25B}"/>
              </a:ext>
            </a:extLst>
          </p:cNvPr>
          <p:cNvSpPr>
            <a:spLocks noGrp="1"/>
          </p:cNvSpPr>
          <p:nvPr>
            <p:ph idx="1"/>
          </p:nvPr>
        </p:nvSpPr>
        <p:spPr/>
        <p:txBody>
          <a:bodyPr/>
          <a:lstStyle/>
          <a:p>
            <a:pPr>
              <a:buFont typeface="Arial" panose="020B0604020202020204" pitchFamily="34" charset="0"/>
              <a:buChar char="•"/>
            </a:pPr>
            <a:r>
              <a:rPr lang="en-IN" b="1" dirty="0"/>
              <a:t>Empty Queue </a:t>
            </a:r>
            <a:r>
              <a:rPr lang="en-IN" b="1" dirty="0" err="1"/>
              <a:t>Condition:</a:t>
            </a:r>
            <a:r>
              <a:rPr lang="en-IN" dirty="0" err="1"/>
              <a:t>front</a:t>
            </a:r>
            <a:r>
              <a:rPr lang="en-IN" dirty="0"/>
              <a:t> == -1</a:t>
            </a:r>
          </a:p>
          <a:p>
            <a:pPr>
              <a:buFont typeface="Arial" panose="020B0604020202020204" pitchFamily="34" charset="0"/>
              <a:buChar char="•"/>
            </a:pPr>
            <a:r>
              <a:rPr lang="en-IN" b="1" dirty="0"/>
              <a:t>Full Queue Condition:</a:t>
            </a:r>
            <a:r>
              <a:rPr lang="en-IN" dirty="0"/>
              <a:t>(rear + 1) % MAX == front</a:t>
            </a:r>
          </a:p>
          <a:p>
            <a:pPr>
              <a:buFont typeface="Arial" panose="020B0604020202020204" pitchFamily="34" charset="0"/>
              <a:buChar char="•"/>
            </a:pPr>
            <a:r>
              <a:rPr lang="en-IN" b="1" dirty="0"/>
              <a:t>Reset Condition: </a:t>
            </a:r>
            <a:r>
              <a:rPr lang="en-IN" dirty="0"/>
              <a:t>After dequeuing the last element, reset both front and rear to -1.</a:t>
            </a:r>
          </a:p>
          <a:p>
            <a:endParaRPr lang="en-US" dirty="0"/>
          </a:p>
        </p:txBody>
      </p:sp>
      <p:sp>
        <p:nvSpPr>
          <p:cNvPr id="4" name="Date Placeholder 3">
            <a:extLst>
              <a:ext uri="{FF2B5EF4-FFF2-40B4-BE49-F238E27FC236}">
                <a16:creationId xmlns:a16="http://schemas.microsoft.com/office/drawing/2014/main" id="{99E7C39C-E2ED-B1F0-4AC3-E3F587427DE2}"/>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E6075F90-3CE7-4DED-B865-E29335749DD4}"/>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D7817CAB-0278-00D5-FBE7-AC751414AA23}"/>
              </a:ext>
            </a:extLst>
          </p:cNvPr>
          <p:cNvSpPr>
            <a:spLocks noGrp="1"/>
          </p:cNvSpPr>
          <p:nvPr>
            <p:ph type="sldNum" sz="quarter" idx="12"/>
          </p:nvPr>
        </p:nvSpPr>
        <p:spPr/>
        <p:txBody>
          <a:bodyPr/>
          <a:lstStyle/>
          <a:p>
            <a:fld id="{328004BC-6C11-4BC6-9FA1-400223572E1A}" type="slidenum">
              <a:rPr lang="en-IN" smtClean="0"/>
              <a:t>26</a:t>
            </a:fld>
            <a:endParaRPr lang="en-IN"/>
          </a:p>
        </p:txBody>
      </p:sp>
    </p:spTree>
    <p:extLst>
      <p:ext uri="{BB962C8B-B14F-4D97-AF65-F5344CB8AC3E}">
        <p14:creationId xmlns:p14="http://schemas.microsoft.com/office/powerpoint/2010/main" val="1988689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7B83-8B0A-33A3-8CA0-1B8B987BD0BB}"/>
              </a:ext>
            </a:extLst>
          </p:cNvPr>
          <p:cNvSpPr>
            <a:spLocks noGrp="1"/>
          </p:cNvSpPr>
          <p:nvPr>
            <p:ph type="title"/>
          </p:nvPr>
        </p:nvSpPr>
        <p:spPr/>
        <p:txBody>
          <a:bodyPr/>
          <a:lstStyle/>
          <a:p>
            <a:r>
              <a:rPr lang="en-US" dirty="0"/>
              <a:t>Advantages of Circular Queue</a:t>
            </a:r>
          </a:p>
        </p:txBody>
      </p:sp>
      <p:sp>
        <p:nvSpPr>
          <p:cNvPr id="3" name="Content Placeholder 2">
            <a:extLst>
              <a:ext uri="{FF2B5EF4-FFF2-40B4-BE49-F238E27FC236}">
                <a16:creationId xmlns:a16="http://schemas.microsoft.com/office/drawing/2014/main" id="{1121468C-1ADB-A5C0-608E-B718620E70E8}"/>
              </a:ext>
            </a:extLst>
          </p:cNvPr>
          <p:cNvSpPr>
            <a:spLocks noGrp="1"/>
          </p:cNvSpPr>
          <p:nvPr>
            <p:ph idx="1"/>
          </p:nvPr>
        </p:nvSpPr>
        <p:spPr/>
        <p:txBody>
          <a:bodyPr/>
          <a:lstStyle/>
          <a:p>
            <a:r>
              <a:rPr lang="en-IN" b="1" dirty="0"/>
              <a:t>Space Efficiency:</a:t>
            </a:r>
            <a:r>
              <a:rPr lang="en-IN" dirty="0"/>
              <a:t> No wasted space as the queue wraps around.</a:t>
            </a:r>
          </a:p>
          <a:p>
            <a:r>
              <a:rPr lang="en-IN" b="1" dirty="0"/>
              <a:t>Time Complexity:</a:t>
            </a:r>
            <a:r>
              <a:rPr lang="en-IN" dirty="0"/>
              <a:t> Enqueue and dequeue operations are constant time, O(1).</a:t>
            </a:r>
          </a:p>
          <a:p>
            <a:r>
              <a:rPr lang="en-IN" b="1" dirty="0"/>
              <a:t>Implementation Simplicity:</a:t>
            </a:r>
            <a:r>
              <a:rPr lang="en-IN" dirty="0"/>
              <a:t> Easy to implement using arrays.</a:t>
            </a:r>
          </a:p>
          <a:p>
            <a:endParaRPr lang="en-IN" dirty="0"/>
          </a:p>
          <a:p>
            <a:pPr marL="0" indent="0">
              <a:buNone/>
            </a:pPr>
            <a:r>
              <a:rPr lang="en-IN" b="1" dirty="0">
                <a:solidFill>
                  <a:srgbClr val="FF0000"/>
                </a:solidFill>
              </a:rPr>
              <a:t>Summary:</a:t>
            </a:r>
            <a:endParaRPr lang="en-IN" dirty="0">
              <a:solidFill>
                <a:srgbClr val="FF0000"/>
              </a:solidFill>
            </a:endParaRPr>
          </a:p>
          <a:p>
            <a:r>
              <a:rPr lang="en-IN" dirty="0"/>
              <a:t>Circular queues efficiently utilize space compared to linear queues.</a:t>
            </a:r>
          </a:p>
          <a:p>
            <a:r>
              <a:rPr lang="en-IN" dirty="0"/>
              <a:t>Simple operations with constant time complexity.</a:t>
            </a:r>
          </a:p>
          <a:p>
            <a:r>
              <a:rPr lang="en-IN" dirty="0"/>
              <a:t>Widely used in various practical applications.</a:t>
            </a:r>
            <a:endParaRPr lang="en-US" dirty="0"/>
          </a:p>
        </p:txBody>
      </p:sp>
      <p:sp>
        <p:nvSpPr>
          <p:cNvPr id="4" name="Date Placeholder 3">
            <a:extLst>
              <a:ext uri="{FF2B5EF4-FFF2-40B4-BE49-F238E27FC236}">
                <a16:creationId xmlns:a16="http://schemas.microsoft.com/office/drawing/2014/main" id="{F5FAFAED-86DB-99D1-A3F4-DA99AB75D11A}"/>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18F594BA-72AB-0274-8263-1ED64A3F87AC}"/>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2F5461CF-94C3-0462-6B47-682E90641214}"/>
              </a:ext>
            </a:extLst>
          </p:cNvPr>
          <p:cNvSpPr>
            <a:spLocks noGrp="1"/>
          </p:cNvSpPr>
          <p:nvPr>
            <p:ph type="sldNum" sz="quarter" idx="12"/>
          </p:nvPr>
        </p:nvSpPr>
        <p:spPr/>
        <p:txBody>
          <a:bodyPr/>
          <a:lstStyle/>
          <a:p>
            <a:fld id="{328004BC-6C11-4BC6-9FA1-400223572E1A}" type="slidenum">
              <a:rPr lang="en-IN" smtClean="0"/>
              <a:t>27</a:t>
            </a:fld>
            <a:endParaRPr lang="en-IN"/>
          </a:p>
        </p:txBody>
      </p:sp>
    </p:spTree>
    <p:extLst>
      <p:ext uri="{BB962C8B-B14F-4D97-AF65-F5344CB8AC3E}">
        <p14:creationId xmlns:p14="http://schemas.microsoft.com/office/powerpoint/2010/main" val="4126833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52FE3D-5365-4EB2-AEC9-5CFFB156B647}"/>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ADD69B2E-49A0-481B-B890-21BB8A179F38}"/>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81F98829-1281-48D5-B85C-5D7A16FD939D}"/>
              </a:ext>
            </a:extLst>
          </p:cNvPr>
          <p:cNvSpPr>
            <a:spLocks noGrp="1"/>
          </p:cNvSpPr>
          <p:nvPr>
            <p:ph type="sldNum" sz="quarter" idx="12"/>
          </p:nvPr>
        </p:nvSpPr>
        <p:spPr/>
        <p:txBody>
          <a:bodyPr/>
          <a:lstStyle/>
          <a:p>
            <a:fld id="{328004BC-6C11-4BC6-9FA1-400223572E1A}" type="slidenum">
              <a:rPr lang="en-IN" smtClean="0"/>
              <a:t>28</a:t>
            </a:fld>
            <a:endParaRPr lang="en-IN" dirty="0"/>
          </a:p>
        </p:txBody>
      </p:sp>
      <p:sp>
        <p:nvSpPr>
          <p:cNvPr id="8" name="Title 1">
            <a:extLst>
              <a:ext uri="{FF2B5EF4-FFF2-40B4-BE49-F238E27FC236}">
                <a16:creationId xmlns:a16="http://schemas.microsoft.com/office/drawing/2014/main" id="{27FFBAC9-8389-415F-8A10-A39053CA3497}"/>
              </a:ext>
            </a:extLst>
          </p:cNvPr>
          <p:cNvSpPr>
            <a:spLocks noGrp="1"/>
          </p:cNvSpPr>
          <p:nvPr>
            <p:ph type="title"/>
          </p:nvPr>
        </p:nvSpPr>
        <p:spPr>
          <a:xfrm>
            <a:off x="243114" y="136524"/>
            <a:ext cx="11110686" cy="719819"/>
          </a:xfrm>
        </p:spPr>
        <p:txBody>
          <a:bodyPr/>
          <a:lstStyle/>
          <a:p>
            <a:pPr algn="ctr"/>
            <a:r>
              <a:rPr lang="en-US" dirty="0"/>
              <a:t>Double ended queue (Deque)</a:t>
            </a:r>
            <a:endParaRPr lang="en-IN" dirty="0"/>
          </a:p>
        </p:txBody>
      </p:sp>
      <p:sp>
        <p:nvSpPr>
          <p:cNvPr id="9" name="Rectangle 8">
            <a:extLst>
              <a:ext uri="{FF2B5EF4-FFF2-40B4-BE49-F238E27FC236}">
                <a16:creationId xmlns:a16="http://schemas.microsoft.com/office/drawing/2014/main" id="{C645943A-8CCD-4F70-BCFD-21414C51C4D4}"/>
              </a:ext>
            </a:extLst>
          </p:cNvPr>
          <p:cNvSpPr/>
          <p:nvPr/>
        </p:nvSpPr>
        <p:spPr>
          <a:xfrm>
            <a:off x="346362" y="1138677"/>
            <a:ext cx="11333019" cy="267765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Double Ended Queue </a:t>
            </a:r>
            <a:r>
              <a:rPr lang="en-IN" sz="2400" b="1" i="0" u="none" strike="noStrike" dirty="0">
                <a:solidFill>
                  <a:srgbClr val="000000"/>
                </a:solidFill>
                <a:effectLst/>
                <a:latin typeface="-webkit-standard"/>
              </a:rPr>
              <a:t>(Deque)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type of queue in which insertion and deletion of elements can be performed in both ends. </a:t>
            </a:r>
            <a:r>
              <a:rPr lang="en-IN" sz="2400" dirty="0">
                <a:latin typeface="Times New Roman" panose="02020603050405020304" pitchFamily="18" charset="0"/>
                <a:cs typeface="Times New Roman" panose="02020603050405020304" pitchFamily="18" charset="0"/>
              </a:rPr>
              <a:t>It can act as both a queue (FIFO) and a stack (LIFO).</a:t>
            </a:r>
          </a:p>
          <a:p>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does not strictly follow FIFO rule.</a:t>
            </a:r>
          </a:p>
          <a:p>
            <a:pPr lvl="1">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1026" name="Picture 2" descr="Deque (or double-ended queue)">
            <a:extLst>
              <a:ext uri="{FF2B5EF4-FFF2-40B4-BE49-F238E27FC236}">
                <a16:creationId xmlns:a16="http://schemas.microsoft.com/office/drawing/2014/main" id="{7FF9CEB8-9001-182D-9100-8C500EAEAB2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651000" y="3699711"/>
            <a:ext cx="8054472" cy="144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20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27CF-791E-4039-A4A9-BDDB4AE5A9ED}"/>
              </a:ext>
            </a:extLst>
          </p:cNvPr>
          <p:cNvSpPr>
            <a:spLocks noGrp="1"/>
          </p:cNvSpPr>
          <p:nvPr>
            <p:ph type="title"/>
          </p:nvPr>
        </p:nvSpPr>
        <p:spPr/>
        <p:txBody>
          <a:bodyPr/>
          <a:lstStyle/>
          <a:p>
            <a:r>
              <a:rPr lang="en-IN" dirty="0"/>
              <a:t>Types of Deques</a:t>
            </a:r>
          </a:p>
        </p:txBody>
      </p:sp>
      <p:sp>
        <p:nvSpPr>
          <p:cNvPr id="4" name="Date Placeholder 3">
            <a:extLst>
              <a:ext uri="{FF2B5EF4-FFF2-40B4-BE49-F238E27FC236}">
                <a16:creationId xmlns:a16="http://schemas.microsoft.com/office/drawing/2014/main" id="{9576ADC2-051A-4829-82CA-86BECE9166CF}"/>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B3E84FDF-0B0A-423E-80A5-D792BD2AC3F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9B5746F5-B26F-40E3-9D60-18CC456D2BCC}"/>
              </a:ext>
            </a:extLst>
          </p:cNvPr>
          <p:cNvSpPr>
            <a:spLocks noGrp="1"/>
          </p:cNvSpPr>
          <p:nvPr>
            <p:ph type="sldNum" sz="quarter" idx="12"/>
          </p:nvPr>
        </p:nvSpPr>
        <p:spPr/>
        <p:txBody>
          <a:bodyPr/>
          <a:lstStyle/>
          <a:p>
            <a:fld id="{328004BC-6C11-4BC6-9FA1-400223572E1A}" type="slidenum">
              <a:rPr lang="en-IN" smtClean="0"/>
              <a:t>29</a:t>
            </a:fld>
            <a:endParaRPr lang="en-IN"/>
          </a:p>
        </p:txBody>
      </p:sp>
      <p:sp>
        <p:nvSpPr>
          <p:cNvPr id="8" name="Content Placeholder 7">
            <a:extLst>
              <a:ext uri="{FF2B5EF4-FFF2-40B4-BE49-F238E27FC236}">
                <a16:creationId xmlns:a16="http://schemas.microsoft.com/office/drawing/2014/main" id="{79B14B1F-0B56-9388-851C-CA3C9025EB98}"/>
              </a:ext>
            </a:extLst>
          </p:cNvPr>
          <p:cNvSpPr>
            <a:spLocks noGrp="1"/>
          </p:cNvSpPr>
          <p:nvPr>
            <p:ph idx="1"/>
          </p:nvPr>
        </p:nvSpPr>
        <p:spPr>
          <a:xfrm>
            <a:off x="243114" y="1143453"/>
            <a:ext cx="11731172" cy="3335782"/>
          </a:xfrm>
        </p:spPr>
        <p:txBody>
          <a:bodyPr/>
          <a:lstStyle/>
          <a:p>
            <a:r>
              <a:rPr lang="en-IN" b="1" dirty="0"/>
              <a:t>Input-Restricted Deque</a:t>
            </a:r>
            <a:r>
              <a:rPr lang="en-IN" dirty="0"/>
              <a:t>: Only one end is open for insertion, both ends are open for deletion.</a:t>
            </a:r>
          </a:p>
          <a:p>
            <a:endParaRPr lang="en-IN" b="1" dirty="0"/>
          </a:p>
          <a:p>
            <a:endParaRPr lang="en-IN" b="1" dirty="0"/>
          </a:p>
          <a:p>
            <a:pPr marL="0" indent="0">
              <a:buNone/>
            </a:pPr>
            <a:endParaRPr lang="en-IN" b="1" dirty="0"/>
          </a:p>
          <a:p>
            <a:r>
              <a:rPr lang="en-IN" b="1" dirty="0"/>
              <a:t>Output-Restricted Deque</a:t>
            </a:r>
            <a:r>
              <a:rPr lang="en-IN" dirty="0"/>
              <a:t>: Only one end is open for deletion, both ends are open for insertion.</a:t>
            </a:r>
          </a:p>
          <a:p>
            <a:endParaRPr lang="en-IN" dirty="0"/>
          </a:p>
          <a:p>
            <a:pPr marL="0" indent="0">
              <a:buNone/>
            </a:pPr>
            <a:endParaRPr lang="en-US" dirty="0"/>
          </a:p>
        </p:txBody>
      </p:sp>
      <p:pic>
        <p:nvPicPr>
          <p:cNvPr id="2050" name="Picture 2" descr="Deque (or double-ended queue)">
            <a:extLst>
              <a:ext uri="{FF2B5EF4-FFF2-40B4-BE49-F238E27FC236}">
                <a16:creationId xmlns:a16="http://schemas.microsoft.com/office/drawing/2014/main" id="{3BD6600A-2F51-CE1A-92B6-E0246B7C3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374" y="1658455"/>
            <a:ext cx="5383251" cy="16777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eque (or double-ended queue)">
            <a:extLst>
              <a:ext uri="{FF2B5EF4-FFF2-40B4-BE49-F238E27FC236}">
                <a16:creationId xmlns:a16="http://schemas.microsoft.com/office/drawing/2014/main" id="{49F92CFD-04B2-EF72-2FF0-0AC5FD305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475" y="4249669"/>
            <a:ext cx="5089125" cy="160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87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75D5-F84C-4453-B3C4-102B599B29B6}"/>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7E4798A8-F34C-F07E-F6B8-EADD1860892E}"/>
              </a:ext>
            </a:extLst>
          </p:cNvPr>
          <p:cNvSpPr>
            <a:spLocks noGrp="1"/>
          </p:cNvSpPr>
          <p:nvPr>
            <p:ph idx="1"/>
          </p:nvPr>
        </p:nvSpPr>
        <p:spPr/>
        <p:txBody>
          <a:bodyPr/>
          <a:lstStyle/>
          <a:p>
            <a:pPr algn="l">
              <a:buFont typeface="Arial" panose="020B0604020202020204" pitchFamily="34" charset="0"/>
              <a:buChar char="•"/>
            </a:pPr>
            <a:r>
              <a:rPr lang="en-IN" b="0" i="0" u="none" strike="noStrike" dirty="0">
                <a:solidFill>
                  <a:srgbClr val="000000"/>
                </a:solidFill>
                <a:effectLst/>
              </a:rPr>
              <a:t>CPU scheduling</a:t>
            </a:r>
          </a:p>
          <a:p>
            <a:pPr algn="l">
              <a:buFont typeface="Arial" panose="020B0604020202020204" pitchFamily="34" charset="0"/>
              <a:buChar char="•"/>
            </a:pPr>
            <a:r>
              <a:rPr lang="en-IN" b="0" i="0" u="none" strike="noStrike" dirty="0">
                <a:solidFill>
                  <a:srgbClr val="000000"/>
                </a:solidFill>
                <a:effectLst/>
              </a:rPr>
              <a:t>Handling of interrupts in real-time systems</a:t>
            </a:r>
          </a:p>
          <a:p>
            <a:pPr algn="l">
              <a:buFont typeface="Arial" panose="020B0604020202020204" pitchFamily="34" charset="0"/>
              <a:buChar char="•"/>
            </a:pPr>
            <a:r>
              <a:rPr lang="en-IN" b="0" i="0" u="none" strike="noStrike" dirty="0">
                <a:solidFill>
                  <a:srgbClr val="000000"/>
                </a:solidFill>
                <a:effectLst/>
              </a:rPr>
              <a:t>Breadth-First Search (BFS) in graph algorithms</a:t>
            </a:r>
          </a:p>
          <a:p>
            <a:pPr algn="l">
              <a:buFont typeface="Arial" panose="020B0604020202020204" pitchFamily="34" charset="0"/>
              <a:buChar char="•"/>
            </a:pPr>
            <a:r>
              <a:rPr lang="en-IN" i="0" u="none" strike="noStrike" dirty="0">
                <a:solidFill>
                  <a:srgbClr val="000000"/>
                </a:solidFill>
                <a:effectLst/>
              </a:rPr>
              <a:t>Call </a:t>
            </a:r>
            <a:r>
              <a:rPr lang="en-IN" i="0" u="none" strike="noStrike" dirty="0" err="1">
                <a:solidFill>
                  <a:srgbClr val="000000"/>
                </a:solidFill>
                <a:effectLst/>
              </a:rPr>
              <a:t>Centers</a:t>
            </a:r>
            <a:endParaRPr lang="en-IN" dirty="0">
              <a:solidFill>
                <a:srgbClr val="000000"/>
              </a:solidFill>
              <a:latin typeface="-webkit-standard"/>
            </a:endParaRPr>
          </a:p>
          <a:p>
            <a:pPr algn="l">
              <a:buFont typeface="Arial" panose="020B0604020202020204" pitchFamily="34" charset="0"/>
              <a:buChar char="•"/>
            </a:pPr>
            <a:r>
              <a:rPr lang="en-IN" i="0" u="none" strike="noStrike" dirty="0">
                <a:solidFill>
                  <a:srgbClr val="000000"/>
                </a:solidFill>
                <a:effectLst/>
              </a:rPr>
              <a:t>Request Handling</a:t>
            </a:r>
          </a:p>
          <a:p>
            <a:r>
              <a:rPr lang="en-IN" b="0" i="0" u="none" strike="noStrike" dirty="0">
                <a:solidFill>
                  <a:srgbClr val="000000"/>
                </a:solidFill>
                <a:effectLst/>
              </a:rPr>
              <a:t>Streaming</a:t>
            </a:r>
          </a:p>
          <a:p>
            <a:endParaRPr lang="en-US" dirty="0"/>
          </a:p>
        </p:txBody>
      </p:sp>
      <p:sp>
        <p:nvSpPr>
          <p:cNvPr id="4" name="Date Placeholder 3">
            <a:extLst>
              <a:ext uri="{FF2B5EF4-FFF2-40B4-BE49-F238E27FC236}">
                <a16:creationId xmlns:a16="http://schemas.microsoft.com/office/drawing/2014/main" id="{873B2EC5-6875-C9EF-7F55-560235B1E997}"/>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4ED51760-E416-BEAC-87B9-518EB6E00AFA}"/>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6D5FF3EE-D732-1800-3A2B-9B269B2DAB7E}"/>
              </a:ext>
            </a:extLst>
          </p:cNvPr>
          <p:cNvSpPr>
            <a:spLocks noGrp="1"/>
          </p:cNvSpPr>
          <p:nvPr>
            <p:ph type="sldNum" sz="quarter" idx="12"/>
          </p:nvPr>
        </p:nvSpPr>
        <p:spPr/>
        <p:txBody>
          <a:bodyPr/>
          <a:lstStyle/>
          <a:p>
            <a:fld id="{328004BC-6C11-4BC6-9FA1-400223572E1A}" type="slidenum">
              <a:rPr lang="en-IN" smtClean="0"/>
              <a:t>3</a:t>
            </a:fld>
            <a:endParaRPr lang="en-IN"/>
          </a:p>
        </p:txBody>
      </p:sp>
    </p:spTree>
    <p:extLst>
      <p:ext uri="{BB962C8B-B14F-4D97-AF65-F5344CB8AC3E}">
        <p14:creationId xmlns:p14="http://schemas.microsoft.com/office/powerpoint/2010/main" val="1034202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C1AE-E943-908E-3AEE-16329AFF8D01}"/>
              </a:ext>
            </a:extLst>
          </p:cNvPr>
          <p:cNvSpPr>
            <a:spLocks noGrp="1"/>
          </p:cNvSpPr>
          <p:nvPr>
            <p:ph type="title"/>
          </p:nvPr>
        </p:nvSpPr>
        <p:spPr/>
        <p:txBody>
          <a:bodyPr/>
          <a:lstStyle/>
          <a:p>
            <a:r>
              <a:rPr lang="en-US" dirty="0"/>
              <a:t>Basic Operations on Deques</a:t>
            </a:r>
          </a:p>
        </p:txBody>
      </p:sp>
      <p:sp>
        <p:nvSpPr>
          <p:cNvPr id="3" name="Content Placeholder 2">
            <a:extLst>
              <a:ext uri="{FF2B5EF4-FFF2-40B4-BE49-F238E27FC236}">
                <a16:creationId xmlns:a16="http://schemas.microsoft.com/office/drawing/2014/main" id="{D15EF94B-DCEA-4A01-68CA-D1048FB76A18}"/>
              </a:ext>
            </a:extLst>
          </p:cNvPr>
          <p:cNvSpPr>
            <a:spLocks noGrp="1"/>
          </p:cNvSpPr>
          <p:nvPr>
            <p:ph idx="1"/>
          </p:nvPr>
        </p:nvSpPr>
        <p:spPr/>
        <p:txBody>
          <a:bodyPr>
            <a:normAutofit lnSpcReduction="10000"/>
          </a:bodyPr>
          <a:lstStyle/>
          <a:p>
            <a:pPr>
              <a:buFont typeface="Arial" panose="020B0604020202020204" pitchFamily="34" charset="0"/>
              <a:buChar char="•"/>
            </a:pPr>
            <a:r>
              <a:rPr lang="en-IN" b="1" dirty="0"/>
              <a:t>Insertion</a:t>
            </a:r>
            <a:r>
              <a:rPr lang="en-IN" dirty="0"/>
              <a:t>:</a:t>
            </a:r>
          </a:p>
          <a:p>
            <a:pPr marL="742950" lvl="1" indent="-285750">
              <a:buFont typeface="Arial" panose="020B0604020202020204" pitchFamily="34" charset="0"/>
              <a:buChar char="•"/>
            </a:pPr>
            <a:r>
              <a:rPr lang="en-IN" dirty="0" err="1"/>
              <a:t>insertFront</a:t>
            </a:r>
            <a:r>
              <a:rPr lang="en-IN" dirty="0"/>
              <a:t>(x): Insert element x at the front.</a:t>
            </a:r>
          </a:p>
          <a:p>
            <a:pPr marL="742950" lvl="1" indent="-285750">
              <a:buFont typeface="Arial" panose="020B0604020202020204" pitchFamily="34" charset="0"/>
              <a:buChar char="•"/>
            </a:pPr>
            <a:r>
              <a:rPr lang="en-IN" dirty="0" err="1"/>
              <a:t>insertRear</a:t>
            </a:r>
            <a:r>
              <a:rPr lang="en-IN" dirty="0"/>
              <a:t>(x): Insert element x at the rear.</a:t>
            </a:r>
          </a:p>
          <a:p>
            <a:pPr>
              <a:buFont typeface="Arial" panose="020B0604020202020204" pitchFamily="34" charset="0"/>
              <a:buChar char="•"/>
            </a:pPr>
            <a:r>
              <a:rPr lang="en-IN" b="1" dirty="0"/>
              <a:t>Deletion</a:t>
            </a:r>
            <a:r>
              <a:rPr lang="en-IN" dirty="0"/>
              <a:t>:</a:t>
            </a:r>
          </a:p>
          <a:p>
            <a:pPr marL="742950" lvl="1" indent="-285750">
              <a:buFont typeface="Arial" panose="020B0604020202020204" pitchFamily="34" charset="0"/>
              <a:buChar char="•"/>
            </a:pPr>
            <a:r>
              <a:rPr lang="en-IN" dirty="0" err="1"/>
              <a:t>deleteFront</a:t>
            </a:r>
            <a:r>
              <a:rPr lang="en-IN" dirty="0"/>
              <a:t>(): Remove element from the front.</a:t>
            </a:r>
          </a:p>
          <a:p>
            <a:pPr marL="742950" lvl="1" indent="-285750">
              <a:buFont typeface="Arial" panose="020B0604020202020204" pitchFamily="34" charset="0"/>
              <a:buChar char="•"/>
            </a:pPr>
            <a:r>
              <a:rPr lang="en-IN" dirty="0" err="1"/>
              <a:t>deleteRear</a:t>
            </a:r>
            <a:r>
              <a:rPr lang="en-IN" dirty="0"/>
              <a:t>(): Remove element from the rear.</a:t>
            </a:r>
          </a:p>
          <a:p>
            <a:pPr>
              <a:buFont typeface="Arial" panose="020B0604020202020204" pitchFamily="34" charset="0"/>
              <a:buChar char="•"/>
            </a:pPr>
            <a:r>
              <a:rPr lang="en-IN" b="1" dirty="0"/>
              <a:t>Access</a:t>
            </a:r>
            <a:r>
              <a:rPr lang="en-IN" dirty="0"/>
              <a:t>:</a:t>
            </a:r>
          </a:p>
          <a:p>
            <a:pPr marL="742950" lvl="1" indent="-285750">
              <a:buFont typeface="Arial" panose="020B0604020202020204" pitchFamily="34" charset="0"/>
              <a:buChar char="•"/>
            </a:pPr>
            <a:r>
              <a:rPr lang="en-IN" dirty="0" err="1"/>
              <a:t>getFront</a:t>
            </a:r>
            <a:r>
              <a:rPr lang="en-IN" dirty="0"/>
              <a:t>(): Access the front element.</a:t>
            </a:r>
          </a:p>
          <a:p>
            <a:pPr marL="742950" lvl="1" indent="-285750">
              <a:buFont typeface="Arial" panose="020B0604020202020204" pitchFamily="34" charset="0"/>
              <a:buChar char="•"/>
            </a:pPr>
            <a:r>
              <a:rPr lang="en-IN" dirty="0" err="1"/>
              <a:t>getRear</a:t>
            </a:r>
            <a:r>
              <a:rPr lang="en-IN" dirty="0"/>
              <a:t>(): Access the rear element.</a:t>
            </a:r>
          </a:p>
          <a:p>
            <a:pPr>
              <a:buFont typeface="Arial" panose="020B0604020202020204" pitchFamily="34" charset="0"/>
              <a:buChar char="•"/>
            </a:pPr>
            <a:r>
              <a:rPr lang="en-IN" b="1" dirty="0"/>
              <a:t>Check Full/Empty</a:t>
            </a:r>
            <a:r>
              <a:rPr lang="en-IN" dirty="0"/>
              <a:t>:</a:t>
            </a:r>
          </a:p>
          <a:p>
            <a:pPr marL="742950" lvl="1" indent="-285750">
              <a:buFont typeface="Arial" panose="020B0604020202020204" pitchFamily="34" charset="0"/>
              <a:buChar char="•"/>
            </a:pPr>
            <a:r>
              <a:rPr lang="en-IN" dirty="0" err="1"/>
              <a:t>isFull</a:t>
            </a:r>
            <a:r>
              <a:rPr lang="en-IN" dirty="0"/>
              <a:t>(): Check if deque is full.</a:t>
            </a:r>
          </a:p>
          <a:p>
            <a:pPr marL="742950" lvl="1" indent="-285750">
              <a:buFont typeface="Arial" panose="020B0604020202020204" pitchFamily="34" charset="0"/>
              <a:buChar char="•"/>
            </a:pPr>
            <a:r>
              <a:rPr lang="en-IN" dirty="0" err="1"/>
              <a:t>isEmpty</a:t>
            </a:r>
            <a:r>
              <a:rPr lang="en-IN" dirty="0"/>
              <a:t>(): Check if deque is empty.</a:t>
            </a:r>
          </a:p>
          <a:p>
            <a:endParaRPr lang="en-US" dirty="0"/>
          </a:p>
        </p:txBody>
      </p:sp>
      <p:sp>
        <p:nvSpPr>
          <p:cNvPr id="4" name="Date Placeholder 3">
            <a:extLst>
              <a:ext uri="{FF2B5EF4-FFF2-40B4-BE49-F238E27FC236}">
                <a16:creationId xmlns:a16="http://schemas.microsoft.com/office/drawing/2014/main" id="{F46AC34D-327E-66F8-0E0D-E8483939CCCF}"/>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C29BA13E-3A05-76EA-C921-D3D046B61CC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07D17168-D98B-5D91-DAB5-91E13DB1D683}"/>
              </a:ext>
            </a:extLst>
          </p:cNvPr>
          <p:cNvSpPr>
            <a:spLocks noGrp="1"/>
          </p:cNvSpPr>
          <p:nvPr>
            <p:ph type="sldNum" sz="quarter" idx="12"/>
          </p:nvPr>
        </p:nvSpPr>
        <p:spPr/>
        <p:txBody>
          <a:bodyPr/>
          <a:lstStyle/>
          <a:p>
            <a:fld id="{328004BC-6C11-4BC6-9FA1-400223572E1A}" type="slidenum">
              <a:rPr lang="en-IN" smtClean="0"/>
              <a:t>30</a:t>
            </a:fld>
            <a:endParaRPr lang="en-IN"/>
          </a:p>
        </p:txBody>
      </p:sp>
    </p:spTree>
    <p:extLst>
      <p:ext uri="{BB962C8B-B14F-4D97-AF65-F5344CB8AC3E}">
        <p14:creationId xmlns:p14="http://schemas.microsoft.com/office/powerpoint/2010/main" val="1377660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9D48-438C-FD32-41F2-8734AF3F16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3F5505-DECC-FA98-D398-BD01B0A57CF8}"/>
              </a:ext>
            </a:extLst>
          </p:cNvPr>
          <p:cNvSpPr>
            <a:spLocks noGrp="1"/>
          </p:cNvSpPr>
          <p:nvPr>
            <p:ph idx="1"/>
          </p:nvPr>
        </p:nvSpPr>
        <p:spPr>
          <a:xfrm>
            <a:off x="243114" y="1143453"/>
            <a:ext cx="3338286" cy="206357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#define SIZE 10</a:t>
            </a:r>
          </a:p>
          <a:p>
            <a:pPr marL="0" indent="0">
              <a:buNone/>
            </a:pPr>
            <a:r>
              <a:rPr lang="en-US" sz="2400" dirty="0"/>
              <a:t>int deque[SIZE];</a:t>
            </a:r>
          </a:p>
          <a:p>
            <a:pPr marL="0" indent="0">
              <a:buNone/>
            </a:pPr>
            <a:r>
              <a:rPr lang="en-US" sz="2400" dirty="0"/>
              <a:t>int front = -1, rear = -1;</a:t>
            </a:r>
          </a:p>
          <a:p>
            <a:pPr marL="0" indent="0">
              <a:buNone/>
            </a:pPr>
            <a:endParaRPr lang="en-US" sz="2400" dirty="0"/>
          </a:p>
        </p:txBody>
      </p:sp>
      <p:sp>
        <p:nvSpPr>
          <p:cNvPr id="4" name="Date Placeholder 3">
            <a:extLst>
              <a:ext uri="{FF2B5EF4-FFF2-40B4-BE49-F238E27FC236}">
                <a16:creationId xmlns:a16="http://schemas.microsoft.com/office/drawing/2014/main" id="{E5048399-0C10-A07F-364E-0425B09F9B81}"/>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B442D1A2-FE7E-3621-4F67-221FBF4282ED}"/>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5DA145E3-800A-CE56-4226-858AB9F59AAD}"/>
              </a:ext>
            </a:extLst>
          </p:cNvPr>
          <p:cNvSpPr>
            <a:spLocks noGrp="1"/>
          </p:cNvSpPr>
          <p:nvPr>
            <p:ph type="sldNum" sz="quarter" idx="12"/>
          </p:nvPr>
        </p:nvSpPr>
        <p:spPr/>
        <p:txBody>
          <a:bodyPr/>
          <a:lstStyle/>
          <a:p>
            <a:fld id="{328004BC-6C11-4BC6-9FA1-400223572E1A}" type="slidenum">
              <a:rPr lang="en-IN" smtClean="0"/>
              <a:t>31</a:t>
            </a:fld>
            <a:endParaRPr lang="en-IN"/>
          </a:p>
        </p:txBody>
      </p:sp>
      <p:sp>
        <p:nvSpPr>
          <p:cNvPr id="8" name="TextBox 7">
            <a:extLst>
              <a:ext uri="{FF2B5EF4-FFF2-40B4-BE49-F238E27FC236}">
                <a16:creationId xmlns:a16="http://schemas.microsoft.com/office/drawing/2014/main" id="{CFA7EB26-DAB3-DBC7-D378-AB145F492A18}"/>
              </a:ext>
            </a:extLst>
          </p:cNvPr>
          <p:cNvSpPr txBox="1"/>
          <p:nvPr/>
        </p:nvSpPr>
        <p:spPr>
          <a:xfrm>
            <a:off x="5330687" y="856357"/>
            <a:ext cx="6102626" cy="6001643"/>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void </a:t>
            </a:r>
            <a:r>
              <a:rPr lang="en-US" sz="2400" dirty="0" err="1">
                <a:latin typeface="Times New Roman" panose="02020603050405020304" pitchFamily="18" charset="0"/>
                <a:cs typeface="Times New Roman" panose="02020603050405020304" pitchFamily="18" charset="0"/>
              </a:rPr>
              <a:t>insertFront</a:t>
            </a:r>
            <a:r>
              <a:rPr lang="en-US" sz="2400" dirty="0">
                <a:latin typeface="Times New Roman" panose="02020603050405020304" pitchFamily="18" charset="0"/>
                <a:cs typeface="Times New Roman" panose="02020603050405020304" pitchFamily="18" charset="0"/>
              </a:rPr>
              <a:t>(int x) {</a:t>
            </a:r>
          </a:p>
          <a:p>
            <a:pPr marL="0" indent="0">
              <a:buNone/>
            </a:pPr>
            <a:r>
              <a:rPr lang="en-US" sz="2400" dirty="0">
                <a:latin typeface="Times New Roman" panose="02020603050405020304" pitchFamily="18" charset="0"/>
                <a:cs typeface="Times New Roman" panose="02020603050405020304" pitchFamily="18" charset="0"/>
              </a:rPr>
              <a:t>    if ((front == 0 &amp;&amp; rear == SIZE - 1) || (front == rear + 1)) {</a:t>
            </a:r>
          </a:p>
          <a:p>
            <a:pPr marL="0" indent="0">
              <a:buNone/>
            </a:pPr>
            <a:r>
              <a:rPr lang="en-US" sz="2400" dirty="0">
                <a:latin typeface="Times New Roman" panose="02020603050405020304" pitchFamily="18" charset="0"/>
                <a:cs typeface="Times New Roman" panose="02020603050405020304" pitchFamily="18" charset="0"/>
              </a:rPr>
              <a:t>        printf("Deque is full!\n");</a:t>
            </a:r>
          </a:p>
          <a:p>
            <a:pPr marL="0" indent="0">
              <a:buNone/>
            </a:pPr>
            <a:r>
              <a:rPr lang="en-US" sz="2400" dirty="0">
                <a:latin typeface="Times New Roman" panose="02020603050405020304" pitchFamily="18" charset="0"/>
                <a:cs typeface="Times New Roman" panose="02020603050405020304" pitchFamily="18" charset="0"/>
              </a:rPr>
              <a:t>        return;</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if (front == -1) {</a:t>
            </a:r>
          </a:p>
          <a:p>
            <a:pPr marL="0" indent="0">
              <a:buNone/>
            </a:pPr>
            <a:r>
              <a:rPr lang="en-US" sz="2400" dirty="0">
                <a:latin typeface="Times New Roman" panose="02020603050405020304" pitchFamily="18" charset="0"/>
                <a:cs typeface="Times New Roman" panose="02020603050405020304" pitchFamily="18" charset="0"/>
              </a:rPr>
              <a:t>        front = rear = 0;</a:t>
            </a:r>
          </a:p>
          <a:p>
            <a:pPr marL="0" indent="0">
              <a:buNone/>
            </a:pPr>
            <a:r>
              <a:rPr lang="en-US" sz="2400" dirty="0">
                <a:latin typeface="Times New Roman" panose="02020603050405020304" pitchFamily="18" charset="0"/>
                <a:cs typeface="Times New Roman" panose="02020603050405020304" pitchFamily="18" charset="0"/>
              </a:rPr>
              <a:t>    } else if (front == 0) {</a:t>
            </a:r>
          </a:p>
          <a:p>
            <a:pPr marL="0" indent="0">
              <a:buNone/>
            </a:pPr>
            <a:r>
              <a:rPr lang="en-US" sz="2400" dirty="0">
                <a:latin typeface="Times New Roman" panose="02020603050405020304" pitchFamily="18" charset="0"/>
                <a:cs typeface="Times New Roman" panose="02020603050405020304" pitchFamily="18" charset="0"/>
              </a:rPr>
              <a:t>        front = SIZE - 1;</a:t>
            </a:r>
          </a:p>
          <a:p>
            <a:pPr marL="0" indent="0">
              <a:buNone/>
            </a:pPr>
            <a:r>
              <a:rPr lang="en-US" sz="2400" dirty="0">
                <a:latin typeface="Times New Roman" panose="02020603050405020304" pitchFamily="18" charset="0"/>
                <a:cs typeface="Times New Roman" panose="02020603050405020304" pitchFamily="18" charset="0"/>
              </a:rPr>
              <a:t>    } else {</a:t>
            </a:r>
          </a:p>
          <a:p>
            <a:pPr marL="0" indent="0">
              <a:buNone/>
            </a:pPr>
            <a:r>
              <a:rPr lang="en-US" sz="2400" dirty="0">
                <a:latin typeface="Times New Roman" panose="02020603050405020304" pitchFamily="18" charset="0"/>
                <a:cs typeface="Times New Roman" panose="02020603050405020304" pitchFamily="18" charset="0"/>
              </a:rPr>
              <a:t>        front = front - 1;</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deque[front] = x;</a:t>
            </a:r>
          </a:p>
          <a:p>
            <a:pPr marL="0" indent="0">
              <a:buNone/>
            </a:pPr>
            <a:r>
              <a:rPr lang="en-US" sz="2400" dirty="0">
                <a:latin typeface="Times New Roman" panose="02020603050405020304" pitchFamily="18" charset="0"/>
                <a:cs typeface="Times New Roman" panose="02020603050405020304" pitchFamily="18" charset="0"/>
              </a:rPr>
              <a:t>    printf("Inserted %d at front\n", x);</a:t>
            </a: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0995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AABF-FB16-AB8D-621D-0A3DD6DEEA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AB7C1E-29E1-FA5F-6476-E71C7B957010}"/>
              </a:ext>
            </a:extLst>
          </p:cNvPr>
          <p:cNvSpPr>
            <a:spLocks noGrp="1"/>
          </p:cNvSpPr>
          <p:nvPr>
            <p:ph idx="1"/>
          </p:nvPr>
        </p:nvSpPr>
        <p:spPr>
          <a:xfrm>
            <a:off x="243114" y="1143452"/>
            <a:ext cx="11731172" cy="5389869"/>
          </a:xfrm>
        </p:spPr>
        <p:txBody>
          <a:bodyPr>
            <a:normAutofit fontScale="92500" lnSpcReduction="20000"/>
          </a:bodyPr>
          <a:lstStyle/>
          <a:p>
            <a:pPr marL="0" indent="0">
              <a:buNone/>
            </a:pPr>
            <a:r>
              <a:rPr lang="en-US" sz="2400" dirty="0"/>
              <a:t>void </a:t>
            </a:r>
            <a:r>
              <a:rPr lang="en-US" sz="2400" dirty="0" err="1"/>
              <a:t>insertRear</a:t>
            </a:r>
            <a:r>
              <a:rPr lang="en-US" sz="2400" dirty="0"/>
              <a:t>(int x) {</a:t>
            </a:r>
          </a:p>
          <a:p>
            <a:pPr marL="0" indent="0">
              <a:buNone/>
            </a:pPr>
            <a:r>
              <a:rPr lang="en-US" sz="2400" dirty="0"/>
              <a:t>    if ((front == 0 &amp;&amp; rear == SIZE - 1) || (front == rear + 1)) {</a:t>
            </a:r>
          </a:p>
          <a:p>
            <a:pPr marL="0" indent="0">
              <a:buNone/>
            </a:pPr>
            <a:r>
              <a:rPr lang="en-US" sz="2400" dirty="0"/>
              <a:t>        printf("Deque is full!\n");</a:t>
            </a:r>
          </a:p>
          <a:p>
            <a:pPr marL="0" indent="0">
              <a:buNone/>
            </a:pPr>
            <a:r>
              <a:rPr lang="en-US" sz="2400" dirty="0"/>
              <a:t>        return;</a:t>
            </a:r>
          </a:p>
          <a:p>
            <a:pPr marL="0" indent="0">
              <a:buNone/>
            </a:pPr>
            <a:r>
              <a:rPr lang="en-US" sz="2400" dirty="0"/>
              <a:t>    }</a:t>
            </a:r>
          </a:p>
          <a:p>
            <a:pPr marL="0" indent="0">
              <a:buNone/>
            </a:pPr>
            <a:r>
              <a:rPr lang="en-US" sz="2400" dirty="0"/>
              <a:t>    if (front == -1) {</a:t>
            </a:r>
          </a:p>
          <a:p>
            <a:pPr marL="0" indent="0">
              <a:buNone/>
            </a:pPr>
            <a:r>
              <a:rPr lang="en-US" sz="2400" dirty="0"/>
              <a:t>        front = rear = 0;</a:t>
            </a:r>
          </a:p>
          <a:p>
            <a:pPr marL="0" indent="0">
              <a:buNone/>
            </a:pPr>
            <a:r>
              <a:rPr lang="en-US" sz="2400" dirty="0"/>
              <a:t>    } else if (rear == SIZE - 1) {</a:t>
            </a:r>
          </a:p>
          <a:p>
            <a:pPr marL="0" indent="0">
              <a:buNone/>
            </a:pPr>
            <a:r>
              <a:rPr lang="en-US" sz="2400" dirty="0"/>
              <a:t>        rear = 0;</a:t>
            </a:r>
          </a:p>
          <a:p>
            <a:pPr marL="0" indent="0">
              <a:buNone/>
            </a:pPr>
            <a:r>
              <a:rPr lang="en-US" sz="2400" dirty="0"/>
              <a:t>    } else {</a:t>
            </a:r>
          </a:p>
          <a:p>
            <a:pPr marL="0" indent="0">
              <a:buNone/>
            </a:pPr>
            <a:r>
              <a:rPr lang="en-US" sz="2400" dirty="0"/>
              <a:t>        rear = rear + 1;</a:t>
            </a:r>
          </a:p>
          <a:p>
            <a:pPr marL="0" indent="0">
              <a:buNone/>
            </a:pPr>
            <a:r>
              <a:rPr lang="en-US" sz="2400" dirty="0"/>
              <a:t>    }</a:t>
            </a:r>
          </a:p>
          <a:p>
            <a:pPr marL="0" indent="0">
              <a:buNone/>
            </a:pPr>
            <a:r>
              <a:rPr lang="en-US" sz="2400" dirty="0"/>
              <a:t>    deque[rear] = x;</a:t>
            </a:r>
          </a:p>
          <a:p>
            <a:pPr marL="0" indent="0">
              <a:buNone/>
            </a:pPr>
            <a:r>
              <a:rPr lang="en-US" sz="2400" dirty="0"/>
              <a:t>    printf("Inserted %d at rear\n", x); }</a:t>
            </a:r>
          </a:p>
        </p:txBody>
      </p:sp>
      <p:sp>
        <p:nvSpPr>
          <p:cNvPr id="4" name="Date Placeholder 3">
            <a:extLst>
              <a:ext uri="{FF2B5EF4-FFF2-40B4-BE49-F238E27FC236}">
                <a16:creationId xmlns:a16="http://schemas.microsoft.com/office/drawing/2014/main" id="{1C2F6B2C-8DB5-A68F-0956-661AD031F26E}"/>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61541431-F7AB-6F1E-116A-FE24C0793C51}"/>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766B0ED0-4341-9954-D957-08B63B817A7E}"/>
              </a:ext>
            </a:extLst>
          </p:cNvPr>
          <p:cNvSpPr>
            <a:spLocks noGrp="1"/>
          </p:cNvSpPr>
          <p:nvPr>
            <p:ph type="sldNum" sz="quarter" idx="12"/>
          </p:nvPr>
        </p:nvSpPr>
        <p:spPr/>
        <p:txBody>
          <a:bodyPr/>
          <a:lstStyle/>
          <a:p>
            <a:fld id="{328004BC-6C11-4BC6-9FA1-400223572E1A}" type="slidenum">
              <a:rPr lang="en-IN" smtClean="0"/>
              <a:t>32</a:t>
            </a:fld>
            <a:endParaRPr lang="en-IN"/>
          </a:p>
        </p:txBody>
      </p:sp>
    </p:spTree>
    <p:extLst>
      <p:ext uri="{BB962C8B-B14F-4D97-AF65-F5344CB8AC3E}">
        <p14:creationId xmlns:p14="http://schemas.microsoft.com/office/powerpoint/2010/main" val="1205938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E783-D346-3AA5-B68E-D72C143A3A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4F7BAD-45CB-78D4-EB51-411ACCE20C89}"/>
              </a:ext>
            </a:extLst>
          </p:cNvPr>
          <p:cNvSpPr>
            <a:spLocks noGrp="1"/>
          </p:cNvSpPr>
          <p:nvPr>
            <p:ph idx="1"/>
          </p:nvPr>
        </p:nvSpPr>
        <p:spPr>
          <a:xfrm>
            <a:off x="230414" y="866714"/>
            <a:ext cx="11731172" cy="5991285"/>
          </a:xfrm>
        </p:spPr>
        <p:txBody>
          <a:bodyPr>
            <a:noAutofit/>
          </a:bodyPr>
          <a:lstStyle/>
          <a:p>
            <a:pPr marL="0" indent="0">
              <a:buNone/>
            </a:pPr>
            <a:r>
              <a:rPr lang="en-US" sz="2400" dirty="0"/>
              <a:t>void </a:t>
            </a:r>
            <a:r>
              <a:rPr lang="en-US" sz="2400" dirty="0" err="1"/>
              <a:t>deleteFront</a:t>
            </a:r>
            <a:r>
              <a:rPr lang="en-US" sz="2400" dirty="0"/>
              <a:t>() {</a:t>
            </a:r>
          </a:p>
          <a:p>
            <a:pPr marL="0" indent="0">
              <a:buNone/>
            </a:pPr>
            <a:r>
              <a:rPr lang="en-US" sz="2400" dirty="0"/>
              <a:t>    if (front == -1) {</a:t>
            </a:r>
          </a:p>
          <a:p>
            <a:pPr marL="0" indent="0">
              <a:buNone/>
            </a:pPr>
            <a:r>
              <a:rPr lang="en-US" sz="2400" dirty="0"/>
              <a:t>        printf("Deque is empty!\n");</a:t>
            </a:r>
          </a:p>
          <a:p>
            <a:pPr marL="0" indent="0">
              <a:buNone/>
            </a:pPr>
            <a:r>
              <a:rPr lang="en-US" sz="2400" dirty="0"/>
              <a:t>        return;</a:t>
            </a:r>
          </a:p>
          <a:p>
            <a:pPr marL="0" indent="0">
              <a:buNone/>
            </a:pPr>
            <a:r>
              <a:rPr lang="en-US" sz="2400" dirty="0"/>
              <a:t>    }</a:t>
            </a:r>
          </a:p>
          <a:p>
            <a:pPr marL="0" indent="0">
              <a:buNone/>
            </a:pPr>
            <a:r>
              <a:rPr lang="en-US" sz="2400" dirty="0"/>
              <a:t>    printf("Deleted %d from front\n", deque[front]);</a:t>
            </a:r>
          </a:p>
          <a:p>
            <a:pPr marL="0" indent="0">
              <a:buNone/>
            </a:pPr>
            <a:r>
              <a:rPr lang="en-US" sz="2400" dirty="0"/>
              <a:t>    if (front == rear) {</a:t>
            </a:r>
          </a:p>
          <a:p>
            <a:pPr marL="0" indent="0">
              <a:buNone/>
            </a:pPr>
            <a:r>
              <a:rPr lang="en-US" sz="2400" dirty="0"/>
              <a:t>        front = rear = -1;</a:t>
            </a:r>
          </a:p>
          <a:p>
            <a:pPr marL="0" indent="0">
              <a:buNone/>
            </a:pPr>
            <a:r>
              <a:rPr lang="en-US" sz="2400" dirty="0"/>
              <a:t>    } else if (front == SIZE - 1) {</a:t>
            </a:r>
          </a:p>
          <a:p>
            <a:pPr marL="0" indent="0">
              <a:buNone/>
            </a:pPr>
            <a:r>
              <a:rPr lang="en-US" sz="2400" dirty="0"/>
              <a:t>        front = 0;</a:t>
            </a:r>
          </a:p>
          <a:p>
            <a:pPr marL="0" indent="0">
              <a:buNone/>
            </a:pPr>
            <a:r>
              <a:rPr lang="en-US" sz="2400" dirty="0"/>
              <a:t>    } else {</a:t>
            </a:r>
          </a:p>
          <a:p>
            <a:pPr marL="0" indent="0">
              <a:buNone/>
            </a:pPr>
            <a:r>
              <a:rPr lang="en-US" sz="2400" dirty="0"/>
              <a:t>        front = front + 1;</a:t>
            </a:r>
          </a:p>
          <a:p>
            <a:pPr marL="0" indent="0">
              <a:buNone/>
            </a:pPr>
            <a:r>
              <a:rPr lang="en-US" sz="2400" dirty="0"/>
              <a:t>    }}</a:t>
            </a:r>
          </a:p>
          <a:p>
            <a:pPr marL="0" indent="0">
              <a:buNone/>
            </a:pPr>
            <a:endParaRPr lang="en-US" sz="2400" dirty="0"/>
          </a:p>
        </p:txBody>
      </p:sp>
      <p:sp>
        <p:nvSpPr>
          <p:cNvPr id="4" name="Date Placeholder 3">
            <a:extLst>
              <a:ext uri="{FF2B5EF4-FFF2-40B4-BE49-F238E27FC236}">
                <a16:creationId xmlns:a16="http://schemas.microsoft.com/office/drawing/2014/main" id="{C3019E5C-6213-D457-C7F2-C4AADE6F3771}"/>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8BB9F593-D987-E300-5425-1ECEE52022A5}"/>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6D7A26AA-827F-C710-54E9-66D61187B62F}"/>
              </a:ext>
            </a:extLst>
          </p:cNvPr>
          <p:cNvSpPr>
            <a:spLocks noGrp="1"/>
          </p:cNvSpPr>
          <p:nvPr>
            <p:ph type="sldNum" sz="quarter" idx="12"/>
          </p:nvPr>
        </p:nvSpPr>
        <p:spPr/>
        <p:txBody>
          <a:bodyPr/>
          <a:lstStyle/>
          <a:p>
            <a:fld id="{328004BC-6C11-4BC6-9FA1-400223572E1A}" type="slidenum">
              <a:rPr lang="en-IN" smtClean="0"/>
              <a:t>33</a:t>
            </a:fld>
            <a:endParaRPr lang="en-IN"/>
          </a:p>
        </p:txBody>
      </p:sp>
    </p:spTree>
    <p:extLst>
      <p:ext uri="{BB962C8B-B14F-4D97-AF65-F5344CB8AC3E}">
        <p14:creationId xmlns:p14="http://schemas.microsoft.com/office/powerpoint/2010/main" val="3470456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C230-7A3E-8434-3D59-27B6021E45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197769-0CAE-3836-4163-3187227BD3E0}"/>
              </a:ext>
            </a:extLst>
          </p:cNvPr>
          <p:cNvSpPr>
            <a:spLocks noGrp="1"/>
          </p:cNvSpPr>
          <p:nvPr>
            <p:ph idx="1"/>
          </p:nvPr>
        </p:nvSpPr>
        <p:spPr>
          <a:xfrm>
            <a:off x="8513496" y="1343665"/>
            <a:ext cx="2937408" cy="4170669"/>
          </a:xfrm>
        </p:spPr>
        <p:txBody>
          <a:bodyPr>
            <a:normAutofit/>
          </a:bodyPr>
          <a:lstStyle/>
          <a:p>
            <a:pPr marL="0" indent="0">
              <a:buNone/>
            </a:pPr>
            <a:endParaRPr lang="en-US" dirty="0"/>
          </a:p>
          <a:p>
            <a:pPr marL="0" indent="0">
              <a:buNone/>
            </a:pPr>
            <a:r>
              <a:rPr lang="en-US" dirty="0"/>
              <a:t>int main() {</a:t>
            </a:r>
          </a:p>
          <a:p>
            <a:pPr marL="0" indent="0">
              <a:buNone/>
            </a:pPr>
            <a:r>
              <a:rPr lang="en-US" dirty="0"/>
              <a:t>    </a:t>
            </a:r>
            <a:r>
              <a:rPr lang="en-US" dirty="0" err="1"/>
              <a:t>insertFront</a:t>
            </a:r>
            <a:r>
              <a:rPr lang="en-US" dirty="0"/>
              <a:t>(10);</a:t>
            </a:r>
          </a:p>
          <a:p>
            <a:pPr marL="0" indent="0">
              <a:buNone/>
            </a:pPr>
            <a:r>
              <a:rPr lang="en-US" dirty="0"/>
              <a:t>    </a:t>
            </a:r>
            <a:r>
              <a:rPr lang="en-US" dirty="0" err="1"/>
              <a:t>insertRear</a:t>
            </a:r>
            <a:r>
              <a:rPr lang="en-US" dirty="0"/>
              <a:t>(20);</a:t>
            </a:r>
          </a:p>
          <a:p>
            <a:pPr marL="0" indent="0">
              <a:buNone/>
            </a:pPr>
            <a:r>
              <a:rPr lang="en-US" dirty="0"/>
              <a:t>    </a:t>
            </a:r>
            <a:r>
              <a:rPr lang="en-US" dirty="0" err="1"/>
              <a:t>deleteFront</a:t>
            </a:r>
            <a:r>
              <a:rPr lang="en-US" dirty="0"/>
              <a:t>();</a:t>
            </a:r>
          </a:p>
          <a:p>
            <a:pPr marL="0" indent="0">
              <a:buNone/>
            </a:pPr>
            <a:r>
              <a:rPr lang="en-US" dirty="0"/>
              <a:t>    </a:t>
            </a:r>
            <a:r>
              <a:rPr lang="en-US" dirty="0" err="1"/>
              <a:t>deleteRear</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27536BF9-3D5D-7B25-DEC9-2ABD1AB4176F}"/>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591CD980-DCE8-4AC2-B55C-9918A25DA43D}"/>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B8187072-40D6-1756-012B-A63E7A0F692C}"/>
              </a:ext>
            </a:extLst>
          </p:cNvPr>
          <p:cNvSpPr>
            <a:spLocks noGrp="1"/>
          </p:cNvSpPr>
          <p:nvPr>
            <p:ph type="sldNum" sz="quarter" idx="12"/>
          </p:nvPr>
        </p:nvSpPr>
        <p:spPr/>
        <p:txBody>
          <a:bodyPr/>
          <a:lstStyle/>
          <a:p>
            <a:fld id="{328004BC-6C11-4BC6-9FA1-400223572E1A}" type="slidenum">
              <a:rPr lang="en-IN" smtClean="0"/>
              <a:t>34</a:t>
            </a:fld>
            <a:endParaRPr lang="en-IN"/>
          </a:p>
        </p:txBody>
      </p:sp>
      <p:sp>
        <p:nvSpPr>
          <p:cNvPr id="8" name="TextBox 7">
            <a:extLst>
              <a:ext uri="{FF2B5EF4-FFF2-40B4-BE49-F238E27FC236}">
                <a16:creationId xmlns:a16="http://schemas.microsoft.com/office/drawing/2014/main" id="{0F24CB5F-7B11-0F82-F803-729E002DFDDB}"/>
              </a:ext>
            </a:extLst>
          </p:cNvPr>
          <p:cNvSpPr txBox="1"/>
          <p:nvPr/>
        </p:nvSpPr>
        <p:spPr>
          <a:xfrm>
            <a:off x="758686" y="1089164"/>
            <a:ext cx="7394713"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void </a:t>
            </a:r>
            <a:r>
              <a:rPr lang="en-US" sz="2400" dirty="0" err="1">
                <a:latin typeface="Times New Roman" panose="02020603050405020304" pitchFamily="18" charset="0"/>
                <a:cs typeface="Times New Roman" panose="02020603050405020304" pitchFamily="18" charset="0"/>
              </a:rPr>
              <a:t>deleteRear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if (front == -1) {</a:t>
            </a:r>
          </a:p>
          <a:p>
            <a:r>
              <a:rPr lang="en-US" sz="2400" dirty="0">
                <a:latin typeface="Times New Roman" panose="02020603050405020304" pitchFamily="18" charset="0"/>
                <a:cs typeface="Times New Roman" panose="02020603050405020304" pitchFamily="18" charset="0"/>
              </a:rPr>
              <a:t>        printf("Deque is empty!\n");</a:t>
            </a:r>
          </a:p>
          <a:p>
            <a:r>
              <a:rPr lang="en-US" sz="2400" dirty="0">
                <a:latin typeface="Times New Roman" panose="02020603050405020304" pitchFamily="18" charset="0"/>
                <a:cs typeface="Times New Roman" panose="02020603050405020304" pitchFamily="18" charset="0"/>
              </a:rPr>
              <a:t>        return;</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printf("Deleted %d from rear\n", deque[rear]);</a:t>
            </a:r>
          </a:p>
          <a:p>
            <a:r>
              <a:rPr lang="en-US" sz="2400" dirty="0">
                <a:latin typeface="Times New Roman" panose="02020603050405020304" pitchFamily="18" charset="0"/>
                <a:cs typeface="Times New Roman" panose="02020603050405020304" pitchFamily="18" charset="0"/>
              </a:rPr>
              <a:t>    if (front == rear) {</a:t>
            </a:r>
          </a:p>
          <a:p>
            <a:r>
              <a:rPr lang="en-US" sz="2400" dirty="0">
                <a:latin typeface="Times New Roman" panose="02020603050405020304" pitchFamily="18" charset="0"/>
                <a:cs typeface="Times New Roman" panose="02020603050405020304" pitchFamily="18" charset="0"/>
              </a:rPr>
              <a:t>        front = rear = -1;</a:t>
            </a:r>
          </a:p>
          <a:p>
            <a:r>
              <a:rPr lang="en-US" sz="2400" dirty="0">
                <a:latin typeface="Times New Roman" panose="02020603050405020304" pitchFamily="18" charset="0"/>
                <a:cs typeface="Times New Roman" panose="02020603050405020304" pitchFamily="18" charset="0"/>
              </a:rPr>
              <a:t>    } else if (rear == 0) {</a:t>
            </a:r>
          </a:p>
          <a:p>
            <a:r>
              <a:rPr lang="en-US" sz="2400" dirty="0">
                <a:latin typeface="Times New Roman" panose="02020603050405020304" pitchFamily="18" charset="0"/>
                <a:cs typeface="Times New Roman" panose="02020603050405020304" pitchFamily="18" charset="0"/>
              </a:rPr>
              <a:t>        rear = SIZE - 1;</a:t>
            </a:r>
          </a:p>
          <a:p>
            <a:r>
              <a:rPr lang="en-US" sz="2400" dirty="0">
                <a:latin typeface="Times New Roman" panose="02020603050405020304" pitchFamily="18" charset="0"/>
                <a:cs typeface="Times New Roman" panose="02020603050405020304" pitchFamily="18" charset="0"/>
              </a:rPr>
              <a:t>    } else {</a:t>
            </a:r>
          </a:p>
          <a:p>
            <a:r>
              <a:rPr lang="en-US" sz="2400" dirty="0">
                <a:latin typeface="Times New Roman" panose="02020603050405020304" pitchFamily="18" charset="0"/>
                <a:cs typeface="Times New Roman" panose="02020603050405020304" pitchFamily="18" charset="0"/>
              </a:rPr>
              <a:t>        rear = rear - 1;</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770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58C2-620D-4961-82CC-31F703E5F535}"/>
              </a:ext>
            </a:extLst>
          </p:cNvPr>
          <p:cNvSpPr>
            <a:spLocks noGrp="1"/>
          </p:cNvSpPr>
          <p:nvPr>
            <p:ph type="title"/>
          </p:nvPr>
        </p:nvSpPr>
        <p:spPr/>
        <p:txBody>
          <a:bodyPr/>
          <a:lstStyle/>
          <a:p>
            <a:pPr algn="ctr"/>
            <a:r>
              <a:rPr lang="en-US" dirty="0"/>
              <a:t>Priority Queue</a:t>
            </a:r>
            <a:endParaRPr lang="en-IN" dirty="0"/>
          </a:p>
        </p:txBody>
      </p:sp>
      <p:sp>
        <p:nvSpPr>
          <p:cNvPr id="3" name="Content Placeholder 2">
            <a:extLst>
              <a:ext uri="{FF2B5EF4-FFF2-40B4-BE49-F238E27FC236}">
                <a16:creationId xmlns:a16="http://schemas.microsoft.com/office/drawing/2014/main" id="{053F49DE-4BF1-4F1C-BEE4-5C71DCEE8CC7}"/>
              </a:ext>
            </a:extLst>
          </p:cNvPr>
          <p:cNvSpPr>
            <a:spLocks noGrp="1"/>
          </p:cNvSpPr>
          <p:nvPr>
            <p:ph idx="1"/>
          </p:nvPr>
        </p:nvSpPr>
        <p:spPr/>
        <p:txBody>
          <a:bodyPr/>
          <a:lstStyle/>
          <a:p>
            <a:pPr marL="0" indent="0">
              <a:buNone/>
            </a:pPr>
            <a:r>
              <a:rPr lang="en-IN" dirty="0"/>
              <a:t>An abstract data type where each element is associated with a priority. Elements are served based on priority, not just the order in which they arrive.</a:t>
            </a:r>
          </a:p>
          <a:p>
            <a:pPr marL="800100" lvl="2" indent="-342900">
              <a:buFont typeface="Wingdings" panose="05000000000000000000" pitchFamily="2" charset="2"/>
              <a:buChar char="Ø"/>
            </a:pPr>
            <a:r>
              <a:rPr lang="en-US" sz="2800" dirty="0"/>
              <a:t>An element with high priority is dequeued before an element with low priority.</a:t>
            </a:r>
          </a:p>
          <a:p>
            <a:pPr marL="800100" lvl="2" indent="-342900">
              <a:buFont typeface="Wingdings" panose="05000000000000000000" pitchFamily="2" charset="2"/>
              <a:buChar char="Ø"/>
            </a:pPr>
            <a:r>
              <a:rPr lang="en-US" sz="2800" dirty="0"/>
              <a:t>If two elements have the same priority, they are served according to their order in the queue.</a:t>
            </a:r>
          </a:p>
          <a:p>
            <a:pPr marL="457200" lvl="2" indent="0">
              <a:buNone/>
            </a:pPr>
            <a:endParaRPr lang="en-US" sz="2800" dirty="0"/>
          </a:p>
          <a:p>
            <a:pPr algn="l">
              <a:buFont typeface="Arial" panose="020B0604020202020204" pitchFamily="34" charset="0"/>
              <a:buChar char="•"/>
            </a:pPr>
            <a:r>
              <a:rPr lang="en-IN" b="1" i="0" u="none" strike="noStrike" dirty="0">
                <a:solidFill>
                  <a:srgbClr val="000000"/>
                </a:solidFill>
                <a:effectLst/>
              </a:rPr>
              <a:t>Real-World Examples</a:t>
            </a:r>
            <a:r>
              <a:rPr lang="en-IN" b="0" i="0" u="none" strike="noStrike" dirty="0">
                <a:solidFill>
                  <a:srgbClr val="000000"/>
                </a:solidFill>
                <a:effectLst/>
              </a:rPr>
              <a:t>:</a:t>
            </a:r>
          </a:p>
          <a:p>
            <a:pPr marL="742950" lvl="1" indent="-285750" algn="l">
              <a:buFont typeface="Arial" panose="020B0604020202020204" pitchFamily="34" charset="0"/>
              <a:buChar char="•"/>
            </a:pPr>
            <a:r>
              <a:rPr lang="en-IN" b="1" i="0" u="none" strike="noStrike" dirty="0">
                <a:solidFill>
                  <a:srgbClr val="000000"/>
                </a:solidFill>
                <a:effectLst/>
              </a:rPr>
              <a:t>Emergency Room</a:t>
            </a:r>
            <a:r>
              <a:rPr lang="en-IN" b="0" i="0" u="none" strike="noStrike" dirty="0">
                <a:solidFill>
                  <a:srgbClr val="000000"/>
                </a:solidFill>
                <a:effectLst/>
              </a:rPr>
              <a:t>: Treating patients based on the severity of their condition.</a:t>
            </a:r>
          </a:p>
          <a:p>
            <a:pPr marL="742950" lvl="1" indent="-285750" algn="l">
              <a:buFont typeface="Arial" panose="020B0604020202020204" pitchFamily="34" charset="0"/>
              <a:buChar char="•"/>
            </a:pPr>
            <a:r>
              <a:rPr lang="en-IN" b="1" i="0" u="none" strike="noStrike" dirty="0">
                <a:solidFill>
                  <a:srgbClr val="000000"/>
                </a:solidFill>
                <a:effectLst/>
              </a:rPr>
              <a:t>Task Scheduling</a:t>
            </a:r>
            <a:r>
              <a:rPr lang="en-IN" b="0" i="0" u="none" strike="noStrike" dirty="0">
                <a:solidFill>
                  <a:srgbClr val="000000"/>
                </a:solidFill>
                <a:effectLst/>
              </a:rPr>
              <a:t>: Executing tasks based on their importance.</a:t>
            </a:r>
          </a:p>
          <a:p>
            <a:endParaRPr lang="en-IN" dirty="0"/>
          </a:p>
          <a:p>
            <a:pPr marL="0" indent="0">
              <a:buNone/>
            </a:pPr>
            <a:endParaRPr lang="en-IN" dirty="0"/>
          </a:p>
        </p:txBody>
      </p:sp>
      <p:sp>
        <p:nvSpPr>
          <p:cNvPr id="4" name="Date Placeholder 3">
            <a:extLst>
              <a:ext uri="{FF2B5EF4-FFF2-40B4-BE49-F238E27FC236}">
                <a16:creationId xmlns:a16="http://schemas.microsoft.com/office/drawing/2014/main" id="{2BC9D03C-1CB7-40A9-85ED-838DB01D83A1}"/>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141FDE1B-7F44-4479-B9F6-24216EFA0C7E}"/>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61CC5C67-938B-4213-A31F-1C526EA5C690}"/>
              </a:ext>
            </a:extLst>
          </p:cNvPr>
          <p:cNvSpPr>
            <a:spLocks noGrp="1"/>
          </p:cNvSpPr>
          <p:nvPr>
            <p:ph type="sldNum" sz="quarter" idx="12"/>
          </p:nvPr>
        </p:nvSpPr>
        <p:spPr/>
        <p:txBody>
          <a:bodyPr/>
          <a:lstStyle/>
          <a:p>
            <a:fld id="{328004BC-6C11-4BC6-9FA1-400223572E1A}" type="slidenum">
              <a:rPr lang="en-IN" smtClean="0"/>
              <a:t>35</a:t>
            </a:fld>
            <a:endParaRPr lang="en-IN"/>
          </a:p>
        </p:txBody>
      </p:sp>
    </p:spTree>
    <p:extLst>
      <p:ext uri="{BB962C8B-B14F-4D97-AF65-F5344CB8AC3E}">
        <p14:creationId xmlns:p14="http://schemas.microsoft.com/office/powerpoint/2010/main" val="660965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A81D-82CE-23B4-153D-FB2245405C18}"/>
              </a:ext>
            </a:extLst>
          </p:cNvPr>
          <p:cNvSpPr>
            <a:spLocks noGrp="1"/>
          </p:cNvSpPr>
          <p:nvPr>
            <p:ph type="title"/>
          </p:nvPr>
        </p:nvSpPr>
        <p:spPr/>
        <p:txBody>
          <a:bodyPr/>
          <a:lstStyle/>
          <a:p>
            <a:r>
              <a:rPr lang="en-US" dirty="0"/>
              <a:t>Types of Priority Queues</a:t>
            </a:r>
          </a:p>
        </p:txBody>
      </p:sp>
      <p:sp>
        <p:nvSpPr>
          <p:cNvPr id="3" name="Content Placeholder 2">
            <a:extLst>
              <a:ext uri="{FF2B5EF4-FFF2-40B4-BE49-F238E27FC236}">
                <a16:creationId xmlns:a16="http://schemas.microsoft.com/office/drawing/2014/main" id="{DA688B32-2589-6B1D-5D26-873972B92C74}"/>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000000"/>
                </a:solidFill>
                <a:effectLst/>
              </a:rPr>
              <a:t>Ascending Priority Queue</a:t>
            </a:r>
            <a:r>
              <a:rPr lang="en-IN" dirty="0">
                <a:solidFill>
                  <a:srgbClr val="000000"/>
                </a:solidFill>
                <a:latin typeface="-webkit-standard"/>
              </a:rPr>
              <a:t> (</a:t>
            </a:r>
            <a:r>
              <a:rPr lang="en-IN" b="1" i="0" u="none" strike="noStrike" dirty="0">
                <a:solidFill>
                  <a:srgbClr val="000000"/>
                </a:solidFill>
                <a:effectLst/>
              </a:rPr>
              <a:t>Min-Priority Queue)</a:t>
            </a:r>
            <a:r>
              <a:rPr lang="en-IN" b="0" i="0" u="none" strike="noStrike" dirty="0">
                <a:solidFill>
                  <a:srgbClr val="000000"/>
                </a:solidFill>
                <a:effectLst/>
              </a:rPr>
              <a:t>:</a:t>
            </a:r>
          </a:p>
          <a:p>
            <a:pPr marL="742950" lvl="1" indent="-285750" algn="l">
              <a:buFont typeface="Arial" panose="020B0604020202020204" pitchFamily="34" charset="0"/>
              <a:buChar char="•"/>
            </a:pPr>
            <a:r>
              <a:rPr lang="en-IN" b="0" i="0" u="none" strike="noStrike" dirty="0">
                <a:solidFill>
                  <a:srgbClr val="000000"/>
                </a:solidFill>
                <a:effectLst/>
              </a:rPr>
              <a:t>Elements with the lowest priority are dequeued first.</a:t>
            </a:r>
          </a:p>
          <a:p>
            <a:r>
              <a:rPr lang="en-IN" b="1" i="0" u="none" strike="noStrike" dirty="0">
                <a:solidFill>
                  <a:srgbClr val="000000"/>
                </a:solidFill>
                <a:effectLst/>
              </a:rPr>
              <a:t>Descending Priority Queue (Max-Priority Queue)</a:t>
            </a:r>
            <a:r>
              <a:rPr lang="en-IN" b="0" i="0" u="none" strike="noStrike" dirty="0">
                <a:solidFill>
                  <a:srgbClr val="000000"/>
                </a:solidFill>
                <a:effectLst/>
              </a:rPr>
              <a:t>:</a:t>
            </a:r>
          </a:p>
          <a:p>
            <a:pPr marL="742950" lvl="1" indent="-285750" algn="l">
              <a:buFont typeface="Arial" panose="020B0604020202020204" pitchFamily="34" charset="0"/>
              <a:buChar char="•"/>
            </a:pPr>
            <a:r>
              <a:rPr lang="en-IN" b="0" i="0" u="none" strike="noStrike" dirty="0">
                <a:solidFill>
                  <a:srgbClr val="000000"/>
                </a:solidFill>
                <a:effectLst/>
              </a:rPr>
              <a:t>Elements with the highest priority are dequeued first.</a:t>
            </a:r>
          </a:p>
          <a:p>
            <a:endParaRPr lang="en-US" dirty="0"/>
          </a:p>
        </p:txBody>
      </p:sp>
      <p:sp>
        <p:nvSpPr>
          <p:cNvPr id="4" name="Date Placeholder 3">
            <a:extLst>
              <a:ext uri="{FF2B5EF4-FFF2-40B4-BE49-F238E27FC236}">
                <a16:creationId xmlns:a16="http://schemas.microsoft.com/office/drawing/2014/main" id="{C922185B-3DA4-01EF-C3F3-95967802D806}"/>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093A2546-4105-40D3-898B-4B62D2DCBC9F}"/>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E407C1F2-24BB-B39F-91BC-D294BD70D727}"/>
              </a:ext>
            </a:extLst>
          </p:cNvPr>
          <p:cNvSpPr>
            <a:spLocks noGrp="1"/>
          </p:cNvSpPr>
          <p:nvPr>
            <p:ph type="sldNum" sz="quarter" idx="12"/>
          </p:nvPr>
        </p:nvSpPr>
        <p:spPr/>
        <p:txBody>
          <a:bodyPr/>
          <a:lstStyle/>
          <a:p>
            <a:fld id="{328004BC-6C11-4BC6-9FA1-400223572E1A}" type="slidenum">
              <a:rPr lang="en-IN" smtClean="0"/>
              <a:t>36</a:t>
            </a:fld>
            <a:endParaRPr lang="en-IN"/>
          </a:p>
        </p:txBody>
      </p:sp>
    </p:spTree>
    <p:extLst>
      <p:ext uri="{BB962C8B-B14F-4D97-AF65-F5344CB8AC3E}">
        <p14:creationId xmlns:p14="http://schemas.microsoft.com/office/powerpoint/2010/main" val="4058870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016A-5AD9-3DC2-0776-24FD173202C7}"/>
              </a:ext>
            </a:extLst>
          </p:cNvPr>
          <p:cNvSpPr>
            <a:spLocks noGrp="1"/>
          </p:cNvSpPr>
          <p:nvPr>
            <p:ph type="title"/>
          </p:nvPr>
        </p:nvSpPr>
        <p:spPr/>
        <p:txBody>
          <a:bodyPr>
            <a:normAutofit/>
          </a:bodyPr>
          <a:lstStyle/>
          <a:p>
            <a:r>
              <a:rPr lang="en-IN" b="1" i="0" u="none" strike="noStrike" dirty="0">
                <a:solidFill>
                  <a:srgbClr val="000000"/>
                </a:solidFill>
                <a:effectLst/>
              </a:rPr>
              <a:t>Array-Based Implementation</a:t>
            </a:r>
            <a:endParaRPr lang="en-US" dirty="0"/>
          </a:p>
        </p:txBody>
      </p:sp>
      <p:sp>
        <p:nvSpPr>
          <p:cNvPr id="3" name="Content Placeholder 2">
            <a:extLst>
              <a:ext uri="{FF2B5EF4-FFF2-40B4-BE49-F238E27FC236}">
                <a16:creationId xmlns:a16="http://schemas.microsoft.com/office/drawing/2014/main" id="{ECEBE046-686E-4E39-4FA4-D64B810E80EF}"/>
              </a:ext>
            </a:extLst>
          </p:cNvPr>
          <p:cNvSpPr>
            <a:spLocks noGrp="1"/>
          </p:cNvSpPr>
          <p:nvPr>
            <p:ph idx="1"/>
          </p:nvPr>
        </p:nvSpPr>
        <p:spPr/>
        <p:txBody>
          <a:bodyPr/>
          <a:lstStyle/>
          <a:p>
            <a:pPr marL="742950" lvl="1" indent="-285750" algn="l">
              <a:buFont typeface="Arial" panose="020B0604020202020204" pitchFamily="34" charset="0"/>
              <a:buChar char="•"/>
            </a:pPr>
            <a:r>
              <a:rPr lang="en-IN" b="0" i="0" u="none" strike="noStrike" dirty="0">
                <a:solidFill>
                  <a:srgbClr val="000000"/>
                </a:solidFill>
                <a:effectLst/>
              </a:rPr>
              <a:t>Unsorted Array: Simple insertion, complex deletion.</a:t>
            </a:r>
          </a:p>
          <a:p>
            <a:pPr marL="742950" lvl="1" indent="-285750" algn="l">
              <a:buFont typeface="Arial" panose="020B0604020202020204" pitchFamily="34" charset="0"/>
              <a:buChar char="•"/>
            </a:pPr>
            <a:endParaRPr lang="en-IN" b="0" i="0" u="none" strike="noStrike" dirty="0">
              <a:solidFill>
                <a:srgbClr val="000000"/>
              </a:solidFill>
              <a:effectLst/>
            </a:endParaRPr>
          </a:p>
          <a:p>
            <a:pPr marL="742950" lvl="1" indent="-285750" algn="l">
              <a:buFont typeface="Arial" panose="020B0604020202020204" pitchFamily="34" charset="0"/>
              <a:buChar char="•"/>
            </a:pPr>
            <a:r>
              <a:rPr lang="en-IN" b="0" i="0" u="none" strike="noStrike" dirty="0">
                <a:solidFill>
                  <a:srgbClr val="000000"/>
                </a:solidFill>
                <a:effectLst/>
              </a:rPr>
              <a:t>Sorted Array: Complex insertion, simple deletion.</a:t>
            </a:r>
          </a:p>
          <a:p>
            <a:pPr marL="457200" lvl="1" indent="0" algn="l">
              <a:buNone/>
            </a:pPr>
            <a:endParaRPr lang="en-IN" dirty="0">
              <a:solidFill>
                <a:srgbClr val="000000"/>
              </a:solidFill>
            </a:endParaRPr>
          </a:p>
          <a:p>
            <a:pPr marL="457200" lvl="1" indent="0" algn="l">
              <a:buNone/>
            </a:pPr>
            <a:r>
              <a:rPr lang="en-IN" sz="2800" b="1" dirty="0">
                <a:solidFill>
                  <a:srgbClr val="FF0000"/>
                </a:solidFill>
              </a:rPr>
              <a:t>Basic Operations:</a:t>
            </a:r>
            <a:endParaRPr lang="en-IN" sz="2800" b="1" i="0" u="none" strike="noStrike" dirty="0">
              <a:solidFill>
                <a:srgbClr val="FF0000"/>
              </a:solidFill>
              <a:effectLst/>
            </a:endParaRPr>
          </a:p>
          <a:p>
            <a:pPr marL="742950" lvl="1" indent="-285750" algn="l">
              <a:buFont typeface="Arial" panose="020B0604020202020204" pitchFamily="34" charset="0"/>
              <a:buChar char="•"/>
            </a:pPr>
            <a:r>
              <a:rPr lang="en-IN" b="1" i="0" u="none" strike="noStrike" dirty="0">
                <a:solidFill>
                  <a:srgbClr val="000000"/>
                </a:solidFill>
                <a:effectLst/>
              </a:rPr>
              <a:t>Insertion (Enqueue)</a:t>
            </a:r>
            <a:r>
              <a:rPr lang="en-IN" b="0" i="0" u="none" strike="noStrike" dirty="0">
                <a:solidFill>
                  <a:srgbClr val="000000"/>
                </a:solidFill>
                <a:effectLst/>
              </a:rPr>
              <a:t>: Add element to array.</a:t>
            </a:r>
          </a:p>
          <a:p>
            <a:pPr marL="742950" lvl="1" indent="-285750" algn="l">
              <a:buFont typeface="Arial" panose="020B0604020202020204" pitchFamily="34" charset="0"/>
              <a:buChar char="•"/>
            </a:pPr>
            <a:r>
              <a:rPr lang="en-IN" b="1" i="0" u="none" strike="noStrike" dirty="0">
                <a:solidFill>
                  <a:srgbClr val="000000"/>
                </a:solidFill>
                <a:effectLst/>
              </a:rPr>
              <a:t>Deletion (Dequeue)</a:t>
            </a:r>
            <a:r>
              <a:rPr lang="en-IN" b="0" i="0" u="none" strike="noStrike" dirty="0">
                <a:solidFill>
                  <a:srgbClr val="000000"/>
                </a:solidFill>
                <a:effectLst/>
              </a:rPr>
              <a:t>: Remove the element with the highest/lowest priority.</a:t>
            </a:r>
          </a:p>
          <a:p>
            <a:pPr marL="742950" lvl="1" indent="-285750" algn="l">
              <a:buFont typeface="Arial" panose="020B0604020202020204" pitchFamily="34" charset="0"/>
              <a:buChar char="•"/>
            </a:pPr>
            <a:r>
              <a:rPr lang="en-IN" b="1" i="0" u="none" strike="noStrike" dirty="0">
                <a:solidFill>
                  <a:srgbClr val="000000"/>
                </a:solidFill>
                <a:effectLst/>
              </a:rPr>
              <a:t>Peek</a:t>
            </a:r>
            <a:r>
              <a:rPr lang="en-IN" b="0" i="0" u="none" strike="noStrike" dirty="0">
                <a:solidFill>
                  <a:srgbClr val="000000"/>
                </a:solidFill>
                <a:effectLst/>
              </a:rPr>
              <a:t>: Access the highest/lowest priority element without removing it.</a:t>
            </a:r>
          </a:p>
          <a:p>
            <a:pPr marL="457200" lvl="1" indent="0" algn="l">
              <a:buNone/>
            </a:pPr>
            <a:endParaRPr lang="en-IN" b="0" i="0" u="none" strike="noStrike" dirty="0">
              <a:solidFill>
                <a:srgbClr val="000000"/>
              </a:solidFill>
              <a:effectLst/>
            </a:endParaRPr>
          </a:p>
          <a:p>
            <a:endParaRPr lang="en-US" dirty="0"/>
          </a:p>
        </p:txBody>
      </p:sp>
      <p:sp>
        <p:nvSpPr>
          <p:cNvPr id="4" name="Date Placeholder 3">
            <a:extLst>
              <a:ext uri="{FF2B5EF4-FFF2-40B4-BE49-F238E27FC236}">
                <a16:creationId xmlns:a16="http://schemas.microsoft.com/office/drawing/2014/main" id="{060DC7FF-B9DB-714E-C0A8-4C9950E2E240}"/>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2D8046C1-219B-C457-E495-D586D6BFB7D1}"/>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0BACE6A6-C45F-10F7-9F4D-FD8986BC4EC4}"/>
              </a:ext>
            </a:extLst>
          </p:cNvPr>
          <p:cNvSpPr>
            <a:spLocks noGrp="1"/>
          </p:cNvSpPr>
          <p:nvPr>
            <p:ph type="sldNum" sz="quarter" idx="12"/>
          </p:nvPr>
        </p:nvSpPr>
        <p:spPr/>
        <p:txBody>
          <a:bodyPr/>
          <a:lstStyle/>
          <a:p>
            <a:fld id="{328004BC-6C11-4BC6-9FA1-400223572E1A}" type="slidenum">
              <a:rPr lang="en-IN" smtClean="0"/>
              <a:t>37</a:t>
            </a:fld>
            <a:endParaRPr lang="en-IN"/>
          </a:p>
        </p:txBody>
      </p:sp>
    </p:spTree>
    <p:extLst>
      <p:ext uri="{BB962C8B-B14F-4D97-AF65-F5344CB8AC3E}">
        <p14:creationId xmlns:p14="http://schemas.microsoft.com/office/powerpoint/2010/main" val="2057127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B8D7-77F3-F7A3-F5CD-B6699E0B169B}"/>
              </a:ext>
            </a:extLst>
          </p:cNvPr>
          <p:cNvSpPr>
            <a:spLocks noGrp="1"/>
          </p:cNvSpPr>
          <p:nvPr>
            <p:ph type="title"/>
          </p:nvPr>
        </p:nvSpPr>
        <p:spPr/>
        <p:txBody>
          <a:bodyPr/>
          <a:lstStyle/>
          <a:p>
            <a:r>
              <a:rPr lang="en-US" dirty="0"/>
              <a:t>Unsorted Array</a:t>
            </a:r>
          </a:p>
        </p:txBody>
      </p:sp>
      <p:sp>
        <p:nvSpPr>
          <p:cNvPr id="3" name="Content Placeholder 2">
            <a:extLst>
              <a:ext uri="{FF2B5EF4-FFF2-40B4-BE49-F238E27FC236}">
                <a16:creationId xmlns:a16="http://schemas.microsoft.com/office/drawing/2014/main" id="{996EC743-502B-33FB-5D22-936318E92196}"/>
              </a:ext>
            </a:extLst>
          </p:cNvPr>
          <p:cNvSpPr>
            <a:spLocks noGrp="1"/>
          </p:cNvSpPr>
          <p:nvPr>
            <p:ph idx="1"/>
          </p:nvPr>
        </p:nvSpPr>
        <p:spPr/>
        <p:txBody>
          <a:bodyPr/>
          <a:lstStyle/>
          <a:p>
            <a:r>
              <a:rPr lang="en-US" b="1" dirty="0"/>
              <a:t>Insertion in Unsorted Array:</a:t>
            </a:r>
          </a:p>
          <a:p>
            <a:pPr marL="0" indent="0">
              <a:buNone/>
            </a:pPr>
            <a:r>
              <a:rPr lang="en-IN" dirty="0"/>
              <a:t>	Add the new element to the end of the </a:t>
            </a:r>
            <a:r>
              <a:rPr lang="en-IN" dirty="0" err="1"/>
              <a:t>array.</a:t>
            </a:r>
            <a:r>
              <a:rPr lang="en-IN" b="1" dirty="0" err="1"/>
              <a:t>Time</a:t>
            </a:r>
            <a:r>
              <a:rPr lang="en-IN" b="1" dirty="0"/>
              <a:t> Complexity</a:t>
            </a:r>
            <a:r>
              <a:rPr lang="en-IN" dirty="0"/>
              <a:t>: O(1)</a:t>
            </a:r>
          </a:p>
          <a:p>
            <a:pPr marL="0" indent="0">
              <a:buNone/>
            </a:pPr>
            <a:endParaRPr lang="en-IN" dirty="0"/>
          </a:p>
          <a:p>
            <a:r>
              <a:rPr lang="en-US" b="1" dirty="0"/>
              <a:t>Deletion in Unsorted Array:</a:t>
            </a:r>
          </a:p>
          <a:p>
            <a:pPr marL="457200" lvl="1" indent="0">
              <a:buNone/>
            </a:pPr>
            <a:r>
              <a:rPr lang="en-IN" sz="2800" dirty="0"/>
              <a:t>Search the array for the element with the highest (or lowest) priority.</a:t>
            </a:r>
          </a:p>
          <a:p>
            <a:pPr marL="457200" lvl="1" indent="0">
              <a:buNone/>
            </a:pPr>
            <a:r>
              <a:rPr lang="en-IN" sz="2800" dirty="0"/>
              <a:t>Remove that element and shift the remaining elements. </a:t>
            </a:r>
          </a:p>
          <a:p>
            <a:pPr marL="457200" lvl="1" indent="0">
              <a:buNone/>
            </a:pPr>
            <a:r>
              <a:rPr lang="en-IN" sz="2800" b="1" dirty="0"/>
              <a:t>Time Complexity: </a:t>
            </a:r>
            <a:r>
              <a:rPr lang="en-IN" sz="2800" dirty="0"/>
              <a:t>O(n)</a:t>
            </a:r>
          </a:p>
        </p:txBody>
      </p:sp>
      <p:sp>
        <p:nvSpPr>
          <p:cNvPr id="4" name="Date Placeholder 3">
            <a:extLst>
              <a:ext uri="{FF2B5EF4-FFF2-40B4-BE49-F238E27FC236}">
                <a16:creationId xmlns:a16="http://schemas.microsoft.com/office/drawing/2014/main" id="{D3B696CC-FC4C-C1B3-67C7-97306C21ACC3}"/>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9ED90984-9B85-3558-964C-F52BCD7B1211}"/>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32BB6BCF-771E-5C0B-41AA-C2CBE0AFC79B}"/>
              </a:ext>
            </a:extLst>
          </p:cNvPr>
          <p:cNvSpPr>
            <a:spLocks noGrp="1"/>
          </p:cNvSpPr>
          <p:nvPr>
            <p:ph type="sldNum" sz="quarter" idx="12"/>
          </p:nvPr>
        </p:nvSpPr>
        <p:spPr/>
        <p:txBody>
          <a:bodyPr/>
          <a:lstStyle/>
          <a:p>
            <a:fld id="{328004BC-6C11-4BC6-9FA1-400223572E1A}" type="slidenum">
              <a:rPr lang="en-IN" smtClean="0"/>
              <a:t>38</a:t>
            </a:fld>
            <a:endParaRPr lang="en-IN"/>
          </a:p>
        </p:txBody>
      </p:sp>
    </p:spTree>
    <p:extLst>
      <p:ext uri="{BB962C8B-B14F-4D97-AF65-F5344CB8AC3E}">
        <p14:creationId xmlns:p14="http://schemas.microsoft.com/office/powerpoint/2010/main" val="4144670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E814-22B7-D7BF-245F-70D53474E6FB}"/>
              </a:ext>
            </a:extLst>
          </p:cNvPr>
          <p:cNvSpPr>
            <a:spLocks noGrp="1"/>
          </p:cNvSpPr>
          <p:nvPr>
            <p:ph type="title"/>
          </p:nvPr>
        </p:nvSpPr>
        <p:spPr/>
        <p:txBody>
          <a:bodyPr/>
          <a:lstStyle/>
          <a:p>
            <a:r>
              <a:rPr lang="en-US" dirty="0"/>
              <a:t>Sorted Array</a:t>
            </a:r>
          </a:p>
        </p:txBody>
      </p:sp>
      <p:sp>
        <p:nvSpPr>
          <p:cNvPr id="3" name="Content Placeholder 2">
            <a:extLst>
              <a:ext uri="{FF2B5EF4-FFF2-40B4-BE49-F238E27FC236}">
                <a16:creationId xmlns:a16="http://schemas.microsoft.com/office/drawing/2014/main" id="{F59DA188-76E5-655F-FD73-130C5223E549}"/>
              </a:ext>
            </a:extLst>
          </p:cNvPr>
          <p:cNvSpPr>
            <a:spLocks noGrp="1"/>
          </p:cNvSpPr>
          <p:nvPr>
            <p:ph idx="1"/>
          </p:nvPr>
        </p:nvSpPr>
        <p:spPr/>
        <p:txBody>
          <a:bodyPr>
            <a:normAutofit lnSpcReduction="10000"/>
          </a:bodyPr>
          <a:lstStyle/>
          <a:p>
            <a:pPr marL="0" indent="0">
              <a:buNone/>
            </a:pPr>
            <a:r>
              <a:rPr lang="en-US" b="1" dirty="0"/>
              <a:t>Insertion in Sorted Array:</a:t>
            </a:r>
          </a:p>
          <a:p>
            <a:pPr lvl="1"/>
            <a:r>
              <a:rPr lang="en-IN" sz="2200" b="1" dirty="0"/>
              <a:t>Locate the correct position</a:t>
            </a:r>
            <a:r>
              <a:rPr lang="en-IN" sz="2200" dirty="0"/>
              <a:t> in the array to maintain sorted order.</a:t>
            </a:r>
          </a:p>
          <a:p>
            <a:pPr lvl="1"/>
            <a:r>
              <a:rPr lang="en-IN" sz="2200" b="1" dirty="0"/>
              <a:t>Shift elements</a:t>
            </a:r>
            <a:r>
              <a:rPr lang="en-IN" sz="2200" dirty="0"/>
              <a:t> to the right to make space for the new element.</a:t>
            </a:r>
          </a:p>
          <a:p>
            <a:pPr lvl="1"/>
            <a:r>
              <a:rPr lang="en-IN" sz="2200" b="1" dirty="0"/>
              <a:t>Insert the new element</a:t>
            </a:r>
            <a:r>
              <a:rPr lang="en-IN" sz="2200" dirty="0"/>
              <a:t> at its correct position.</a:t>
            </a:r>
          </a:p>
          <a:p>
            <a:pPr lvl="1"/>
            <a:r>
              <a:rPr lang="en-IN" sz="2200" b="1" dirty="0"/>
              <a:t>Time Complexity</a:t>
            </a:r>
            <a:r>
              <a:rPr lang="en-IN" sz="2200" dirty="0"/>
              <a:t>: O(n) – since you may need to shift elements to maintain the sorted order.</a:t>
            </a:r>
            <a:endParaRPr lang="en-US" sz="2200" dirty="0"/>
          </a:p>
          <a:p>
            <a:pPr marL="0" indent="0">
              <a:buNone/>
            </a:pPr>
            <a:r>
              <a:rPr lang="en-IN" b="1" dirty="0"/>
              <a:t>Deletion in Sorted Array:</a:t>
            </a:r>
          </a:p>
          <a:p>
            <a:pPr lvl="1"/>
            <a:r>
              <a:rPr lang="en-IN" sz="2200" dirty="0"/>
              <a:t>Since the array is sorted, the highest (or lowest) priority element is already at the beginning or end of the array.</a:t>
            </a:r>
          </a:p>
          <a:p>
            <a:pPr lvl="1"/>
            <a:r>
              <a:rPr lang="en-IN" sz="2200" b="1" dirty="0"/>
              <a:t>Simply remove the element</a:t>
            </a:r>
            <a:r>
              <a:rPr lang="en-IN" sz="2200" dirty="0"/>
              <a:t> from the front (for min-priority) or back (for max-priority) of the array. </a:t>
            </a:r>
          </a:p>
          <a:p>
            <a:pPr lvl="1"/>
            <a:r>
              <a:rPr lang="en-IN" sz="2200" b="1" dirty="0"/>
              <a:t>No need to search</a:t>
            </a:r>
            <a:r>
              <a:rPr lang="en-IN" sz="2200" dirty="0"/>
              <a:t> for the element since it's already in place.</a:t>
            </a:r>
          </a:p>
          <a:p>
            <a:pPr lvl="1"/>
            <a:r>
              <a:rPr lang="en-IN" sz="2200" b="1" dirty="0"/>
              <a:t>Shift remaining elements</a:t>
            </a:r>
            <a:r>
              <a:rPr lang="en-IN" sz="2200" dirty="0"/>
              <a:t> if needed (only when removing from the front).</a:t>
            </a:r>
          </a:p>
          <a:p>
            <a:pPr lvl="1"/>
            <a:r>
              <a:rPr lang="en-IN" sz="2200" b="1" dirty="0"/>
              <a:t>Time Complexity</a:t>
            </a:r>
            <a:r>
              <a:rPr lang="en-IN" sz="2200" dirty="0"/>
              <a:t>: O(1) – since the element is easily accessible, but shifting may require O(n) in some cases.</a:t>
            </a:r>
            <a:br>
              <a:rPr lang="en-IN" dirty="0"/>
            </a:br>
            <a:endParaRPr lang="en-US" dirty="0"/>
          </a:p>
          <a:p>
            <a:endParaRPr lang="en-US" dirty="0"/>
          </a:p>
        </p:txBody>
      </p:sp>
      <p:sp>
        <p:nvSpPr>
          <p:cNvPr id="4" name="Date Placeholder 3">
            <a:extLst>
              <a:ext uri="{FF2B5EF4-FFF2-40B4-BE49-F238E27FC236}">
                <a16:creationId xmlns:a16="http://schemas.microsoft.com/office/drawing/2014/main" id="{B3628819-8624-4B5D-88B1-EEB403D99098}"/>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A27CE847-742A-40F8-BDE1-134423B70F2D}"/>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7A07B2EA-97C9-A075-EFE1-0118DDBDA8C9}"/>
              </a:ext>
            </a:extLst>
          </p:cNvPr>
          <p:cNvSpPr>
            <a:spLocks noGrp="1"/>
          </p:cNvSpPr>
          <p:nvPr>
            <p:ph type="sldNum" sz="quarter" idx="12"/>
          </p:nvPr>
        </p:nvSpPr>
        <p:spPr/>
        <p:txBody>
          <a:bodyPr/>
          <a:lstStyle/>
          <a:p>
            <a:fld id="{328004BC-6C11-4BC6-9FA1-400223572E1A}" type="slidenum">
              <a:rPr lang="en-IN" smtClean="0"/>
              <a:t>39</a:t>
            </a:fld>
            <a:endParaRPr lang="en-IN"/>
          </a:p>
        </p:txBody>
      </p:sp>
    </p:spTree>
    <p:extLst>
      <p:ext uri="{BB962C8B-B14F-4D97-AF65-F5344CB8AC3E}">
        <p14:creationId xmlns:p14="http://schemas.microsoft.com/office/powerpoint/2010/main" val="271822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Queue Operations</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lstStyle/>
          <a:p>
            <a:r>
              <a:rPr lang="en-US" sz="3000" b="1" dirty="0"/>
              <a:t>Enqueue():</a:t>
            </a:r>
            <a:r>
              <a:rPr lang="en-US" sz="3000" dirty="0"/>
              <a:t> Inserting an element into queue</a:t>
            </a:r>
          </a:p>
          <a:p>
            <a:r>
              <a:rPr lang="en-US" sz="3000" b="1" dirty="0"/>
              <a:t>Dequeue(): </a:t>
            </a:r>
            <a:r>
              <a:rPr lang="en-US" sz="3000" dirty="0"/>
              <a:t>Deleting an element from the queue</a:t>
            </a:r>
          </a:p>
          <a:p>
            <a:r>
              <a:rPr lang="en-US" sz="3000" b="1" dirty="0" err="1"/>
              <a:t>Isfull</a:t>
            </a:r>
            <a:r>
              <a:rPr lang="en-US" sz="3000" b="1" dirty="0"/>
              <a:t>(): </a:t>
            </a:r>
            <a:r>
              <a:rPr lang="en-US" sz="3000" dirty="0"/>
              <a:t>Check if the queue is full or not</a:t>
            </a:r>
          </a:p>
          <a:p>
            <a:r>
              <a:rPr lang="en-US" sz="3000" b="1" dirty="0" err="1"/>
              <a:t>IsEmpty</a:t>
            </a:r>
            <a:r>
              <a:rPr lang="en-US" sz="3000" b="1" dirty="0"/>
              <a:t>(): </a:t>
            </a:r>
            <a:r>
              <a:rPr lang="en-US" sz="3000" dirty="0"/>
              <a:t>Check if the queue is empty or not</a:t>
            </a:r>
          </a:p>
          <a:p>
            <a:r>
              <a:rPr lang="en-US" sz="3000" b="1" dirty="0"/>
              <a:t>Display(): </a:t>
            </a:r>
            <a:r>
              <a:rPr lang="en-US" sz="3000" dirty="0"/>
              <a:t>Display the contents of the queue</a:t>
            </a:r>
          </a:p>
          <a:p>
            <a:endParaRPr lang="en-US" sz="3000" b="1" dirty="0"/>
          </a:p>
          <a:p>
            <a:pPr marL="0" indent="0">
              <a:buNone/>
            </a:pPr>
            <a:r>
              <a:rPr lang="en-US" sz="3000" b="1" dirty="0"/>
              <a:t>other functions</a:t>
            </a:r>
          </a:p>
          <a:p>
            <a:r>
              <a:rPr kumimoji="0" lang="en-US" sz="2400" b="1" i="0" u="none" strike="noStrike" cap="none" normalizeH="0" baseline="0" dirty="0">
                <a:ln>
                  <a:noFill/>
                </a:ln>
                <a:solidFill>
                  <a:schemeClr val="tx1"/>
                </a:solidFill>
                <a:effectLst/>
              </a:rPr>
              <a:t>Size(), front(), rear();</a:t>
            </a:r>
          </a:p>
          <a:p>
            <a:endParaRPr kumimoji="0" lang="en-US" sz="3200" b="1" i="0" u="none" strike="noStrike" cap="none" normalizeH="0" baseline="0" dirty="0">
              <a:ln>
                <a:noFill/>
              </a:ln>
              <a:solidFill>
                <a:schemeClr val="tx1"/>
              </a:solidFill>
              <a:effectLst/>
              <a:latin typeface="Arial" charset="0"/>
            </a:endParaRPr>
          </a:p>
          <a:p>
            <a:endParaRPr lang="en-US" sz="3000" b="1" dirty="0"/>
          </a:p>
          <a:p>
            <a:endParaRPr lang="en-IN" dirty="0"/>
          </a:p>
        </p:txBody>
      </p:sp>
      <p:sp>
        <p:nvSpPr>
          <p:cNvPr id="4" name="Date Placeholder 3">
            <a:extLst>
              <a:ext uri="{FF2B5EF4-FFF2-40B4-BE49-F238E27FC236}">
                <a16:creationId xmlns:a16="http://schemas.microsoft.com/office/drawing/2014/main" id="{A8835266-FC5C-35F7-AFD9-D431E872C7E2}"/>
              </a:ext>
            </a:extLst>
          </p:cNvPr>
          <p:cNvSpPr>
            <a:spLocks noGrp="1"/>
          </p:cNvSpPr>
          <p:nvPr>
            <p:ph type="dt" sz="half" idx="10"/>
          </p:nvPr>
        </p:nvSpPr>
        <p:spPr/>
        <p:txBody>
          <a:bodyPr/>
          <a:lstStyle/>
          <a:p>
            <a:fld id="{A6C3BA67-79DC-42E4-BFF1-20CE4D2D88A3}" type="datetime5">
              <a:rPr lang="en-IN" smtClean="0"/>
              <a:t>12-Aug-24</a:t>
            </a:fld>
            <a:endParaRPr lang="en-IN"/>
          </a:p>
        </p:txBody>
      </p:sp>
      <p:sp>
        <p:nvSpPr>
          <p:cNvPr id="5" name="Footer Placeholder 4">
            <a:extLst>
              <a:ext uri="{FF2B5EF4-FFF2-40B4-BE49-F238E27FC236}">
                <a16:creationId xmlns:a16="http://schemas.microsoft.com/office/drawing/2014/main" id="{9DBAA822-E0B6-35DB-7497-6717CE6E26C5}"/>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DD7BAF86-3C92-E46D-EB08-D63872384495}"/>
              </a:ext>
            </a:extLst>
          </p:cNvPr>
          <p:cNvSpPr>
            <a:spLocks noGrp="1"/>
          </p:cNvSpPr>
          <p:nvPr>
            <p:ph type="sldNum" sz="quarter" idx="12"/>
          </p:nvPr>
        </p:nvSpPr>
        <p:spPr/>
        <p:txBody>
          <a:bodyPr/>
          <a:lstStyle/>
          <a:p>
            <a:fld id="{328004BC-6C11-4BC6-9FA1-400223572E1A}" type="slidenum">
              <a:rPr lang="en-IN" smtClean="0"/>
              <a:t>4</a:t>
            </a:fld>
            <a:endParaRPr lang="en-IN"/>
          </a:p>
        </p:txBody>
      </p:sp>
    </p:spTree>
    <p:extLst>
      <p:ext uri="{BB962C8B-B14F-4D97-AF65-F5344CB8AC3E}">
        <p14:creationId xmlns:p14="http://schemas.microsoft.com/office/powerpoint/2010/main" val="2208242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36E7-CF70-2C54-FB60-B522E3B043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E0C780-251C-2705-179C-F12C7AA150D7}"/>
              </a:ext>
            </a:extLst>
          </p:cNvPr>
          <p:cNvSpPr>
            <a:spLocks noGrp="1"/>
          </p:cNvSpPr>
          <p:nvPr>
            <p:ph idx="1"/>
          </p:nvPr>
        </p:nvSpPr>
        <p:spPr/>
        <p:txBody>
          <a:bodyPr>
            <a:normAutofit fontScale="85000" lnSpcReduction="20000"/>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limits.h</a:t>
            </a:r>
            <a:r>
              <a:rPr lang="en-US" dirty="0"/>
              <a:t>&gt;</a:t>
            </a:r>
          </a:p>
          <a:p>
            <a:pPr marL="0" indent="0">
              <a:buNone/>
            </a:pPr>
            <a:r>
              <a:rPr lang="en-US" dirty="0"/>
              <a:t>#define MAX 100</a:t>
            </a:r>
          </a:p>
          <a:p>
            <a:pPr marL="0" indent="0">
              <a:buNone/>
            </a:pPr>
            <a:endParaRPr lang="en-US" dirty="0"/>
          </a:p>
          <a:p>
            <a:pPr marL="0" indent="0">
              <a:buNone/>
            </a:pPr>
            <a:r>
              <a:rPr lang="en-US" dirty="0"/>
              <a:t>int </a:t>
            </a:r>
            <a:r>
              <a:rPr lang="en-US" dirty="0" err="1"/>
              <a:t>priorityQueue</a:t>
            </a:r>
            <a:r>
              <a:rPr lang="en-US" dirty="0"/>
              <a:t>[MAX];</a:t>
            </a:r>
          </a:p>
          <a:p>
            <a:pPr marL="0" indent="0">
              <a:buNone/>
            </a:pPr>
            <a:r>
              <a:rPr lang="en-US" dirty="0"/>
              <a:t>int size = 0;</a:t>
            </a:r>
          </a:p>
          <a:p>
            <a:pPr marL="0" indent="0">
              <a:buNone/>
            </a:pPr>
            <a:r>
              <a:rPr lang="en-US" b="1" dirty="0"/>
              <a:t>void insert(int element</a:t>
            </a:r>
            <a:r>
              <a:rPr lang="en-US" dirty="0"/>
              <a:t>) {</a:t>
            </a:r>
          </a:p>
          <a:p>
            <a:pPr marL="0" indent="0">
              <a:buNone/>
            </a:pPr>
            <a:r>
              <a:rPr lang="en-US" dirty="0"/>
              <a:t>    if (size == MAX) {</a:t>
            </a:r>
          </a:p>
          <a:p>
            <a:pPr marL="0" indent="0">
              <a:buNone/>
            </a:pPr>
            <a:r>
              <a:rPr lang="en-US" dirty="0"/>
              <a:t>        printf("Queue is full!\n");</a:t>
            </a:r>
          </a:p>
          <a:p>
            <a:pPr marL="0" indent="0">
              <a:buNone/>
            </a:pPr>
            <a:r>
              <a:rPr lang="en-US" dirty="0"/>
              <a:t>        return;</a:t>
            </a:r>
          </a:p>
          <a:p>
            <a:pPr marL="0" indent="0">
              <a:buNone/>
            </a:pPr>
            <a:r>
              <a:rPr lang="en-US" dirty="0"/>
              <a:t>    }</a:t>
            </a:r>
          </a:p>
          <a:p>
            <a:pPr marL="0" indent="0">
              <a:buNone/>
            </a:pPr>
            <a:r>
              <a:rPr lang="en-US" dirty="0"/>
              <a:t>    </a:t>
            </a:r>
            <a:r>
              <a:rPr lang="en-US" dirty="0" err="1"/>
              <a:t>priorityQueue</a:t>
            </a:r>
            <a:r>
              <a:rPr lang="en-US" dirty="0"/>
              <a:t>[size++] = element;</a:t>
            </a:r>
          </a:p>
          <a:p>
            <a:pPr marL="0" indent="0">
              <a:buNone/>
            </a:pPr>
            <a:r>
              <a:rPr lang="en-US" dirty="0"/>
              <a:t>}</a:t>
            </a:r>
          </a:p>
          <a:p>
            <a:pPr marL="0" indent="0">
              <a:buNone/>
            </a:pPr>
            <a:endParaRPr lang="en-US" dirty="0"/>
          </a:p>
        </p:txBody>
      </p:sp>
      <p:sp>
        <p:nvSpPr>
          <p:cNvPr id="4" name="Date Placeholder 3">
            <a:extLst>
              <a:ext uri="{FF2B5EF4-FFF2-40B4-BE49-F238E27FC236}">
                <a16:creationId xmlns:a16="http://schemas.microsoft.com/office/drawing/2014/main" id="{525905B1-F949-5D41-63A3-9CDCEA6187A1}"/>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8BB12DC2-7D2B-5BEF-A041-1FABE70D416C}"/>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10CA5118-E590-2BF1-6FD7-CF6B7960DFD1}"/>
              </a:ext>
            </a:extLst>
          </p:cNvPr>
          <p:cNvSpPr>
            <a:spLocks noGrp="1"/>
          </p:cNvSpPr>
          <p:nvPr>
            <p:ph type="sldNum" sz="quarter" idx="12"/>
          </p:nvPr>
        </p:nvSpPr>
        <p:spPr/>
        <p:txBody>
          <a:bodyPr/>
          <a:lstStyle/>
          <a:p>
            <a:fld id="{328004BC-6C11-4BC6-9FA1-400223572E1A}" type="slidenum">
              <a:rPr lang="en-IN" smtClean="0"/>
              <a:t>40</a:t>
            </a:fld>
            <a:endParaRPr lang="en-IN"/>
          </a:p>
        </p:txBody>
      </p:sp>
    </p:spTree>
    <p:extLst>
      <p:ext uri="{BB962C8B-B14F-4D97-AF65-F5344CB8AC3E}">
        <p14:creationId xmlns:p14="http://schemas.microsoft.com/office/powerpoint/2010/main" val="2842637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F814-2F21-2776-ED84-37B24297D7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5C5EC2-F496-9291-A7F1-7144508CCD9F}"/>
              </a:ext>
            </a:extLst>
          </p:cNvPr>
          <p:cNvSpPr>
            <a:spLocks noGrp="1"/>
          </p:cNvSpPr>
          <p:nvPr>
            <p:ph idx="1"/>
          </p:nvPr>
        </p:nvSpPr>
        <p:spPr>
          <a:xfrm>
            <a:off x="243114" y="856343"/>
            <a:ext cx="6820295" cy="5411680"/>
          </a:xfrm>
        </p:spPr>
        <p:txBody>
          <a:bodyPr>
            <a:noAutofit/>
          </a:bodyPr>
          <a:lstStyle/>
          <a:p>
            <a:pPr marL="0" indent="0">
              <a:buNone/>
            </a:pPr>
            <a:r>
              <a:rPr lang="en-US" sz="2000" b="1" dirty="0"/>
              <a:t>int </a:t>
            </a:r>
            <a:r>
              <a:rPr lang="en-US" sz="2000" b="1" dirty="0" err="1"/>
              <a:t>deleteMax</a:t>
            </a:r>
            <a:r>
              <a:rPr lang="en-US" sz="2000" b="1" dirty="0"/>
              <a:t>() {</a:t>
            </a:r>
          </a:p>
          <a:p>
            <a:pPr marL="0" indent="0">
              <a:buNone/>
            </a:pPr>
            <a:r>
              <a:rPr lang="en-US" sz="2000" dirty="0"/>
              <a:t>    if (size == 0) {</a:t>
            </a:r>
          </a:p>
          <a:p>
            <a:pPr marL="0" indent="0">
              <a:buNone/>
            </a:pPr>
            <a:r>
              <a:rPr lang="en-US" sz="2000" dirty="0"/>
              <a:t>        printf("Queue is empty!\n");</a:t>
            </a:r>
          </a:p>
          <a:p>
            <a:pPr marL="0" indent="0">
              <a:buNone/>
            </a:pPr>
            <a:r>
              <a:rPr lang="en-US" sz="2000" dirty="0"/>
              <a:t>        return INT_MIN;</a:t>
            </a:r>
          </a:p>
          <a:p>
            <a:pPr marL="0" indent="0">
              <a:buNone/>
            </a:pPr>
            <a:r>
              <a:rPr lang="en-US" sz="2000" dirty="0"/>
              <a:t>    }</a:t>
            </a:r>
          </a:p>
          <a:p>
            <a:pPr marL="0" indent="0">
              <a:buNone/>
            </a:pPr>
            <a:r>
              <a:rPr lang="en-US" sz="2000" dirty="0"/>
              <a:t>    int </a:t>
            </a:r>
            <a:r>
              <a:rPr lang="en-US" sz="2000" dirty="0" err="1"/>
              <a:t>maxIndex</a:t>
            </a:r>
            <a:r>
              <a:rPr lang="en-US" sz="2000" dirty="0"/>
              <a:t> = 0;</a:t>
            </a:r>
          </a:p>
          <a:p>
            <a:pPr marL="0" indent="0">
              <a:buNone/>
            </a:pPr>
            <a:r>
              <a:rPr lang="en-US" sz="2000" dirty="0"/>
              <a:t>    for (int </a:t>
            </a:r>
            <a:r>
              <a:rPr lang="en-US" sz="2000" dirty="0" err="1"/>
              <a:t>i</a:t>
            </a:r>
            <a:r>
              <a:rPr lang="en-US" sz="2000" dirty="0"/>
              <a:t> = 1; </a:t>
            </a:r>
            <a:r>
              <a:rPr lang="en-US" sz="2000" dirty="0" err="1"/>
              <a:t>i</a:t>
            </a:r>
            <a:r>
              <a:rPr lang="en-US" sz="2000" dirty="0"/>
              <a:t> &lt; size; </a:t>
            </a:r>
            <a:r>
              <a:rPr lang="en-US" sz="2000" dirty="0" err="1"/>
              <a:t>i</a:t>
            </a:r>
            <a:r>
              <a:rPr lang="en-US" sz="2000" dirty="0"/>
              <a:t>++) {</a:t>
            </a:r>
          </a:p>
          <a:p>
            <a:pPr marL="0" indent="0">
              <a:buNone/>
            </a:pPr>
            <a:r>
              <a:rPr lang="en-US" sz="2000" dirty="0"/>
              <a:t>        if (</a:t>
            </a:r>
            <a:r>
              <a:rPr lang="en-US" sz="2000" dirty="0" err="1"/>
              <a:t>priorityQueue</a:t>
            </a:r>
            <a:r>
              <a:rPr lang="en-US" sz="2000" dirty="0"/>
              <a:t>[</a:t>
            </a:r>
            <a:r>
              <a:rPr lang="en-US" sz="2000" dirty="0" err="1"/>
              <a:t>i</a:t>
            </a:r>
            <a:r>
              <a:rPr lang="en-US" sz="2000" dirty="0"/>
              <a:t>] &gt; </a:t>
            </a:r>
            <a:r>
              <a:rPr lang="en-US" sz="2000" dirty="0" err="1"/>
              <a:t>priorityQueue</a:t>
            </a:r>
            <a:r>
              <a:rPr lang="en-US" sz="2000" dirty="0"/>
              <a:t>[</a:t>
            </a:r>
            <a:r>
              <a:rPr lang="en-US" sz="2000" dirty="0" err="1"/>
              <a:t>maxIndex</a:t>
            </a:r>
            <a:r>
              <a:rPr lang="en-US" sz="2000" dirty="0"/>
              <a:t>]) {</a:t>
            </a:r>
          </a:p>
          <a:p>
            <a:pPr marL="0" indent="0">
              <a:buNone/>
            </a:pPr>
            <a:r>
              <a:rPr lang="en-US" sz="2000" dirty="0"/>
              <a:t>            </a:t>
            </a:r>
            <a:r>
              <a:rPr lang="en-US" sz="2000" dirty="0" err="1"/>
              <a:t>maxIndex</a:t>
            </a:r>
            <a:r>
              <a:rPr lang="en-US" sz="2000" dirty="0"/>
              <a:t> = </a:t>
            </a:r>
            <a:r>
              <a:rPr lang="en-US" sz="2000" dirty="0" err="1"/>
              <a:t>i</a:t>
            </a:r>
            <a:r>
              <a:rPr lang="en-US" sz="2000" dirty="0"/>
              <a:t>;</a:t>
            </a:r>
          </a:p>
          <a:p>
            <a:pPr marL="0" indent="0">
              <a:buNone/>
            </a:pPr>
            <a:r>
              <a:rPr lang="en-US" sz="2000" dirty="0"/>
              <a:t>        }</a:t>
            </a:r>
          </a:p>
          <a:p>
            <a:pPr marL="0" indent="0">
              <a:buNone/>
            </a:pPr>
            <a:r>
              <a:rPr lang="en-US" sz="2000" dirty="0"/>
              <a:t>    }</a:t>
            </a:r>
          </a:p>
          <a:p>
            <a:pPr marL="0" indent="0">
              <a:buNone/>
            </a:pPr>
            <a:r>
              <a:rPr lang="en-US" sz="2000" dirty="0"/>
              <a:t>    int </a:t>
            </a:r>
            <a:r>
              <a:rPr lang="en-US" sz="2000" dirty="0" err="1"/>
              <a:t>maxElement</a:t>
            </a:r>
            <a:r>
              <a:rPr lang="en-US" sz="2000" dirty="0"/>
              <a:t> = </a:t>
            </a:r>
            <a:r>
              <a:rPr lang="en-US" sz="2000" dirty="0" err="1"/>
              <a:t>priorityQueue</a:t>
            </a:r>
            <a:r>
              <a:rPr lang="en-US" sz="2000" dirty="0"/>
              <a:t>[</a:t>
            </a:r>
            <a:r>
              <a:rPr lang="en-US" sz="2000" dirty="0" err="1"/>
              <a:t>maxIndex</a:t>
            </a:r>
            <a:r>
              <a:rPr lang="en-US" sz="2000" dirty="0"/>
              <a:t>];</a:t>
            </a:r>
          </a:p>
          <a:p>
            <a:pPr marL="0" indent="0">
              <a:buNone/>
            </a:pPr>
            <a:r>
              <a:rPr lang="en-US" sz="2000" dirty="0"/>
              <a:t>    </a:t>
            </a:r>
          </a:p>
        </p:txBody>
      </p:sp>
      <p:sp>
        <p:nvSpPr>
          <p:cNvPr id="4" name="Date Placeholder 3">
            <a:extLst>
              <a:ext uri="{FF2B5EF4-FFF2-40B4-BE49-F238E27FC236}">
                <a16:creationId xmlns:a16="http://schemas.microsoft.com/office/drawing/2014/main" id="{CDB90B0E-2064-E873-1E59-2FA69E50285E}"/>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430FD6E3-E337-B251-63FF-B530D396688A}"/>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3FC72CC6-8E7D-E320-31D8-2E9FF1B2D364}"/>
              </a:ext>
            </a:extLst>
          </p:cNvPr>
          <p:cNvSpPr>
            <a:spLocks noGrp="1"/>
          </p:cNvSpPr>
          <p:nvPr>
            <p:ph type="sldNum" sz="quarter" idx="12"/>
          </p:nvPr>
        </p:nvSpPr>
        <p:spPr/>
        <p:txBody>
          <a:bodyPr/>
          <a:lstStyle/>
          <a:p>
            <a:fld id="{328004BC-6C11-4BC6-9FA1-400223572E1A}" type="slidenum">
              <a:rPr lang="en-IN" smtClean="0"/>
              <a:t>41</a:t>
            </a:fld>
            <a:endParaRPr lang="en-IN"/>
          </a:p>
        </p:txBody>
      </p:sp>
      <p:sp>
        <p:nvSpPr>
          <p:cNvPr id="8" name="TextBox 7">
            <a:extLst>
              <a:ext uri="{FF2B5EF4-FFF2-40B4-BE49-F238E27FC236}">
                <a16:creationId xmlns:a16="http://schemas.microsoft.com/office/drawing/2014/main" id="{AAB107EF-74FE-309B-EEEF-66CCDCDC6783}"/>
              </a:ext>
            </a:extLst>
          </p:cNvPr>
          <p:cNvSpPr txBox="1"/>
          <p:nvPr/>
        </p:nvSpPr>
        <p:spPr>
          <a:xfrm>
            <a:off x="6660875" y="1887370"/>
            <a:ext cx="5531125" cy="1938992"/>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rPr>
              <a:t>for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maxIndex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size - 1;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priorityQueue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size--;</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maxElement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741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DBD4-C192-EF41-54E1-F49C6088D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6DAA85-06C6-2D03-9CAD-2E939433D112}"/>
              </a:ext>
            </a:extLst>
          </p:cNvPr>
          <p:cNvSpPr>
            <a:spLocks noGrp="1"/>
          </p:cNvSpPr>
          <p:nvPr>
            <p:ph idx="1"/>
          </p:nvPr>
        </p:nvSpPr>
        <p:spPr>
          <a:xfrm>
            <a:off x="243114" y="1143453"/>
            <a:ext cx="6356469" cy="5124570"/>
          </a:xfrm>
        </p:spPr>
        <p:txBody>
          <a:bodyPr>
            <a:normAutofit/>
          </a:bodyPr>
          <a:lstStyle/>
          <a:p>
            <a:pPr marL="0" indent="0">
              <a:buNone/>
            </a:pPr>
            <a:r>
              <a:rPr lang="en-US" dirty="0"/>
              <a:t>void display() {</a:t>
            </a:r>
          </a:p>
          <a:p>
            <a:pPr marL="0" indent="0">
              <a:buNone/>
            </a:pPr>
            <a:r>
              <a:rPr lang="en-US" dirty="0"/>
              <a:t>    if (size == 0) {</a:t>
            </a:r>
          </a:p>
          <a:p>
            <a:pPr marL="0" indent="0">
              <a:buNone/>
            </a:pPr>
            <a:r>
              <a:rPr lang="en-US" dirty="0"/>
              <a:t>        printf("Queue is empty!\n");</a:t>
            </a:r>
          </a:p>
          <a:p>
            <a:pPr marL="0" indent="0">
              <a:buNone/>
            </a:pPr>
            <a:r>
              <a:rPr lang="en-US" dirty="0"/>
              <a:t>        return;</a:t>
            </a:r>
          </a:p>
          <a:p>
            <a:pPr marL="0" indent="0">
              <a:buNone/>
            </a:pPr>
            <a:r>
              <a:rPr lang="en-US" dirty="0"/>
              <a:t>    }</a:t>
            </a:r>
          </a:p>
          <a:p>
            <a:pPr marL="0" indent="0">
              <a:buNone/>
            </a:pPr>
            <a:r>
              <a:rPr lang="en-US" dirty="0"/>
              <a:t>    for (int </a:t>
            </a:r>
            <a:r>
              <a:rPr lang="en-US" dirty="0" err="1"/>
              <a:t>i</a:t>
            </a:r>
            <a:r>
              <a:rPr lang="en-US" dirty="0"/>
              <a:t> = 0; </a:t>
            </a:r>
            <a:r>
              <a:rPr lang="en-US" dirty="0" err="1"/>
              <a:t>i</a:t>
            </a:r>
            <a:r>
              <a:rPr lang="en-US" dirty="0"/>
              <a:t> &lt; size; </a:t>
            </a:r>
            <a:r>
              <a:rPr lang="en-US" dirty="0" err="1"/>
              <a:t>i</a:t>
            </a:r>
            <a:r>
              <a:rPr lang="en-US" dirty="0"/>
              <a:t>++) {</a:t>
            </a:r>
          </a:p>
          <a:p>
            <a:pPr marL="0" indent="0">
              <a:buNone/>
            </a:pPr>
            <a:r>
              <a:rPr lang="en-US" dirty="0"/>
              <a:t>        printf("%d ", </a:t>
            </a:r>
            <a:r>
              <a:rPr lang="en-US" dirty="0" err="1"/>
              <a:t>priorityQueue</a:t>
            </a:r>
            <a:r>
              <a:rPr lang="en-US" dirty="0"/>
              <a:t>[</a:t>
            </a:r>
            <a:r>
              <a:rPr lang="en-US" dirty="0" err="1"/>
              <a:t>i</a:t>
            </a:r>
            <a:r>
              <a:rPr lang="en-US" dirty="0"/>
              <a:t>]);</a:t>
            </a:r>
          </a:p>
          <a:p>
            <a:pPr marL="0" indent="0">
              <a:buNone/>
            </a:pPr>
            <a:r>
              <a:rPr lang="en-US" dirty="0"/>
              <a:t>    }</a:t>
            </a:r>
          </a:p>
          <a:p>
            <a:pPr marL="0" indent="0">
              <a:buNone/>
            </a:pPr>
            <a:r>
              <a:rPr lang="en-US" dirty="0"/>
              <a:t>    printf("\n");</a:t>
            </a:r>
          </a:p>
          <a:p>
            <a:pPr marL="0" indent="0">
              <a:buNone/>
            </a:pPr>
            <a:r>
              <a:rPr lang="en-US" dirty="0"/>
              <a:t>}</a:t>
            </a:r>
          </a:p>
        </p:txBody>
      </p:sp>
      <p:sp>
        <p:nvSpPr>
          <p:cNvPr id="4" name="Date Placeholder 3">
            <a:extLst>
              <a:ext uri="{FF2B5EF4-FFF2-40B4-BE49-F238E27FC236}">
                <a16:creationId xmlns:a16="http://schemas.microsoft.com/office/drawing/2014/main" id="{20A7057E-C428-306C-412A-E2AEBBC15C52}"/>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7F42BDD7-AE88-8801-DB32-1C1F0AC63C22}"/>
              </a:ext>
            </a:extLst>
          </p:cNvPr>
          <p:cNvSpPr>
            <a:spLocks noGrp="1"/>
          </p:cNvSpPr>
          <p:nvPr>
            <p:ph type="ftr" sz="quarter" idx="11"/>
          </p:nvPr>
        </p:nvSpPr>
        <p:spPr/>
        <p:txBody>
          <a:bodyPr/>
          <a:lstStyle/>
          <a:p>
            <a:r>
              <a:rPr lang="en-IN" dirty="0"/>
              <a:t>Dept of ICT</a:t>
            </a:r>
          </a:p>
        </p:txBody>
      </p:sp>
      <p:sp>
        <p:nvSpPr>
          <p:cNvPr id="6" name="Slide Number Placeholder 5">
            <a:extLst>
              <a:ext uri="{FF2B5EF4-FFF2-40B4-BE49-F238E27FC236}">
                <a16:creationId xmlns:a16="http://schemas.microsoft.com/office/drawing/2014/main" id="{C5838A5B-5164-E9AE-A062-77095BD9E93C}"/>
              </a:ext>
            </a:extLst>
          </p:cNvPr>
          <p:cNvSpPr>
            <a:spLocks noGrp="1"/>
          </p:cNvSpPr>
          <p:nvPr>
            <p:ph type="sldNum" sz="quarter" idx="12"/>
          </p:nvPr>
        </p:nvSpPr>
        <p:spPr/>
        <p:txBody>
          <a:bodyPr/>
          <a:lstStyle/>
          <a:p>
            <a:fld id="{328004BC-6C11-4BC6-9FA1-400223572E1A}" type="slidenum">
              <a:rPr lang="en-IN" smtClean="0"/>
              <a:t>42</a:t>
            </a:fld>
            <a:endParaRPr lang="en-IN"/>
          </a:p>
        </p:txBody>
      </p:sp>
      <p:sp>
        <p:nvSpPr>
          <p:cNvPr id="8" name="TextBox 7">
            <a:extLst>
              <a:ext uri="{FF2B5EF4-FFF2-40B4-BE49-F238E27FC236}">
                <a16:creationId xmlns:a16="http://schemas.microsoft.com/office/drawing/2014/main" id="{3CF494D4-629D-C3C1-E5D3-A0EC55E31CB9}"/>
              </a:ext>
            </a:extLst>
          </p:cNvPr>
          <p:cNvSpPr txBox="1"/>
          <p:nvPr/>
        </p:nvSpPr>
        <p:spPr>
          <a:xfrm>
            <a:off x="6906434" y="1305081"/>
            <a:ext cx="5042452"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    insert(4);</a:t>
            </a:r>
          </a:p>
          <a:p>
            <a:r>
              <a:rPr lang="en-US" dirty="0">
                <a:latin typeface="Times New Roman" panose="02020603050405020304" pitchFamily="18" charset="0"/>
                <a:cs typeface="Times New Roman" panose="02020603050405020304" pitchFamily="18" charset="0"/>
              </a:rPr>
              <a:t>    insert(2);</a:t>
            </a:r>
          </a:p>
          <a:p>
            <a:r>
              <a:rPr lang="en-US" dirty="0">
                <a:latin typeface="Times New Roman" panose="02020603050405020304" pitchFamily="18" charset="0"/>
                <a:cs typeface="Times New Roman" panose="02020603050405020304" pitchFamily="18" charset="0"/>
              </a:rPr>
              <a:t>    insert(5);</a:t>
            </a:r>
          </a:p>
          <a:p>
            <a:r>
              <a:rPr lang="en-US" dirty="0">
                <a:latin typeface="Times New Roman" panose="02020603050405020304" pitchFamily="18" charset="0"/>
                <a:cs typeface="Times New Roman" panose="02020603050405020304" pitchFamily="18" charset="0"/>
              </a:rPr>
              <a:t>    insert(3);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printf("Priority Queue: ");</a:t>
            </a:r>
          </a:p>
          <a:p>
            <a:r>
              <a:rPr lang="en-US" dirty="0">
                <a:latin typeface="Times New Roman" panose="02020603050405020304" pitchFamily="18" charset="0"/>
                <a:cs typeface="Times New Roman" panose="02020603050405020304" pitchFamily="18" charset="0"/>
              </a:rPr>
              <a:t>    display();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printf("Max Element: %d\n", </a:t>
            </a:r>
            <a:r>
              <a:rPr lang="en-US" dirty="0" err="1">
                <a:latin typeface="Times New Roman" panose="02020603050405020304" pitchFamily="18" charset="0"/>
                <a:cs typeface="Times New Roman" panose="02020603050405020304" pitchFamily="18" charset="0"/>
              </a:rPr>
              <a:t>deleteMax</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printf("Priority Queue after deletion: ");</a:t>
            </a:r>
          </a:p>
          <a:p>
            <a:r>
              <a:rPr lang="en-US" dirty="0">
                <a:latin typeface="Times New Roman" panose="02020603050405020304" pitchFamily="18" charset="0"/>
                <a:cs typeface="Times New Roman" panose="02020603050405020304" pitchFamily="18" charset="0"/>
              </a:rPr>
              <a:t>    display();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828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DBB8-FEFC-68A1-DCF8-FC563F86DA2F}"/>
              </a:ext>
            </a:extLst>
          </p:cNvPr>
          <p:cNvSpPr>
            <a:spLocks noGrp="1"/>
          </p:cNvSpPr>
          <p:nvPr>
            <p:ph type="title"/>
          </p:nvPr>
        </p:nvSpPr>
        <p:spPr/>
        <p:txBody>
          <a:bodyPr/>
          <a:lstStyle/>
          <a:p>
            <a:r>
              <a:rPr lang="en-US" dirty="0"/>
              <a:t>Using one structure</a:t>
            </a:r>
          </a:p>
        </p:txBody>
      </p:sp>
      <p:sp>
        <p:nvSpPr>
          <p:cNvPr id="3" name="Content Placeholder 2">
            <a:extLst>
              <a:ext uri="{FF2B5EF4-FFF2-40B4-BE49-F238E27FC236}">
                <a16:creationId xmlns:a16="http://schemas.microsoft.com/office/drawing/2014/main" id="{1AF091C1-C6CC-8C7A-84E2-FF0686C48C77}"/>
              </a:ext>
            </a:extLst>
          </p:cNvPr>
          <p:cNvSpPr>
            <a:spLocks noGrp="1"/>
          </p:cNvSpPr>
          <p:nvPr>
            <p:ph idx="1"/>
          </p:nvPr>
        </p:nvSpPr>
        <p:spPr/>
        <p:txBody>
          <a:bodyPr/>
          <a:lstStyle/>
          <a:p>
            <a:r>
              <a:rPr lang="en-US" dirty="0"/>
              <a:t>Single structure for both elements and their priorities.</a:t>
            </a:r>
          </a:p>
          <a:p>
            <a:pPr marL="0" indent="0">
              <a:buNone/>
            </a:pPr>
            <a:r>
              <a:rPr lang="en-US" dirty="0"/>
              <a:t>typedef struct {</a:t>
            </a:r>
          </a:p>
          <a:p>
            <a:pPr marL="0" indent="0">
              <a:buNone/>
            </a:pPr>
            <a:r>
              <a:rPr lang="en-US" dirty="0"/>
              <a:t>    int value;</a:t>
            </a:r>
          </a:p>
          <a:p>
            <a:pPr marL="0" indent="0">
              <a:buNone/>
            </a:pPr>
            <a:r>
              <a:rPr lang="en-US" dirty="0"/>
              <a:t>    int priority;</a:t>
            </a:r>
          </a:p>
          <a:p>
            <a:pPr marL="0" indent="0">
              <a:buNone/>
            </a:pPr>
            <a:r>
              <a:rPr lang="en-US" dirty="0"/>
              <a:t>} Item;</a:t>
            </a:r>
          </a:p>
          <a:p>
            <a:pPr marL="0" indent="0">
              <a:buNone/>
            </a:pPr>
            <a:r>
              <a:rPr lang="en-IN" sz="1800" b="0" i="0" u="none" strike="noStrike" dirty="0">
                <a:solidFill>
                  <a:srgbClr val="000000"/>
                </a:solidFill>
                <a:effectLst/>
                <a:latin typeface="-webkit-standard"/>
              </a:rPr>
              <a:t>// Global array to store the elements of the priority queue</a:t>
            </a:r>
            <a:endParaRPr lang="en-US" sz="1800" dirty="0"/>
          </a:p>
          <a:p>
            <a:pPr marL="0" indent="0">
              <a:buNone/>
            </a:pPr>
            <a:r>
              <a:rPr lang="en-US" dirty="0"/>
              <a:t>Item pr[MAX_SIZE];</a:t>
            </a:r>
          </a:p>
        </p:txBody>
      </p:sp>
      <p:sp>
        <p:nvSpPr>
          <p:cNvPr id="4" name="Date Placeholder 3">
            <a:extLst>
              <a:ext uri="{FF2B5EF4-FFF2-40B4-BE49-F238E27FC236}">
                <a16:creationId xmlns:a16="http://schemas.microsoft.com/office/drawing/2014/main" id="{0CA127F3-FFAF-779F-EA5A-D674FD6B45B8}"/>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75C66EAB-BDC5-1B81-1A94-A2F977B13144}"/>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56C7917-30BE-187D-FFE3-8F66355D4072}"/>
              </a:ext>
            </a:extLst>
          </p:cNvPr>
          <p:cNvSpPr>
            <a:spLocks noGrp="1"/>
          </p:cNvSpPr>
          <p:nvPr>
            <p:ph type="sldNum" sz="quarter" idx="12"/>
          </p:nvPr>
        </p:nvSpPr>
        <p:spPr/>
        <p:txBody>
          <a:bodyPr/>
          <a:lstStyle/>
          <a:p>
            <a:fld id="{328004BC-6C11-4BC6-9FA1-400223572E1A}" type="slidenum">
              <a:rPr lang="en-IN" smtClean="0"/>
              <a:t>43</a:t>
            </a:fld>
            <a:endParaRPr lang="en-IN"/>
          </a:p>
        </p:txBody>
      </p:sp>
    </p:spTree>
    <p:extLst>
      <p:ext uri="{BB962C8B-B14F-4D97-AF65-F5344CB8AC3E}">
        <p14:creationId xmlns:p14="http://schemas.microsoft.com/office/powerpoint/2010/main" val="3418900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2655-62AE-1505-8F8A-33232DFBD442}"/>
              </a:ext>
            </a:extLst>
          </p:cNvPr>
          <p:cNvSpPr>
            <a:spLocks noGrp="1"/>
          </p:cNvSpPr>
          <p:nvPr>
            <p:ph type="title"/>
          </p:nvPr>
        </p:nvSpPr>
        <p:spPr/>
        <p:txBody>
          <a:bodyPr>
            <a:normAutofit/>
          </a:bodyPr>
          <a:lstStyle/>
          <a:p>
            <a:r>
              <a:rPr lang="en-IN" b="1" i="0" u="none" strike="noStrike" dirty="0">
                <a:solidFill>
                  <a:srgbClr val="000000"/>
                </a:solidFill>
                <a:effectLst/>
              </a:rPr>
              <a:t>Using Two Structures</a:t>
            </a:r>
            <a:endParaRPr lang="en-US" dirty="0"/>
          </a:p>
        </p:txBody>
      </p:sp>
      <p:sp>
        <p:nvSpPr>
          <p:cNvPr id="3" name="Content Placeholder 2">
            <a:extLst>
              <a:ext uri="{FF2B5EF4-FFF2-40B4-BE49-F238E27FC236}">
                <a16:creationId xmlns:a16="http://schemas.microsoft.com/office/drawing/2014/main" id="{486864BE-DFE7-59AC-C9F0-8CDA473D6572}"/>
              </a:ext>
            </a:extLst>
          </p:cNvPr>
          <p:cNvSpPr>
            <a:spLocks noGrp="1"/>
          </p:cNvSpPr>
          <p:nvPr>
            <p:ph idx="1"/>
          </p:nvPr>
        </p:nvSpPr>
        <p:spPr/>
        <p:txBody>
          <a:bodyPr/>
          <a:lstStyle/>
          <a:p>
            <a:pPr marL="0" indent="0">
              <a:buNone/>
            </a:pPr>
            <a:r>
              <a:rPr lang="en-US" dirty="0"/>
              <a:t>typedef struct {</a:t>
            </a:r>
          </a:p>
          <a:p>
            <a:pPr marL="0" indent="0">
              <a:buNone/>
            </a:pPr>
            <a:r>
              <a:rPr lang="en-US" dirty="0"/>
              <a:t>    int value;</a:t>
            </a:r>
          </a:p>
          <a:p>
            <a:pPr marL="0" indent="0">
              <a:buNone/>
            </a:pPr>
            <a:r>
              <a:rPr lang="en-US" dirty="0"/>
              <a:t>    int priority;</a:t>
            </a:r>
          </a:p>
          <a:p>
            <a:pPr marL="0" indent="0">
              <a:buNone/>
            </a:pPr>
            <a:r>
              <a:rPr lang="en-US" dirty="0"/>
              <a:t>} Element;</a:t>
            </a:r>
          </a:p>
          <a:p>
            <a:pPr marL="0" indent="0">
              <a:buNone/>
            </a:pPr>
            <a:endParaRPr lang="en-US" dirty="0"/>
          </a:p>
          <a:p>
            <a:pPr marL="0" indent="0">
              <a:buNone/>
            </a:pPr>
            <a:r>
              <a:rPr lang="en-US" dirty="0"/>
              <a:t>typedef struct {</a:t>
            </a:r>
          </a:p>
          <a:p>
            <a:pPr marL="0" indent="0">
              <a:buNone/>
            </a:pPr>
            <a:r>
              <a:rPr lang="en-US" dirty="0"/>
              <a:t>    Element elements[MAX_SIZE];</a:t>
            </a:r>
          </a:p>
          <a:p>
            <a:pPr marL="0" indent="0">
              <a:buNone/>
            </a:pPr>
            <a:r>
              <a:rPr lang="en-US" dirty="0"/>
              <a:t>    int size;</a:t>
            </a:r>
          </a:p>
          <a:p>
            <a:pPr marL="0" indent="0">
              <a:buNone/>
            </a:pPr>
            <a:r>
              <a:rPr lang="en-US" dirty="0"/>
              <a:t>} </a:t>
            </a:r>
            <a:r>
              <a:rPr lang="en-US" dirty="0" err="1"/>
              <a:t>PriorityQueue</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95FC7CC0-4FD7-4FFA-80F8-C6F8988BAA24}"/>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81594A7A-88A2-DB26-466F-B7D806D435F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63E707EE-D2FC-521B-6F52-6BC9B5F1FBF6}"/>
              </a:ext>
            </a:extLst>
          </p:cNvPr>
          <p:cNvSpPr>
            <a:spLocks noGrp="1"/>
          </p:cNvSpPr>
          <p:nvPr>
            <p:ph type="sldNum" sz="quarter" idx="12"/>
          </p:nvPr>
        </p:nvSpPr>
        <p:spPr/>
        <p:txBody>
          <a:bodyPr/>
          <a:lstStyle/>
          <a:p>
            <a:fld id="{328004BC-6C11-4BC6-9FA1-400223572E1A}" type="slidenum">
              <a:rPr lang="en-IN" smtClean="0"/>
              <a:t>44</a:t>
            </a:fld>
            <a:endParaRPr lang="en-IN"/>
          </a:p>
        </p:txBody>
      </p:sp>
    </p:spTree>
    <p:extLst>
      <p:ext uri="{BB962C8B-B14F-4D97-AF65-F5344CB8AC3E}">
        <p14:creationId xmlns:p14="http://schemas.microsoft.com/office/powerpoint/2010/main" val="880543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142F-1BF1-3AFC-C560-8EEB6FAE4511}"/>
              </a:ext>
            </a:extLst>
          </p:cNvPr>
          <p:cNvSpPr>
            <a:spLocks noGrp="1"/>
          </p:cNvSpPr>
          <p:nvPr>
            <p:ph type="title"/>
          </p:nvPr>
        </p:nvSpPr>
        <p:spPr/>
        <p:txBody>
          <a:bodyPr/>
          <a:lstStyle/>
          <a:p>
            <a:r>
              <a:rPr lang="en-US" dirty="0"/>
              <a:t>Alternative Implementations</a:t>
            </a:r>
          </a:p>
        </p:txBody>
      </p:sp>
      <p:sp>
        <p:nvSpPr>
          <p:cNvPr id="3" name="Content Placeholder 2">
            <a:extLst>
              <a:ext uri="{FF2B5EF4-FFF2-40B4-BE49-F238E27FC236}">
                <a16:creationId xmlns:a16="http://schemas.microsoft.com/office/drawing/2014/main" id="{D55BC74C-16D3-1AB3-BFF1-D57569B3B953}"/>
              </a:ext>
            </a:extLst>
          </p:cNvPr>
          <p:cNvSpPr>
            <a:spLocks noGrp="1"/>
          </p:cNvSpPr>
          <p:nvPr>
            <p:ph idx="1"/>
          </p:nvPr>
        </p:nvSpPr>
        <p:spPr/>
        <p:txBody>
          <a:bodyPr/>
          <a:lstStyle/>
          <a:p>
            <a:pPr algn="l">
              <a:buFont typeface="Arial" panose="020B0604020202020204" pitchFamily="34" charset="0"/>
              <a:buChar char="•"/>
            </a:pPr>
            <a:r>
              <a:rPr lang="en-IN" b="0" i="0" u="none" strike="noStrike" dirty="0">
                <a:solidFill>
                  <a:srgbClr val="000000"/>
                </a:solidFill>
                <a:effectLst/>
                <a:latin typeface="-webkit-standard"/>
              </a:rPr>
              <a:t>There are more efficient ways to implement priority queues:</a:t>
            </a:r>
          </a:p>
          <a:p>
            <a:pPr algn="l">
              <a:buFont typeface="Arial" panose="020B0604020202020204" pitchFamily="34" charset="0"/>
              <a:buChar char="•"/>
            </a:pPr>
            <a:endParaRPr lang="en-IN" dirty="0">
              <a:solidFill>
                <a:srgbClr val="000000"/>
              </a:solidFill>
              <a:latin typeface="-webkit-standard"/>
            </a:endParaRPr>
          </a:p>
          <a:p>
            <a:pPr algn="l">
              <a:buFont typeface="Arial" panose="020B0604020202020204" pitchFamily="34" charset="0"/>
              <a:buChar char="•"/>
            </a:pPr>
            <a:r>
              <a:rPr lang="en-IN" b="1" i="0" u="none" strike="noStrike" dirty="0">
                <a:solidFill>
                  <a:srgbClr val="000000"/>
                </a:solidFill>
                <a:effectLst/>
              </a:rPr>
              <a:t>Heaps</a:t>
            </a:r>
            <a:r>
              <a:rPr lang="en-IN" b="0" i="0" u="none" strike="noStrike" dirty="0">
                <a:solidFill>
                  <a:srgbClr val="000000"/>
                </a:solidFill>
                <a:effectLst/>
              </a:rPr>
              <a:t>: More efficient for large datasets.</a:t>
            </a:r>
          </a:p>
          <a:p>
            <a:pPr algn="l">
              <a:buFont typeface="Arial" panose="020B0604020202020204" pitchFamily="34" charset="0"/>
              <a:buChar char="•"/>
            </a:pPr>
            <a:r>
              <a:rPr lang="en-IN" b="1" i="0" u="none" strike="noStrike" dirty="0">
                <a:solidFill>
                  <a:srgbClr val="000000"/>
                </a:solidFill>
                <a:effectLst/>
              </a:rPr>
              <a:t>Balanced Trees</a:t>
            </a:r>
            <a:r>
              <a:rPr lang="en-IN" b="0" i="0" u="none" strike="noStrike" dirty="0">
                <a:solidFill>
                  <a:srgbClr val="000000"/>
                </a:solidFill>
                <a:effectLst/>
              </a:rPr>
              <a:t>: Maintain sorted order with better time complexities.</a:t>
            </a:r>
            <a:br>
              <a:rPr lang="en-IN" dirty="0"/>
            </a:br>
            <a:endParaRPr lang="en-US" dirty="0"/>
          </a:p>
        </p:txBody>
      </p:sp>
      <p:sp>
        <p:nvSpPr>
          <p:cNvPr id="4" name="Date Placeholder 3">
            <a:extLst>
              <a:ext uri="{FF2B5EF4-FFF2-40B4-BE49-F238E27FC236}">
                <a16:creationId xmlns:a16="http://schemas.microsoft.com/office/drawing/2014/main" id="{12ADFCEB-F2D7-6105-36FE-EE3B4B3658D2}"/>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89D8274E-5E15-5956-E636-988CD68D2658}"/>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B6CD67F3-E93E-A177-CF2F-A67AB12A1717}"/>
              </a:ext>
            </a:extLst>
          </p:cNvPr>
          <p:cNvSpPr>
            <a:spLocks noGrp="1"/>
          </p:cNvSpPr>
          <p:nvPr>
            <p:ph type="sldNum" sz="quarter" idx="12"/>
          </p:nvPr>
        </p:nvSpPr>
        <p:spPr/>
        <p:txBody>
          <a:bodyPr/>
          <a:lstStyle/>
          <a:p>
            <a:fld id="{328004BC-6C11-4BC6-9FA1-400223572E1A}" type="slidenum">
              <a:rPr lang="en-IN" smtClean="0"/>
              <a:t>45</a:t>
            </a:fld>
            <a:endParaRPr lang="en-IN"/>
          </a:p>
        </p:txBody>
      </p:sp>
    </p:spTree>
    <p:extLst>
      <p:ext uri="{BB962C8B-B14F-4D97-AF65-F5344CB8AC3E}">
        <p14:creationId xmlns:p14="http://schemas.microsoft.com/office/powerpoint/2010/main" val="241505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AE11-A75C-D227-9764-CDCDA2DDFE4E}"/>
              </a:ext>
            </a:extLst>
          </p:cNvPr>
          <p:cNvSpPr>
            <a:spLocks noGrp="1"/>
          </p:cNvSpPr>
          <p:nvPr>
            <p:ph type="title"/>
          </p:nvPr>
        </p:nvSpPr>
        <p:spPr/>
        <p:txBody>
          <a:bodyPr/>
          <a:lstStyle/>
          <a:p>
            <a:r>
              <a:rPr lang="en-US" dirty="0"/>
              <a:t>Types of Queues</a:t>
            </a:r>
            <a:endParaRPr lang="en-IN" dirty="0"/>
          </a:p>
        </p:txBody>
      </p:sp>
      <p:sp>
        <p:nvSpPr>
          <p:cNvPr id="3" name="Content Placeholder 2">
            <a:extLst>
              <a:ext uri="{FF2B5EF4-FFF2-40B4-BE49-F238E27FC236}">
                <a16:creationId xmlns:a16="http://schemas.microsoft.com/office/drawing/2014/main" id="{4916955A-5913-76EF-16E2-2B513CDCF38F}"/>
              </a:ext>
            </a:extLst>
          </p:cNvPr>
          <p:cNvSpPr>
            <a:spLocks noGrp="1"/>
          </p:cNvSpPr>
          <p:nvPr>
            <p:ph idx="1"/>
          </p:nvPr>
        </p:nvSpPr>
        <p:spPr/>
        <p:txBody>
          <a:bodyPr/>
          <a:lstStyle/>
          <a:p>
            <a:r>
              <a:rPr lang="en-US" dirty="0"/>
              <a:t>Simple/Linear Queue</a:t>
            </a:r>
          </a:p>
          <a:p>
            <a:r>
              <a:rPr lang="en-US" dirty="0"/>
              <a:t>Circular Queue</a:t>
            </a:r>
          </a:p>
          <a:p>
            <a:r>
              <a:rPr lang="en-US" dirty="0"/>
              <a:t>Double ended queue</a:t>
            </a:r>
          </a:p>
          <a:p>
            <a:r>
              <a:rPr lang="en-US" dirty="0"/>
              <a:t>Priority Queue</a:t>
            </a:r>
            <a:endParaRPr lang="en-IN" dirty="0"/>
          </a:p>
        </p:txBody>
      </p:sp>
      <p:sp>
        <p:nvSpPr>
          <p:cNvPr id="4" name="Date Placeholder 3">
            <a:extLst>
              <a:ext uri="{FF2B5EF4-FFF2-40B4-BE49-F238E27FC236}">
                <a16:creationId xmlns:a16="http://schemas.microsoft.com/office/drawing/2014/main" id="{B68CA21D-0BA9-B742-A628-8B7744E53223}"/>
              </a:ext>
            </a:extLst>
          </p:cNvPr>
          <p:cNvSpPr>
            <a:spLocks noGrp="1"/>
          </p:cNvSpPr>
          <p:nvPr>
            <p:ph type="dt" sz="half" idx="10"/>
          </p:nvPr>
        </p:nvSpPr>
        <p:spPr/>
        <p:txBody>
          <a:bodyPr/>
          <a:lstStyle/>
          <a:p>
            <a:fld id="{03DC0D7C-70E8-4A07-8606-F7EA6215A2C9}" type="datetime5">
              <a:rPr lang="en-IN" smtClean="0"/>
              <a:t>12-Aug-24</a:t>
            </a:fld>
            <a:endParaRPr lang="en-IN"/>
          </a:p>
        </p:txBody>
      </p:sp>
      <p:sp>
        <p:nvSpPr>
          <p:cNvPr id="5" name="Footer Placeholder 4">
            <a:extLst>
              <a:ext uri="{FF2B5EF4-FFF2-40B4-BE49-F238E27FC236}">
                <a16:creationId xmlns:a16="http://schemas.microsoft.com/office/drawing/2014/main" id="{6447347B-7527-EFBB-A533-77202DD0456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88621E4-CCF4-2CE3-C0BD-EB1CA2D7E747}"/>
              </a:ext>
            </a:extLst>
          </p:cNvPr>
          <p:cNvSpPr>
            <a:spLocks noGrp="1"/>
          </p:cNvSpPr>
          <p:nvPr>
            <p:ph type="sldNum" sz="quarter" idx="12"/>
          </p:nvPr>
        </p:nvSpPr>
        <p:spPr/>
        <p:txBody>
          <a:bodyPr/>
          <a:lstStyle/>
          <a:p>
            <a:fld id="{328004BC-6C11-4BC6-9FA1-400223572E1A}" type="slidenum">
              <a:rPr lang="en-IN" smtClean="0"/>
              <a:t>5</a:t>
            </a:fld>
            <a:endParaRPr lang="en-IN"/>
          </a:p>
        </p:txBody>
      </p:sp>
    </p:spTree>
    <p:extLst>
      <p:ext uri="{BB962C8B-B14F-4D97-AF65-F5344CB8AC3E}">
        <p14:creationId xmlns:p14="http://schemas.microsoft.com/office/powerpoint/2010/main" val="162915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Array based implementation- Version 1</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normAutofit/>
          </a:bodyPr>
          <a:lstStyle/>
          <a:p>
            <a:pPr marL="0" indent="0" algn="just">
              <a:buNone/>
            </a:pPr>
            <a:endParaRPr lang="en-IN" sz="2000" b="1" dirty="0"/>
          </a:p>
          <a:p>
            <a:pPr algn="just"/>
            <a:r>
              <a:rPr lang="en-IN" sz="2000" b="1" dirty="0"/>
              <a:t>items[MAX_SIZE]: </a:t>
            </a:r>
            <a:r>
              <a:rPr lang="en-IN" sz="2000" dirty="0"/>
              <a:t>Array to store queue elements</a:t>
            </a:r>
          </a:p>
          <a:p>
            <a:pPr algn="just"/>
            <a:endParaRPr lang="en-IN" sz="2000" dirty="0"/>
          </a:p>
          <a:p>
            <a:pPr algn="just"/>
            <a:r>
              <a:rPr lang="en-IN" sz="2000" b="1" dirty="0"/>
              <a:t>front and rear: </a:t>
            </a:r>
            <a:r>
              <a:rPr lang="en-IN" sz="2000" dirty="0"/>
              <a:t>Indices to track the front and rear of the queue</a:t>
            </a:r>
          </a:p>
          <a:p>
            <a:pPr algn="just"/>
            <a:endParaRPr lang="en-IN" sz="2000" dirty="0"/>
          </a:p>
          <a:p>
            <a:pPr marL="0" indent="0" algn="l">
              <a:buNone/>
            </a:pPr>
            <a:r>
              <a:rPr lang="en-IN" sz="2000" b="1" i="0" u="none" strike="noStrike" dirty="0">
                <a:solidFill>
                  <a:srgbClr val="000000"/>
                </a:solidFill>
                <a:effectLst/>
              </a:rPr>
              <a:t>Initial State</a:t>
            </a:r>
          </a:p>
          <a:p>
            <a:pPr algn="l">
              <a:buFont typeface="Arial" panose="020B0604020202020204" pitchFamily="34" charset="0"/>
              <a:buChar char="•"/>
            </a:pPr>
            <a:r>
              <a:rPr lang="en-IN" sz="2000" b="0" i="0" u="none" strike="noStrike" dirty="0">
                <a:solidFill>
                  <a:srgbClr val="000000"/>
                </a:solidFill>
                <a:effectLst/>
              </a:rPr>
              <a:t>front = -1</a:t>
            </a:r>
          </a:p>
          <a:p>
            <a:pPr algn="l">
              <a:buFont typeface="Arial" panose="020B0604020202020204" pitchFamily="34" charset="0"/>
              <a:buChar char="•"/>
            </a:pPr>
            <a:r>
              <a:rPr lang="en-IN" sz="2000" b="0" i="0" u="none" strike="noStrike" dirty="0">
                <a:solidFill>
                  <a:srgbClr val="000000"/>
                </a:solidFill>
                <a:effectLst/>
              </a:rPr>
              <a:t>rear = -1</a:t>
            </a:r>
          </a:p>
          <a:p>
            <a:pPr algn="just"/>
            <a:endParaRPr lang="en-IN" sz="3000" dirty="0"/>
          </a:p>
        </p:txBody>
      </p:sp>
      <p:sp>
        <p:nvSpPr>
          <p:cNvPr id="4" name="Date Placeholder 3">
            <a:extLst>
              <a:ext uri="{FF2B5EF4-FFF2-40B4-BE49-F238E27FC236}">
                <a16:creationId xmlns:a16="http://schemas.microsoft.com/office/drawing/2014/main" id="{33376FB1-4D6C-A5AA-3682-97196A6AC796}"/>
              </a:ext>
            </a:extLst>
          </p:cNvPr>
          <p:cNvSpPr>
            <a:spLocks noGrp="1"/>
          </p:cNvSpPr>
          <p:nvPr>
            <p:ph type="dt" sz="half" idx="10"/>
          </p:nvPr>
        </p:nvSpPr>
        <p:spPr/>
        <p:txBody>
          <a:bodyPr/>
          <a:lstStyle/>
          <a:p>
            <a:fld id="{4C2272AA-0665-42B5-B88D-6DD82BFD7F86}" type="datetime5">
              <a:rPr lang="en-IN" smtClean="0"/>
              <a:t>12-Aug-24</a:t>
            </a:fld>
            <a:endParaRPr lang="en-IN"/>
          </a:p>
        </p:txBody>
      </p:sp>
      <p:sp>
        <p:nvSpPr>
          <p:cNvPr id="5" name="Footer Placeholder 4">
            <a:extLst>
              <a:ext uri="{FF2B5EF4-FFF2-40B4-BE49-F238E27FC236}">
                <a16:creationId xmlns:a16="http://schemas.microsoft.com/office/drawing/2014/main" id="{30AC8C98-C2B8-AFC7-C5A2-23C1EBA35A39}"/>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9930C884-2B5C-8283-980D-5C05ACB57608}"/>
              </a:ext>
            </a:extLst>
          </p:cNvPr>
          <p:cNvSpPr>
            <a:spLocks noGrp="1"/>
          </p:cNvSpPr>
          <p:nvPr>
            <p:ph type="sldNum" sz="quarter" idx="12"/>
          </p:nvPr>
        </p:nvSpPr>
        <p:spPr/>
        <p:txBody>
          <a:bodyPr/>
          <a:lstStyle/>
          <a:p>
            <a:fld id="{328004BC-6C11-4BC6-9FA1-400223572E1A}" type="slidenum">
              <a:rPr lang="en-IN" smtClean="0"/>
              <a:t>6</a:t>
            </a:fld>
            <a:endParaRPr lang="en-IN"/>
          </a:p>
        </p:txBody>
      </p:sp>
    </p:spTree>
    <p:extLst>
      <p:ext uri="{BB962C8B-B14F-4D97-AF65-F5344CB8AC3E}">
        <p14:creationId xmlns:p14="http://schemas.microsoft.com/office/powerpoint/2010/main" val="324619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A8BF-6F0A-2CD7-01B0-DE58F5130975}"/>
              </a:ext>
            </a:extLst>
          </p:cNvPr>
          <p:cNvSpPr>
            <a:spLocks noGrp="1"/>
          </p:cNvSpPr>
          <p:nvPr>
            <p:ph type="title"/>
          </p:nvPr>
        </p:nvSpPr>
        <p:spPr/>
        <p:txBody>
          <a:bodyPr/>
          <a:lstStyle/>
          <a:p>
            <a:r>
              <a:rPr lang="en-IN" b="0" i="0" u="none" strike="noStrike" dirty="0" err="1">
                <a:solidFill>
                  <a:srgbClr val="000000"/>
                </a:solidFill>
                <a:effectLst/>
                <a:latin typeface="-webkit-standard"/>
              </a:rPr>
              <a:t>sEmpty</a:t>
            </a:r>
            <a:r>
              <a:rPr lang="en-IN" b="0" i="0" u="none" strike="noStrike" dirty="0">
                <a:solidFill>
                  <a:srgbClr val="000000"/>
                </a:solidFill>
                <a:effectLst/>
                <a:latin typeface="-webkit-standard"/>
              </a:rPr>
              <a:t>() Function</a:t>
            </a:r>
            <a:endParaRPr lang="en-US" dirty="0"/>
          </a:p>
        </p:txBody>
      </p:sp>
      <p:sp>
        <p:nvSpPr>
          <p:cNvPr id="3" name="Content Placeholder 2">
            <a:extLst>
              <a:ext uri="{FF2B5EF4-FFF2-40B4-BE49-F238E27FC236}">
                <a16:creationId xmlns:a16="http://schemas.microsoft.com/office/drawing/2014/main" id="{B27868A0-605A-3108-2B5D-6D38E47276E8}"/>
              </a:ext>
            </a:extLst>
          </p:cNvPr>
          <p:cNvSpPr>
            <a:spLocks noGrp="1"/>
          </p:cNvSpPr>
          <p:nvPr>
            <p:ph idx="1"/>
          </p:nvPr>
        </p:nvSpPr>
        <p:spPr/>
        <p:txBody>
          <a:bodyPr/>
          <a:lstStyle/>
          <a:p>
            <a:pPr marL="0" indent="0">
              <a:buNone/>
            </a:pPr>
            <a:r>
              <a:rPr lang="en-US" dirty="0"/>
              <a:t>int </a:t>
            </a:r>
            <a:r>
              <a:rPr lang="en-US" dirty="0" err="1"/>
              <a:t>isEmpty</a:t>
            </a:r>
            <a:r>
              <a:rPr lang="en-US" dirty="0"/>
              <a:t>() {</a:t>
            </a:r>
          </a:p>
          <a:p>
            <a:pPr marL="0" indent="0">
              <a:buNone/>
            </a:pPr>
            <a:r>
              <a:rPr lang="en-US" dirty="0"/>
              <a:t>  return (</a:t>
            </a:r>
            <a:r>
              <a:rPr lang="en-IN" b="0" i="0" u="none" strike="noStrike" dirty="0">
                <a:solidFill>
                  <a:srgbClr val="000000"/>
                </a:solidFill>
                <a:effectLst/>
              </a:rPr>
              <a:t>front == -1 </a:t>
            </a:r>
            <a:r>
              <a:rPr lang="en-IN" b="0" i="0" u="none" strike="noStrike" dirty="0">
                <a:solidFill>
                  <a:srgbClr val="000000"/>
                </a:solidFill>
                <a:effectLst/>
                <a:latin typeface="-webkit-standard"/>
              </a:rPr>
              <a:t>&amp;&amp; </a:t>
            </a:r>
            <a:r>
              <a:rPr lang="en-US" dirty="0"/>
              <a:t>rear == -1);</a:t>
            </a:r>
          </a:p>
          <a:p>
            <a:pPr marL="0" indent="0">
              <a:buNone/>
            </a:pPr>
            <a:r>
              <a:rPr lang="en-US" dirty="0"/>
              <a:t>}</a:t>
            </a:r>
          </a:p>
          <a:p>
            <a:pPr marL="0" indent="0">
              <a:buNone/>
            </a:pPr>
            <a:endParaRPr lang="en-US" dirty="0"/>
          </a:p>
          <a:p>
            <a:pPr marL="0" indent="0">
              <a:buNone/>
            </a:pPr>
            <a:r>
              <a:rPr lang="en-IN" dirty="0"/>
              <a:t>Checks to determine if the queue is empty.</a:t>
            </a:r>
          </a:p>
          <a:p>
            <a:pPr marL="0" indent="0">
              <a:buNone/>
            </a:pPr>
            <a:r>
              <a:rPr lang="en-IN" b="1" dirty="0"/>
              <a:t>Condition </a:t>
            </a:r>
            <a:r>
              <a:rPr lang="en-IN" dirty="0"/>
              <a:t>return (</a:t>
            </a:r>
            <a:r>
              <a:rPr lang="en-IN" b="0" i="0" u="none" strike="noStrike" dirty="0">
                <a:solidFill>
                  <a:srgbClr val="000000"/>
                </a:solidFill>
                <a:effectLst/>
              </a:rPr>
              <a:t>front == -1 &amp;&amp; </a:t>
            </a:r>
            <a:r>
              <a:rPr lang="en-IN" dirty="0"/>
              <a:t>rear == -1);</a:t>
            </a:r>
          </a:p>
          <a:p>
            <a:pPr marL="742950" lvl="1" indent="-285750">
              <a:buFont typeface="Arial" panose="020B0604020202020204" pitchFamily="34" charset="0"/>
              <a:buChar char="•"/>
            </a:pPr>
            <a:r>
              <a:rPr lang="en-IN" dirty="0"/>
              <a:t>Returns 1 (true) if the queue is empty.</a:t>
            </a:r>
          </a:p>
          <a:p>
            <a:pPr marL="742950" lvl="1" indent="-285750">
              <a:buFont typeface="Arial" panose="020B0604020202020204" pitchFamily="34" charset="0"/>
              <a:buChar char="•"/>
            </a:pPr>
            <a:r>
              <a:rPr lang="en-IN" dirty="0"/>
              <a:t>Returns 0 (false) otherwise.</a:t>
            </a:r>
          </a:p>
          <a:p>
            <a:pPr marL="0" indent="0">
              <a:buNone/>
            </a:pPr>
            <a:endParaRPr lang="en-US" dirty="0"/>
          </a:p>
        </p:txBody>
      </p:sp>
      <p:sp>
        <p:nvSpPr>
          <p:cNvPr id="4" name="Date Placeholder 3">
            <a:extLst>
              <a:ext uri="{FF2B5EF4-FFF2-40B4-BE49-F238E27FC236}">
                <a16:creationId xmlns:a16="http://schemas.microsoft.com/office/drawing/2014/main" id="{FD125849-23F1-69C2-6FB6-67DF85C0C8C8}"/>
              </a:ext>
            </a:extLst>
          </p:cNvPr>
          <p:cNvSpPr>
            <a:spLocks noGrp="1"/>
          </p:cNvSpPr>
          <p:nvPr>
            <p:ph type="dt" sz="half" idx="10"/>
          </p:nvPr>
        </p:nvSpPr>
        <p:spPr/>
        <p:txBody>
          <a:bodyPr/>
          <a:lstStyle/>
          <a:p>
            <a:fld id="{B078435E-0708-472C-9889-0BCB65B6D4CD}" type="datetime5">
              <a:rPr lang="en-IN" smtClean="0"/>
              <a:t>12-Aug-24</a:t>
            </a:fld>
            <a:endParaRPr lang="en-IN" dirty="0"/>
          </a:p>
        </p:txBody>
      </p:sp>
      <p:sp>
        <p:nvSpPr>
          <p:cNvPr id="5" name="Footer Placeholder 4">
            <a:extLst>
              <a:ext uri="{FF2B5EF4-FFF2-40B4-BE49-F238E27FC236}">
                <a16:creationId xmlns:a16="http://schemas.microsoft.com/office/drawing/2014/main" id="{66FE1A75-BFB0-6FD9-724B-3B6C57553AA0}"/>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BC411A8E-4B5F-74B0-7EBD-91EAA5364F66}"/>
              </a:ext>
            </a:extLst>
          </p:cNvPr>
          <p:cNvSpPr>
            <a:spLocks noGrp="1"/>
          </p:cNvSpPr>
          <p:nvPr>
            <p:ph type="sldNum" sz="quarter" idx="12"/>
          </p:nvPr>
        </p:nvSpPr>
        <p:spPr/>
        <p:txBody>
          <a:bodyPr/>
          <a:lstStyle/>
          <a:p>
            <a:fld id="{328004BC-6C11-4BC6-9FA1-400223572E1A}" type="slidenum">
              <a:rPr lang="en-IN" smtClean="0"/>
              <a:t>7</a:t>
            </a:fld>
            <a:endParaRPr lang="en-IN"/>
          </a:p>
        </p:txBody>
      </p:sp>
    </p:spTree>
    <p:extLst>
      <p:ext uri="{BB962C8B-B14F-4D97-AF65-F5344CB8AC3E}">
        <p14:creationId xmlns:p14="http://schemas.microsoft.com/office/powerpoint/2010/main" val="50256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5015-4E61-C191-7AE3-E1E7743036A7}"/>
              </a:ext>
            </a:extLst>
          </p:cNvPr>
          <p:cNvSpPr>
            <a:spLocks noGrp="1"/>
          </p:cNvSpPr>
          <p:nvPr>
            <p:ph type="title"/>
          </p:nvPr>
        </p:nvSpPr>
        <p:spPr/>
        <p:txBody>
          <a:bodyPr/>
          <a:lstStyle/>
          <a:p>
            <a:r>
              <a:rPr lang="en-IN" b="0" i="0" u="none" strike="noStrike" dirty="0" err="1">
                <a:solidFill>
                  <a:srgbClr val="000000"/>
                </a:solidFill>
                <a:effectLst/>
                <a:latin typeface="-webkit-standard"/>
              </a:rPr>
              <a:t>isFull</a:t>
            </a:r>
            <a:r>
              <a:rPr lang="en-IN" b="0" i="0" u="none" strike="noStrike" dirty="0">
                <a:solidFill>
                  <a:srgbClr val="000000"/>
                </a:solidFill>
                <a:effectLst/>
                <a:latin typeface="-webkit-standard"/>
              </a:rPr>
              <a:t>() Function</a:t>
            </a:r>
            <a:endParaRPr lang="en-US" dirty="0"/>
          </a:p>
        </p:txBody>
      </p:sp>
      <p:sp>
        <p:nvSpPr>
          <p:cNvPr id="3" name="Content Placeholder 2">
            <a:extLst>
              <a:ext uri="{FF2B5EF4-FFF2-40B4-BE49-F238E27FC236}">
                <a16:creationId xmlns:a16="http://schemas.microsoft.com/office/drawing/2014/main" id="{73D9562D-BF33-88EF-5B27-2A83D6BBB943}"/>
              </a:ext>
            </a:extLst>
          </p:cNvPr>
          <p:cNvSpPr>
            <a:spLocks noGrp="1"/>
          </p:cNvSpPr>
          <p:nvPr>
            <p:ph idx="1"/>
          </p:nvPr>
        </p:nvSpPr>
        <p:spPr/>
        <p:txBody>
          <a:bodyPr/>
          <a:lstStyle/>
          <a:p>
            <a:pPr marL="0" indent="0">
              <a:buNone/>
            </a:pPr>
            <a:r>
              <a:rPr lang="en-US" dirty="0"/>
              <a:t>int </a:t>
            </a:r>
            <a:r>
              <a:rPr lang="en-US" dirty="0" err="1"/>
              <a:t>isFull</a:t>
            </a:r>
            <a:r>
              <a:rPr lang="en-US" dirty="0"/>
              <a:t>() {</a:t>
            </a:r>
          </a:p>
          <a:p>
            <a:pPr marL="0" indent="0">
              <a:buNone/>
            </a:pPr>
            <a:r>
              <a:rPr lang="en-US" dirty="0"/>
              <a:t>  return (rear == MAX_SIZE - 1);</a:t>
            </a:r>
          </a:p>
          <a:p>
            <a:pPr marL="0" indent="0">
              <a:buNone/>
            </a:pPr>
            <a:r>
              <a:rPr lang="en-US" dirty="0"/>
              <a:t>}</a:t>
            </a:r>
          </a:p>
          <a:p>
            <a:endParaRPr lang="en-US" dirty="0"/>
          </a:p>
          <a:p>
            <a:pPr marL="0" indent="0">
              <a:buNone/>
            </a:pPr>
            <a:r>
              <a:rPr lang="en-IN" b="0" i="0" u="none" strike="noStrike" dirty="0">
                <a:solidFill>
                  <a:srgbClr val="000000"/>
                </a:solidFill>
                <a:effectLst/>
              </a:rPr>
              <a:t>Checks if </a:t>
            </a:r>
            <a:r>
              <a:rPr lang="en-IN" dirty="0"/>
              <a:t>rear</a:t>
            </a:r>
            <a:r>
              <a:rPr lang="en-IN" b="0" i="0" u="none" strike="noStrike" dirty="0">
                <a:solidFill>
                  <a:srgbClr val="000000"/>
                </a:solidFill>
                <a:effectLst/>
              </a:rPr>
              <a:t> has reached </a:t>
            </a:r>
            <a:r>
              <a:rPr lang="en-IN" dirty="0"/>
              <a:t>MAX_SIZE - 1</a:t>
            </a:r>
            <a:r>
              <a:rPr lang="en-IN" b="0" i="0" u="none" strike="noStrike" dirty="0">
                <a:solidFill>
                  <a:srgbClr val="000000"/>
                </a:solidFill>
                <a:effectLst/>
              </a:rPr>
              <a:t> to determine if the queue is full.</a:t>
            </a:r>
          </a:p>
          <a:p>
            <a:pPr marL="0" indent="0" algn="l">
              <a:buNone/>
            </a:pPr>
            <a:endParaRPr lang="en-IN" b="1" i="0" u="none" strike="noStrike" dirty="0">
              <a:solidFill>
                <a:srgbClr val="000000"/>
              </a:solidFill>
              <a:effectLst/>
            </a:endParaRPr>
          </a:p>
          <a:p>
            <a:pPr marL="0" indent="0" algn="l">
              <a:buNone/>
            </a:pPr>
            <a:r>
              <a:rPr lang="en-IN" b="1" i="0" u="none" strike="noStrike" dirty="0">
                <a:solidFill>
                  <a:srgbClr val="000000"/>
                </a:solidFill>
                <a:effectLst/>
              </a:rPr>
              <a:t>Condition</a:t>
            </a:r>
            <a:r>
              <a:rPr lang="en-IN" dirty="0">
                <a:solidFill>
                  <a:srgbClr val="000000"/>
                </a:solidFill>
              </a:rPr>
              <a:t> </a:t>
            </a:r>
            <a:r>
              <a:rPr lang="en-IN" b="0" i="0" u="none" strike="noStrike" dirty="0">
                <a:solidFill>
                  <a:srgbClr val="000000"/>
                </a:solidFill>
                <a:effectLst/>
              </a:rPr>
              <a:t>return (rear == MAX_SIZE - 1);</a:t>
            </a:r>
          </a:p>
          <a:p>
            <a:pPr marL="1143000" lvl="2" indent="-228600" algn="l">
              <a:buFont typeface="Arial" panose="020B0604020202020204" pitchFamily="34" charset="0"/>
              <a:buChar char="•"/>
            </a:pPr>
            <a:r>
              <a:rPr lang="en-IN" b="0" i="0" u="none" strike="noStrike" dirty="0">
                <a:solidFill>
                  <a:srgbClr val="000000"/>
                </a:solidFill>
                <a:effectLst/>
              </a:rPr>
              <a:t>Returns 1 (true) if the queue is full.</a:t>
            </a:r>
          </a:p>
          <a:p>
            <a:pPr marL="1143000" lvl="2" indent="-228600" algn="l">
              <a:buFont typeface="Arial" panose="020B0604020202020204" pitchFamily="34" charset="0"/>
              <a:buChar char="•"/>
            </a:pPr>
            <a:r>
              <a:rPr lang="en-IN" b="0" i="0" u="none" strike="noStrike" dirty="0">
                <a:solidFill>
                  <a:srgbClr val="000000"/>
                </a:solidFill>
                <a:effectLst/>
              </a:rPr>
              <a:t>Returns 0 (false) otherwise.</a:t>
            </a:r>
          </a:p>
          <a:p>
            <a:pPr marL="0" indent="0">
              <a:buNone/>
            </a:pPr>
            <a:endParaRPr lang="en-US" dirty="0"/>
          </a:p>
        </p:txBody>
      </p:sp>
      <p:sp>
        <p:nvSpPr>
          <p:cNvPr id="4" name="Date Placeholder 3">
            <a:extLst>
              <a:ext uri="{FF2B5EF4-FFF2-40B4-BE49-F238E27FC236}">
                <a16:creationId xmlns:a16="http://schemas.microsoft.com/office/drawing/2014/main" id="{ECB38909-8E6A-4306-8E6D-90E22F8DC639}"/>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55C84E12-82CA-D014-43D8-23AA273F673F}"/>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342B164A-BC01-1005-5485-2CF225E5F615}"/>
              </a:ext>
            </a:extLst>
          </p:cNvPr>
          <p:cNvSpPr>
            <a:spLocks noGrp="1"/>
          </p:cNvSpPr>
          <p:nvPr>
            <p:ph type="sldNum" sz="quarter" idx="12"/>
          </p:nvPr>
        </p:nvSpPr>
        <p:spPr/>
        <p:txBody>
          <a:bodyPr/>
          <a:lstStyle/>
          <a:p>
            <a:fld id="{328004BC-6C11-4BC6-9FA1-400223572E1A}" type="slidenum">
              <a:rPr lang="en-IN" smtClean="0"/>
              <a:t>8</a:t>
            </a:fld>
            <a:endParaRPr lang="en-IN"/>
          </a:p>
        </p:txBody>
      </p:sp>
    </p:spTree>
    <p:extLst>
      <p:ext uri="{BB962C8B-B14F-4D97-AF65-F5344CB8AC3E}">
        <p14:creationId xmlns:p14="http://schemas.microsoft.com/office/powerpoint/2010/main" val="24994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9352-9570-6A7B-C25A-B0A0DBD4F519}"/>
              </a:ext>
            </a:extLst>
          </p:cNvPr>
          <p:cNvSpPr>
            <a:spLocks noGrp="1"/>
          </p:cNvSpPr>
          <p:nvPr>
            <p:ph type="title"/>
          </p:nvPr>
        </p:nvSpPr>
        <p:spPr/>
        <p:txBody>
          <a:bodyPr/>
          <a:lstStyle/>
          <a:p>
            <a:r>
              <a:rPr lang="en-IN" b="0" i="0" u="none" strike="noStrike" dirty="0">
                <a:solidFill>
                  <a:srgbClr val="000000"/>
                </a:solidFill>
                <a:effectLst/>
                <a:latin typeface="-webkit-standard"/>
              </a:rPr>
              <a:t>enqueue() Function</a:t>
            </a:r>
            <a:endParaRPr lang="en-US" dirty="0"/>
          </a:p>
        </p:txBody>
      </p:sp>
      <p:sp>
        <p:nvSpPr>
          <p:cNvPr id="3" name="Content Placeholder 2">
            <a:extLst>
              <a:ext uri="{FF2B5EF4-FFF2-40B4-BE49-F238E27FC236}">
                <a16:creationId xmlns:a16="http://schemas.microsoft.com/office/drawing/2014/main" id="{6BD9A48B-904B-9043-7156-0E5B879BA7E1}"/>
              </a:ext>
            </a:extLst>
          </p:cNvPr>
          <p:cNvSpPr>
            <a:spLocks noGrp="1"/>
          </p:cNvSpPr>
          <p:nvPr>
            <p:ph idx="1"/>
          </p:nvPr>
        </p:nvSpPr>
        <p:spPr/>
        <p:txBody>
          <a:bodyPr>
            <a:normAutofit fontScale="92500" lnSpcReduction="10000"/>
          </a:bodyPr>
          <a:lstStyle/>
          <a:p>
            <a:pPr marL="0" indent="0">
              <a:buNone/>
            </a:pPr>
            <a:r>
              <a:rPr lang="en-US" sz="2600" dirty="0"/>
              <a:t>void enqueue(int value) {</a:t>
            </a:r>
          </a:p>
          <a:p>
            <a:pPr marL="0" indent="0">
              <a:buNone/>
            </a:pPr>
            <a:r>
              <a:rPr lang="en-US" sz="2600" dirty="0"/>
              <a:t>    if (</a:t>
            </a:r>
            <a:r>
              <a:rPr lang="en-US" sz="2600" dirty="0" err="1"/>
              <a:t>isFull</a:t>
            </a:r>
            <a:r>
              <a:rPr lang="en-US" sz="2600" dirty="0"/>
              <a:t>()) {</a:t>
            </a:r>
          </a:p>
          <a:p>
            <a:pPr marL="0" indent="0">
              <a:buNone/>
            </a:pPr>
            <a:r>
              <a:rPr lang="en-US" sz="2600" dirty="0"/>
              <a:t>        printf("Queue is full. Cannot enqueue.\n");</a:t>
            </a:r>
          </a:p>
          <a:p>
            <a:pPr marL="0" indent="0">
              <a:buNone/>
            </a:pPr>
            <a:r>
              <a:rPr lang="en-US" sz="2600" dirty="0"/>
              <a:t>        return;</a:t>
            </a:r>
          </a:p>
          <a:p>
            <a:pPr marL="0" indent="0">
              <a:buNone/>
            </a:pPr>
            <a:r>
              <a:rPr lang="en-US" sz="2600" dirty="0"/>
              <a:t>    } else if (</a:t>
            </a:r>
            <a:r>
              <a:rPr lang="en-US" sz="2600" dirty="0" err="1"/>
              <a:t>isEmpty</a:t>
            </a:r>
            <a:r>
              <a:rPr lang="en-US" sz="2600" dirty="0"/>
              <a:t>()) {</a:t>
            </a:r>
          </a:p>
          <a:p>
            <a:pPr marL="0" indent="0">
              <a:buNone/>
            </a:pPr>
            <a:r>
              <a:rPr lang="en-US" sz="2600" dirty="0"/>
              <a:t>        front = 0;</a:t>
            </a:r>
          </a:p>
          <a:p>
            <a:pPr marL="0" indent="0">
              <a:buNone/>
            </a:pPr>
            <a:r>
              <a:rPr lang="en-US" sz="2600" dirty="0"/>
              <a:t>        rear = 0;</a:t>
            </a:r>
          </a:p>
          <a:p>
            <a:pPr marL="0" indent="0">
              <a:buNone/>
            </a:pPr>
            <a:r>
              <a:rPr lang="en-US" sz="2600" dirty="0"/>
              <a:t>    } else {</a:t>
            </a:r>
          </a:p>
          <a:p>
            <a:pPr marL="0" indent="0">
              <a:buNone/>
            </a:pPr>
            <a:r>
              <a:rPr lang="en-US" sz="2600" dirty="0"/>
              <a:t>        rear++;</a:t>
            </a:r>
          </a:p>
          <a:p>
            <a:pPr marL="0" indent="0">
              <a:buNone/>
            </a:pPr>
            <a:r>
              <a:rPr lang="en-US" sz="2600" dirty="0"/>
              <a:t>    }</a:t>
            </a:r>
          </a:p>
          <a:p>
            <a:pPr marL="0" indent="0">
              <a:buNone/>
            </a:pPr>
            <a:r>
              <a:rPr lang="en-US" sz="2600" dirty="0"/>
              <a:t>    items[rear] = value;</a:t>
            </a:r>
          </a:p>
          <a:p>
            <a:pPr marL="0" indent="0">
              <a:buNone/>
            </a:pPr>
            <a:r>
              <a:rPr lang="en-US" sz="2600" dirty="0"/>
              <a:t>}</a:t>
            </a:r>
          </a:p>
          <a:p>
            <a:endParaRPr lang="en-US" dirty="0"/>
          </a:p>
        </p:txBody>
      </p:sp>
      <p:sp>
        <p:nvSpPr>
          <p:cNvPr id="4" name="Date Placeholder 3">
            <a:extLst>
              <a:ext uri="{FF2B5EF4-FFF2-40B4-BE49-F238E27FC236}">
                <a16:creationId xmlns:a16="http://schemas.microsoft.com/office/drawing/2014/main" id="{31FE8D41-E73D-D770-B643-D503A00EBA78}"/>
              </a:ext>
            </a:extLst>
          </p:cNvPr>
          <p:cNvSpPr>
            <a:spLocks noGrp="1"/>
          </p:cNvSpPr>
          <p:nvPr>
            <p:ph type="dt" sz="half" idx="10"/>
          </p:nvPr>
        </p:nvSpPr>
        <p:spPr/>
        <p:txBody>
          <a:bodyPr/>
          <a:lstStyle/>
          <a:p>
            <a:fld id="{B078435E-0708-472C-9889-0BCB65B6D4CD}" type="datetime5">
              <a:rPr lang="en-IN" smtClean="0"/>
              <a:t>12-Aug-24</a:t>
            </a:fld>
            <a:endParaRPr lang="en-IN"/>
          </a:p>
        </p:txBody>
      </p:sp>
      <p:sp>
        <p:nvSpPr>
          <p:cNvPr id="5" name="Footer Placeholder 4">
            <a:extLst>
              <a:ext uri="{FF2B5EF4-FFF2-40B4-BE49-F238E27FC236}">
                <a16:creationId xmlns:a16="http://schemas.microsoft.com/office/drawing/2014/main" id="{C13DF1BD-1BB4-42AE-9E18-2622F9122880}"/>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955E212-15D0-87C5-AC29-44A9AD3CE568}"/>
              </a:ext>
            </a:extLst>
          </p:cNvPr>
          <p:cNvSpPr>
            <a:spLocks noGrp="1"/>
          </p:cNvSpPr>
          <p:nvPr>
            <p:ph type="sldNum" sz="quarter" idx="12"/>
          </p:nvPr>
        </p:nvSpPr>
        <p:spPr/>
        <p:txBody>
          <a:bodyPr/>
          <a:lstStyle/>
          <a:p>
            <a:fld id="{328004BC-6C11-4BC6-9FA1-400223572E1A}" type="slidenum">
              <a:rPr lang="en-IN" smtClean="0"/>
              <a:t>9</a:t>
            </a:fld>
            <a:endParaRPr lang="en-IN"/>
          </a:p>
        </p:txBody>
      </p:sp>
      <p:sp>
        <p:nvSpPr>
          <p:cNvPr id="8" name="TextBox 7">
            <a:extLst>
              <a:ext uri="{FF2B5EF4-FFF2-40B4-BE49-F238E27FC236}">
                <a16:creationId xmlns:a16="http://schemas.microsoft.com/office/drawing/2014/main" id="{2A7F086F-FE66-649D-AAF7-4AC64111C01A}"/>
              </a:ext>
            </a:extLst>
          </p:cNvPr>
          <p:cNvSpPr txBox="1"/>
          <p:nvPr/>
        </p:nvSpPr>
        <p:spPr>
          <a:xfrm>
            <a:off x="5758352" y="2653288"/>
            <a:ext cx="6106026" cy="3416320"/>
          </a:xfrm>
          <a:prstGeom prst="rect">
            <a:avLst/>
          </a:prstGeom>
          <a:noFill/>
        </p:spPr>
        <p:txBody>
          <a:bodyPr wrap="square">
            <a:spAutoFit/>
          </a:bodyPr>
          <a:lstStyle/>
          <a:p>
            <a:pPr algn="l"/>
            <a:r>
              <a:rPr lang="en-IN" b="1" i="0" u="none" strike="noStrike" dirty="0">
                <a:solidFill>
                  <a:srgbClr val="000000"/>
                </a:solidFill>
                <a:effectLst/>
              </a:rPr>
              <a:t>Conditions</a:t>
            </a:r>
            <a:endParaRPr lang="en-IN" b="0" i="0" u="none" strike="noStrike" dirty="0">
              <a:solidFill>
                <a:srgbClr val="000000"/>
              </a:solidFill>
              <a:effectLst/>
            </a:endParaRPr>
          </a:p>
          <a:p>
            <a:pPr marL="742950" lvl="1" indent="-285750" algn="l">
              <a:buFont typeface="Arial" panose="020B0604020202020204" pitchFamily="34" charset="0"/>
              <a:buChar char="•"/>
            </a:pPr>
            <a:r>
              <a:rPr lang="en-IN" b="1" i="0" u="none" strike="noStrike" dirty="0">
                <a:solidFill>
                  <a:srgbClr val="000000"/>
                </a:solidFill>
                <a:effectLst/>
              </a:rPr>
              <a:t>Check if Full</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if (</a:t>
            </a:r>
            <a:r>
              <a:rPr lang="en-IN" b="0" i="0" u="none" strike="noStrike" dirty="0" err="1">
                <a:solidFill>
                  <a:srgbClr val="000000"/>
                </a:solidFill>
                <a:effectLst/>
              </a:rPr>
              <a:t>isFull</a:t>
            </a:r>
            <a:r>
              <a:rPr lang="en-IN" b="0" i="0" u="none" strike="noStrike" dirty="0">
                <a:solidFill>
                  <a:srgbClr val="000000"/>
                </a:solidFill>
                <a:effectLst/>
              </a:rPr>
              <a:t>())</a:t>
            </a:r>
          </a:p>
          <a:p>
            <a:pPr marL="1600200" lvl="3" indent="-228600" algn="l">
              <a:buFont typeface="Arial" panose="020B0604020202020204" pitchFamily="34" charset="0"/>
              <a:buChar char="•"/>
            </a:pPr>
            <a:r>
              <a:rPr lang="en-IN" b="0" i="0" u="none" strike="noStrike" dirty="0">
                <a:solidFill>
                  <a:srgbClr val="000000"/>
                </a:solidFill>
                <a:effectLst/>
              </a:rPr>
              <a:t>Prints "Queue is full" message and returns.</a:t>
            </a:r>
          </a:p>
          <a:p>
            <a:pPr marL="742950" lvl="1" indent="-285750" algn="l">
              <a:buFont typeface="Arial" panose="020B0604020202020204" pitchFamily="34" charset="0"/>
              <a:buChar char="•"/>
            </a:pPr>
            <a:r>
              <a:rPr lang="en-IN" b="1" i="0" u="none" strike="noStrike" dirty="0">
                <a:solidFill>
                  <a:srgbClr val="000000"/>
                </a:solidFill>
                <a:effectLst/>
              </a:rPr>
              <a:t>Check if Empty</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else if (</a:t>
            </a:r>
            <a:r>
              <a:rPr lang="en-IN" b="0" i="0" u="none" strike="noStrike" dirty="0" err="1">
                <a:solidFill>
                  <a:srgbClr val="000000"/>
                </a:solidFill>
                <a:effectLst/>
              </a:rPr>
              <a:t>isEmpty</a:t>
            </a:r>
            <a:r>
              <a:rPr lang="en-IN" b="0" i="0" u="none" strike="noStrike" dirty="0">
                <a:solidFill>
                  <a:srgbClr val="000000"/>
                </a:solidFill>
                <a:effectLst/>
              </a:rPr>
              <a:t>())</a:t>
            </a:r>
          </a:p>
          <a:p>
            <a:pPr marL="1600200" lvl="3" indent="-228600" algn="l">
              <a:buFont typeface="Arial" panose="020B0604020202020204" pitchFamily="34" charset="0"/>
              <a:buChar char="•"/>
            </a:pPr>
            <a:r>
              <a:rPr lang="en-IN" b="0" i="0" u="none" strike="noStrike" dirty="0">
                <a:solidFill>
                  <a:srgbClr val="000000"/>
                </a:solidFill>
                <a:effectLst/>
              </a:rPr>
              <a:t>Sets front and rear to 0.</a:t>
            </a:r>
          </a:p>
          <a:p>
            <a:pPr marL="742950" lvl="1" indent="-285750" algn="l">
              <a:buFont typeface="Arial" panose="020B0604020202020204" pitchFamily="34" charset="0"/>
              <a:buChar char="•"/>
            </a:pPr>
            <a:r>
              <a:rPr lang="en-IN" b="1" i="0" u="none" strike="noStrike" dirty="0">
                <a:solidFill>
                  <a:srgbClr val="000000"/>
                </a:solidFill>
                <a:effectLst/>
              </a:rPr>
              <a:t>Increment Rear</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else</a:t>
            </a:r>
          </a:p>
          <a:p>
            <a:pPr marL="1600200" lvl="3" indent="-228600" algn="l">
              <a:buFont typeface="Arial" panose="020B0604020202020204" pitchFamily="34" charset="0"/>
              <a:buChar char="•"/>
            </a:pPr>
            <a:r>
              <a:rPr lang="en-IN" b="0" i="0" u="none" strike="noStrike" dirty="0">
                <a:solidFill>
                  <a:srgbClr val="000000"/>
                </a:solidFill>
                <a:effectLst/>
              </a:rPr>
              <a:t>Increments rear.</a:t>
            </a:r>
          </a:p>
          <a:p>
            <a:pPr marL="742950" lvl="1" indent="-285750" algn="l">
              <a:buFont typeface="Arial" panose="020B0604020202020204" pitchFamily="34" charset="0"/>
              <a:buChar char="•"/>
            </a:pPr>
            <a:r>
              <a:rPr lang="en-IN" b="1" i="0" u="none" strike="noStrike" dirty="0">
                <a:solidFill>
                  <a:srgbClr val="000000"/>
                </a:solidFill>
                <a:effectLst/>
              </a:rPr>
              <a:t>Add Element</a:t>
            </a:r>
            <a:endParaRPr lang="en-IN" b="0" i="0" u="none" strike="noStrike" dirty="0">
              <a:solidFill>
                <a:srgbClr val="000000"/>
              </a:solidFill>
              <a:effectLst/>
            </a:endParaRPr>
          </a:p>
          <a:p>
            <a:pPr marL="1143000" lvl="2" indent="-228600" algn="l">
              <a:buFont typeface="Arial" panose="020B0604020202020204" pitchFamily="34" charset="0"/>
              <a:buChar char="•"/>
            </a:pPr>
            <a:r>
              <a:rPr lang="en-IN" b="0" i="0" u="none" strike="noStrike" dirty="0">
                <a:solidFill>
                  <a:srgbClr val="000000"/>
                </a:solidFill>
                <a:effectLst/>
              </a:rPr>
              <a:t>items[rear] = value;</a:t>
            </a:r>
          </a:p>
        </p:txBody>
      </p:sp>
    </p:spTree>
    <p:extLst>
      <p:ext uri="{BB962C8B-B14F-4D97-AF65-F5344CB8AC3E}">
        <p14:creationId xmlns:p14="http://schemas.microsoft.com/office/powerpoint/2010/main" val="1728052777"/>
      </p:ext>
    </p:extLst>
  </p:cSld>
  <p:clrMapOvr>
    <a:masterClrMapping/>
  </p:clrMapOvr>
</p:sld>
</file>

<file path=ppt/theme/theme1.xml><?xml version="1.0" encoding="utf-8"?>
<a:theme xmlns:a="http://schemas.openxmlformats.org/drawingml/2006/main" name="Theme_AK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AKC" id="{9C54EB95-8E0C-4D00-B99E-788B798EDC47}" vid="{BDFB0EC1-4434-44D4-9E2D-0A54C3F6A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9EDFB9799FB34096DC5ECB39FA578D" ma:contentTypeVersion="4" ma:contentTypeDescription="Create a new document." ma:contentTypeScope="" ma:versionID="c041bc10bdd0dd61e35143f9bbb362bf">
  <xsd:schema xmlns:xsd="http://www.w3.org/2001/XMLSchema" xmlns:xs="http://www.w3.org/2001/XMLSchema" xmlns:p="http://schemas.microsoft.com/office/2006/metadata/properties" xmlns:ns2="4d7d706e-fb25-4020-bcbb-507cf6975277" targetNamespace="http://schemas.microsoft.com/office/2006/metadata/properties" ma:root="true" ma:fieldsID="9680f976936f56ec52c882ef73283a29" ns2:_="">
    <xsd:import namespace="4d7d706e-fb25-4020-bcbb-507cf69752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7d706e-fb25-4020-bcbb-507cf69752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C196A2-431E-461F-8660-519C021DC96F}"/>
</file>

<file path=customXml/itemProps2.xml><?xml version="1.0" encoding="utf-8"?>
<ds:datastoreItem xmlns:ds="http://schemas.openxmlformats.org/officeDocument/2006/customXml" ds:itemID="{84B32209-2563-4677-B4FD-7E959BA72C87}"/>
</file>

<file path=customXml/itemProps3.xml><?xml version="1.0" encoding="utf-8"?>
<ds:datastoreItem xmlns:ds="http://schemas.openxmlformats.org/officeDocument/2006/customXml" ds:itemID="{8C07C05B-358D-4FF1-BEC5-DD5E29190072}"/>
</file>

<file path=docProps/app.xml><?xml version="1.0" encoding="utf-8"?>
<Properties xmlns="http://schemas.openxmlformats.org/officeDocument/2006/extended-properties" xmlns:vt="http://schemas.openxmlformats.org/officeDocument/2006/docPropsVTypes">
  <Template>Theme_AKC</Template>
  <TotalTime>1136</TotalTime>
  <Words>3533</Words>
  <Application>Microsoft Macintosh PowerPoint</Application>
  <PresentationFormat>Widescreen</PresentationFormat>
  <Paragraphs>633</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-webkit-standard</vt:lpstr>
      <vt:lpstr>Arial</vt:lpstr>
      <vt:lpstr>Calibri</vt:lpstr>
      <vt:lpstr>Times New Roman</vt:lpstr>
      <vt:lpstr>Wingdings</vt:lpstr>
      <vt:lpstr>Theme_AKC</vt:lpstr>
      <vt:lpstr>Queues</vt:lpstr>
      <vt:lpstr>What is Queue? (ADT)</vt:lpstr>
      <vt:lpstr>Application</vt:lpstr>
      <vt:lpstr>Queue Operations</vt:lpstr>
      <vt:lpstr>Types of Queues</vt:lpstr>
      <vt:lpstr>Array based implementation- Version 1</vt:lpstr>
      <vt:lpstr>sEmpty() Function</vt:lpstr>
      <vt:lpstr>isFull() Function</vt:lpstr>
      <vt:lpstr>enqueue() Function</vt:lpstr>
      <vt:lpstr>dequeue() Function</vt:lpstr>
      <vt:lpstr>getFront() </vt:lpstr>
      <vt:lpstr>display() Function</vt:lpstr>
      <vt:lpstr>PowerPoint Presentation</vt:lpstr>
      <vt:lpstr>Version 2 implementation</vt:lpstr>
      <vt:lpstr>PowerPoint Presentation</vt:lpstr>
      <vt:lpstr> </vt:lpstr>
      <vt:lpstr>PowerPoint Presentation</vt:lpstr>
      <vt:lpstr>Limitation of simple queue</vt:lpstr>
      <vt:lpstr>Circular Queue</vt:lpstr>
      <vt:lpstr>PowerPoint Presentation</vt:lpstr>
      <vt:lpstr>Implementation of Circular Queue</vt:lpstr>
      <vt:lpstr>Implementation of Circular Queue</vt:lpstr>
      <vt:lpstr>Dequeue()</vt:lpstr>
      <vt:lpstr>Front() </vt:lpstr>
      <vt:lpstr>isEmpty()</vt:lpstr>
      <vt:lpstr>Conditions in Circular Queue</vt:lpstr>
      <vt:lpstr>Advantages of Circular Queue</vt:lpstr>
      <vt:lpstr>Double ended queue (Deque)</vt:lpstr>
      <vt:lpstr>Types of Deques</vt:lpstr>
      <vt:lpstr>Basic Operations on Deques</vt:lpstr>
      <vt:lpstr>PowerPoint Presentation</vt:lpstr>
      <vt:lpstr>PowerPoint Presentation</vt:lpstr>
      <vt:lpstr>PowerPoint Presentation</vt:lpstr>
      <vt:lpstr>PowerPoint Presentation</vt:lpstr>
      <vt:lpstr>Priority Queue</vt:lpstr>
      <vt:lpstr>Types of Priority Queues</vt:lpstr>
      <vt:lpstr>Array-Based Implementation</vt:lpstr>
      <vt:lpstr>Unsorted Array</vt:lpstr>
      <vt:lpstr>Sorted Array</vt:lpstr>
      <vt:lpstr>PowerPoint Presentation</vt:lpstr>
      <vt:lpstr>PowerPoint Presentation</vt:lpstr>
      <vt:lpstr>PowerPoint Presentation</vt:lpstr>
      <vt:lpstr>Using one structure</vt:lpstr>
      <vt:lpstr>Using Two Structures</vt:lpstr>
      <vt:lpstr>Alternative Implementations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dc:title>
  <dc:creator>Akshay K. C. [MAHE-MIT]</dc:creator>
  <cp:lastModifiedBy>S Kaliraj</cp:lastModifiedBy>
  <cp:revision>77</cp:revision>
  <dcterms:created xsi:type="dcterms:W3CDTF">2022-09-02T16:58:06Z</dcterms:created>
  <dcterms:modified xsi:type="dcterms:W3CDTF">2024-08-12T03:26:14Z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0x0101004D9EDFB9799FB34096DC5ECB39FA578D</vt:lpwstr>
  </property>
  <property fmtid="{D5CDD505-2E9C-101B-9397-08002B2CF9AE}" pid="3" name="Order">
    <vt:r8>1900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