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017104"/>
            <a:ext cx="8915399" cy="2262781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Ecosystem approach to Opioid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Anmol Bajaj</a:t>
            </a:r>
          </a:p>
          <a:p>
            <a:pPr algn="r"/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Shrikant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Mudholkar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Soham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Dasneogi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5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68" y="503583"/>
            <a:ext cx="8915400" cy="5976730"/>
          </a:xfrm>
        </p:spPr>
        <p:txBody>
          <a:bodyPr/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Our Approach</a:t>
            </a:r>
          </a:p>
          <a:p>
            <a:endParaRPr lang="en-IN" dirty="0"/>
          </a:p>
          <a:p>
            <a:r>
              <a:rPr lang="en-US" dirty="0"/>
              <a:t>An ecosystem approach could be the best hope in the battle against opioid addiction. From engaging new partners and aligning action across the ecosystem, to using a portfolio of interventions, driving innovation, and using markets to support sustainable solutions, the ecosystem is likely to generate a powerful response.</a:t>
            </a:r>
          </a:p>
          <a:p>
            <a:endParaRPr lang="en-US" dirty="0"/>
          </a:p>
          <a:p>
            <a:r>
              <a:rPr lang="en-US" dirty="0"/>
              <a:t>This collaborative approach inspires all stakeholders to act as a single, integrated community and point the way toward powerful new solutions.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6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151" y="503583"/>
            <a:ext cx="8915400" cy="6241774"/>
          </a:xfrm>
        </p:spPr>
        <p:txBody>
          <a:bodyPr/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opioid and heroin epidemic touches nearly every American. Some are prescribed opioids for pain relief, some are battling opioid dependency and addiction, while others have lost a loved one to an overdose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number of prescriptions for opioids has gone from 76 million in 1991 to nearly 207 million in 2013. In 2014, there were approximately one-and-a-half times more drug overdose deaths than deaths from motor vehicle crashes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are creating ecosystem application that would give us insights into the root cause of the problem and help us find innovative ways to fight this evil crisis.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5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Hospital Enterprise</a:t>
            </a:r>
          </a:p>
          <a:p>
            <a:endParaRPr lang="en-IN" sz="2400" dirty="0"/>
          </a:p>
          <a:p>
            <a:r>
              <a:rPr lang="en-US" dirty="0"/>
              <a:t>Doctors can diagnose the patient and prescribe opioids if needed</a:t>
            </a:r>
          </a:p>
          <a:p>
            <a:r>
              <a:rPr lang="en-US" dirty="0"/>
              <a:t>Identify a pattern of opioid abuse and can recommend a patient to community rehab provider</a:t>
            </a:r>
          </a:p>
          <a:p>
            <a:r>
              <a:rPr lang="en-IN" dirty="0"/>
              <a:t>Hospital enterprise can also see the breakdown of each opioid abuse symptom for its patients</a:t>
            </a:r>
          </a:p>
          <a:p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711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9036"/>
          </a:xfrm>
        </p:spPr>
        <p:txBody>
          <a:bodyPr/>
          <a:lstStyle/>
          <a:p>
            <a:r>
              <a:rPr lang="en-US" dirty="0" err="1"/>
              <a:t>Baysian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4162"/>
            <a:ext cx="8915400" cy="4267060"/>
          </a:xfrm>
        </p:spPr>
        <p:txBody>
          <a:bodyPr/>
          <a:lstStyle/>
          <a:p>
            <a:r>
              <a:rPr lang="en-US" dirty="0"/>
              <a:t>A Bayesian average is a method of estimating the mean of a population where instead of estimating the mean strictly from the available data set, other information – especially a pre-existing belief with regard to the population which is a central feature of Bayesian interpretation – is incorporated into the calculation which is especially relevant when the available data set is small.</a:t>
            </a:r>
          </a:p>
          <a:p>
            <a:r>
              <a:rPr lang="en-US" dirty="0" err="1"/>
              <a:t>Baysian</a:t>
            </a:r>
            <a:r>
              <a:rPr lang="en-US" dirty="0"/>
              <a:t> Weighted rating (WR) = (v ÷ (</a:t>
            </a:r>
            <a:r>
              <a:rPr lang="en-US" dirty="0" err="1"/>
              <a:t>v+m</a:t>
            </a:r>
            <a:r>
              <a:rPr lang="en-US" dirty="0"/>
              <a:t>)) × R + (m ÷ (</a:t>
            </a:r>
            <a:r>
              <a:rPr lang="en-US" dirty="0" err="1"/>
              <a:t>v+m</a:t>
            </a:r>
            <a:r>
              <a:rPr lang="en-US" dirty="0"/>
              <a:t>)) × C</a:t>
            </a:r>
          </a:p>
          <a:p>
            <a:pPr marL="400050" lvl="1" indent="0">
              <a:buNone/>
            </a:pPr>
            <a:r>
              <a:rPr lang="en-US" dirty="0"/>
              <a:t>m = Total patients in the Ecosystem </a:t>
            </a:r>
          </a:p>
          <a:p>
            <a:pPr marL="400050" lvl="1" indent="0">
              <a:buNone/>
            </a:pPr>
            <a:r>
              <a:rPr lang="en-US" dirty="0"/>
              <a:t>v = Average of visits for all patients in the Ecosystem </a:t>
            </a:r>
          </a:p>
          <a:p>
            <a:pPr marL="400050" lvl="1" indent="0">
              <a:buNone/>
            </a:pPr>
            <a:r>
              <a:rPr lang="en-US" dirty="0"/>
              <a:t>c = Total symptom score for current patient</a:t>
            </a:r>
          </a:p>
          <a:p>
            <a:pPr marL="400050" lvl="1" indent="0">
              <a:buNone/>
            </a:pPr>
            <a:r>
              <a:rPr lang="en-US" dirty="0"/>
              <a:t>R = Average symptom score of all patients in the Ecosystem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71" y="478529"/>
            <a:ext cx="2557086" cy="10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6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2.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Pharmacy Enterprise</a:t>
            </a:r>
          </a:p>
          <a:p>
            <a:endParaRPr lang="en-IN" sz="2400" dirty="0"/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Order opioids from pharma companies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Sell opioids based on demand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Keep a track of purchase history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9400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3.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Pharmaceutical Company Enterprise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Supply opioids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Keep a track of opioids supplied across various organizations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4927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4.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Community Rehabilitation Enterprise</a:t>
            </a:r>
          </a:p>
          <a:p>
            <a:endParaRPr lang="en-IN" sz="2400" dirty="0"/>
          </a:p>
          <a:p>
            <a:r>
              <a:rPr lang="en-US" dirty="0"/>
              <a:t>Accept patients addicted to opioids</a:t>
            </a:r>
            <a:endParaRPr lang="en-IN" dirty="0"/>
          </a:p>
          <a:p>
            <a:r>
              <a:rPr lang="en-US" dirty="0"/>
              <a:t>Collaborate with hospitals to fight crisis</a:t>
            </a:r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243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5.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Criminal Justice Department</a:t>
            </a:r>
          </a:p>
          <a:p>
            <a:endParaRPr lang="en-IN" sz="2400" dirty="0"/>
          </a:p>
          <a:p>
            <a:r>
              <a:rPr lang="en-US" dirty="0"/>
              <a:t>Find pharmacies who are selling the opioids illegally </a:t>
            </a:r>
            <a:endParaRPr lang="en-IN" dirty="0"/>
          </a:p>
          <a:p>
            <a:r>
              <a:rPr lang="en-US" dirty="0"/>
              <a:t>Find doctors who prescribe opioids despite medical history of abuse</a:t>
            </a:r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355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5.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Public Health Organization (Ecosystem)</a:t>
            </a:r>
          </a:p>
          <a:p>
            <a:endParaRPr lang="en-IN" sz="2400" dirty="0"/>
          </a:p>
          <a:p>
            <a:r>
              <a:rPr lang="en-US" dirty="0"/>
              <a:t>Collaborate with other organizations to find patients who are abusing opioids</a:t>
            </a:r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8624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470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Segoe UI</vt:lpstr>
      <vt:lpstr>Wingdings 3</vt:lpstr>
      <vt:lpstr>Wisp</vt:lpstr>
      <vt:lpstr>Ecosystem approach to Opioid Crisis</vt:lpstr>
      <vt:lpstr>PowerPoint Presentation</vt:lpstr>
      <vt:lpstr>PowerPoint Presentation</vt:lpstr>
      <vt:lpstr>Baysian Algoritm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approach to Opioid Crisis</dc:title>
  <dc:creator>Soham Neogi</dc:creator>
  <cp:lastModifiedBy>Shrikant Anil Mudholkar</cp:lastModifiedBy>
  <cp:revision>12</cp:revision>
  <dcterms:created xsi:type="dcterms:W3CDTF">2016-12-12T02:27:42Z</dcterms:created>
  <dcterms:modified xsi:type="dcterms:W3CDTF">2016-12-12T04:54:50Z</dcterms:modified>
</cp:coreProperties>
</file>