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67" r:id="rId4"/>
    <p:sldId id="261" r:id="rId5"/>
    <p:sldId id="268" r:id="rId6"/>
    <p:sldId id="265" r:id="rId7"/>
    <p:sldId id="271" r:id="rId8"/>
    <p:sldId id="272" r:id="rId9"/>
    <p:sldId id="269" r:id="rId10"/>
    <p:sldId id="273" r:id="rId11"/>
    <p:sldId id="270" r:id="rId12"/>
    <p:sldId id="274" r:id="rId13"/>
    <p:sldId id="264" r:id="rId14"/>
    <p:sldId id="276" r:id="rId15"/>
    <p:sldId id="277"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13B5C1-6678-4FF8-A5A0-6C9265C576BF}">
          <p14:sldIdLst>
            <p14:sldId id="256"/>
            <p14:sldId id="257"/>
            <p14:sldId id="267"/>
            <p14:sldId id="261"/>
            <p14:sldId id="268"/>
            <p14:sldId id="265"/>
            <p14:sldId id="271"/>
            <p14:sldId id="272"/>
            <p14:sldId id="269"/>
            <p14:sldId id="273"/>
            <p14:sldId id="270"/>
            <p14:sldId id="274"/>
            <p14:sldId id="264"/>
            <p14:sldId id="276"/>
            <p14:sldId id="277"/>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99" autoAdjust="0"/>
  </p:normalViewPr>
  <p:slideViewPr>
    <p:cSldViewPr snapToGrid="0">
      <p:cViewPr>
        <p:scale>
          <a:sx n="63" d="100"/>
          <a:sy n="63" d="100"/>
        </p:scale>
        <p:origin x="80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00E21-52D6-48A2-AA69-CA10BDD08CFE}" type="datetimeFigureOut">
              <a:rPr lang="en-US" smtClean="0"/>
              <a:t>12/15/2016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2B3DE-5A7E-4EAC-A59E-BF0BAFDED90D}" type="slidenum">
              <a:rPr lang="en-US" smtClean="0"/>
              <a:t>‹#›</a:t>
            </a:fld>
            <a:endParaRPr lang="en-US"/>
          </a:p>
        </p:txBody>
      </p:sp>
    </p:spTree>
    <p:extLst>
      <p:ext uri="{BB962C8B-B14F-4D97-AF65-F5344CB8AC3E}">
        <p14:creationId xmlns:p14="http://schemas.microsoft.com/office/powerpoint/2010/main" val="58186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72B3DE-5A7E-4EAC-A59E-BF0BAFDED90D}" type="slidenum">
              <a:rPr lang="en-US" smtClean="0"/>
              <a:t>2</a:t>
            </a:fld>
            <a:endParaRPr lang="en-US"/>
          </a:p>
        </p:txBody>
      </p:sp>
    </p:spTree>
    <p:extLst>
      <p:ext uri="{BB962C8B-B14F-4D97-AF65-F5344CB8AC3E}">
        <p14:creationId xmlns:p14="http://schemas.microsoft.com/office/powerpoint/2010/main" val="229172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017104"/>
            <a:ext cx="8915399" cy="2262781"/>
          </a:xfrm>
        </p:spPr>
        <p:txBody>
          <a:bodyPr/>
          <a:lstStyle/>
          <a:p>
            <a:r>
              <a:rPr lang="en-IN" dirty="0">
                <a:latin typeface="Segoe UI" panose="020B0502040204020203" pitchFamily="34" charset="0"/>
                <a:cs typeface="Segoe UI" panose="020B0502040204020203" pitchFamily="34" charset="0"/>
              </a:rPr>
              <a:t>Ecosystem approach to Opioid Crisis</a:t>
            </a:r>
          </a:p>
        </p:txBody>
      </p:sp>
      <p:sp>
        <p:nvSpPr>
          <p:cNvPr id="3" name="Subtitle 2"/>
          <p:cNvSpPr>
            <a:spLocks noGrp="1"/>
          </p:cNvSpPr>
          <p:nvPr>
            <p:ph type="subTitle" idx="1"/>
          </p:nvPr>
        </p:nvSpPr>
        <p:spPr/>
        <p:txBody>
          <a:bodyPr>
            <a:normAutofit lnSpcReduction="10000"/>
          </a:bodyPr>
          <a:lstStyle/>
          <a:p>
            <a:pPr algn="r"/>
            <a:r>
              <a:rPr lang="en-IN" dirty="0">
                <a:latin typeface="Segoe UI" panose="020B0502040204020203" pitchFamily="34" charset="0"/>
                <a:cs typeface="Segoe UI" panose="020B0502040204020203" pitchFamily="34" charset="0"/>
              </a:rPr>
              <a:t>Anmol Bajaj</a:t>
            </a:r>
          </a:p>
          <a:p>
            <a:pPr algn="r"/>
            <a:r>
              <a:rPr lang="en-IN" dirty="0" err="1">
                <a:latin typeface="Segoe UI" panose="020B0502040204020203" pitchFamily="34" charset="0"/>
                <a:cs typeface="Segoe UI" panose="020B0502040204020203" pitchFamily="34" charset="0"/>
              </a:rPr>
              <a:t>Shrikant</a:t>
            </a:r>
            <a:r>
              <a:rPr lang="en-IN" dirty="0">
                <a:latin typeface="Segoe UI" panose="020B0502040204020203" pitchFamily="34" charset="0"/>
                <a:cs typeface="Segoe UI" panose="020B0502040204020203" pitchFamily="34" charset="0"/>
              </a:rPr>
              <a:t> </a:t>
            </a:r>
            <a:r>
              <a:rPr lang="en-IN" dirty="0" err="1">
                <a:latin typeface="Segoe UI" panose="020B0502040204020203" pitchFamily="34" charset="0"/>
                <a:cs typeface="Segoe UI" panose="020B0502040204020203" pitchFamily="34" charset="0"/>
              </a:rPr>
              <a:t>Mudholkar</a:t>
            </a:r>
            <a:r>
              <a:rPr lang="en-IN" dirty="0">
                <a:latin typeface="Segoe UI" panose="020B0502040204020203" pitchFamily="34" charset="0"/>
                <a:cs typeface="Segoe UI" panose="020B0502040204020203" pitchFamily="34" charset="0"/>
              </a:rPr>
              <a:t> </a:t>
            </a:r>
          </a:p>
          <a:p>
            <a:pPr algn="r"/>
            <a:r>
              <a:rPr lang="en-IN" dirty="0">
                <a:latin typeface="Segoe UI" panose="020B0502040204020203" pitchFamily="34" charset="0"/>
                <a:cs typeface="Segoe UI" panose="020B0502040204020203" pitchFamily="34" charset="0"/>
              </a:rPr>
              <a:t>Soham </a:t>
            </a:r>
            <a:r>
              <a:rPr lang="en-IN" dirty="0" err="1">
                <a:latin typeface="Segoe UI" panose="020B0502040204020203" pitchFamily="34" charset="0"/>
                <a:cs typeface="Segoe UI" panose="020B0502040204020203" pitchFamily="34" charset="0"/>
              </a:rPr>
              <a:t>Dasneogi</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1351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725725" y="436880"/>
            <a:ext cx="8480755" cy="5809091"/>
          </a:xfrm>
          <a:prstGeom prst="rect">
            <a:avLst/>
          </a:prstGeom>
        </p:spPr>
      </p:pic>
      <p:pic>
        <p:nvPicPr>
          <p:cNvPr id="6" name="Picture 5"/>
          <p:cNvPicPr>
            <a:picLocks noChangeAspect="1"/>
          </p:cNvPicPr>
          <p:nvPr/>
        </p:nvPicPr>
        <p:blipFill>
          <a:blip r:embed="rId3"/>
          <a:stretch>
            <a:fillRect/>
          </a:stretch>
        </p:blipFill>
        <p:spPr>
          <a:xfrm>
            <a:off x="698805" y="4127611"/>
            <a:ext cx="2118360" cy="2118360"/>
          </a:xfrm>
          <a:prstGeom prst="rect">
            <a:avLst/>
          </a:prstGeom>
        </p:spPr>
      </p:pic>
    </p:spTree>
    <p:extLst>
      <p:ext uri="{BB962C8B-B14F-4D97-AF65-F5344CB8AC3E}">
        <p14:creationId xmlns:p14="http://schemas.microsoft.com/office/powerpoint/2010/main" val="771438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9307"/>
          </a:xfrm>
        </p:spPr>
        <p:txBody>
          <a:bodyPr>
            <a:normAutofit/>
          </a:bodyPr>
          <a:lstStyle/>
          <a:p>
            <a:r>
              <a:rPr lang="en-US" sz="2800" dirty="0"/>
              <a:t>Drug Enforcement Administration</a:t>
            </a:r>
          </a:p>
        </p:txBody>
      </p:sp>
      <p:sp>
        <p:nvSpPr>
          <p:cNvPr id="3" name="Content Placeholder 2"/>
          <p:cNvSpPr>
            <a:spLocks noGrp="1"/>
          </p:cNvSpPr>
          <p:nvPr>
            <p:ph idx="1"/>
          </p:nvPr>
        </p:nvSpPr>
        <p:spPr>
          <a:xfrm>
            <a:off x="2592925" y="1403417"/>
            <a:ext cx="6395159" cy="4062102"/>
          </a:xfrm>
        </p:spPr>
        <p:txBody>
          <a:bodyPr>
            <a:noAutofit/>
          </a:bodyPr>
          <a:lstStyle/>
          <a:p>
            <a:pPr algn="just">
              <a:lnSpc>
                <a:spcPct val="150000"/>
              </a:lnSpc>
            </a:pPr>
            <a:r>
              <a:rPr lang="en-US" dirty="0">
                <a:cs typeface="Segoe UI" panose="020B0502040204020203" pitchFamily="34" charset="0"/>
              </a:rPr>
              <a:t>The Drug Enforcement Administration (or simply DEA)  finds the doctors guilty of malpractice, i.e. the doctors who prescribe opioids to patients that are showing signs of addiction and pushing them towards abuse</a:t>
            </a:r>
          </a:p>
          <a:p>
            <a:pPr algn="just">
              <a:lnSpc>
                <a:spcPct val="150000"/>
              </a:lnSpc>
            </a:pPr>
            <a:r>
              <a:rPr lang="en-US" dirty="0">
                <a:cs typeface="Segoe UI" panose="020B0502040204020203" pitchFamily="34" charset="0"/>
              </a:rPr>
              <a:t>The DEA also looks for pharmacies that sell opioids to individuals without prescriptions, thus enabling their addiction</a:t>
            </a:r>
          </a:p>
          <a:p>
            <a:pPr algn="just">
              <a:lnSpc>
                <a:spcPct val="150000"/>
              </a:lnSpc>
            </a:pPr>
            <a:r>
              <a:rPr lang="en-US" dirty="0">
                <a:cs typeface="Segoe UI" panose="020B0502040204020203" pitchFamily="34" charset="0"/>
              </a:rPr>
              <a:t>It also looks for pharmacies that are most frequented by patients, to see if a particular pharmacy might be dealing opioids under the table</a:t>
            </a:r>
          </a:p>
        </p:txBody>
      </p:sp>
      <p:pic>
        <p:nvPicPr>
          <p:cNvPr id="5" name="Picture 4"/>
          <p:cNvPicPr>
            <a:picLocks noChangeAspect="1"/>
          </p:cNvPicPr>
          <p:nvPr/>
        </p:nvPicPr>
        <p:blipFill>
          <a:blip r:embed="rId2"/>
          <a:stretch>
            <a:fillRect/>
          </a:stretch>
        </p:blipFill>
        <p:spPr>
          <a:xfrm>
            <a:off x="9136771" y="1905000"/>
            <a:ext cx="2635494" cy="3632708"/>
          </a:xfrm>
          <a:prstGeom prst="rect">
            <a:avLst/>
          </a:prstGeom>
        </p:spPr>
      </p:pic>
    </p:spTree>
    <p:extLst>
      <p:ext uri="{BB962C8B-B14F-4D97-AF65-F5344CB8AC3E}">
        <p14:creationId xmlns:p14="http://schemas.microsoft.com/office/powerpoint/2010/main" val="4233539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20156" y="1356234"/>
            <a:ext cx="7998644" cy="4877051"/>
          </a:xfrm>
          <a:prstGeom prst="rect">
            <a:avLst/>
          </a:prstGeom>
        </p:spPr>
      </p:pic>
      <p:sp>
        <p:nvSpPr>
          <p:cNvPr id="5" name="Title 1"/>
          <p:cNvSpPr>
            <a:spLocks noGrp="1"/>
          </p:cNvSpPr>
          <p:nvPr>
            <p:ph type="title"/>
          </p:nvPr>
        </p:nvSpPr>
        <p:spPr>
          <a:xfrm>
            <a:off x="2592925" y="624110"/>
            <a:ext cx="8911687" cy="779307"/>
          </a:xfrm>
        </p:spPr>
        <p:txBody>
          <a:bodyPr>
            <a:normAutofit/>
          </a:bodyPr>
          <a:lstStyle/>
          <a:p>
            <a:r>
              <a:rPr lang="en-US" sz="2800" dirty="0"/>
              <a:t>DEA Reports</a:t>
            </a:r>
          </a:p>
        </p:txBody>
      </p:sp>
    </p:spTree>
    <p:extLst>
      <p:ext uri="{BB962C8B-B14F-4D97-AF65-F5344CB8AC3E}">
        <p14:creationId xmlns:p14="http://schemas.microsoft.com/office/powerpoint/2010/main" val="3645190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8968" y="595023"/>
            <a:ext cx="8915400" cy="5976730"/>
          </a:xfrm>
        </p:spPr>
        <p:txBody>
          <a:bodyPr/>
          <a:lstStyle/>
          <a:p>
            <a:pPr marL="0" indent="0">
              <a:buNone/>
            </a:pPr>
            <a:r>
              <a:rPr lang="en-IN" sz="2800" dirty="0">
                <a:solidFill>
                  <a:schemeClr val="accent3">
                    <a:lumMod val="60000"/>
                    <a:lumOff val="40000"/>
                  </a:schemeClr>
                </a:solidFill>
                <a:cs typeface="Segoe UI" panose="020B0502040204020203" pitchFamily="34" charset="0"/>
              </a:rPr>
              <a:t>Our Approach</a:t>
            </a:r>
          </a:p>
          <a:p>
            <a:pPr algn="just"/>
            <a:endParaRPr lang="en-IN" dirty="0"/>
          </a:p>
          <a:p>
            <a:pPr algn="just"/>
            <a:r>
              <a:rPr lang="en-US" dirty="0"/>
              <a:t>An ecosystem approach could be the best hope in the battle against opioid addiction. From engaging new partners and aligning action across the ecosystem, to using data analysis, driving innovation, and using markets to support sustainable solutions, the ecosystem is likely to generate a powerful response.</a:t>
            </a:r>
          </a:p>
          <a:p>
            <a:pPr algn="just"/>
            <a:endParaRPr lang="en-US" dirty="0"/>
          </a:p>
          <a:p>
            <a:pPr algn="just"/>
            <a:r>
              <a:rPr lang="en-US" dirty="0"/>
              <a:t>This collaborative approach inspires all stakeholders to act as a single, integrated community and point the way toward powerful new solutions.</a:t>
            </a:r>
            <a:endParaRPr lang="en-IN" dirty="0"/>
          </a:p>
          <a:p>
            <a:endParaRPr lang="en-IN" dirty="0"/>
          </a:p>
        </p:txBody>
      </p:sp>
      <p:pic>
        <p:nvPicPr>
          <p:cNvPr id="4" name="Picture 3"/>
          <p:cNvPicPr>
            <a:picLocks noChangeAspect="1"/>
          </p:cNvPicPr>
          <p:nvPr/>
        </p:nvPicPr>
        <p:blipFill>
          <a:blip r:embed="rId2"/>
          <a:stretch>
            <a:fillRect/>
          </a:stretch>
        </p:blipFill>
        <p:spPr>
          <a:xfrm>
            <a:off x="5865881" y="4407274"/>
            <a:ext cx="2105592" cy="2105592"/>
          </a:xfrm>
          <a:prstGeom prst="rect">
            <a:avLst/>
          </a:prstGeom>
        </p:spPr>
      </p:pic>
      <p:pic>
        <p:nvPicPr>
          <p:cNvPr id="5" name="Picture 4"/>
          <p:cNvPicPr>
            <a:picLocks noChangeAspect="1"/>
          </p:cNvPicPr>
          <p:nvPr/>
        </p:nvPicPr>
        <p:blipFill>
          <a:blip r:embed="rId3"/>
          <a:stretch>
            <a:fillRect/>
          </a:stretch>
        </p:blipFill>
        <p:spPr>
          <a:xfrm>
            <a:off x="8315393" y="4910137"/>
            <a:ext cx="3228975" cy="1304925"/>
          </a:xfrm>
          <a:prstGeom prst="rect">
            <a:avLst/>
          </a:prstGeom>
        </p:spPr>
      </p:pic>
      <p:pic>
        <p:nvPicPr>
          <p:cNvPr id="6" name="Picture 5"/>
          <p:cNvPicPr>
            <a:picLocks noChangeAspect="1"/>
          </p:cNvPicPr>
          <p:nvPr/>
        </p:nvPicPr>
        <p:blipFill>
          <a:blip r:embed="rId4"/>
          <a:stretch>
            <a:fillRect/>
          </a:stretch>
        </p:blipFill>
        <p:spPr>
          <a:xfrm>
            <a:off x="3159511" y="4407274"/>
            <a:ext cx="2083050" cy="2083050"/>
          </a:xfrm>
          <a:prstGeom prst="rect">
            <a:avLst/>
          </a:prstGeom>
        </p:spPr>
      </p:pic>
    </p:spTree>
    <p:extLst>
      <p:ext uri="{BB962C8B-B14F-4D97-AF65-F5344CB8AC3E}">
        <p14:creationId xmlns:p14="http://schemas.microsoft.com/office/powerpoint/2010/main" val="2252608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400" y="5782"/>
            <a:ext cx="12039600" cy="6852218"/>
          </a:xfrm>
          <a:prstGeom prst="rect">
            <a:avLst/>
          </a:prstGeom>
        </p:spPr>
      </p:pic>
    </p:spTree>
    <p:extLst>
      <p:ext uri="{BB962C8B-B14F-4D97-AF65-F5344CB8AC3E}">
        <p14:creationId xmlns:p14="http://schemas.microsoft.com/office/powerpoint/2010/main" val="293635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48640"/>
            <a:ext cx="8915400" cy="5362582"/>
          </a:xfrm>
        </p:spPr>
        <p:txBody>
          <a:bodyPr>
            <a:normAutofit/>
          </a:bodyPr>
          <a:lstStyle/>
          <a:p>
            <a:pPr marL="0" indent="0">
              <a:buNone/>
            </a:pPr>
            <a:r>
              <a:rPr lang="en-US" sz="2800" dirty="0">
                <a:solidFill>
                  <a:schemeClr val="accent3">
                    <a:lumMod val="60000"/>
                    <a:lumOff val="40000"/>
                  </a:schemeClr>
                </a:solidFill>
              </a:rPr>
              <a:t>Reports</a:t>
            </a:r>
          </a:p>
          <a:p>
            <a:pPr>
              <a:lnSpc>
                <a:spcPct val="150000"/>
              </a:lnSpc>
            </a:pPr>
            <a:r>
              <a:rPr lang="en-US" dirty="0"/>
              <a:t>Opioids prescribed per Diagnosis symptom for addicts</a:t>
            </a:r>
          </a:p>
          <a:p>
            <a:pPr>
              <a:lnSpc>
                <a:spcPct val="150000"/>
              </a:lnSpc>
            </a:pPr>
            <a:r>
              <a:rPr lang="en-US" dirty="0"/>
              <a:t>Common abuse symptoms breakdown in addicts</a:t>
            </a:r>
          </a:p>
          <a:p>
            <a:pPr>
              <a:lnSpc>
                <a:spcPct val="150000"/>
              </a:lnSpc>
            </a:pPr>
            <a:r>
              <a:rPr lang="en-US" dirty="0"/>
              <a:t>Abuse symptoms of patients which are most prescribed with opioids</a:t>
            </a:r>
          </a:p>
          <a:p>
            <a:pPr>
              <a:lnSpc>
                <a:spcPct val="150000"/>
              </a:lnSpc>
            </a:pPr>
            <a:r>
              <a:rPr lang="en-US" dirty="0"/>
              <a:t>Patients score status with highest abuse symptoms for Low, medium, high scores</a:t>
            </a:r>
          </a:p>
          <a:p>
            <a:pPr>
              <a:lnSpc>
                <a:spcPct val="150000"/>
              </a:lnSpc>
            </a:pPr>
            <a:r>
              <a:rPr lang="en-US" dirty="0"/>
              <a:t>Pharmacies with discrepancy in opioid stock</a:t>
            </a:r>
          </a:p>
          <a:p>
            <a:pPr>
              <a:lnSpc>
                <a:spcPct val="150000"/>
              </a:lnSpc>
            </a:pPr>
            <a:r>
              <a:rPr lang="en-US" dirty="0"/>
              <a:t>Doctors prescribing opioids even if the patient shows a pattern of abuse</a:t>
            </a:r>
          </a:p>
          <a:p>
            <a:pPr>
              <a:lnSpc>
                <a:spcPct val="150000"/>
              </a:lnSpc>
            </a:pPr>
            <a:r>
              <a:rPr lang="en-US" dirty="0"/>
              <a:t>Pharmacies which are popular amongst the addicts</a:t>
            </a:r>
          </a:p>
          <a:p>
            <a:pPr>
              <a:lnSpc>
                <a:spcPct val="150000"/>
              </a:lnSpc>
            </a:pPr>
            <a:r>
              <a:rPr lang="en-US" dirty="0"/>
              <a:t>Abuse symptom breakdown for a hospital</a:t>
            </a:r>
          </a:p>
        </p:txBody>
      </p:sp>
    </p:spTree>
    <p:extLst>
      <p:ext uri="{BB962C8B-B14F-4D97-AF65-F5344CB8AC3E}">
        <p14:creationId xmlns:p14="http://schemas.microsoft.com/office/powerpoint/2010/main" val="329544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3292" y="2905760"/>
            <a:ext cx="2907348" cy="883920"/>
          </a:xfrm>
        </p:spPr>
        <p:txBody>
          <a:bodyPr>
            <a:normAutofit/>
          </a:bodyPr>
          <a:lstStyle/>
          <a:p>
            <a:pPr marL="0" indent="0">
              <a:buNone/>
            </a:pPr>
            <a:r>
              <a:rPr lang="en-US" sz="4000" dirty="0">
                <a:solidFill>
                  <a:schemeClr val="accent3">
                    <a:lumMod val="60000"/>
                    <a:lumOff val="40000"/>
                  </a:schemeClr>
                </a:solidFill>
              </a:rPr>
              <a:t>Thank you!</a:t>
            </a:r>
          </a:p>
        </p:txBody>
      </p:sp>
    </p:spTree>
    <p:extLst>
      <p:ext uri="{BB962C8B-B14F-4D97-AF65-F5344CB8AC3E}">
        <p14:creationId xmlns:p14="http://schemas.microsoft.com/office/powerpoint/2010/main" val="15634788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8151" y="676303"/>
            <a:ext cx="5345527" cy="4789777"/>
          </a:xfrm>
        </p:spPr>
        <p:txBody>
          <a:bodyPr>
            <a:normAutofit fontScale="92500" lnSpcReduction="20000"/>
          </a:bodyPr>
          <a:lstStyle/>
          <a:p>
            <a:pPr marL="0" indent="0">
              <a:buNone/>
            </a:pPr>
            <a:r>
              <a:rPr lang="en-IN" sz="3000" dirty="0">
                <a:solidFill>
                  <a:schemeClr val="accent3">
                    <a:lumMod val="60000"/>
                    <a:lumOff val="40000"/>
                  </a:schemeClr>
                </a:solidFill>
                <a:latin typeface="+mj-lt"/>
                <a:cs typeface="Segoe UI" panose="020B0502040204020203" pitchFamily="34" charset="0"/>
              </a:rPr>
              <a:t>Problem Statement</a:t>
            </a:r>
          </a:p>
          <a:p>
            <a:endParaRPr lang="en-IN" dirty="0">
              <a:latin typeface="+mj-lt"/>
              <a:cs typeface="Segoe UI" panose="020B0502040204020203" pitchFamily="34" charset="0"/>
            </a:endParaRPr>
          </a:p>
          <a:p>
            <a:pPr algn="just">
              <a:lnSpc>
                <a:spcPct val="150000"/>
              </a:lnSpc>
            </a:pPr>
            <a:r>
              <a:rPr lang="en-US" dirty="0">
                <a:latin typeface="+mj-lt"/>
                <a:cs typeface="Segoe UI" panose="020B0502040204020203" pitchFamily="34" charset="0"/>
              </a:rPr>
              <a:t>The opioid and heroin epidemic touches nearly every American. Some are prescribed opioids for pain relief, some are battling opioid dependency and addiction, while others have lost a loved one to an overdose</a:t>
            </a:r>
          </a:p>
          <a:p>
            <a:pPr algn="just">
              <a:lnSpc>
                <a:spcPct val="150000"/>
              </a:lnSpc>
            </a:pPr>
            <a:r>
              <a:rPr lang="en-US" dirty="0">
                <a:latin typeface="+mj-lt"/>
                <a:cs typeface="Segoe UI" panose="020B0502040204020203" pitchFamily="34" charset="0"/>
              </a:rPr>
              <a:t>The number of prescriptions for opioids has gone from 76 million in 1991 to nearly 207 million in 2013. In 2014, there were approximately one-and-a-half times more drug overdose deaths than deaths from motor vehicle crashes</a:t>
            </a:r>
          </a:p>
          <a:p>
            <a:endParaRPr lang="en-IN" b="1" dirty="0">
              <a:latin typeface="+mj-lt"/>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7810241" y="1432561"/>
            <a:ext cx="4007385" cy="3637280"/>
          </a:xfrm>
          <a:prstGeom prst="rect">
            <a:avLst/>
          </a:prstGeom>
        </p:spPr>
      </p:pic>
      <p:sp>
        <p:nvSpPr>
          <p:cNvPr id="7" name="Content Placeholder 2"/>
          <p:cNvSpPr txBox="1">
            <a:spLocks/>
          </p:cNvSpPr>
          <p:nvPr/>
        </p:nvSpPr>
        <p:spPr>
          <a:xfrm>
            <a:off x="2218151" y="5323840"/>
            <a:ext cx="9599475" cy="80264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defTabSz="914400">
              <a:lnSpc>
                <a:spcPct val="150000"/>
              </a:lnSpc>
              <a:spcBef>
                <a:spcPts val="0"/>
              </a:spcBef>
              <a:buClrTx/>
              <a:defRPr/>
            </a:pPr>
            <a:r>
              <a:rPr lang="en-US" sz="1900" dirty="0">
                <a:latin typeface="+mj-lt"/>
                <a:cs typeface="Segoe UI" panose="020B0502040204020203" pitchFamily="34" charset="0"/>
              </a:rPr>
              <a:t>We are creating ecosystem application that would give us insights into the root cause of the problem and help us find innovative ways to fight this evil crisis.</a:t>
            </a:r>
            <a:endParaRPr lang="en-IN" sz="1900" dirty="0">
              <a:latin typeface="+mj-lt"/>
              <a:cs typeface="Segoe UI" panose="020B0502040204020203" pitchFamily="34" charset="0"/>
            </a:endParaRPr>
          </a:p>
          <a:p>
            <a:endParaRPr lang="en-US" dirty="0">
              <a:latin typeface="+mj-lt"/>
            </a:endParaRPr>
          </a:p>
        </p:txBody>
      </p:sp>
    </p:spTree>
    <p:extLst>
      <p:ext uri="{BB962C8B-B14F-4D97-AF65-F5344CB8AC3E}">
        <p14:creationId xmlns:p14="http://schemas.microsoft.com/office/powerpoint/2010/main" val="626052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6332" y="591419"/>
            <a:ext cx="8915400" cy="5218203"/>
          </a:xfrm>
        </p:spPr>
        <p:txBody>
          <a:bodyPr>
            <a:normAutofit/>
          </a:bodyPr>
          <a:lstStyle/>
          <a:p>
            <a:pPr marL="0" indent="0">
              <a:buNone/>
            </a:pPr>
            <a:r>
              <a:rPr lang="en-US" sz="2800" dirty="0">
                <a:solidFill>
                  <a:schemeClr val="accent3">
                    <a:lumMod val="60000"/>
                    <a:lumOff val="40000"/>
                  </a:schemeClr>
                </a:solidFill>
                <a:ea typeface="Segoe UI Emoji" panose="020B0502040204020203" pitchFamily="34" charset="0"/>
              </a:rPr>
              <a:t>Stakeholders</a:t>
            </a:r>
          </a:p>
          <a:p>
            <a:pPr>
              <a:lnSpc>
                <a:spcPct val="200000"/>
              </a:lnSpc>
            </a:pPr>
            <a:r>
              <a:rPr lang="en-US" dirty="0">
                <a:ea typeface="Segoe UI Emoji" panose="020B0502040204020203" pitchFamily="34" charset="0"/>
              </a:rPr>
              <a:t>Hospital</a:t>
            </a:r>
          </a:p>
          <a:p>
            <a:pPr>
              <a:lnSpc>
                <a:spcPct val="200000"/>
              </a:lnSpc>
            </a:pPr>
            <a:r>
              <a:rPr lang="en-US" dirty="0">
                <a:ea typeface="Segoe UI Emoji" panose="020B0502040204020203" pitchFamily="34" charset="0"/>
              </a:rPr>
              <a:t>Pharmacy</a:t>
            </a:r>
          </a:p>
          <a:p>
            <a:pPr>
              <a:lnSpc>
                <a:spcPct val="200000"/>
              </a:lnSpc>
            </a:pPr>
            <a:r>
              <a:rPr lang="en-US" dirty="0">
                <a:ea typeface="Segoe UI Emoji" panose="020B0502040204020203" pitchFamily="34" charset="0"/>
              </a:rPr>
              <a:t>Pharmaceutical Company</a:t>
            </a:r>
          </a:p>
          <a:p>
            <a:pPr>
              <a:lnSpc>
                <a:spcPct val="200000"/>
              </a:lnSpc>
            </a:pPr>
            <a:r>
              <a:rPr lang="en-US" dirty="0">
                <a:ea typeface="Segoe UI Emoji" panose="020B0502040204020203" pitchFamily="34" charset="0"/>
              </a:rPr>
              <a:t>Drug Enforcement Administration</a:t>
            </a:r>
          </a:p>
          <a:p>
            <a:pPr>
              <a:lnSpc>
                <a:spcPct val="200000"/>
              </a:lnSpc>
            </a:pPr>
            <a:r>
              <a:rPr lang="en-US" dirty="0">
                <a:ea typeface="Segoe UI Emoji" panose="020B0502040204020203" pitchFamily="34" charset="0"/>
              </a:rPr>
              <a:t>Community Rehabilitation Center</a:t>
            </a:r>
          </a:p>
          <a:p>
            <a:pPr marL="0" indent="0">
              <a:buNone/>
            </a:pPr>
            <a:endParaRPr lang="en-US" dirty="0">
              <a:ea typeface="Segoe UI Emoji" panose="020B0502040204020203" pitchFamily="34" charset="0"/>
            </a:endParaRPr>
          </a:p>
        </p:txBody>
      </p:sp>
      <p:pic>
        <p:nvPicPr>
          <p:cNvPr id="4" name="Picture 3"/>
          <p:cNvPicPr>
            <a:picLocks noChangeAspect="1"/>
          </p:cNvPicPr>
          <p:nvPr/>
        </p:nvPicPr>
        <p:blipFill>
          <a:blip r:embed="rId2"/>
          <a:stretch>
            <a:fillRect/>
          </a:stretch>
        </p:blipFill>
        <p:spPr>
          <a:xfrm>
            <a:off x="7792720" y="855579"/>
            <a:ext cx="3682800" cy="3472581"/>
          </a:xfrm>
          <a:prstGeom prst="rect">
            <a:avLst/>
          </a:prstGeom>
        </p:spPr>
      </p:pic>
    </p:spTree>
    <p:extLst>
      <p:ext uri="{BB962C8B-B14F-4D97-AF65-F5344CB8AC3E}">
        <p14:creationId xmlns:p14="http://schemas.microsoft.com/office/powerpoint/2010/main" val="119269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7177" y="571609"/>
            <a:ext cx="8915400" cy="5950227"/>
          </a:xfrm>
        </p:spPr>
        <p:txBody>
          <a:bodyPr>
            <a:normAutofit/>
          </a:bodyPr>
          <a:lstStyle/>
          <a:p>
            <a:pPr marL="0" indent="0">
              <a:buNone/>
            </a:pPr>
            <a:r>
              <a:rPr lang="en-IN" sz="2800" dirty="0">
                <a:solidFill>
                  <a:schemeClr val="accent3">
                    <a:lumMod val="60000"/>
                    <a:lumOff val="40000"/>
                  </a:schemeClr>
                </a:solidFill>
                <a:latin typeface="+mj-lt"/>
                <a:cs typeface="Segoe UI" panose="020B0502040204020203" pitchFamily="34" charset="0"/>
              </a:rPr>
              <a:t>Hospital Enterprise</a:t>
            </a:r>
          </a:p>
          <a:p>
            <a:endParaRPr lang="en-IN" sz="2400" dirty="0"/>
          </a:p>
          <a:p>
            <a:pPr algn="just">
              <a:lnSpc>
                <a:spcPct val="150000"/>
              </a:lnSpc>
            </a:pPr>
            <a:r>
              <a:rPr lang="en-US" dirty="0"/>
              <a:t>Doctors can diagnose the patient and prescribe opioids if needed</a:t>
            </a:r>
          </a:p>
          <a:p>
            <a:pPr algn="just">
              <a:lnSpc>
                <a:spcPct val="150000"/>
              </a:lnSpc>
            </a:pPr>
            <a:r>
              <a:rPr lang="en-US" dirty="0"/>
              <a:t>Identify a pattern of opioid abuse and can recommend a patient to community rehab provider</a:t>
            </a:r>
          </a:p>
          <a:p>
            <a:pPr algn="just">
              <a:lnSpc>
                <a:spcPct val="150000"/>
              </a:lnSpc>
            </a:pPr>
            <a:r>
              <a:rPr lang="en-IN" dirty="0"/>
              <a:t>Hospital enterprise can also see the breakdown of each opioid abuse symptom for its patients</a:t>
            </a:r>
          </a:p>
          <a:p>
            <a:endParaRPr lang="en-IN" dirty="0"/>
          </a:p>
          <a:p>
            <a:endParaRPr lang="en-IN" sz="2800" dirty="0"/>
          </a:p>
        </p:txBody>
      </p:sp>
      <p:pic>
        <p:nvPicPr>
          <p:cNvPr id="4" name="Picture 3"/>
          <p:cNvPicPr>
            <a:picLocks noChangeAspect="1"/>
          </p:cNvPicPr>
          <p:nvPr/>
        </p:nvPicPr>
        <p:blipFill>
          <a:blip r:embed="rId2"/>
          <a:stretch>
            <a:fillRect/>
          </a:stretch>
        </p:blipFill>
        <p:spPr>
          <a:xfrm>
            <a:off x="5988422" y="3622324"/>
            <a:ext cx="5304155" cy="2818232"/>
          </a:xfrm>
          <a:prstGeom prst="rect">
            <a:avLst/>
          </a:prstGeom>
        </p:spPr>
      </p:pic>
    </p:spTree>
    <p:extLst>
      <p:ext uri="{BB962C8B-B14F-4D97-AF65-F5344CB8AC3E}">
        <p14:creationId xmlns:p14="http://schemas.microsoft.com/office/powerpoint/2010/main" val="2467113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65504"/>
            <a:ext cx="8915400" cy="5213638"/>
          </a:xfrm>
        </p:spPr>
        <p:txBody>
          <a:bodyPr>
            <a:normAutofit/>
          </a:bodyPr>
          <a:lstStyle/>
          <a:p>
            <a:pPr marL="0" indent="0">
              <a:buNone/>
            </a:pPr>
            <a:r>
              <a:rPr lang="en-US" sz="2800" dirty="0">
                <a:solidFill>
                  <a:schemeClr val="accent3">
                    <a:lumMod val="60000"/>
                    <a:lumOff val="40000"/>
                  </a:schemeClr>
                </a:solidFill>
              </a:rPr>
              <a:t>Patient Symptoms for various reports</a:t>
            </a:r>
          </a:p>
          <a:p>
            <a:pPr marL="0" indent="0">
              <a:buNone/>
            </a:pPr>
            <a:endParaRPr lang="en-US" dirty="0">
              <a:solidFill>
                <a:schemeClr val="accent3">
                  <a:lumMod val="60000"/>
                  <a:lumOff val="40000"/>
                </a:schemeClr>
              </a:solidFill>
            </a:endParaRPr>
          </a:p>
        </p:txBody>
      </p:sp>
      <p:pic>
        <p:nvPicPr>
          <p:cNvPr id="4" name="Picture 3"/>
          <p:cNvPicPr>
            <a:picLocks noChangeAspect="1"/>
          </p:cNvPicPr>
          <p:nvPr/>
        </p:nvPicPr>
        <p:blipFill>
          <a:blip r:embed="rId2"/>
          <a:stretch>
            <a:fillRect/>
          </a:stretch>
        </p:blipFill>
        <p:spPr>
          <a:xfrm>
            <a:off x="2589212" y="1263097"/>
            <a:ext cx="8619258" cy="5454021"/>
          </a:xfrm>
          <a:prstGeom prst="rect">
            <a:avLst/>
          </a:prstGeom>
        </p:spPr>
      </p:pic>
      <p:pic>
        <p:nvPicPr>
          <p:cNvPr id="5" name="Picture 4"/>
          <p:cNvPicPr>
            <a:picLocks noChangeAspect="1"/>
          </p:cNvPicPr>
          <p:nvPr/>
        </p:nvPicPr>
        <p:blipFill>
          <a:blip r:embed="rId3"/>
          <a:stretch>
            <a:fillRect/>
          </a:stretch>
        </p:blipFill>
        <p:spPr>
          <a:xfrm>
            <a:off x="1675933" y="3990107"/>
            <a:ext cx="2132933" cy="2844800"/>
          </a:xfrm>
          <a:prstGeom prst="rect">
            <a:avLst/>
          </a:prstGeom>
        </p:spPr>
      </p:pic>
    </p:spTree>
    <p:extLst>
      <p:ext uri="{BB962C8B-B14F-4D97-AF65-F5344CB8AC3E}">
        <p14:creationId xmlns:p14="http://schemas.microsoft.com/office/powerpoint/2010/main" val="3254589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9036"/>
          </a:xfrm>
        </p:spPr>
        <p:txBody>
          <a:bodyPr>
            <a:normAutofit/>
          </a:bodyPr>
          <a:lstStyle/>
          <a:p>
            <a:r>
              <a:rPr lang="en-US" sz="2800" dirty="0"/>
              <a:t>Bayesian Algorithm</a:t>
            </a:r>
          </a:p>
        </p:txBody>
      </p:sp>
      <p:sp>
        <p:nvSpPr>
          <p:cNvPr id="3" name="Content Placeholder 2"/>
          <p:cNvSpPr>
            <a:spLocks noGrp="1"/>
          </p:cNvSpPr>
          <p:nvPr>
            <p:ph idx="1"/>
          </p:nvPr>
        </p:nvSpPr>
        <p:spPr>
          <a:xfrm>
            <a:off x="2589212" y="1644162"/>
            <a:ext cx="9161588" cy="4267060"/>
          </a:xfrm>
        </p:spPr>
        <p:txBody>
          <a:bodyPr>
            <a:normAutofit/>
          </a:bodyPr>
          <a:lstStyle/>
          <a:p>
            <a:pPr algn="just"/>
            <a:r>
              <a:rPr lang="en-US" dirty="0"/>
              <a:t>A Bayesian average is a method of estimating the mean of a population where instead of estimating the mean strictly from the available data set, other information – especially a pre-existing belief with regard to the population which is a central feature of Bayesian interpretation – is incorporated into the calculation.</a:t>
            </a:r>
          </a:p>
          <a:p>
            <a:pPr algn="just"/>
            <a:endParaRPr lang="en-US" dirty="0"/>
          </a:p>
          <a:p>
            <a:pPr algn="just"/>
            <a:r>
              <a:rPr lang="en-US" dirty="0"/>
              <a:t>Bayesian Weighted rating (WR) = (v ÷ (</a:t>
            </a:r>
            <a:r>
              <a:rPr lang="en-US" dirty="0" err="1"/>
              <a:t>v+m</a:t>
            </a:r>
            <a:r>
              <a:rPr lang="en-US" dirty="0"/>
              <a:t>)) × R + (m ÷ (</a:t>
            </a:r>
            <a:r>
              <a:rPr lang="en-US" dirty="0" err="1"/>
              <a:t>v+m</a:t>
            </a:r>
            <a:r>
              <a:rPr lang="en-US" dirty="0"/>
              <a:t>)) × C</a:t>
            </a:r>
          </a:p>
          <a:p>
            <a:pPr marL="400050" lvl="1" indent="0" algn="just">
              <a:buNone/>
            </a:pPr>
            <a:r>
              <a:rPr lang="en-US" sz="1800" dirty="0"/>
              <a:t>m = Total patients in the Ecosystem </a:t>
            </a:r>
          </a:p>
          <a:p>
            <a:pPr marL="400050" lvl="1" indent="0" algn="just">
              <a:buNone/>
            </a:pPr>
            <a:r>
              <a:rPr lang="en-US" sz="1800" dirty="0"/>
              <a:t>v = Average of visits for all patients in the Ecosystem </a:t>
            </a:r>
          </a:p>
          <a:p>
            <a:pPr marL="400050" lvl="1" indent="0" algn="just">
              <a:buNone/>
            </a:pPr>
            <a:r>
              <a:rPr lang="en-US" sz="1800" dirty="0"/>
              <a:t>c = Total symptom score for current patient</a:t>
            </a:r>
          </a:p>
          <a:p>
            <a:pPr marL="400050" lvl="1" indent="0" algn="just">
              <a:buNone/>
            </a:pPr>
            <a:r>
              <a:rPr lang="en-US" sz="1800" dirty="0"/>
              <a:t>R = Average symptom score of all patients in the Ecosystem</a:t>
            </a:r>
          </a:p>
        </p:txBody>
      </p:sp>
      <p:pic>
        <p:nvPicPr>
          <p:cNvPr id="7" name="Picture 6"/>
          <p:cNvPicPr>
            <a:picLocks noChangeAspect="1"/>
          </p:cNvPicPr>
          <p:nvPr/>
        </p:nvPicPr>
        <p:blipFill>
          <a:blip r:embed="rId2"/>
          <a:stretch>
            <a:fillRect/>
          </a:stretch>
        </p:blipFill>
        <p:spPr>
          <a:xfrm>
            <a:off x="9193714" y="373021"/>
            <a:ext cx="2557086" cy="1060125"/>
          </a:xfrm>
          <a:prstGeom prst="rect">
            <a:avLst/>
          </a:prstGeom>
        </p:spPr>
      </p:pic>
    </p:spTree>
    <p:extLst>
      <p:ext uri="{BB962C8B-B14F-4D97-AF65-F5344CB8AC3E}">
        <p14:creationId xmlns:p14="http://schemas.microsoft.com/office/powerpoint/2010/main" val="2034560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7177" y="571609"/>
            <a:ext cx="8915400" cy="5950227"/>
          </a:xfrm>
        </p:spPr>
        <p:txBody>
          <a:bodyPr>
            <a:normAutofit/>
          </a:bodyPr>
          <a:lstStyle/>
          <a:p>
            <a:pPr marL="0" indent="0">
              <a:buNone/>
            </a:pPr>
            <a:r>
              <a:rPr lang="en-IN" sz="2800" dirty="0">
                <a:solidFill>
                  <a:schemeClr val="accent3">
                    <a:lumMod val="60000"/>
                    <a:lumOff val="40000"/>
                  </a:schemeClr>
                </a:solidFill>
                <a:cs typeface="Segoe UI" panose="020B0502040204020203" pitchFamily="34" charset="0"/>
              </a:rPr>
              <a:t>Pharmacy Enterprise</a:t>
            </a:r>
          </a:p>
          <a:p>
            <a:pPr marL="0" indent="0">
              <a:buNone/>
            </a:pPr>
            <a:endParaRPr lang="en-IN" sz="2400" dirty="0"/>
          </a:p>
          <a:p>
            <a:pPr algn="just">
              <a:lnSpc>
                <a:spcPct val="150000"/>
              </a:lnSpc>
            </a:pPr>
            <a:r>
              <a:rPr lang="en-US" dirty="0">
                <a:cs typeface="Segoe UI" panose="020B0502040204020203" pitchFamily="34" charset="0"/>
              </a:rPr>
              <a:t>Pharmacy Enterprise will manage its Chemist Organization</a:t>
            </a:r>
          </a:p>
          <a:p>
            <a:pPr algn="just">
              <a:lnSpc>
                <a:spcPct val="150000"/>
              </a:lnSpc>
            </a:pPr>
            <a:r>
              <a:rPr lang="en-US" dirty="0">
                <a:cs typeface="Segoe UI" panose="020B0502040204020203" pitchFamily="34" charset="0"/>
              </a:rPr>
              <a:t>The Pharmacy will be able to sell opioids to the patients based on the prescriptions, Pharmacy has a global prescription list of all the patients which has the total number of opioids prescribed by any doctor</a:t>
            </a:r>
          </a:p>
          <a:p>
            <a:pPr algn="just">
              <a:lnSpc>
                <a:spcPct val="150000"/>
              </a:lnSpc>
            </a:pPr>
            <a:r>
              <a:rPr lang="en-US" dirty="0">
                <a:cs typeface="Segoe UI" panose="020B0502040204020203" pitchFamily="34" charset="0"/>
              </a:rPr>
              <a:t>Pharmacy can communicate with Pharmaceutical Enterprise to order opioids to manage its own stock</a:t>
            </a:r>
          </a:p>
        </p:txBody>
      </p:sp>
      <p:pic>
        <p:nvPicPr>
          <p:cNvPr id="5" name="Picture 4"/>
          <p:cNvPicPr>
            <a:picLocks noChangeAspect="1"/>
          </p:cNvPicPr>
          <p:nvPr/>
        </p:nvPicPr>
        <p:blipFill rotWithShape="1">
          <a:blip r:embed="rId2"/>
          <a:srcRect b="20626"/>
          <a:stretch/>
        </p:blipFill>
        <p:spPr>
          <a:xfrm>
            <a:off x="8196952" y="4075747"/>
            <a:ext cx="3095625" cy="2457133"/>
          </a:xfrm>
          <a:prstGeom prst="rect">
            <a:avLst/>
          </a:prstGeom>
        </p:spPr>
      </p:pic>
    </p:spTree>
    <p:extLst>
      <p:ext uri="{BB962C8B-B14F-4D97-AF65-F5344CB8AC3E}">
        <p14:creationId xmlns:p14="http://schemas.microsoft.com/office/powerpoint/2010/main" val="3428993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7177" y="622409"/>
            <a:ext cx="8915400" cy="5950227"/>
          </a:xfrm>
        </p:spPr>
        <p:txBody>
          <a:bodyPr>
            <a:normAutofit/>
          </a:bodyPr>
          <a:lstStyle/>
          <a:p>
            <a:pPr marL="0" indent="0">
              <a:buNone/>
            </a:pPr>
            <a:r>
              <a:rPr lang="en-IN" sz="2800" dirty="0">
                <a:solidFill>
                  <a:schemeClr val="accent3">
                    <a:lumMod val="60000"/>
                    <a:lumOff val="40000"/>
                  </a:schemeClr>
                </a:solidFill>
                <a:cs typeface="Segoe UI" panose="020B0502040204020203" pitchFamily="34" charset="0"/>
              </a:rPr>
              <a:t>Pharmaceutical Company Enterprise</a:t>
            </a:r>
          </a:p>
          <a:p>
            <a:pPr marL="0" indent="0">
              <a:buNone/>
            </a:pPr>
            <a:endParaRPr lang="en-IN" sz="2400" dirty="0"/>
          </a:p>
          <a:p>
            <a:pPr>
              <a:lnSpc>
                <a:spcPct val="150000"/>
              </a:lnSpc>
            </a:pPr>
            <a:r>
              <a:rPr lang="en-US" dirty="0">
                <a:latin typeface="+mj-lt"/>
                <a:cs typeface="Segoe UI" panose="020B0502040204020203" pitchFamily="34" charset="0"/>
              </a:rPr>
              <a:t>Pharmaceutical Company Enterprise gets work requests from Pharmacy Enterprise</a:t>
            </a:r>
          </a:p>
          <a:p>
            <a:pPr>
              <a:lnSpc>
                <a:spcPct val="150000"/>
              </a:lnSpc>
            </a:pPr>
            <a:r>
              <a:rPr lang="en-US" dirty="0">
                <a:latin typeface="+mj-lt"/>
                <a:cs typeface="Segoe UI" panose="020B0502040204020203" pitchFamily="34" charset="0"/>
              </a:rPr>
              <a:t>Based on the work requests, they dispatch the opioids to the Pharmacy and maintains a record</a:t>
            </a:r>
          </a:p>
          <a:p>
            <a:pPr marL="0" indent="0">
              <a:lnSpc>
                <a:spcPct val="150000"/>
              </a:lnSpc>
              <a:buNone/>
            </a:pPr>
            <a:endParaRPr lang="en-US" dirty="0"/>
          </a:p>
        </p:txBody>
      </p:sp>
      <p:pic>
        <p:nvPicPr>
          <p:cNvPr id="4" name="Picture 3"/>
          <p:cNvPicPr>
            <a:picLocks noChangeAspect="1"/>
          </p:cNvPicPr>
          <p:nvPr/>
        </p:nvPicPr>
        <p:blipFill>
          <a:blip r:embed="rId2"/>
          <a:stretch>
            <a:fillRect/>
          </a:stretch>
        </p:blipFill>
        <p:spPr>
          <a:xfrm>
            <a:off x="8874998" y="3312636"/>
            <a:ext cx="3545364" cy="3545364"/>
          </a:xfrm>
          <a:prstGeom prst="rect">
            <a:avLst/>
          </a:prstGeom>
        </p:spPr>
      </p:pic>
    </p:spTree>
    <p:extLst>
      <p:ext uri="{BB962C8B-B14F-4D97-AF65-F5344CB8AC3E}">
        <p14:creationId xmlns:p14="http://schemas.microsoft.com/office/powerpoint/2010/main" val="2326540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normAutofit/>
          </a:bodyPr>
          <a:lstStyle/>
          <a:p>
            <a:r>
              <a:rPr lang="en-US" sz="2800" dirty="0"/>
              <a:t>Community Rehabilitation Centers</a:t>
            </a:r>
          </a:p>
        </p:txBody>
      </p:sp>
      <p:sp>
        <p:nvSpPr>
          <p:cNvPr id="3" name="Content Placeholder 2"/>
          <p:cNvSpPr>
            <a:spLocks noGrp="1"/>
          </p:cNvSpPr>
          <p:nvPr>
            <p:ph idx="1"/>
          </p:nvPr>
        </p:nvSpPr>
        <p:spPr>
          <a:xfrm>
            <a:off x="2592924" y="1780905"/>
            <a:ext cx="6605564" cy="3777622"/>
          </a:xfrm>
        </p:spPr>
        <p:txBody>
          <a:bodyPr/>
          <a:lstStyle/>
          <a:p>
            <a:pPr algn="just">
              <a:lnSpc>
                <a:spcPct val="150000"/>
              </a:lnSpc>
            </a:pPr>
            <a:r>
              <a:rPr lang="en-US" dirty="0">
                <a:cs typeface="Segoe UI" panose="020B0502040204020203" pitchFamily="34" charset="0"/>
              </a:rPr>
              <a:t>These enterprises accept work requests that contain patients sent for rehabilitation from hospital enterprises</a:t>
            </a:r>
          </a:p>
          <a:p>
            <a:pPr algn="just">
              <a:lnSpc>
                <a:spcPct val="150000"/>
              </a:lnSpc>
            </a:pPr>
            <a:r>
              <a:rPr lang="en-US" dirty="0">
                <a:cs typeface="Segoe UI" panose="020B0502040204020203" pitchFamily="34" charset="0"/>
              </a:rPr>
              <a:t>They also collect data on admitted patients about their recovery, such as other addictions they might have picked up post opioid abuse</a:t>
            </a:r>
          </a:p>
          <a:p>
            <a:pPr algn="just">
              <a:lnSpc>
                <a:spcPct val="150000"/>
              </a:lnSpc>
            </a:pPr>
            <a:r>
              <a:rPr lang="en-US" dirty="0">
                <a:cs typeface="Segoe UI" panose="020B0502040204020203" pitchFamily="34" charset="0"/>
              </a:rPr>
              <a:t>Rehab Centers also keep a track of a patient’s withdrawal symptoms during their recovery from opioid addiction</a:t>
            </a:r>
          </a:p>
        </p:txBody>
      </p:sp>
      <p:pic>
        <p:nvPicPr>
          <p:cNvPr id="4" name="Picture 3"/>
          <p:cNvPicPr>
            <a:picLocks noChangeAspect="1"/>
          </p:cNvPicPr>
          <p:nvPr/>
        </p:nvPicPr>
        <p:blipFill>
          <a:blip r:embed="rId2"/>
          <a:stretch>
            <a:fillRect/>
          </a:stretch>
        </p:blipFill>
        <p:spPr>
          <a:xfrm>
            <a:off x="9323900" y="1280160"/>
            <a:ext cx="2055300" cy="3251200"/>
          </a:xfrm>
          <a:prstGeom prst="rect">
            <a:avLst/>
          </a:prstGeom>
        </p:spPr>
      </p:pic>
    </p:spTree>
    <p:extLst>
      <p:ext uri="{BB962C8B-B14F-4D97-AF65-F5344CB8AC3E}">
        <p14:creationId xmlns:p14="http://schemas.microsoft.com/office/powerpoint/2010/main" val="1699019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5097</TotalTime>
  <Words>676</Words>
  <Application>Microsoft Office PowerPoint</Application>
  <PresentationFormat>Widescreen</PresentationFormat>
  <Paragraphs>63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Segoe UI</vt:lpstr>
      <vt:lpstr>Segoe UI Emoji</vt:lpstr>
      <vt:lpstr>Wingdings 3</vt:lpstr>
      <vt:lpstr>Wisp</vt:lpstr>
      <vt:lpstr>Ecosystem approach to Opioid Crisis</vt:lpstr>
      <vt:lpstr>PowerPoint Presentation</vt:lpstr>
      <vt:lpstr>PowerPoint Presentation</vt:lpstr>
      <vt:lpstr>PowerPoint Presentation</vt:lpstr>
      <vt:lpstr>PowerPoint Presentation</vt:lpstr>
      <vt:lpstr>Bayesian Algorithm</vt:lpstr>
      <vt:lpstr>PowerPoint Presentation</vt:lpstr>
      <vt:lpstr>PowerPoint Presentation</vt:lpstr>
      <vt:lpstr>Community Rehabilitation Centers</vt:lpstr>
      <vt:lpstr>PowerPoint Presentation</vt:lpstr>
      <vt:lpstr>Drug Enforcement Administration</vt:lpstr>
      <vt:lpstr>DEA Reports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Ecosystem approach to Opioid Crisis</dc:title>
  <dc:creator>Soham Neogi</dc:creator>
  <cp:lastModifiedBy>Shrikant Anil Mudholkar</cp:lastModifiedBy>
  <cp:revision>44</cp:revision>
  <dcterms:created xsi:type="dcterms:W3CDTF">2016-12-12T02:27:42Z</dcterms:created>
  <dcterms:modified xsi:type="dcterms:W3CDTF">2016-12-16T03:05:35Z</dcterms:modified>
</cp:coreProperties>
</file>