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57" r:id="rId4"/>
    <p:sldId id="278" r:id="rId5"/>
    <p:sldId id="274" r:id="rId6"/>
    <p:sldId id="275" r:id="rId7"/>
    <p:sldId id="276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73" r:id="rId16"/>
    <p:sldId id="261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9822" autoAdjust="0"/>
  </p:normalViewPr>
  <p:slideViewPr>
    <p:cSldViewPr snapToGrid="0" snapToObjects="1">
      <p:cViewPr>
        <p:scale>
          <a:sx n="96" d="100"/>
          <a:sy n="96" d="100"/>
        </p:scale>
        <p:origin x="-7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ws vs gc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5" y="137790"/>
            <a:ext cx="11717527" cy="65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3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33535A-7B82-4D1D-A798-D77D7F99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6359"/>
            <a:ext cx="8596668" cy="752669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A3FD05-AD4E-4DC4-876E-9B30BE20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46247"/>
            <a:ext cx="8596668" cy="4595117"/>
          </a:xfrm>
        </p:spPr>
        <p:txBody>
          <a:bodyPr>
            <a:normAutofit/>
          </a:bodyPr>
          <a:lstStyle/>
          <a:p>
            <a:r>
              <a:rPr lang="en-US" dirty="0"/>
              <a:t>Google Cloud and AWS both utilize different networks and partners to interconnect their data centers across the globe and deliver content via ISPs to end users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Google </a:t>
            </a:r>
            <a:r>
              <a:rPr lang="en-US" dirty="0"/>
              <a:t>firewall </a:t>
            </a:r>
            <a:r>
              <a:rPr lang="en-US" dirty="0" smtClean="0"/>
              <a:t>does not have outgoing rules</a:t>
            </a:r>
            <a:endParaRPr lang="en-US" dirty="0"/>
          </a:p>
          <a:p>
            <a:r>
              <a:rPr lang="en-US" dirty="0"/>
              <a:t>Google subnets can span multiple </a:t>
            </a:r>
            <a:r>
              <a:rPr lang="en-US" dirty="0" smtClean="0"/>
              <a:t>regions</a:t>
            </a:r>
          </a:p>
          <a:p>
            <a:r>
              <a:rPr lang="en-US" dirty="0"/>
              <a:t>No IP on Load balancer in Amazon, while Google has static IP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8E26029-571E-4C77-951E-55D31DAA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3" y="2551076"/>
            <a:ext cx="6186195" cy="16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DBB6A3-A349-4707-BA51-01EB658AC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83" y="503447"/>
            <a:ext cx="9045164" cy="599436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AWS Cloud operates 46 Availability Zones within 17 geographic Regions around the world, Whereas GCP cloud operates 39 Availability zones within 13 Regions.</a:t>
            </a:r>
          </a:p>
        </p:txBody>
      </p:sp>
      <p:pic>
        <p:nvPicPr>
          <p:cNvPr id="2051" name="Picture 3" descr="C:\Users\smudholkar\Downloads\google-server-locations-1024x6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85" y="2203670"/>
            <a:ext cx="4152262" cy="278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mudholkar\Downloads\Global_Infrastructure_global-infra_6.14-1024x58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4" y="2181029"/>
            <a:ext cx="4982848" cy="28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29" y="5230273"/>
            <a:ext cx="1179858" cy="117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smudholkar\Downloads\Google-Cloud-Platform-GCP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980" y="5230273"/>
            <a:ext cx="1509333" cy="93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D133535A-7B82-4D1D-A798-D77D7F99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6359"/>
            <a:ext cx="8596668" cy="752669"/>
          </a:xfrm>
        </p:spPr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933304"/>
            <a:ext cx="8596668" cy="1320800"/>
          </a:xfrm>
        </p:spPr>
        <p:txBody>
          <a:bodyPr/>
          <a:lstStyle/>
          <a:p>
            <a:r>
              <a:rPr lang="en-US" dirty="0" smtClean="0"/>
              <a:t>DEVELOPMENT TOOL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24871"/>
              </p:ext>
            </p:extLst>
          </p:nvPr>
        </p:nvGraphicFramePr>
        <p:xfrm>
          <a:off x="677335" y="2254109"/>
          <a:ext cx="8324706" cy="3096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239"/>
                <a:gridCol w="2618239"/>
                <a:gridCol w="3088228"/>
              </a:tblGrid>
              <a:tr h="3655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Calibri" charset="0"/>
                        </a:rPr>
                        <a:t>Description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AWS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GCP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Calibri" charset="0"/>
                      </a:endParaRPr>
                    </a:p>
                  </a:txBody>
                  <a:tcPr/>
                </a:tc>
              </a:tr>
              <a:tr h="63091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Store Code in Private </a:t>
                      </a:r>
                      <a:r>
                        <a:rPr lang="en-US" sz="1200" dirty="0" err="1" smtClean="0">
                          <a:effectLst/>
                        </a:rPr>
                        <a:t>Git</a:t>
                      </a:r>
                      <a:r>
                        <a:rPr lang="en-US" sz="1200" dirty="0" smtClean="0">
                          <a:effectLst/>
                        </a:rPr>
                        <a:t> Repositories</a:t>
                      </a:r>
                      <a:endParaRPr lang="en-US" sz="1400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AWS </a:t>
                      </a:r>
                      <a:r>
                        <a:rPr lang="en-US" sz="1100" dirty="0" err="1">
                          <a:effectLst/>
                        </a:rPr>
                        <a:t>CodeCommit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Cloud Source Repositories</a:t>
                      </a:r>
                      <a:endParaRPr lang="en-US" sz="120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</a:tr>
              <a:tr h="8111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Release Software using Continuous Integration &amp; Delivery</a:t>
                      </a:r>
                      <a:endParaRPr lang="en-US" sz="1400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AWS </a:t>
                      </a:r>
                      <a:r>
                        <a:rPr lang="en-US" sz="1100" dirty="0" err="1">
                          <a:effectLst/>
                        </a:rPr>
                        <a:t>CodePipeline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Maven App Engine Plugin, 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100">
                          <a:effectLst/>
                        </a:rPr>
                        <a:t>Gradle App Engine Plugin</a:t>
                      </a:r>
                      <a:endParaRPr lang="en-US" sz="120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</a:tr>
              <a:tr h="8111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Build and Test Code</a:t>
                      </a:r>
                      <a:endParaRPr lang="en-US" sz="1400" dirty="0" smtClean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AWS CodeBuild</a:t>
                      </a:r>
                      <a:endParaRPr lang="en-US" sz="120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Cloud Tools for Android Studio, Cloud Tools for IntelliJ, Cloud Tools for Eclipse, Cloud Tools for PowerShell, Cloud Tools for Visual Studio</a:t>
                      </a:r>
                      <a:endParaRPr lang="en-US" sz="120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</a:tr>
              <a:tr h="4506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Automate Code Deployments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AWS CodeDeploy</a:t>
                      </a:r>
                      <a:endParaRPr lang="en-US" sz="120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Cloud Deployment Manager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85" y="297716"/>
            <a:ext cx="1777755" cy="16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4AFD28-FA9E-4999-B3DD-733F01A4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SERVICES SUPPORT AND UPTIME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4ED7F7-00AB-41D0-8280-9501BEF8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80"/>
            <a:ext cx="4650446" cy="246739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Google Cloud Premium Support</a:t>
            </a:r>
          </a:p>
          <a:p>
            <a:pPr fontAlgn="base"/>
            <a:r>
              <a:rPr lang="en-US" sz="1400" dirty="0"/>
              <a:t>Cheapest support plan starts at $150/month minimum</a:t>
            </a:r>
          </a:p>
          <a:p>
            <a:pPr fontAlgn="base"/>
            <a:r>
              <a:rPr lang="en-US" sz="1400" dirty="0"/>
              <a:t>The next level support plan starts at $400/month minimum, but with bill of minimum of 9% of product usage fees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B8A3260B-A2AC-49A5-9306-9DB3FB06253E}"/>
              </a:ext>
            </a:extLst>
          </p:cNvPr>
          <p:cNvSpPr txBox="1">
            <a:spLocks/>
          </p:cNvSpPr>
          <p:nvPr/>
        </p:nvSpPr>
        <p:spPr>
          <a:xfrm>
            <a:off x="5225143" y="1395479"/>
            <a:ext cx="4565779" cy="246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/>
              <a:t>AWS Support</a:t>
            </a:r>
          </a:p>
          <a:p>
            <a:pPr fontAlgn="base"/>
            <a:r>
              <a:rPr lang="en-US" sz="1400" dirty="0"/>
              <a:t>Cheapest paid support plan starts at $29/month or 3% of monthly AWS usage</a:t>
            </a:r>
          </a:p>
          <a:p>
            <a:pPr fontAlgn="base"/>
            <a:r>
              <a:rPr lang="en-US" sz="1400" dirty="0"/>
              <a:t>The next level support plan starts at $100/month minimum, but with bill of minimum of 10% of product usage fees</a:t>
            </a:r>
          </a:p>
          <a:p>
            <a:pPr marL="0" indent="0" fontAlgn="base">
              <a:buNone/>
            </a:pPr>
            <a:endParaRPr lang="en-US" sz="1400" dirty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1D65D12-8FDC-4612-A260-CA990A8279A4}"/>
              </a:ext>
            </a:extLst>
          </p:cNvPr>
          <p:cNvSpPr txBox="1">
            <a:spLocks/>
          </p:cNvSpPr>
          <p:nvPr/>
        </p:nvSpPr>
        <p:spPr>
          <a:xfrm>
            <a:off x="726406" y="3984172"/>
            <a:ext cx="4650446" cy="246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Wingdings 3" charset="2"/>
              <a:buNone/>
            </a:pPr>
            <a:r>
              <a:rPr lang="en-US" b="1" dirty="0"/>
              <a:t>Google Cloud Uptime</a:t>
            </a:r>
          </a:p>
          <a:p>
            <a:pPr fontAlgn="base"/>
            <a:r>
              <a:rPr lang="en-US" sz="1400" dirty="0"/>
              <a:t>SLO will provide a Monthly Uptime Percentage to Customer of at least 99.95%</a:t>
            </a:r>
            <a:r>
              <a:rPr lang="en-US" dirty="0"/>
              <a:t> </a:t>
            </a:r>
          </a:p>
          <a:p>
            <a:pPr fontAlgn="base"/>
            <a:r>
              <a:rPr lang="en-US" sz="1500" dirty="0"/>
              <a:t>With Google Cloud instances might be on the same machine per region </a:t>
            </a:r>
          </a:p>
          <a:p>
            <a:pPr fontAlgn="base"/>
            <a:r>
              <a:rPr lang="en-US" sz="1500" dirty="0"/>
              <a:t>Provides unique feature with their ability to live migrate virtual machines</a:t>
            </a:r>
            <a:endParaRPr lang="en-US" sz="15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0D49042A-5617-454A-8411-833B41A746B9}"/>
              </a:ext>
            </a:extLst>
          </p:cNvPr>
          <p:cNvSpPr txBox="1">
            <a:spLocks/>
          </p:cNvSpPr>
          <p:nvPr/>
        </p:nvSpPr>
        <p:spPr>
          <a:xfrm>
            <a:off x="5327780" y="3965510"/>
            <a:ext cx="4565779" cy="2467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/>
              <a:t>AWS Uptime</a:t>
            </a:r>
          </a:p>
          <a:p>
            <a:pPr fontAlgn="base"/>
            <a:r>
              <a:rPr lang="en-US" sz="1400" dirty="0"/>
              <a:t>Monthly Uptime Percentage of at least 99.99%, during any monthly billing cycle as the Service Commitment</a:t>
            </a:r>
          </a:p>
          <a:p>
            <a:pPr fontAlgn="base"/>
            <a:r>
              <a:rPr lang="en-US" sz="1400" dirty="0"/>
              <a:t>Provides ability to get different machines within their multiple availability zones per region. </a:t>
            </a:r>
          </a:p>
        </p:txBody>
      </p:sp>
      <p:pic>
        <p:nvPicPr>
          <p:cNvPr id="2050" name="Picture 2" descr="power outage cloud downtime">
            <a:extLst>
              <a:ext uri="{FF2B5EF4-FFF2-40B4-BE49-F238E27FC236}">
                <a16:creationId xmlns="" xmlns:a16="http://schemas.microsoft.com/office/drawing/2014/main" id="{5F2B6CCB-0F3E-4789-8F9E-1DAD7F546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922" y="2329835"/>
            <a:ext cx="2156538" cy="188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5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4D71049C-5325-4F65-9BAC-40ED878A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172D046-003D-408F-B18F-837C641C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52475"/>
            <a:ext cx="4809065" cy="312886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Google Cloud Security Features</a:t>
            </a:r>
          </a:p>
          <a:p>
            <a:r>
              <a:rPr lang="en-US" sz="1200" dirty="0"/>
              <a:t>Data stored on persistent disks is encrypted under 256-bit AES </a:t>
            </a:r>
          </a:p>
          <a:p>
            <a:r>
              <a:rPr lang="en-US" sz="1200" dirty="0"/>
              <a:t>Cloud IAM provide predefined roles that give granular access to specific Google Cloud Platform resources</a:t>
            </a:r>
          </a:p>
          <a:p>
            <a:r>
              <a:rPr lang="en-US" sz="1200" dirty="0"/>
              <a:t>The layers of the Google application and storage stack require that requests coming from other components are authenticated and authorized.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CD103FC-3985-4D9E-AE55-5217CEB054C2}"/>
              </a:ext>
            </a:extLst>
          </p:cNvPr>
          <p:cNvSpPr txBox="1">
            <a:spLocks/>
          </p:cNvSpPr>
          <p:nvPr/>
        </p:nvSpPr>
        <p:spPr>
          <a:xfrm>
            <a:off x="5486399" y="2529701"/>
            <a:ext cx="4749283" cy="3003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b="1" dirty="0"/>
              <a:t>AWS Security Features</a:t>
            </a:r>
          </a:p>
          <a:p>
            <a:r>
              <a:rPr lang="en-US" sz="1200" dirty="0"/>
              <a:t>data stored on EC2 instances is encrypted under 256-bit AES</a:t>
            </a:r>
          </a:p>
          <a:p>
            <a:r>
              <a:rPr lang="en-US" sz="1200" dirty="0"/>
              <a:t>AWS IAM, Multi-Factor Authentication, and Directory Services allow for defining, enforcing, and managing user access policies.</a:t>
            </a:r>
          </a:p>
          <a:p>
            <a:r>
              <a:rPr lang="en-US" sz="1200" dirty="0"/>
              <a:t>Network firewalls built into Amazon VPC, and web application firewall capabilities in AWS to create private networks, and control access to your instances and applications.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EF3F825-0173-4D92-BEE8-E085C22A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15" y="382987"/>
            <a:ext cx="3918858" cy="17740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26" name="Picture 2" descr="Image result for aws security">
            <a:extLst>
              <a:ext uri="{FF2B5EF4-FFF2-40B4-BE49-F238E27FC236}">
                <a16:creationId xmlns="" xmlns:a16="http://schemas.microsoft.com/office/drawing/2014/main" id="{115B6511-037F-47DC-BAB3-F403B6955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52" y="4741130"/>
            <a:ext cx="1740940" cy="173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cloud plATform security">
            <a:extLst>
              <a:ext uri="{FF2B5EF4-FFF2-40B4-BE49-F238E27FC236}">
                <a16:creationId xmlns="" xmlns:a16="http://schemas.microsoft.com/office/drawing/2014/main" id="{6637A256-6294-4CE2-B66C-5408E0D23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08" y="4965798"/>
            <a:ext cx="1908110" cy="14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78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383981"/>
            <a:ext cx="8596668" cy="3880773"/>
          </a:xfrm>
        </p:spPr>
        <p:txBody>
          <a:bodyPr/>
          <a:lstStyle/>
          <a:p>
            <a:r>
              <a:rPr lang="en-US" dirty="0" smtClean="0"/>
              <a:t>On </a:t>
            </a:r>
            <a:r>
              <a:rPr lang="en-US" dirty="0"/>
              <a:t>AWS, the user must manually migrate their affected instances from these host machines, either by rebooting the instances or recreating them using instance </a:t>
            </a:r>
            <a:r>
              <a:rPr lang="en-US" dirty="0" smtClean="0"/>
              <a:t>snapshots</a:t>
            </a:r>
            <a:endParaRPr lang="en-US" dirty="0"/>
          </a:p>
          <a:p>
            <a:r>
              <a:rPr lang="en-US" dirty="0"/>
              <a:t>Cloud Platform features live migration, in which Cloud Platform automatically and transparently migrates instances when their host hardware needs maintenance or </a:t>
            </a:r>
            <a:r>
              <a:rPr lang="en-US" dirty="0" smtClean="0"/>
              <a:t>replacement</a:t>
            </a:r>
            <a:endParaRPr lang="en-US" dirty="0"/>
          </a:p>
        </p:txBody>
      </p:sp>
      <p:pic>
        <p:nvPicPr>
          <p:cNvPr id="4" name="Picture 6" descr="C:\Users\smudholkar\Downloads\imag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798" y="3517060"/>
            <a:ext cx="5301665" cy="276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79628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AWS clearly wins in market share and offerings</a:t>
            </a:r>
          </a:p>
          <a:p>
            <a:r>
              <a:rPr lang="en-US" dirty="0" smtClean="0"/>
              <a:t>AWS definitely has better documentation and resources</a:t>
            </a:r>
          </a:p>
          <a:p>
            <a:r>
              <a:rPr lang="en-US" dirty="0" smtClean="0"/>
              <a:t>Google </a:t>
            </a:r>
            <a:r>
              <a:rPr lang="en-US" dirty="0"/>
              <a:t>Cloud </a:t>
            </a:r>
            <a:r>
              <a:rPr lang="en-US" dirty="0" smtClean="0"/>
              <a:t>offers better pricing</a:t>
            </a:r>
          </a:p>
          <a:p>
            <a:r>
              <a:rPr lang="en-US" dirty="0" smtClean="0"/>
              <a:t>Google </a:t>
            </a:r>
            <a:r>
              <a:rPr lang="en-US" dirty="0"/>
              <a:t>Cloud </a:t>
            </a:r>
            <a:r>
              <a:rPr lang="en-US" dirty="0" smtClean="0"/>
              <a:t>has easier and faster instance configuration</a:t>
            </a:r>
          </a:p>
          <a:p>
            <a:r>
              <a:rPr lang="en-US" dirty="0" smtClean="0"/>
              <a:t>Google </a:t>
            </a:r>
            <a:r>
              <a:rPr lang="en-US" dirty="0"/>
              <a:t>Cloud wins on the Big </a:t>
            </a:r>
            <a:r>
              <a:rPr lang="en-US" dirty="0" smtClean="0"/>
              <a:t>Data </a:t>
            </a:r>
            <a:r>
              <a:rPr lang="en-US" dirty="0"/>
              <a:t>and Analytics </a:t>
            </a:r>
            <a:r>
              <a:rPr lang="en-US" dirty="0" smtClean="0"/>
              <a:t>front</a:t>
            </a:r>
          </a:p>
          <a:p>
            <a:r>
              <a:rPr lang="en-US" dirty="0" smtClean="0"/>
              <a:t>Google </a:t>
            </a:r>
            <a:r>
              <a:rPr lang="en-US" dirty="0"/>
              <a:t>Cloud </a:t>
            </a:r>
            <a:r>
              <a:rPr lang="en-US" dirty="0" smtClean="0"/>
              <a:t>gives continuous Migration </a:t>
            </a:r>
            <a:r>
              <a:rPr lang="en-US" dirty="0"/>
              <a:t>of Virtual Machines</a:t>
            </a:r>
          </a:p>
          <a:p>
            <a:r>
              <a:rPr lang="en-US" dirty="0"/>
              <a:t>Google Cloud </a:t>
            </a:r>
            <a:r>
              <a:rPr lang="en-US" dirty="0" smtClean="0"/>
              <a:t>has Better Security</a:t>
            </a:r>
            <a:endParaRPr lang="en-US" dirty="0"/>
          </a:p>
          <a:p>
            <a:r>
              <a:rPr lang="en-US" dirty="0"/>
              <a:t>Google Cloud </a:t>
            </a:r>
            <a:r>
              <a:rPr lang="en-US" dirty="0" smtClean="0"/>
              <a:t>provides Redundant </a:t>
            </a:r>
            <a:r>
              <a:rPr lang="en-US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18384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9586" y="2430623"/>
            <a:ext cx="3787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Thank You!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1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38197"/>
            <a:ext cx="8596668" cy="1320800"/>
          </a:xfrm>
        </p:spPr>
        <p:txBody>
          <a:bodyPr/>
          <a:lstStyle/>
          <a:p>
            <a:r>
              <a:rPr lang="en-US" dirty="0" smtClean="0"/>
              <a:t>GCP VS AWS</a:t>
            </a:r>
            <a:br>
              <a:rPr lang="en-US" dirty="0" smtClean="0"/>
            </a:br>
            <a:r>
              <a:rPr lang="en-US" sz="2000" dirty="0" smtClean="0"/>
              <a:t>CSYE6225- NETWORK STRUCTURES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005405"/>
            <a:ext cx="8596668" cy="256049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Varsha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Bhanushali</a:t>
            </a:r>
            <a:r>
              <a:rPr lang="en-US" sz="1600" dirty="0">
                <a:solidFill>
                  <a:schemeClr val="tx1"/>
                </a:solidFill>
              </a:rPr>
              <a:t>, 001234580, bhanushali.v@husky.neu.edu</a:t>
            </a:r>
          </a:p>
          <a:p>
            <a:pPr marL="0" indent="0" algn="r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Shrikant </a:t>
            </a:r>
            <a:r>
              <a:rPr lang="en-US" sz="1600" dirty="0">
                <a:solidFill>
                  <a:schemeClr val="tx1"/>
                </a:solidFill>
              </a:rPr>
              <a:t>Mudholkar, 001284732, mudholkar.s@husky.neu.edu</a:t>
            </a:r>
          </a:p>
          <a:p>
            <a:pPr marL="0" indent="0" algn="r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Rahul </a:t>
            </a:r>
            <a:r>
              <a:rPr lang="en-US" sz="1600" dirty="0">
                <a:solidFill>
                  <a:schemeClr val="tx1"/>
                </a:solidFill>
              </a:rPr>
              <a:t>Chandra, 01225683, chandra.ra@husky.neu.edu</a:t>
            </a:r>
          </a:p>
          <a:p>
            <a:pPr marL="0" indent="0" algn="r">
              <a:buNone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Manish </a:t>
            </a:r>
            <a:r>
              <a:rPr lang="en-US" sz="1600" dirty="0" err="1">
                <a:solidFill>
                  <a:schemeClr val="tx1"/>
                </a:solidFill>
              </a:rPr>
              <a:t>Patil</a:t>
            </a:r>
            <a:r>
              <a:rPr lang="en-US" sz="1600" dirty="0">
                <a:solidFill>
                  <a:schemeClr val="tx1"/>
                </a:solidFill>
              </a:rPr>
              <a:t>, 001228956, patil.man@husky.neu.edu</a:t>
            </a:r>
          </a:p>
        </p:txBody>
      </p:sp>
    </p:spTree>
    <p:extLst>
      <p:ext uri="{BB962C8B-B14F-4D97-AF65-F5344CB8AC3E}">
        <p14:creationId xmlns:p14="http://schemas.microsoft.com/office/powerpoint/2010/main" val="28080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4"/>
            <a:ext cx="8596668" cy="880997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472238"/>
            <a:ext cx="8842447" cy="3880773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Service point of view </a:t>
            </a:r>
            <a:r>
              <a:rPr lang="en-US" b="1" dirty="0" smtClean="0"/>
              <a:t>AWS</a:t>
            </a:r>
            <a:r>
              <a:rPr lang="en-US" dirty="0" smtClean="0"/>
              <a:t> is clear winner as the quality and </a:t>
            </a:r>
            <a:r>
              <a:rPr lang="en-US" dirty="0" smtClean="0"/>
              <a:t>quantity (200+) as extremely </a:t>
            </a:r>
            <a:r>
              <a:rPr lang="en-US" dirty="0" smtClean="0"/>
              <a:t>broad and wide which build huge set opportunities for many </a:t>
            </a:r>
            <a:r>
              <a:rPr lang="en-US" dirty="0" smtClean="0"/>
              <a:t>needs </a:t>
            </a:r>
            <a:endParaRPr lang="en-US" dirty="0"/>
          </a:p>
          <a:p>
            <a:r>
              <a:rPr lang="en-US" dirty="0" smtClean="0"/>
              <a:t>On the other hand </a:t>
            </a:r>
            <a:r>
              <a:rPr lang="en-US" b="1" dirty="0" smtClean="0"/>
              <a:t>GCP </a:t>
            </a:r>
            <a:r>
              <a:rPr lang="en-US" dirty="0" smtClean="0"/>
              <a:t>product’s list is quite </a:t>
            </a:r>
            <a:r>
              <a:rPr lang="en-US" dirty="0" smtClean="0"/>
              <a:t>small (50+) </a:t>
            </a:r>
            <a:r>
              <a:rPr lang="en-US" dirty="0" smtClean="0"/>
              <a:t>which are based on classic IaaS and PaaS </a:t>
            </a:r>
            <a:r>
              <a:rPr lang="en-US" dirty="0" smtClean="0"/>
              <a:t>services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AutoShape 4" descr="Inline image 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C:\Users\smudholkar\Downloads\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" t="5741" r="2775" b="5126"/>
          <a:stretch/>
        </p:blipFill>
        <p:spPr bwMode="auto">
          <a:xfrm>
            <a:off x="849290" y="3562350"/>
            <a:ext cx="5010411" cy="23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mudholkar\Downloads\image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80" y="3503504"/>
            <a:ext cx="3427352" cy="268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8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3"/>
            <a:ext cx="8596668" cy="680581"/>
          </a:xfrm>
        </p:spPr>
        <p:txBody>
          <a:bodyPr/>
          <a:lstStyle/>
          <a:p>
            <a:r>
              <a:rPr lang="en-US" dirty="0" smtClean="0"/>
              <a:t>COMPUTE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13199"/>
              </p:ext>
            </p:extLst>
          </p:nvPr>
        </p:nvGraphicFramePr>
        <p:xfrm>
          <a:off x="535624" y="4000430"/>
          <a:ext cx="5176650" cy="872856"/>
        </p:xfrm>
        <a:graphic>
          <a:graphicData uri="http://schemas.openxmlformats.org/drawingml/2006/table">
            <a:tbl>
              <a:tblPr/>
              <a:tblGrid>
                <a:gridCol w="1336180"/>
                <a:gridCol w="2103749"/>
                <a:gridCol w="1736721"/>
              </a:tblGrid>
              <a:tr h="9107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  <a:latin typeface="+mn-lt"/>
                        </a:rPr>
                        <a:t>Machine/Instance Type</a:t>
                      </a:r>
                    </a:p>
                  </a:txBody>
                  <a:tcPr marL="46764" marR="46764" marT="23382" marB="2338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  <a:latin typeface="+mn-lt"/>
                        </a:rPr>
                        <a:t>Google Compute Engine</a:t>
                      </a:r>
                    </a:p>
                  </a:txBody>
                  <a:tcPr marL="46764" marR="46764" marT="23382" marB="2338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  <a:latin typeface="+mn-lt"/>
                        </a:rPr>
                        <a:t>AWS EC2</a:t>
                      </a:r>
                    </a:p>
                  </a:txBody>
                  <a:tcPr marL="46764" marR="46764" marT="23382" marB="23382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</a:tr>
              <a:tr h="910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 smtClean="0">
                          <a:effectLst/>
                          <a:latin typeface="+mn-lt"/>
                        </a:rPr>
                        <a:t>Technology</a:t>
                      </a:r>
                      <a:endParaRPr lang="en-US" sz="900" dirty="0"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 smtClean="0">
                          <a:effectLst/>
                          <a:latin typeface="+mn-lt"/>
                        </a:rPr>
                        <a:t> KVM (Kernel-based Virtual Machine)</a:t>
                      </a:r>
                      <a:endParaRPr lang="en-US" sz="900" dirty="0"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 smtClean="0">
                          <a:effectLst/>
                          <a:latin typeface="+mn-lt"/>
                        </a:rPr>
                        <a:t>Xen</a:t>
                      </a:r>
                      <a:endParaRPr lang="en-US" sz="900" dirty="0"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5898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Shared</a:t>
                      </a: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f1-micro</a:t>
                      </a:r>
                      <a:br>
                        <a:rPr lang="en-US" sz="900" dirty="0">
                          <a:effectLst/>
                          <a:latin typeface="+mn-lt"/>
                        </a:rPr>
                      </a:br>
                      <a:r>
                        <a:rPr lang="en-US" sz="900" dirty="0">
                          <a:effectLst/>
                          <a:latin typeface="+mn-lt"/>
                        </a:rPr>
                        <a:t>g1-small</a:t>
                      </a: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t2.nano – t2.2xlarge</a:t>
                      </a: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910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 smtClean="0">
                          <a:effectLst/>
                          <a:latin typeface="+mn-lt"/>
                        </a:rPr>
                        <a:t>Custom  Instance types</a:t>
                      </a:r>
                      <a:endParaRPr lang="en-US" sz="900" dirty="0"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 smtClean="0">
                          <a:effectLst/>
                          <a:latin typeface="+mn-lt"/>
                        </a:rPr>
                        <a:t> Google Cloud </a:t>
                      </a:r>
                      <a:r>
                        <a:rPr lang="en-US" sz="900" dirty="0" err="1" smtClean="0">
                          <a:effectLst/>
                          <a:latin typeface="+mn-lt"/>
                        </a:rPr>
                        <a:t>Preemptible</a:t>
                      </a:r>
                      <a:r>
                        <a:rPr lang="en-US" sz="900" dirty="0" smtClean="0">
                          <a:effectLst/>
                          <a:latin typeface="+mn-lt"/>
                        </a:rPr>
                        <a:t> VMs</a:t>
                      </a:r>
                      <a:endParaRPr lang="en-US" sz="900" dirty="0"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 smtClean="0">
                          <a:effectLst/>
                          <a:latin typeface="+mn-lt"/>
                        </a:rPr>
                        <a:t> AWS EC2 Spot Instances</a:t>
                      </a:r>
                      <a:endParaRPr lang="en-US" sz="900" dirty="0"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017299"/>
              </p:ext>
            </p:extLst>
          </p:nvPr>
        </p:nvGraphicFramePr>
        <p:xfrm>
          <a:off x="515745" y="1548619"/>
          <a:ext cx="5032051" cy="1217478"/>
        </p:xfrm>
        <a:graphic>
          <a:graphicData uri="http://schemas.openxmlformats.org/drawingml/2006/table">
            <a:tbl>
              <a:tblPr/>
              <a:tblGrid>
                <a:gridCol w="1770255"/>
                <a:gridCol w="1755450"/>
                <a:gridCol w="1506346"/>
              </a:tblGrid>
              <a:tr h="2193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dirty="0" smtClean="0">
                          <a:latin typeface="+mn-lt"/>
                        </a:rPr>
                        <a:t>Infrastructure as a service </a:t>
                      </a:r>
                      <a:endParaRPr lang="en-US" sz="10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Google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Compute Engine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EC2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9501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 dirty="0" smtClean="0">
                          <a:latin typeface="+mn-lt"/>
                        </a:rPr>
                        <a:t>Platform as a service </a:t>
                      </a:r>
                      <a:endParaRPr lang="en-US" sz="10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Google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App Engine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i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AWS Elastic Beanstalk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19333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Functions as a service </a:t>
                      </a:r>
                      <a:endParaRPr lang="en-US" sz="1000" dirty="0" smtClean="0">
                        <a:latin typeface="+mn-lt"/>
                      </a:endParaRPr>
                    </a:p>
                    <a:p>
                      <a:pPr algn="l" fontAlgn="base"/>
                      <a:endParaRPr lang="en-US" sz="10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Cloud</a:t>
                      </a:r>
                      <a:r>
                        <a:rPr lang="en-US" sz="900" b="1" baseline="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Functions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AWS Lambda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017">
                <a:tc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+mn-lt"/>
                        </a:rPr>
                        <a:t>Containers as a service </a:t>
                      </a:r>
                      <a:endParaRPr lang="en-US" sz="1000" dirty="0" smtClean="0">
                        <a:latin typeface="+mn-lt"/>
                      </a:endParaRPr>
                    </a:p>
                    <a:p>
                      <a:pPr algn="l" fontAlgn="base"/>
                      <a:endParaRPr lang="en-US" sz="10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Kubernetes Engine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b="1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Amazon ECS</a:t>
                      </a:r>
                      <a:endParaRPr lang="en-US" sz="900" b="1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6764" marR="46764" marT="23382" marB="2338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AutoShape 2" descr="Google Cloud Platform (GCP)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Google Cloud Platform (GCP)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Google Cloud Platform (GCP)"/>
          <p:cNvSpPr>
            <a:spLocks noChangeAspect="1" noChangeArrowheads="1"/>
          </p:cNvSpPr>
          <p:nvPr/>
        </p:nvSpPr>
        <p:spPr bwMode="auto">
          <a:xfrm>
            <a:off x="460375" y="1682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3" descr="C:\Users\smudholkar\Downloads\Google-Cloud-Platform-GC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174" y="2982389"/>
            <a:ext cx="1509333" cy="93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155" y="3029260"/>
            <a:ext cx="1179858" cy="83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97" y="1420801"/>
            <a:ext cx="4170243" cy="256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6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1"/>
            <a:ext cx="8596668" cy="793315"/>
          </a:xfrm>
        </p:spPr>
        <p:txBody>
          <a:bodyPr/>
          <a:lstStyle/>
          <a:p>
            <a:r>
              <a:rPr lang="en-US" dirty="0" smtClean="0"/>
              <a:t>BLOCK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252602"/>
            <a:ext cx="8596668" cy="5273457"/>
          </a:xfrm>
        </p:spPr>
        <p:txBody>
          <a:bodyPr/>
          <a:lstStyle/>
          <a:p>
            <a:r>
              <a:rPr lang="en-US" dirty="0" smtClean="0"/>
              <a:t>High throughput </a:t>
            </a:r>
            <a:r>
              <a:rPr lang="en-US" dirty="0"/>
              <a:t>(</a:t>
            </a:r>
            <a:r>
              <a:rPr lang="en-US" dirty="0" smtClean="0"/>
              <a:t>IO), max </a:t>
            </a:r>
            <a:r>
              <a:rPr lang="en-US" dirty="0"/>
              <a:t>IOPs per </a:t>
            </a:r>
            <a:r>
              <a:rPr lang="en-US" dirty="0" smtClean="0"/>
              <a:t>volume/instance, ability to </a:t>
            </a:r>
            <a:r>
              <a:rPr lang="en-US" dirty="0"/>
              <a:t>burst capacity for short </a:t>
            </a:r>
            <a:r>
              <a:rPr lang="en-US" dirty="0" smtClean="0"/>
              <a:t>times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64076"/>
              </p:ext>
            </p:extLst>
          </p:nvPr>
        </p:nvGraphicFramePr>
        <p:xfrm>
          <a:off x="1010086" y="2292266"/>
          <a:ext cx="6380273" cy="2781720"/>
        </p:xfrm>
        <a:graphic>
          <a:graphicData uri="http://schemas.openxmlformats.org/drawingml/2006/table">
            <a:tbl>
              <a:tblPr/>
              <a:tblGrid>
                <a:gridCol w="1958583"/>
                <a:gridCol w="2404999"/>
                <a:gridCol w="2016691"/>
              </a:tblGrid>
              <a:tr h="3389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  <a:latin typeface="+mn-lt"/>
                        </a:rPr>
                        <a:t>Block Storage</a:t>
                      </a:r>
                    </a:p>
                  </a:txBody>
                  <a:tcPr marL="44615" marR="44615" marT="22307" marB="223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  <a:latin typeface="+mn-lt"/>
                        </a:rPr>
                        <a:t>Google Cloud </a:t>
                      </a:r>
                      <a:r>
                        <a:rPr lang="en-US" sz="900" b="1" dirty="0" smtClean="0">
                          <a:effectLst/>
                          <a:latin typeface="+mn-lt"/>
                        </a:rPr>
                        <a:t>Platform (persistent disks)</a:t>
                      </a:r>
                      <a:endParaRPr lang="en-US" sz="900" b="1" dirty="0">
                        <a:effectLst/>
                        <a:latin typeface="+mn-lt"/>
                      </a:endParaRPr>
                    </a:p>
                  </a:txBody>
                  <a:tcPr marL="44615" marR="44615" marT="22307" marB="223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 smtClean="0">
                          <a:effectLst/>
                          <a:latin typeface="+mn-lt"/>
                        </a:rPr>
                        <a:t>AWS (EBS)</a:t>
                      </a:r>
                      <a:endParaRPr lang="en-US" sz="900" b="1" dirty="0">
                        <a:effectLst/>
                        <a:latin typeface="+mn-lt"/>
                      </a:endParaRPr>
                    </a:p>
                  </a:txBody>
                  <a:tcPr marL="44615" marR="44615" marT="22307" marB="2230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</a:tr>
              <a:tr h="4053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 and Provisioned IOPS SSD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484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  <a:latin typeface="+mn-lt"/>
                        </a:rPr>
                        <a:t>Volume Sizes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  <a:latin typeface="+mn-lt"/>
                        </a:rPr>
                        <a:t>1 GB to 64 TB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1 GB to 16 TB</a:t>
                      </a:r>
                      <a:br>
                        <a:rPr lang="en-US" sz="900" dirty="0">
                          <a:effectLst/>
                          <a:latin typeface="+mn-lt"/>
                        </a:rPr>
                      </a:br>
                      <a:r>
                        <a:rPr lang="en-US" sz="900" dirty="0">
                          <a:effectLst/>
                          <a:latin typeface="+mn-lt"/>
                        </a:rPr>
                        <a:t>4GB to 16 TB Provisioned IOPS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12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Max IOPs per volume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40,000 read, 30,000 write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10,000 (20,000 for Provisioned IOPS)</a:t>
                      </a:r>
                      <a:br>
                        <a:rPr lang="en-US" sz="900" dirty="0">
                          <a:effectLst/>
                          <a:latin typeface="+mn-lt"/>
                        </a:rPr>
                      </a:br>
                      <a:r>
                        <a:rPr lang="en-US" sz="900" dirty="0">
                          <a:effectLst/>
                          <a:latin typeface="+mn-lt"/>
                        </a:rPr>
                        <a:t>Max IOPS of 75,000/instance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389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Max Throughput per volume (MB/s)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800 read, 400 write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160 (320 for Provisioned IOPS)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9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Magnetic Pricing (per GB/month)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$0.040 (standard disk)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$0.045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389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  <a:latin typeface="+mn-lt"/>
                        </a:rPr>
                        <a:t>SSD Pricing (per GB/month)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$0.170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 dirty="0">
                          <a:effectLst/>
                          <a:latin typeface="+mn-lt"/>
                        </a:rPr>
                        <a:t>$0.10</a:t>
                      </a:r>
                    </a:p>
                  </a:txBody>
                  <a:tcPr marL="44615" marR="44615" marT="22307" marB="2230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8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4"/>
            <a:ext cx="8596668" cy="6179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 STORAGE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768947"/>
              </p:ext>
            </p:extLst>
          </p:nvPr>
        </p:nvGraphicFramePr>
        <p:xfrm>
          <a:off x="927856" y="3028543"/>
          <a:ext cx="7415409" cy="1694558"/>
        </p:xfrm>
        <a:graphic>
          <a:graphicData uri="http://schemas.openxmlformats.org/drawingml/2006/table">
            <a:tbl>
              <a:tblPr/>
              <a:tblGrid>
                <a:gridCol w="2471803"/>
                <a:gridCol w="2471803"/>
                <a:gridCol w="2471803"/>
              </a:tblGrid>
              <a:tr h="307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>
                          <a:effectLst/>
                          <a:latin typeface="+mn-lt"/>
                        </a:rPr>
                        <a:t>Object Storage</a:t>
                      </a:r>
                    </a:p>
                  </a:txBody>
                  <a:tcPr marL="50408" marR="50408" marT="25204" marB="252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>
                          <a:effectLst/>
                          <a:latin typeface="+mn-lt"/>
                        </a:rPr>
                        <a:t>Google Cloud Platform</a:t>
                      </a:r>
                    </a:p>
                  </a:txBody>
                  <a:tcPr marL="50408" marR="50408" marT="25204" marB="252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>
                          <a:effectLst/>
                          <a:latin typeface="+mn-lt"/>
                        </a:rPr>
                        <a:t>AWS</a:t>
                      </a:r>
                    </a:p>
                  </a:txBody>
                  <a:tcPr marL="50408" marR="50408" marT="25204" marB="252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+mn-lt"/>
                        </a:rPr>
                        <a:t>Service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+mn-lt"/>
                        </a:rPr>
                        <a:t>Google Cloud Storage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+mn-lt"/>
                        </a:rPr>
                        <a:t>Amazon S3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19326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 smtClean="0">
                          <a:effectLst/>
                          <a:latin typeface="+mn-lt"/>
                        </a:rPr>
                        <a:t>Locally Attached</a:t>
                      </a:r>
                      <a:r>
                        <a:rPr lang="en-US" sz="1000" baseline="0" dirty="0" smtClean="0">
                          <a:effectLst/>
                          <a:latin typeface="+mn-lt"/>
                        </a:rPr>
                        <a:t> Disks 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 smtClean="0">
                          <a:effectLst/>
                          <a:latin typeface="+mn-lt"/>
                        </a:rPr>
                        <a:t>Local SSDs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 smtClean="0">
                          <a:effectLst/>
                          <a:latin typeface="+mn-lt"/>
                        </a:rPr>
                        <a:t>Instance Store Volumes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38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+mn-lt"/>
                        </a:rPr>
                        <a:t>Hot Multi-Region Pricing (per GB/month)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+mn-lt"/>
                        </a:rPr>
                        <a:t>$0.0260</a:t>
                      </a:r>
                      <a:br>
                        <a:rPr lang="en-US" sz="1000">
                          <a:effectLst/>
                          <a:latin typeface="+mn-lt"/>
                        </a:rPr>
                      </a:br>
                      <a:r>
                        <a:rPr lang="en-US" sz="1000">
                          <a:effectLst/>
                          <a:latin typeface="+mn-lt"/>
                        </a:rPr>
                        <a:t>Includes transfer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>
                          <a:effectLst/>
                          <a:latin typeface="+mn-lt"/>
                        </a:rPr>
                        <a:t>S3 Standard(x2) $0.0460</a:t>
                      </a:r>
                      <a:br>
                        <a:rPr lang="en-US" sz="1000">
                          <a:effectLst/>
                          <a:latin typeface="+mn-lt"/>
                        </a:rPr>
                      </a:br>
                      <a:r>
                        <a:rPr lang="en-US" sz="1000">
                          <a:effectLst/>
                          <a:latin typeface="+mn-lt"/>
                        </a:rPr>
                        <a:t>Transfer $0.0100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4387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+mn-lt"/>
                        </a:rPr>
                        <a:t>Hot Single Region Pricing (per GB/month)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+mn-lt"/>
                        </a:rPr>
                        <a:t>$0.0200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dirty="0">
                          <a:effectLst/>
                          <a:latin typeface="+mn-lt"/>
                        </a:rPr>
                        <a:t>$0.0230</a:t>
                      </a: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677335" y="1252602"/>
            <a:ext cx="8596668" cy="527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allow users to use disks that are locally attached to the physical machine running the </a:t>
            </a:r>
            <a:r>
              <a:rPr lang="en-US" dirty="0" err="1"/>
              <a:t>instance</a:t>
            </a:r>
            <a:r>
              <a:rPr lang="en-US" dirty="0" err="1" smtClean="0"/>
              <a:t>Block</a:t>
            </a:r>
            <a:r>
              <a:rPr lang="en-US" dirty="0" smtClean="0"/>
              <a:t> Storage</a:t>
            </a:r>
          </a:p>
          <a:p>
            <a:r>
              <a:rPr lang="en-US" dirty="0"/>
              <a:t>Local storage offers superior performance, very high input/output operations per second (IOPS), and very low latency compared to persistent disks</a:t>
            </a:r>
            <a:r>
              <a:rPr lang="en-US" dirty="0" smtClean="0"/>
              <a:t>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9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2"/>
            <a:ext cx="8596668" cy="6054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DYNAMODB</a:t>
            </a:r>
            <a:r>
              <a:rPr lang="en-US" dirty="0" smtClean="0"/>
              <a:t> VS GOOGLE CLOUD DATASTORE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861740"/>
              </p:ext>
            </p:extLst>
          </p:nvPr>
        </p:nvGraphicFramePr>
        <p:xfrm>
          <a:off x="865226" y="1815466"/>
          <a:ext cx="7777737" cy="3210425"/>
        </p:xfrm>
        <a:graphic>
          <a:graphicData uri="http://schemas.openxmlformats.org/drawingml/2006/table">
            <a:tbl>
              <a:tblPr/>
              <a:tblGrid>
                <a:gridCol w="2592579"/>
                <a:gridCol w="2592579"/>
                <a:gridCol w="2592579"/>
              </a:tblGrid>
              <a:tr h="322197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1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08" marR="50408" marT="25204" marB="252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Cloud Platform</a:t>
                      </a:r>
                    </a:p>
                  </a:txBody>
                  <a:tcPr marL="50408" marR="50408" marT="25204" marB="252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</a:p>
                  </a:txBody>
                  <a:tcPr marL="50408" marR="50408" marT="25204" marB="2520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AF8"/>
                    </a:solidFill>
                  </a:tcPr>
                </a:tc>
              </a:tr>
              <a:tr h="405614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Hosted, scalable database service 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scaling NoSQL Database as a Service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408" marR="50408" marT="25204" marB="252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8442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SQL-like query language (GQL)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8442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Server-side scripts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Google App Engine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140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Triggers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Callbacks using the Google Apps Engine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278442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 keys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9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concepts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ACID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300375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  <a:tr h="626494"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concepts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rights for users and roles can be defined via the AWS Identity and Access Management (IAM)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fontAlgn="base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3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348826"/>
            <a:ext cx="8596668" cy="48000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huge competitive market of cloud vendor there has been a great cuts in pricing which is providing benefit to the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Estimating monthly spend with both of these cloud providers can be a challenge.</a:t>
            </a:r>
          </a:p>
          <a:p>
            <a:pPr fontAlgn="base"/>
            <a:r>
              <a:rPr lang="en-US" dirty="0"/>
              <a:t>Compute Pricing: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Cloud Storage Pricing: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4D2BBE0-318A-4D34-BD9C-D38F99C777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7533" y="2572661"/>
            <a:ext cx="4358951" cy="1466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D97A3DE-F111-4F9C-9390-1C27E687E4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73189" y="2481652"/>
            <a:ext cx="4328011" cy="1548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007375-8D40-4011-B488-65BFD3896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679" y="4539717"/>
            <a:ext cx="4331527" cy="1594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9516EFC-6357-4A6E-89A8-680BE1123CE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50652" y="4575973"/>
            <a:ext cx="4522539" cy="156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85FB9B-ED3D-4D6C-A64C-D0F92413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41176"/>
            <a:ext cx="8867883" cy="550951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AWS EC2 offers Reserved Instance, which provide a significant discount (up to 75%) compared to on-demand pricing and provide a capacity reservation when used in a specific availability </a:t>
            </a:r>
            <a:r>
              <a:rPr lang="en-US" dirty="0" smtClean="0"/>
              <a:t>zone</a:t>
            </a:r>
          </a:p>
          <a:p>
            <a:pPr fontAlgn="base"/>
            <a:r>
              <a:rPr lang="en-US" dirty="0" smtClean="0"/>
              <a:t>Google </a:t>
            </a:r>
            <a:r>
              <a:rPr lang="en-US" dirty="0"/>
              <a:t>Cloud has Committed Use Discounts, which provide the ability to purchase committed use contracts in return for deeply discounted prices for VM </a:t>
            </a:r>
            <a:r>
              <a:rPr lang="en-US" dirty="0" smtClean="0"/>
              <a:t>usage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Google </a:t>
            </a:r>
            <a:r>
              <a:rPr lang="en-US" dirty="0"/>
              <a:t>Cloud offers </a:t>
            </a:r>
            <a:r>
              <a:rPr lang="en-US" dirty="0" smtClean="0"/>
              <a:t>automatic </a:t>
            </a:r>
            <a:r>
              <a:rPr lang="en-US" dirty="0"/>
              <a:t>discounts </a:t>
            </a:r>
            <a:r>
              <a:rPr lang="en-US" dirty="0" smtClean="0"/>
              <a:t>on </a:t>
            </a:r>
            <a:r>
              <a:rPr lang="en-US" dirty="0" smtClean="0"/>
              <a:t>longer use of the </a:t>
            </a:r>
            <a:r>
              <a:rPr lang="en-US" dirty="0"/>
              <a:t>instance, unlike with AWS where you have to reserve the instance for a long period of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E86AA45-C29E-4D93-BE09-6C36DEE5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67" y="2603243"/>
            <a:ext cx="6792420" cy="21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921</TotalTime>
  <Words>861</Words>
  <Application>Microsoft Office PowerPoint</Application>
  <PresentationFormat>Custom</PresentationFormat>
  <Paragraphs>198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PowerPoint Presentation</vt:lpstr>
      <vt:lpstr>GCP VS AWS CSYE6225- NETWORK STRUCTURES AND CLOUD COMPUTING</vt:lpstr>
      <vt:lpstr>SERVICES</vt:lpstr>
      <vt:lpstr>COMPUTE</vt:lpstr>
      <vt:lpstr>BLOCK STORAGE</vt:lpstr>
      <vt:lpstr>OBJECT STORAGE</vt:lpstr>
      <vt:lpstr>DYNAMODB VS GOOGLE CLOUD DATASTORE</vt:lpstr>
      <vt:lpstr>PRICING</vt:lpstr>
      <vt:lpstr>PowerPoint Presentation</vt:lpstr>
      <vt:lpstr>NETWORK</vt:lpstr>
      <vt:lpstr>Availability</vt:lpstr>
      <vt:lpstr>DEVELOPMENT TOOL</vt:lpstr>
      <vt:lpstr>CLOUD SERVICES SUPPORT AND UPTIME</vt:lpstr>
      <vt:lpstr>SECURITY</vt:lpstr>
      <vt:lpstr>MIGRATION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vs GCP</dc:title>
  <dc:creator>Rahul Chandra</dc:creator>
  <cp:lastModifiedBy>Mudholkar, Shrikant</cp:lastModifiedBy>
  <cp:revision>87</cp:revision>
  <dcterms:created xsi:type="dcterms:W3CDTF">2017-12-15T19:28:10Z</dcterms:created>
  <dcterms:modified xsi:type="dcterms:W3CDTF">2017-12-16T15:06:18Z</dcterms:modified>
</cp:coreProperties>
</file>