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2" r:id="rId1"/>
    <p:sldMasterId id="2147483840" r:id="rId2"/>
  </p:sldMasterIdLst>
  <p:sldIdLst>
    <p:sldId id="256" r:id="rId3"/>
    <p:sldId id="260" r:id="rId4"/>
    <p:sldId id="276" r:id="rId5"/>
    <p:sldId id="272" r:id="rId6"/>
    <p:sldId id="274" r:id="rId7"/>
    <p:sldId id="262" r:id="rId8"/>
    <p:sldId id="264" r:id="rId9"/>
    <p:sldId id="265" r:id="rId10"/>
    <p:sldId id="277" r:id="rId11"/>
    <p:sldId id="27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bastián Hricko" initials="SH" lastIdx="1" clrIdx="0">
    <p:extLst>
      <p:ext uri="{19B8F6BF-5375-455C-9EA6-DF929625EA0E}">
        <p15:presenceInfo xmlns:p15="http://schemas.microsoft.com/office/powerpoint/2012/main" userId="c075e8149187593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ED8428"/>
    <a:srgbClr val="235078"/>
    <a:srgbClr val="FFFFFF"/>
    <a:srgbClr val="2F2D2D"/>
    <a:srgbClr val="3D3D3D"/>
    <a:srgbClr val="465359"/>
    <a:srgbClr val="9595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CA5415-270B-5BD7-27B4-6F50B03D0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20D6837-C1A2-332E-E2FE-4B78A21E3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E94B275C-71DC-6047-0483-359A78AC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C945D5CF-5CDC-4A26-5B36-061CBB50F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52B595B9-84D6-52FA-7892-8420F2973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184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18A3B7-269A-15D5-4EE2-188D3B7E4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42F1B22B-531E-09C3-3789-93FD0B307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8449B19B-A776-B2B6-A973-62B048804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7B31FB0-099B-94A4-ACF9-8B157FD44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61CC1FC-CE41-D5B2-C2D8-050976152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652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B4CAE9D1-A68E-DE4A-901E-1A82BCB69E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235DAF95-6029-6A88-6AD1-D2915ED36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112AC30-6508-7C86-A7C5-7F0F6A8A9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9A2F5E2-8604-AC38-0645-AB4F5D8A1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04E99F9-17FE-BFF2-05AC-1B33197A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229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27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935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8941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546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4826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0820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2239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088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7593D14-37E3-FA7C-0B65-36657C911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AAFCE3C-0E16-A016-932B-7D0D18779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996E47A-EF66-2A0B-16CA-F7398E640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294337CD-403B-E12C-A536-2FEED23EA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428EDAE4-EBEA-C1CB-7DF8-34C3C2835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1585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9198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8350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574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12A675-7ABF-AED7-C651-B3E81D6A9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1956011-FDAE-A932-022E-6C846C6C1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1E50A1A-4779-3EBE-C5CA-C81242D21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C06A6665-2F12-BDC1-E3E8-94634DD3C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4177A4EC-5B9A-0F3D-3A0D-E2881EAD8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717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441C78-2368-4BE1-3214-2E8325FDB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E3D4BEC-9A34-E1FF-5F28-141C2AAAAC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42C86EC6-39D5-F504-B54A-84599CD52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B35788A1-E80C-6429-605C-3E8645286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6C7A36A8-0976-793C-3419-26071FE67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0147DA62-B009-7775-95C9-CCFE70ACB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797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9F6D37-345B-BB3F-D909-572CA2B27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51140DD-C6C2-92BF-750D-420DF7BA2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7E6286CA-9ABB-BA18-DEE4-76DF4F0A9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EFE1E1A-59D8-BECA-B559-C738C58EAF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AD93A966-AB19-59D4-606B-DE3A01409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B9720F80-AEDC-5BB4-13A7-170B2F77F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B7394EC4-78B9-09AB-D518-2A1FA2718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3528E6E8-27BE-3204-97DA-3845E9165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5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E69CBB-0A9D-34C5-72CF-D6148C4B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A09D6E97-F4E6-69CA-2A32-88FCFC0F9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4E63A44E-0A98-85AE-8AED-D592AE59E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42479486-C572-F5BE-70A3-7D7EEF606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767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A3BA08CD-9377-AF1A-F917-6B81F4852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E473FE23-97AB-39D3-C2B0-999AC19E5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FB2979D7-1931-9383-2EF0-5E4292C44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830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DD1EF4-2518-C751-D6CA-9ECF5AE65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55ABB4B-F180-EDCB-5CC9-69FEB1B7A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FBBC5FB-A497-4525-DF36-5858B1A5D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B415B105-F088-7DE5-914A-869065099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E1A79810-F643-D9C4-7A70-6B9DC90FF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BA1DF855-464E-C20A-9B4D-37267EB4E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83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2C24A9-3231-E31F-083A-A4FA2B192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EF31D36B-05F0-931F-80AF-7FBE7090D6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16DACD7-1C85-A700-0C7D-734ECA845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9CBF0CD0-6341-C677-D158-98FABB0D2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8AF0C457-7D70-7244-8E05-F0E4BA097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1063C4FD-17C0-2613-7073-1C66388D6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186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9A02CDE8-4D1E-1893-F83F-4B225CFF6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619043F-5F4D-25DB-3371-2883D120A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9440FED-3731-004E-1DCF-54172CC8E4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C0EEA0BB-F415-6533-A132-4FBD010FD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0A56627-29A5-DF6A-5451-FDBD7C6317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27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089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shricko.github.io/imdb-demo/#/" TargetMode="Externa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6CB1A6-DEBC-EECC-9B0F-373F3A364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631"/>
            <a:ext cx="10515600" cy="2852737"/>
          </a:xfrm>
        </p:spPr>
        <p:txBody>
          <a:bodyPr/>
          <a:lstStyle/>
          <a:p>
            <a:r>
              <a:rPr lang="it-IT" b="1" i="0" cap="none" dirty="0">
                <a:ln w="0"/>
                <a:solidFill>
                  <a:schemeClr val="bg2">
                    <a:lumMod val="1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  <a:cs typeface="Tahoma" panose="020B0604030504040204" pitchFamily="34" charset="0"/>
              </a:rPr>
              <a:t>Odvozování schématu multi-model dat</a:t>
            </a:r>
            <a:endParaRPr lang="sk-SK" b="1" cap="none" dirty="0">
              <a:ln w="0"/>
              <a:solidFill>
                <a:schemeClr val="bg2">
                  <a:lumMod val="10000"/>
                </a:schemeClr>
              </a:solidFill>
              <a:latin typeface="Inter" panose="02000503000000020004" pitchFamily="2" charset="0"/>
              <a:ea typeface="Inter" panose="02000503000000020004" pitchFamily="2" charset="0"/>
              <a:cs typeface="Tahoma" panose="020B0604030504040204" pitchFamily="34" charset="0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468AC31-02B4-86DD-1602-9C241A5DE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882356"/>
            <a:ext cx="10515600" cy="1500187"/>
          </a:xfrm>
        </p:spPr>
        <p:txBody>
          <a:bodyPr/>
          <a:lstStyle/>
          <a:p>
            <a:r>
              <a:rPr lang="sk-SK" dirty="0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</a:rPr>
              <a:t>Mgr. </a:t>
            </a:r>
            <a:r>
              <a:rPr lang="en-US" dirty="0" err="1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</a:rPr>
              <a:t>Sebasti</a:t>
            </a:r>
            <a:r>
              <a:rPr lang="cs-CZ" dirty="0" err="1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</a:rPr>
              <a:t>án</a:t>
            </a:r>
            <a:r>
              <a:rPr lang="cs-CZ" dirty="0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Hricko</a:t>
            </a:r>
            <a:endParaRPr lang="sk-SK" dirty="0">
              <a:solidFill>
                <a:schemeClr val="tx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D0D4DB-D761-C93D-239C-3ADCC244AD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666"/>
          <a:stretch/>
        </p:blipFill>
        <p:spPr>
          <a:xfrm>
            <a:off x="8417987" y="371173"/>
            <a:ext cx="3672672" cy="143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86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E09439-9DD1-60F2-1D0C-E641A1C91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cap="none" dirty="0">
                <a:latin typeface="Inter" panose="02000503000000020004" pitchFamily="2" charset="0"/>
                <a:ea typeface="Inter" panose="02000503000000020004" pitchFamily="2" charset="0"/>
              </a:rPr>
              <a:t>Výsledky </a:t>
            </a:r>
            <a:r>
              <a:rPr lang="cs-CZ" b="1" cap="none" dirty="0" err="1">
                <a:latin typeface="Inter" panose="02000503000000020004" pitchFamily="2" charset="0"/>
                <a:ea typeface="Inter" panose="02000503000000020004" pitchFamily="2" charset="0"/>
              </a:rPr>
              <a:t>experimentov</a:t>
            </a:r>
            <a:endParaRPr lang="sk-SK" b="1" cap="none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ED3CCF7-3310-A1AB-3C63-61A28ACE58C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487737" y="1683678"/>
            <a:ext cx="8704263" cy="5174322"/>
          </a:xfrm>
        </p:spPr>
      </p:pic>
      <p:sp>
        <p:nvSpPr>
          <p:cNvPr id="10" name="Zástupný objekt pre obsah 2">
            <a:extLst>
              <a:ext uri="{FF2B5EF4-FFF2-40B4-BE49-F238E27FC236}">
                <a16:creationId xmlns:a16="http://schemas.microsoft.com/office/drawing/2014/main" id="{EE9A2663-0624-ECCA-161D-9F6CDAB01F2B}"/>
              </a:ext>
            </a:extLst>
          </p:cNvPr>
          <p:cNvSpPr txBox="1">
            <a:spLocks/>
          </p:cNvSpPr>
          <p:nvPr/>
        </p:nvSpPr>
        <p:spPr>
          <a:xfrm>
            <a:off x="581192" y="2228002"/>
            <a:ext cx="2906545" cy="4086933"/>
          </a:xfrm>
          <a:prstGeom prst="rect">
            <a:avLst/>
          </a:prstGeom>
        </p:spPr>
        <p:txBody>
          <a:bodyPr vert="horz" lIns="45720" tIns="45720" rIns="45720" bIns="45720" rtlCol="0" anchor="t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sk-SK" dirty="0">
                <a:latin typeface="Inter" panose="02000503000000020004" pitchFamily="2" charset="0"/>
                <a:ea typeface="Inter" panose="02000503000000020004" pitchFamily="2" charset="0"/>
              </a:rPr>
              <a:t>Porovnávanie s existujúcimi</a:t>
            </a:r>
            <a:r>
              <a:rPr lang="en-US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</a:rPr>
              <a:t>single-model</a:t>
            </a:r>
            <a:r>
              <a:rPr lang="en-US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sk-SK" dirty="0">
                <a:latin typeface="Inter" panose="02000503000000020004" pitchFamily="2" charset="0"/>
                <a:ea typeface="Inter" panose="02000503000000020004" pitchFamily="2" charset="0"/>
              </a:rPr>
              <a:t>prístupmi</a:t>
            </a:r>
            <a:endParaRPr lang="en-US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</a:rPr>
              <a:t>Väčšinou</a:t>
            </a:r>
            <a:r>
              <a:rPr lang="en-US" dirty="0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sk-SK" dirty="0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</a:rPr>
              <a:t>boli prekonané </a:t>
            </a:r>
            <a:r>
              <a:rPr lang="en-US" dirty="0">
                <a:latin typeface="Inter" panose="02000503000000020004" pitchFamily="2" charset="0"/>
                <a:ea typeface="Inter" panose="02000503000000020004" pitchFamily="2" charset="0"/>
              </a:rPr>
              <a:t>o</a:t>
            </a:r>
            <a:r>
              <a:rPr lang="sk-SK" dirty="0">
                <a:latin typeface="Inter" panose="02000503000000020004" pitchFamily="2" charset="0"/>
                <a:ea typeface="Inter" panose="02000503000000020004" pitchFamily="2" charset="0"/>
              </a:rPr>
              <a:t>ba</a:t>
            </a:r>
            <a:r>
              <a:rPr lang="en-US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dirty="0" err="1">
                <a:latin typeface="Inter" panose="02000503000000020004" pitchFamily="2" charset="0"/>
                <a:ea typeface="Inter" panose="02000503000000020004" pitchFamily="2" charset="0"/>
              </a:rPr>
              <a:t>existujúce</a:t>
            </a:r>
            <a:r>
              <a:rPr lang="en-US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sk-SK" dirty="0">
                <a:latin typeface="Inter" panose="02000503000000020004" pitchFamily="2" charset="0"/>
                <a:ea typeface="Inter" panose="02000503000000020004" pitchFamily="2" charset="0"/>
              </a:rPr>
              <a:t>prístupy </a:t>
            </a:r>
            <a:r>
              <a:rPr lang="en-US" dirty="0">
                <a:latin typeface="Inter" panose="02000503000000020004" pitchFamily="2" charset="0"/>
                <a:ea typeface="Inter" panose="02000503000000020004" pitchFamily="2" charset="0"/>
              </a:rPr>
              <a:t>(</a:t>
            </a:r>
            <a:r>
              <a:rPr lang="en-US" dirty="0" err="1">
                <a:latin typeface="Inter" panose="02000503000000020004" pitchFamily="2" charset="0"/>
                <a:ea typeface="Inter" panose="02000503000000020004" pitchFamily="2" charset="0"/>
              </a:rPr>
              <a:t>okrem</a:t>
            </a:r>
            <a:r>
              <a:rPr lang="en-US" dirty="0">
                <a:latin typeface="Inter" panose="02000503000000020004" pitchFamily="2" charset="0"/>
                <a:ea typeface="Inter" panose="02000503000000020004" pitchFamily="2" charset="0"/>
              </a:rPr>
              <a:t> 1 </a:t>
            </a:r>
            <a:r>
              <a:rPr lang="en-US" dirty="0" err="1">
                <a:latin typeface="Inter" panose="02000503000000020004" pitchFamily="2" charset="0"/>
                <a:ea typeface="Inter" panose="02000503000000020004" pitchFamily="2" charset="0"/>
              </a:rPr>
              <a:t>prípadu</a:t>
            </a:r>
            <a:r>
              <a:rPr lang="en-US" dirty="0">
                <a:latin typeface="Inter" panose="02000503000000020004" pitchFamily="2" charset="0"/>
                <a:ea typeface="Inter" panose="02000503000000020004" pitchFamily="2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RBA</a:t>
            </a:r>
            <a:r>
              <a:rPr lang="en-US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sk-SK" dirty="0">
                <a:latin typeface="Inter" panose="02000503000000020004" pitchFamily="2" charset="0"/>
                <a:ea typeface="Inter" panose="02000503000000020004" pitchFamily="2" charset="0"/>
              </a:rPr>
              <a:t>lepšia pre </a:t>
            </a:r>
            <a:r>
              <a:rPr lang="sk-SK" dirty="0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</a:rPr>
              <a:t>malé</a:t>
            </a:r>
            <a:r>
              <a:rPr lang="en-US" dirty="0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</a:rPr>
              <a:t>, aggregate-ignorant d</a:t>
            </a:r>
            <a:r>
              <a:rPr lang="sk-SK" dirty="0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</a:rPr>
              <a:t>á</a:t>
            </a:r>
            <a:r>
              <a:rPr lang="en-US" dirty="0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</a:rPr>
              <a:t>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PBA</a:t>
            </a:r>
            <a:r>
              <a:rPr lang="en-US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sk-SK" dirty="0">
                <a:latin typeface="Inter" panose="02000503000000020004" pitchFamily="2" charset="0"/>
                <a:ea typeface="Inter" panose="02000503000000020004" pitchFamily="2" charset="0"/>
              </a:rPr>
              <a:t>lepšia pre </a:t>
            </a:r>
            <a:r>
              <a:rPr lang="sk-SK" dirty="0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</a:rPr>
              <a:t>komplexne </a:t>
            </a:r>
            <a:r>
              <a:rPr lang="sk-SK" dirty="0" err="1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</a:rPr>
              <a:t>štrukturované</a:t>
            </a:r>
            <a:r>
              <a:rPr lang="en-US" dirty="0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</a:rPr>
              <a:t>, aggregate-oriented data</a:t>
            </a:r>
            <a:endParaRPr lang="cs-CZ" dirty="0">
              <a:solidFill>
                <a:schemeClr val="accent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179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E09439-9DD1-60F2-1D0C-E641A1C91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cap="none" dirty="0">
                <a:latin typeface="Inter" panose="02000503000000020004" pitchFamily="2" charset="0"/>
                <a:ea typeface="Inter" panose="02000503000000020004" pitchFamily="2" charset="0"/>
              </a:rPr>
              <a:t>Prínosy práce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226424F-D2AE-5944-B0C4-BA434FDF90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sk-SK" dirty="0"/>
          </a:p>
          <a:p>
            <a:endParaRPr lang="sk-SK" dirty="0"/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7AB94C5F-9417-059C-C944-6BF483578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3" y="2228003"/>
            <a:ext cx="11029616" cy="363304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sk-SK" sz="2000" dirty="0">
                <a:solidFill>
                  <a:schemeClr val="accent2"/>
                </a:solidFill>
                <a:latin typeface="Inter" panose="02000503000000020004" pitchFamily="2" charset="0"/>
                <a:ea typeface="Inter" panose="02000503000000020004" pitchFamily="2" charset="0"/>
              </a:rPr>
              <a:t> Prvý prístup </a:t>
            </a:r>
            <a:r>
              <a:rPr lang="sk-SK" sz="2000" dirty="0">
                <a:latin typeface="Inter" panose="02000503000000020004" pitchFamily="2" charset="0"/>
                <a:ea typeface="Inter" panose="02000503000000020004" pitchFamily="2" charset="0"/>
              </a:rPr>
              <a:t>pre generovanie </a:t>
            </a:r>
            <a:r>
              <a:rPr lang="sk-SK" sz="2100" dirty="0">
                <a:solidFill>
                  <a:schemeClr val="accent2"/>
                </a:solidFill>
                <a:latin typeface="Inter" panose="02000503000000020004" pitchFamily="2" charset="0"/>
                <a:ea typeface="Inter" panose="02000503000000020004" pitchFamily="2" charset="0"/>
              </a:rPr>
              <a:t>schémy </a:t>
            </a:r>
            <a:r>
              <a:rPr lang="sk-SK" sz="2100" dirty="0" err="1">
                <a:solidFill>
                  <a:schemeClr val="accent2"/>
                </a:solidFill>
                <a:latin typeface="Inter" panose="02000503000000020004" pitchFamily="2" charset="0"/>
                <a:ea typeface="Inter" panose="02000503000000020004" pitchFamily="2" charset="0"/>
              </a:rPr>
              <a:t>multi</a:t>
            </a:r>
            <a:r>
              <a:rPr lang="sk-SK" sz="2100" dirty="0">
                <a:solidFill>
                  <a:schemeClr val="accent2"/>
                </a:solidFill>
                <a:latin typeface="Inter" panose="02000503000000020004" pitchFamily="2" charset="0"/>
                <a:ea typeface="Inter" panose="02000503000000020004" pitchFamily="2" charset="0"/>
              </a:rPr>
              <a:t>-modelových </a:t>
            </a:r>
            <a:r>
              <a:rPr lang="sk-SK" sz="2000" dirty="0">
                <a:latin typeface="Inter" panose="02000503000000020004" pitchFamily="2" charset="0"/>
                <a:ea typeface="Inter" panose="02000503000000020004" pitchFamily="2" charset="0"/>
              </a:rPr>
              <a:t>dát</a:t>
            </a:r>
          </a:p>
          <a:p>
            <a:pPr lvl="1"/>
            <a:r>
              <a:rPr lang="sk-SK" dirty="0">
                <a:latin typeface="Inter" panose="02000503000000020004" pitchFamily="2" charset="0"/>
                <a:ea typeface="Inter" panose="02000503000000020004" pitchFamily="2" charset="0"/>
              </a:rPr>
              <a:t>Pracuje s dátami </a:t>
            </a:r>
            <a:r>
              <a:rPr lang="sk-SK" dirty="0">
                <a:solidFill>
                  <a:schemeClr val="accent2"/>
                </a:solidFill>
                <a:latin typeface="Inter" panose="02000503000000020004" pitchFamily="2" charset="0"/>
                <a:ea typeface="Inter" panose="02000503000000020004" pitchFamily="2" charset="0"/>
              </a:rPr>
              <a:t>nezávisle</a:t>
            </a:r>
            <a:r>
              <a:rPr lang="sk-SK" dirty="0">
                <a:latin typeface="Inter" panose="02000503000000020004" pitchFamily="2" charset="0"/>
                <a:ea typeface="Inter" panose="02000503000000020004" pitchFamily="2" charset="0"/>
              </a:rPr>
              <a:t> od použitého modelu</a:t>
            </a:r>
          </a:p>
          <a:p>
            <a:pPr lvl="1"/>
            <a:r>
              <a:rPr lang="sk-SK" sz="1800" dirty="0">
                <a:latin typeface="Inter" panose="02000503000000020004" pitchFamily="2" charset="0"/>
                <a:ea typeface="Inter" panose="02000503000000020004" pitchFamily="2" charset="0"/>
              </a:rPr>
              <a:t>Dá sa použiť pre generovanie schémy dát v bežne používaných modeloch (relačný, dokumentový (XML, JSON), kľúč-hodnota, stĺpcový, grafový)</a:t>
            </a:r>
          </a:p>
          <a:p>
            <a:pPr lvl="1"/>
            <a:r>
              <a:rPr lang="sk-SK" sz="1800" dirty="0">
                <a:latin typeface="Inter" panose="02000503000000020004" pitchFamily="2" charset="0"/>
                <a:ea typeface="Inter" panose="02000503000000020004" pitchFamily="2" charset="0"/>
              </a:rPr>
              <a:t>Zisťovanie </a:t>
            </a:r>
            <a:r>
              <a:rPr lang="sk-SK" sz="1800" dirty="0">
                <a:solidFill>
                  <a:schemeClr val="accent2"/>
                </a:solidFill>
                <a:latin typeface="Inter" panose="02000503000000020004" pitchFamily="2" charset="0"/>
                <a:ea typeface="Inter" panose="02000503000000020004" pitchFamily="2" charset="0"/>
              </a:rPr>
              <a:t>vzájomnej prepojenosti </a:t>
            </a:r>
            <a:r>
              <a:rPr lang="sk-SK" sz="1800" dirty="0">
                <a:latin typeface="Inter" panose="02000503000000020004" pitchFamily="2" charset="0"/>
                <a:ea typeface="Inter" panose="02000503000000020004" pitchFamily="2" charset="0"/>
              </a:rPr>
              <a:t>medzi dátami vo vnútri modelov aj medzi modelmi</a:t>
            </a:r>
          </a:p>
          <a:p>
            <a:pPr lvl="1"/>
            <a:r>
              <a:rPr lang="sk-SK" sz="1800" dirty="0">
                <a:latin typeface="Inter" panose="02000503000000020004" pitchFamily="2" charset="0"/>
                <a:ea typeface="Inter" panose="02000503000000020004" pitchFamily="2" charset="0"/>
              </a:rPr>
              <a:t>Odhalenie </a:t>
            </a:r>
            <a:r>
              <a:rPr lang="sk-SK" sz="1800" dirty="0">
                <a:solidFill>
                  <a:schemeClr val="accent2"/>
                </a:solidFill>
                <a:latin typeface="Inter" panose="02000503000000020004" pitchFamily="2" charset="0"/>
                <a:ea typeface="Inter" panose="02000503000000020004" pitchFamily="2" charset="0"/>
              </a:rPr>
              <a:t>redundancie</a:t>
            </a:r>
            <a:r>
              <a:rPr lang="sk-SK" sz="1800" dirty="0">
                <a:latin typeface="Inter" panose="02000503000000020004" pitchFamily="2" charset="0"/>
                <a:ea typeface="Inter" panose="02000503000000020004" pitchFamily="2" charset="0"/>
              </a:rPr>
              <a:t> v dátach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sz="2100" dirty="0">
                <a:solidFill>
                  <a:schemeClr val="accent2"/>
                </a:solidFill>
                <a:latin typeface="Inter" panose="02000503000000020004" pitchFamily="2" charset="0"/>
                <a:ea typeface="Inter" panose="02000503000000020004" pitchFamily="2" charset="0"/>
              </a:rPr>
              <a:t> Modulárny</a:t>
            </a:r>
            <a:r>
              <a:rPr lang="sk-SK" sz="2000" dirty="0">
                <a:latin typeface="Inter" panose="02000503000000020004" pitchFamily="2" charset="0"/>
                <a:ea typeface="Inter" panose="02000503000000020004" pitchFamily="2" charset="0"/>
              </a:rPr>
              <a:t> = ľahko rozšíriteľný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sz="2100" dirty="0">
                <a:solidFill>
                  <a:schemeClr val="accent2"/>
                </a:solidFill>
                <a:latin typeface="Inter" panose="02000503000000020004" pitchFamily="2" charset="0"/>
                <a:ea typeface="Inter" panose="02000503000000020004" pitchFamily="2" charset="0"/>
              </a:rPr>
              <a:t> Škálovateľný</a:t>
            </a:r>
            <a:r>
              <a:rPr lang="sk-SK" sz="2000" dirty="0">
                <a:latin typeface="Inter" panose="02000503000000020004" pitchFamily="2" charset="0"/>
                <a:ea typeface="Inter" panose="02000503000000020004" pitchFamily="2" charset="0"/>
              </a:rPr>
              <a:t>, podporujúci distribuovaný výpočet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sz="2000" dirty="0">
                <a:latin typeface="Inter" panose="02000503000000020004" pitchFamily="2" charset="0"/>
                <a:ea typeface="Inter" panose="02000503000000020004" pitchFamily="2" charset="0"/>
              </a:rPr>
              <a:t> Rozširuje možnosti generovania schémy aj pre </a:t>
            </a:r>
            <a:r>
              <a:rPr lang="sk-SK" sz="2100" dirty="0">
                <a:solidFill>
                  <a:schemeClr val="accent2"/>
                </a:solidFill>
                <a:latin typeface="Inter" panose="02000503000000020004" pitchFamily="2" charset="0"/>
                <a:ea typeface="Inter" panose="02000503000000020004" pitchFamily="2" charset="0"/>
              </a:rPr>
              <a:t>single-modelové</a:t>
            </a:r>
            <a:r>
              <a:rPr lang="sk-SK" sz="2000" dirty="0">
                <a:latin typeface="Inter" panose="02000503000000020004" pitchFamily="2" charset="0"/>
                <a:ea typeface="Inter" panose="02000503000000020004" pitchFamily="2" charset="0"/>
              </a:rPr>
              <a:t> dáta (unikátnosť, regulárne výrazy, pokročilejšie referencie a redundancie)</a:t>
            </a:r>
            <a:endParaRPr lang="en-US" sz="2000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cs-CZ" sz="20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2000" dirty="0">
                <a:latin typeface="Inter" panose="02000503000000020004" pitchFamily="2" charset="0"/>
                <a:ea typeface="Inter" panose="02000503000000020004" pitchFamily="2" charset="0"/>
              </a:rPr>
              <a:t>V</a:t>
            </a:r>
            <a:r>
              <a:rPr lang="cs-CZ" sz="2000" dirty="0" err="1">
                <a:latin typeface="Inter" panose="02000503000000020004" pitchFamily="2" charset="0"/>
                <a:ea typeface="Inter" panose="02000503000000020004" pitchFamily="2" charset="0"/>
              </a:rPr>
              <a:t>ýsledky</a:t>
            </a:r>
            <a:r>
              <a:rPr lang="cs-CZ" sz="2000" dirty="0">
                <a:latin typeface="Inter" panose="02000503000000020004" pitchFamily="2" charset="0"/>
                <a:ea typeface="Inter" panose="02000503000000020004" pitchFamily="2" charset="0"/>
              </a:rPr>
              <a:t> práce </a:t>
            </a:r>
            <a:r>
              <a:rPr lang="cs-CZ" sz="2000" dirty="0" err="1">
                <a:latin typeface="Inter" panose="02000503000000020004" pitchFamily="2" charset="0"/>
                <a:ea typeface="Inter" panose="02000503000000020004" pitchFamily="2" charset="0"/>
              </a:rPr>
              <a:t>boli</a:t>
            </a:r>
            <a:r>
              <a:rPr lang="cs-CZ" sz="2000" dirty="0">
                <a:latin typeface="Inter" panose="02000503000000020004" pitchFamily="2" charset="0"/>
                <a:ea typeface="Inter" panose="02000503000000020004" pitchFamily="2" charset="0"/>
              </a:rPr>
              <a:t> publikované v rámci </a:t>
            </a:r>
            <a:r>
              <a:rPr lang="cs-CZ" sz="2100" dirty="0">
                <a:solidFill>
                  <a:schemeClr val="accent2"/>
                </a:solidFill>
                <a:latin typeface="Inter" panose="02000503000000020004" pitchFamily="2" charset="0"/>
                <a:ea typeface="Inter" panose="02000503000000020004" pitchFamily="2" charset="0"/>
              </a:rPr>
              <a:t>1 žurnálu</a:t>
            </a:r>
            <a:r>
              <a:rPr lang="cs-CZ" sz="2000" dirty="0">
                <a:latin typeface="Inter" panose="02000503000000020004" pitchFamily="2" charset="0"/>
                <a:ea typeface="Inter" panose="02000503000000020004" pitchFamily="2" charset="0"/>
              </a:rPr>
              <a:t> a </a:t>
            </a:r>
            <a:r>
              <a:rPr lang="cs-CZ" sz="2100" dirty="0">
                <a:solidFill>
                  <a:schemeClr val="accent2"/>
                </a:solidFill>
                <a:latin typeface="Inter" panose="02000503000000020004" pitchFamily="2" charset="0"/>
                <a:ea typeface="Inter" panose="02000503000000020004" pitchFamily="2" charset="0"/>
              </a:rPr>
              <a:t>2 </a:t>
            </a:r>
            <a:r>
              <a:rPr lang="cs-CZ" sz="2100" dirty="0" err="1">
                <a:solidFill>
                  <a:schemeClr val="accent2"/>
                </a:solidFill>
                <a:latin typeface="Inter" panose="02000503000000020004" pitchFamily="2" charset="0"/>
                <a:ea typeface="Inter" panose="02000503000000020004" pitchFamily="2" charset="0"/>
              </a:rPr>
              <a:t>konferencií</a:t>
            </a:r>
            <a:r>
              <a:rPr lang="cs-CZ" sz="2000" dirty="0">
                <a:latin typeface="Inter" panose="02000503000000020004" pitchFamily="2" charset="0"/>
                <a:ea typeface="Inter" panose="02000503000000020004" pitchFamily="2" charset="0"/>
              </a:rPr>
              <a:t>.</a:t>
            </a:r>
            <a:endParaRPr lang="sk-SK" sz="2000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0" indent="0">
              <a:buNone/>
            </a:pPr>
            <a:endParaRPr lang="sk-SK" sz="2100" dirty="0">
              <a:solidFill>
                <a:schemeClr val="accent2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004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95DD34CF-C5DB-CB2E-EBF6-7C60D694C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cap="none" dirty="0" err="1">
                <a:latin typeface="Inter" panose="02000503000000020004" pitchFamily="2" charset="0"/>
                <a:ea typeface="Inter" panose="02000503000000020004" pitchFamily="2" charset="0"/>
              </a:rPr>
              <a:t>Definícia</a:t>
            </a:r>
            <a:r>
              <a:rPr lang="cs-CZ" b="1" cap="none" dirty="0">
                <a:latin typeface="Inter" panose="02000503000000020004" pitchFamily="2" charset="0"/>
                <a:ea typeface="Inter" panose="02000503000000020004" pitchFamily="2" charset="0"/>
              </a:rPr>
              <a:t> problému</a:t>
            </a:r>
            <a:endParaRPr lang="sk-SK" b="1" cap="none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F106EC6E-70DD-58E5-5BD6-4E833AD5DC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3814" y="1939883"/>
            <a:ext cx="7517338" cy="467529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cs-CZ" dirty="0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Big Data: </a:t>
            </a:r>
            <a:r>
              <a:rPr lang="cs-CZ" dirty="0" err="1">
                <a:latin typeface="Inter" panose="02000503000000020004" pitchFamily="2" charset="0"/>
                <a:ea typeface="Inter" panose="02000503000000020004" pitchFamily="2" charset="0"/>
              </a:rPr>
              <a:t>Volume</a:t>
            </a:r>
            <a:r>
              <a:rPr lang="cs-CZ" dirty="0">
                <a:latin typeface="Inter" panose="02000503000000020004" pitchFamily="2" charset="0"/>
                <a:ea typeface="Inter" panose="02000503000000020004" pitchFamily="2" charset="0"/>
              </a:rPr>
              <a:t>, </a:t>
            </a:r>
            <a:r>
              <a:rPr lang="cs-CZ" dirty="0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</a:rPr>
              <a:t>Variety</a:t>
            </a:r>
            <a:r>
              <a:rPr lang="cs-CZ" dirty="0">
                <a:latin typeface="Inter" panose="02000503000000020004" pitchFamily="2" charset="0"/>
                <a:ea typeface="Inter" panose="02000503000000020004" pitchFamily="2" charset="0"/>
              </a:rPr>
              <a:t>, </a:t>
            </a:r>
            <a:r>
              <a:rPr lang="cs-CZ" dirty="0" err="1">
                <a:latin typeface="Inter" panose="02000503000000020004" pitchFamily="2" charset="0"/>
                <a:ea typeface="Inter" panose="02000503000000020004" pitchFamily="2" charset="0"/>
              </a:rPr>
              <a:t>Veracity</a:t>
            </a:r>
            <a:r>
              <a:rPr lang="cs-CZ" dirty="0">
                <a:latin typeface="Inter" panose="02000503000000020004" pitchFamily="2" charset="0"/>
                <a:ea typeface="Inter" panose="02000503000000020004" pitchFamily="2" charset="0"/>
              </a:rPr>
              <a:t>, </a:t>
            </a:r>
            <a:r>
              <a:rPr lang="cs-CZ" dirty="0" err="1">
                <a:latin typeface="Inter" panose="02000503000000020004" pitchFamily="2" charset="0"/>
                <a:ea typeface="Inter" panose="02000503000000020004" pitchFamily="2" charset="0"/>
              </a:rPr>
              <a:t>etc</a:t>
            </a:r>
            <a:r>
              <a:rPr lang="cs-CZ" dirty="0">
                <a:latin typeface="Inter" panose="02000503000000020004" pitchFamily="2" charset="0"/>
                <a:ea typeface="Inter" panose="02000503000000020004" pitchFamily="2" charset="0"/>
              </a:rPr>
              <a:t>.</a:t>
            </a:r>
            <a:endParaRPr lang="cs-CZ" dirty="0">
              <a:solidFill>
                <a:schemeClr val="accent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cs-CZ" dirty="0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cs-CZ" dirty="0" err="1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</a:rPr>
              <a:t>Multi</a:t>
            </a:r>
            <a:r>
              <a:rPr lang="cs-CZ" dirty="0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</a:rPr>
              <a:t>-modelové</a:t>
            </a:r>
            <a:r>
              <a:rPr lang="cs-CZ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cs-CZ" dirty="0" err="1">
                <a:latin typeface="Inter" panose="02000503000000020004" pitchFamily="2" charset="0"/>
                <a:ea typeface="Inter" panose="02000503000000020004" pitchFamily="2" charset="0"/>
              </a:rPr>
              <a:t>dáta</a:t>
            </a:r>
            <a:endParaRPr lang="cs-CZ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cs-CZ" dirty="0">
                <a:latin typeface="Inter" panose="02000503000000020004" pitchFamily="2" charset="0"/>
                <a:ea typeface="Inter" panose="02000503000000020004" pitchFamily="2" charset="0"/>
              </a:rPr>
              <a:t> Model </a:t>
            </a:r>
            <a:r>
              <a:rPr lang="cs-CZ" dirty="0" err="1">
                <a:latin typeface="Inter" panose="02000503000000020004" pitchFamily="2" charset="0"/>
                <a:ea typeface="Inter" panose="02000503000000020004" pitchFamily="2" charset="0"/>
              </a:rPr>
              <a:t>uloženia</a:t>
            </a:r>
            <a:r>
              <a:rPr lang="cs-CZ" dirty="0">
                <a:latin typeface="Inter" panose="02000503000000020004" pitchFamily="2" charset="0"/>
                <a:ea typeface="Inter" panose="02000503000000020004" pitchFamily="2" charset="0"/>
              </a:rPr>
              <a:t> dát </a:t>
            </a:r>
            <a:r>
              <a:rPr lang="sk-SK" dirty="0">
                <a:latin typeface="Inter" panose="02000503000000020004" pitchFamily="2" charset="0"/>
                <a:ea typeface="Inter" panose="02000503000000020004" pitchFamily="2" charset="0"/>
              </a:rPr>
              <a:t>odpovedá očakávanému použitiu dát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sk-SK" dirty="0">
                <a:latin typeface="Inter" panose="02000503000000020004" pitchFamily="2" charset="0"/>
                <a:ea typeface="Inter" panose="02000503000000020004" pitchFamily="2" charset="0"/>
              </a:rPr>
              <a:t> Náročná oblasť výskumu: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sk-SK" dirty="0">
                <a:latin typeface="Inter" panose="02000503000000020004" pitchFamily="2" charset="0"/>
                <a:ea typeface="Inter" panose="02000503000000020004" pitchFamily="2" charset="0"/>
              </a:rPr>
              <a:t>Protichodné vlastnosti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sk-SK" dirty="0" err="1">
                <a:latin typeface="Inter" panose="02000503000000020004" pitchFamily="2" charset="0"/>
                <a:ea typeface="Inter" panose="02000503000000020004" pitchFamily="2" charset="0"/>
              </a:rPr>
              <a:t>Schema-less</a:t>
            </a:r>
            <a:r>
              <a:rPr lang="sk-SK" dirty="0">
                <a:latin typeface="Inter" panose="02000503000000020004" pitchFamily="2" charset="0"/>
                <a:ea typeface="Inter" panose="02000503000000020004" pitchFamily="2" charset="0"/>
              </a:rPr>
              <a:t>/</a:t>
            </a:r>
            <a:r>
              <a:rPr lang="sk-SK" dirty="0" err="1">
                <a:latin typeface="Inter" panose="02000503000000020004" pitchFamily="2" charset="0"/>
                <a:ea typeface="Inter" panose="02000503000000020004" pitchFamily="2" charset="0"/>
              </a:rPr>
              <a:t>schema-mixed</a:t>
            </a:r>
            <a:r>
              <a:rPr lang="sk-SK" dirty="0">
                <a:latin typeface="Inter" panose="02000503000000020004" pitchFamily="2" charset="0"/>
                <a:ea typeface="Inter" panose="02000503000000020004" pitchFamily="2" charset="0"/>
              </a:rPr>
              <a:t>/</a:t>
            </a:r>
            <a:r>
              <a:rPr lang="sk-SK" dirty="0" err="1">
                <a:latin typeface="Inter" panose="02000503000000020004" pitchFamily="2" charset="0"/>
                <a:ea typeface="Inter" panose="02000503000000020004" pitchFamily="2" charset="0"/>
              </a:rPr>
              <a:t>schema-full</a:t>
            </a:r>
            <a:r>
              <a:rPr lang="sk-SK" dirty="0">
                <a:latin typeface="Inter" panose="02000503000000020004" pitchFamily="2" charset="0"/>
                <a:ea typeface="Inter" panose="02000503000000020004" pitchFamily="2" charset="0"/>
              </a:rPr>
              <a:t> systémy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sk-SK" dirty="0" err="1">
                <a:latin typeface="Inter" panose="02000503000000020004" pitchFamily="2" charset="0"/>
                <a:ea typeface="Inter" panose="02000503000000020004" pitchFamily="2" charset="0"/>
              </a:rPr>
              <a:t>Aggregate</a:t>
            </a:r>
            <a:r>
              <a:rPr lang="sk-SK" dirty="0">
                <a:latin typeface="Inter" panose="02000503000000020004" pitchFamily="2" charset="0"/>
                <a:ea typeface="Inter" panose="02000503000000020004" pitchFamily="2" charset="0"/>
              </a:rPr>
              <a:t>-ignorant/</a:t>
            </a:r>
            <a:r>
              <a:rPr lang="sk-SK" dirty="0" err="1">
                <a:latin typeface="Inter" panose="02000503000000020004" pitchFamily="2" charset="0"/>
                <a:ea typeface="Inter" panose="02000503000000020004" pitchFamily="2" charset="0"/>
              </a:rPr>
              <a:t>aggregate</a:t>
            </a:r>
            <a:r>
              <a:rPr lang="sk-SK" dirty="0">
                <a:latin typeface="Inter" panose="02000503000000020004" pitchFamily="2" charset="0"/>
                <a:ea typeface="Inter" panose="02000503000000020004" pitchFamily="2" charset="0"/>
              </a:rPr>
              <a:t>-</a:t>
            </a:r>
            <a:r>
              <a:rPr lang="en-US" dirty="0">
                <a:latin typeface="Inter" panose="02000503000000020004" pitchFamily="2" charset="0"/>
                <a:ea typeface="Inter" panose="02000503000000020004" pitchFamily="2" charset="0"/>
              </a:rPr>
              <a:t>oriented </a:t>
            </a:r>
            <a:r>
              <a:rPr lang="sk-SK" dirty="0">
                <a:latin typeface="Inter" panose="02000503000000020004" pitchFamily="2" charset="0"/>
                <a:ea typeface="Inter" panose="02000503000000020004" pitchFamily="2" charset="0"/>
              </a:rPr>
              <a:t>modely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sk-SK" dirty="0">
                <a:latin typeface="Inter" panose="02000503000000020004" pitchFamily="2" charset="0"/>
                <a:ea typeface="Inter" panose="02000503000000020004" pitchFamily="2" charset="0"/>
              </a:rPr>
              <a:t>Komplexné štruktúry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sk-SK" dirty="0" err="1">
                <a:latin typeface="Inter" panose="02000503000000020004" pitchFamily="2" charset="0"/>
                <a:ea typeface="Inter" panose="02000503000000020004" pitchFamily="2" charset="0"/>
              </a:rPr>
              <a:t>Medzimodelové</a:t>
            </a:r>
            <a:r>
              <a:rPr lang="sk-SK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sk-SK" dirty="0" err="1">
                <a:latin typeface="Inter" panose="02000503000000020004" pitchFamily="2" charset="0"/>
                <a:ea typeface="Inter" panose="02000503000000020004" pitchFamily="2" charset="0"/>
              </a:rPr>
              <a:t>integritné</a:t>
            </a:r>
            <a:r>
              <a:rPr lang="sk-SK" dirty="0">
                <a:latin typeface="Inter" panose="02000503000000020004" pitchFamily="2" charset="0"/>
                <a:ea typeface="Inter" panose="02000503000000020004" pitchFamily="2" charset="0"/>
              </a:rPr>
              <a:t> obmedzenia, referencie (v rámci modelu a medzi modelmi), redundancie medzi modelmi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sk-SK" dirty="0">
                <a:latin typeface="Inter" panose="02000503000000020004" pitchFamily="2" charset="0"/>
                <a:ea typeface="Inter" panose="02000503000000020004" pitchFamily="2" charset="0"/>
              </a:rPr>
              <a:t>Neexistujú štandardy určujúce ako prepájať viac modelov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sk-SK" dirty="0">
                <a:latin typeface="Inter" panose="02000503000000020004" pitchFamily="2" charset="0"/>
                <a:ea typeface="Inter" panose="02000503000000020004" pitchFamily="2" charset="0"/>
              </a:rPr>
              <a:t>Prechod medzi modelmi: vkladanie (</a:t>
            </a:r>
            <a:r>
              <a:rPr lang="sk-SK" dirty="0" err="1">
                <a:latin typeface="Inter" panose="02000503000000020004" pitchFamily="2" charset="0"/>
                <a:ea typeface="Inter" panose="02000503000000020004" pitchFamily="2" charset="0"/>
              </a:rPr>
              <a:t>embedding</a:t>
            </a:r>
            <a:r>
              <a:rPr lang="sk-SK" dirty="0">
                <a:latin typeface="Inter" panose="02000503000000020004" pitchFamily="2" charset="0"/>
                <a:ea typeface="Inter" panose="02000503000000020004" pitchFamily="2" charset="0"/>
              </a:rPr>
              <a:t>), referencie, redundancie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58A60FD-D6C0-D778-A184-06201DB89130}"/>
              </a:ext>
            </a:extLst>
          </p:cNvPr>
          <p:cNvCxnSpPr>
            <a:cxnSpLocks/>
          </p:cNvCxnSpPr>
          <p:nvPr/>
        </p:nvCxnSpPr>
        <p:spPr>
          <a:xfrm flipH="1">
            <a:off x="2273140" y="2304931"/>
            <a:ext cx="533400" cy="3152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4" name="Picture 20">
            <a:extLst>
              <a:ext uri="{FF2B5EF4-FFF2-40B4-BE49-F238E27FC236}">
                <a16:creationId xmlns:a16="http://schemas.microsoft.com/office/drawing/2014/main" id="{75A87C34-37F3-BC6C-A5DD-7AD5B2A54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986" y="173600"/>
            <a:ext cx="3746712" cy="392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0E7996D4-3974-E7C4-0047-632152759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5907" y="4151850"/>
            <a:ext cx="2822866" cy="2527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5F516C35-1480-B017-6FE4-8AA465246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129" y="1335024"/>
            <a:ext cx="3021749" cy="327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128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4">
            <a:extLst>
              <a:ext uri="{FF2B5EF4-FFF2-40B4-BE49-F238E27FC236}">
                <a16:creationId xmlns:a16="http://schemas.microsoft.com/office/drawing/2014/main" id="{38CC9C2F-C5F8-E8AE-EA8A-001FDCD66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502" y="242824"/>
            <a:ext cx="4542164" cy="4422309"/>
          </a:xfrm>
          <a:prstGeom prst="rect">
            <a:avLst/>
          </a:prstGeom>
        </p:spPr>
      </p:pic>
      <p:sp>
        <p:nvSpPr>
          <p:cNvPr id="4" name="Nadpis 3">
            <a:extLst>
              <a:ext uri="{FF2B5EF4-FFF2-40B4-BE49-F238E27FC236}">
                <a16:creationId xmlns:a16="http://schemas.microsoft.com/office/drawing/2014/main" id="{95DD34CF-C5DB-CB2E-EBF6-7C60D694C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cap="none" dirty="0" err="1">
                <a:latin typeface="Inter" panose="02000503000000020004" pitchFamily="2" charset="0"/>
                <a:ea typeface="Inter" panose="02000503000000020004" pitchFamily="2" charset="0"/>
              </a:rPr>
              <a:t>Definícia</a:t>
            </a:r>
            <a:r>
              <a:rPr lang="cs-CZ" b="1" cap="none" dirty="0">
                <a:latin typeface="Inter" panose="02000503000000020004" pitchFamily="2" charset="0"/>
                <a:ea typeface="Inter" panose="02000503000000020004" pitchFamily="2" charset="0"/>
              </a:rPr>
              <a:t> problému</a:t>
            </a:r>
            <a:endParaRPr lang="sk-SK" b="1" cap="none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F106EC6E-70DD-58E5-5BD6-4E833AD5DC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3814" y="1939883"/>
            <a:ext cx="7517338" cy="467529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cs-CZ" dirty="0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Big Data: </a:t>
            </a:r>
            <a:r>
              <a:rPr lang="cs-CZ" dirty="0" err="1">
                <a:latin typeface="Inter" panose="02000503000000020004" pitchFamily="2" charset="0"/>
                <a:ea typeface="Inter" panose="02000503000000020004" pitchFamily="2" charset="0"/>
              </a:rPr>
              <a:t>Volume</a:t>
            </a:r>
            <a:r>
              <a:rPr lang="cs-CZ" dirty="0">
                <a:latin typeface="Inter" panose="02000503000000020004" pitchFamily="2" charset="0"/>
                <a:ea typeface="Inter" panose="02000503000000020004" pitchFamily="2" charset="0"/>
              </a:rPr>
              <a:t>, </a:t>
            </a:r>
            <a:r>
              <a:rPr lang="cs-CZ" dirty="0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</a:rPr>
              <a:t>Variety</a:t>
            </a:r>
            <a:r>
              <a:rPr lang="cs-CZ" dirty="0">
                <a:latin typeface="Inter" panose="02000503000000020004" pitchFamily="2" charset="0"/>
                <a:ea typeface="Inter" panose="02000503000000020004" pitchFamily="2" charset="0"/>
              </a:rPr>
              <a:t>, </a:t>
            </a:r>
            <a:r>
              <a:rPr lang="cs-CZ" dirty="0" err="1">
                <a:latin typeface="Inter" panose="02000503000000020004" pitchFamily="2" charset="0"/>
                <a:ea typeface="Inter" panose="02000503000000020004" pitchFamily="2" charset="0"/>
              </a:rPr>
              <a:t>Veracity</a:t>
            </a:r>
            <a:r>
              <a:rPr lang="cs-CZ" dirty="0">
                <a:latin typeface="Inter" panose="02000503000000020004" pitchFamily="2" charset="0"/>
                <a:ea typeface="Inter" panose="02000503000000020004" pitchFamily="2" charset="0"/>
              </a:rPr>
              <a:t>, </a:t>
            </a:r>
            <a:r>
              <a:rPr lang="cs-CZ" dirty="0" err="1">
                <a:latin typeface="Inter" panose="02000503000000020004" pitchFamily="2" charset="0"/>
                <a:ea typeface="Inter" panose="02000503000000020004" pitchFamily="2" charset="0"/>
              </a:rPr>
              <a:t>etc</a:t>
            </a:r>
            <a:r>
              <a:rPr lang="cs-CZ" dirty="0">
                <a:latin typeface="Inter" panose="02000503000000020004" pitchFamily="2" charset="0"/>
                <a:ea typeface="Inter" panose="02000503000000020004" pitchFamily="2" charset="0"/>
              </a:rPr>
              <a:t>.</a:t>
            </a:r>
            <a:endParaRPr lang="cs-CZ" dirty="0">
              <a:solidFill>
                <a:schemeClr val="accent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cs-CZ" dirty="0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cs-CZ" dirty="0" err="1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</a:rPr>
              <a:t>Multi</a:t>
            </a:r>
            <a:r>
              <a:rPr lang="cs-CZ" dirty="0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</a:rPr>
              <a:t>-modelové</a:t>
            </a:r>
            <a:r>
              <a:rPr lang="cs-CZ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cs-CZ" dirty="0" err="1">
                <a:latin typeface="Inter" panose="02000503000000020004" pitchFamily="2" charset="0"/>
                <a:ea typeface="Inter" panose="02000503000000020004" pitchFamily="2" charset="0"/>
              </a:rPr>
              <a:t>dáta</a:t>
            </a:r>
            <a:endParaRPr lang="cs-CZ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cs-CZ" dirty="0">
                <a:latin typeface="Inter" panose="02000503000000020004" pitchFamily="2" charset="0"/>
                <a:ea typeface="Inter" panose="02000503000000020004" pitchFamily="2" charset="0"/>
              </a:rPr>
              <a:t> Model </a:t>
            </a:r>
            <a:r>
              <a:rPr lang="cs-CZ" dirty="0" err="1">
                <a:latin typeface="Inter" panose="02000503000000020004" pitchFamily="2" charset="0"/>
                <a:ea typeface="Inter" panose="02000503000000020004" pitchFamily="2" charset="0"/>
              </a:rPr>
              <a:t>uloženia</a:t>
            </a:r>
            <a:r>
              <a:rPr lang="cs-CZ" dirty="0">
                <a:latin typeface="Inter" panose="02000503000000020004" pitchFamily="2" charset="0"/>
                <a:ea typeface="Inter" panose="02000503000000020004" pitchFamily="2" charset="0"/>
              </a:rPr>
              <a:t> dát </a:t>
            </a:r>
            <a:r>
              <a:rPr lang="sk-SK" dirty="0">
                <a:latin typeface="Inter" panose="02000503000000020004" pitchFamily="2" charset="0"/>
                <a:ea typeface="Inter" panose="02000503000000020004" pitchFamily="2" charset="0"/>
              </a:rPr>
              <a:t>odpovedá očakávanému použitiu dát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sk-SK" dirty="0">
                <a:latin typeface="Inter" panose="02000503000000020004" pitchFamily="2" charset="0"/>
                <a:ea typeface="Inter" panose="02000503000000020004" pitchFamily="2" charset="0"/>
              </a:rPr>
              <a:t> Náročná oblasť výskumu: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sk-SK" dirty="0">
                <a:latin typeface="Inter" panose="02000503000000020004" pitchFamily="2" charset="0"/>
                <a:ea typeface="Inter" panose="02000503000000020004" pitchFamily="2" charset="0"/>
              </a:rPr>
              <a:t>Protichodné vlastnosti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sk-SK" dirty="0" err="1">
                <a:latin typeface="Inter" panose="02000503000000020004" pitchFamily="2" charset="0"/>
                <a:ea typeface="Inter" panose="02000503000000020004" pitchFamily="2" charset="0"/>
              </a:rPr>
              <a:t>Schema-less</a:t>
            </a:r>
            <a:r>
              <a:rPr lang="sk-SK" dirty="0">
                <a:latin typeface="Inter" panose="02000503000000020004" pitchFamily="2" charset="0"/>
                <a:ea typeface="Inter" panose="02000503000000020004" pitchFamily="2" charset="0"/>
              </a:rPr>
              <a:t>/</a:t>
            </a:r>
            <a:r>
              <a:rPr lang="sk-SK" dirty="0" err="1">
                <a:latin typeface="Inter" panose="02000503000000020004" pitchFamily="2" charset="0"/>
                <a:ea typeface="Inter" panose="02000503000000020004" pitchFamily="2" charset="0"/>
              </a:rPr>
              <a:t>schema-mixed</a:t>
            </a:r>
            <a:r>
              <a:rPr lang="sk-SK" dirty="0">
                <a:latin typeface="Inter" panose="02000503000000020004" pitchFamily="2" charset="0"/>
                <a:ea typeface="Inter" panose="02000503000000020004" pitchFamily="2" charset="0"/>
              </a:rPr>
              <a:t>/</a:t>
            </a:r>
            <a:r>
              <a:rPr lang="sk-SK" dirty="0" err="1">
                <a:latin typeface="Inter" panose="02000503000000020004" pitchFamily="2" charset="0"/>
                <a:ea typeface="Inter" panose="02000503000000020004" pitchFamily="2" charset="0"/>
              </a:rPr>
              <a:t>schema-full</a:t>
            </a:r>
            <a:r>
              <a:rPr lang="sk-SK" dirty="0">
                <a:latin typeface="Inter" panose="02000503000000020004" pitchFamily="2" charset="0"/>
                <a:ea typeface="Inter" panose="02000503000000020004" pitchFamily="2" charset="0"/>
              </a:rPr>
              <a:t> systémy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sk-SK" dirty="0" err="1">
                <a:latin typeface="Inter" panose="02000503000000020004" pitchFamily="2" charset="0"/>
                <a:ea typeface="Inter" panose="02000503000000020004" pitchFamily="2" charset="0"/>
              </a:rPr>
              <a:t>Aggregate</a:t>
            </a:r>
            <a:r>
              <a:rPr lang="sk-SK" dirty="0">
                <a:latin typeface="Inter" panose="02000503000000020004" pitchFamily="2" charset="0"/>
                <a:ea typeface="Inter" panose="02000503000000020004" pitchFamily="2" charset="0"/>
              </a:rPr>
              <a:t>-ignorant/</a:t>
            </a:r>
            <a:r>
              <a:rPr lang="sk-SK" dirty="0" err="1">
                <a:latin typeface="Inter" panose="02000503000000020004" pitchFamily="2" charset="0"/>
                <a:ea typeface="Inter" panose="02000503000000020004" pitchFamily="2" charset="0"/>
              </a:rPr>
              <a:t>aggregate</a:t>
            </a:r>
            <a:r>
              <a:rPr lang="sk-SK" dirty="0">
                <a:latin typeface="Inter" panose="02000503000000020004" pitchFamily="2" charset="0"/>
                <a:ea typeface="Inter" panose="02000503000000020004" pitchFamily="2" charset="0"/>
              </a:rPr>
              <a:t>-</a:t>
            </a:r>
            <a:r>
              <a:rPr lang="en-US" dirty="0">
                <a:latin typeface="Inter" panose="02000503000000020004" pitchFamily="2" charset="0"/>
                <a:ea typeface="Inter" panose="02000503000000020004" pitchFamily="2" charset="0"/>
              </a:rPr>
              <a:t>oriented </a:t>
            </a:r>
            <a:r>
              <a:rPr lang="sk-SK" dirty="0">
                <a:latin typeface="Inter" panose="02000503000000020004" pitchFamily="2" charset="0"/>
                <a:ea typeface="Inter" panose="02000503000000020004" pitchFamily="2" charset="0"/>
              </a:rPr>
              <a:t>modely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sk-SK" dirty="0">
                <a:latin typeface="Inter" panose="02000503000000020004" pitchFamily="2" charset="0"/>
                <a:ea typeface="Inter" panose="02000503000000020004" pitchFamily="2" charset="0"/>
              </a:rPr>
              <a:t>Komplexné štruktúry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sk-SK" dirty="0" err="1">
                <a:latin typeface="Inter" panose="02000503000000020004" pitchFamily="2" charset="0"/>
                <a:ea typeface="Inter" panose="02000503000000020004" pitchFamily="2" charset="0"/>
              </a:rPr>
              <a:t>Medzimodelové</a:t>
            </a:r>
            <a:r>
              <a:rPr lang="sk-SK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sk-SK" dirty="0" err="1">
                <a:latin typeface="Inter" panose="02000503000000020004" pitchFamily="2" charset="0"/>
                <a:ea typeface="Inter" panose="02000503000000020004" pitchFamily="2" charset="0"/>
              </a:rPr>
              <a:t>integritné</a:t>
            </a:r>
            <a:r>
              <a:rPr lang="sk-SK" dirty="0">
                <a:latin typeface="Inter" panose="02000503000000020004" pitchFamily="2" charset="0"/>
                <a:ea typeface="Inter" panose="02000503000000020004" pitchFamily="2" charset="0"/>
              </a:rPr>
              <a:t> obmedzenia, referencie (v rámci modelu a medzi modelmi), redundancie medzi modelmi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sk-SK" dirty="0">
                <a:latin typeface="Inter" panose="02000503000000020004" pitchFamily="2" charset="0"/>
                <a:ea typeface="Inter" panose="02000503000000020004" pitchFamily="2" charset="0"/>
              </a:rPr>
              <a:t>Neexistujú štandardy určujúce ako prepájať viac modelov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sk-SK" dirty="0">
                <a:latin typeface="Inter" panose="02000503000000020004" pitchFamily="2" charset="0"/>
                <a:ea typeface="Inter" panose="02000503000000020004" pitchFamily="2" charset="0"/>
              </a:rPr>
              <a:t>Prechod medzi modelmi: vkladanie (</a:t>
            </a:r>
            <a:r>
              <a:rPr lang="sk-SK" dirty="0" err="1">
                <a:latin typeface="Inter" panose="02000503000000020004" pitchFamily="2" charset="0"/>
                <a:ea typeface="Inter" panose="02000503000000020004" pitchFamily="2" charset="0"/>
              </a:rPr>
              <a:t>embedding</a:t>
            </a:r>
            <a:r>
              <a:rPr lang="sk-SK" dirty="0">
                <a:latin typeface="Inter" panose="02000503000000020004" pitchFamily="2" charset="0"/>
                <a:ea typeface="Inter" panose="02000503000000020004" pitchFamily="2" charset="0"/>
              </a:rPr>
              <a:t>), referencie, redundancie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58A60FD-D6C0-D778-A184-06201DB89130}"/>
              </a:ext>
            </a:extLst>
          </p:cNvPr>
          <p:cNvCxnSpPr>
            <a:cxnSpLocks/>
          </p:cNvCxnSpPr>
          <p:nvPr/>
        </p:nvCxnSpPr>
        <p:spPr>
          <a:xfrm flipH="1">
            <a:off x="2273140" y="2304931"/>
            <a:ext cx="533400" cy="3152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637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E09439-9DD1-60F2-1D0C-E641A1C91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1" cap="none" dirty="0" err="1">
                <a:latin typeface="Inter" panose="02000503000000020004" pitchFamily="2" charset="0"/>
                <a:ea typeface="Inter" panose="02000503000000020004" pitchFamily="2" charset="0"/>
              </a:rPr>
              <a:t>Reprezentácia</a:t>
            </a:r>
            <a:r>
              <a:rPr lang="cs-CZ" b="1" cap="none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cs-CZ" b="1" cap="none" dirty="0" err="1">
                <a:latin typeface="Inter" panose="02000503000000020004" pitchFamily="2" charset="0"/>
                <a:ea typeface="Inter" panose="02000503000000020004" pitchFamily="2" charset="0"/>
              </a:rPr>
              <a:t>multi</a:t>
            </a:r>
            <a:r>
              <a:rPr lang="cs-CZ" b="1" cap="none" dirty="0">
                <a:latin typeface="Inter" panose="02000503000000020004" pitchFamily="2" charset="0"/>
                <a:ea typeface="Inter" panose="02000503000000020004" pitchFamily="2" charset="0"/>
              </a:rPr>
              <a:t>-modelových dát</a:t>
            </a:r>
            <a:endParaRPr lang="sk-SK" b="1" cap="none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3" name="Zástupný objekt pre obsah 5">
            <a:extLst>
              <a:ext uri="{FF2B5EF4-FFF2-40B4-BE49-F238E27FC236}">
                <a16:creationId xmlns:a16="http://schemas.microsoft.com/office/drawing/2014/main" id="{19B8A119-1772-1310-F645-6A7CD6C2618D}"/>
              </a:ext>
            </a:extLst>
          </p:cNvPr>
          <p:cNvSpPr txBox="1">
            <a:spLocks/>
          </p:cNvSpPr>
          <p:nvPr/>
        </p:nvSpPr>
        <p:spPr>
          <a:xfrm>
            <a:off x="513814" y="1939883"/>
            <a:ext cx="7517338" cy="1127167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cs-CZ" dirty="0">
              <a:solidFill>
                <a:schemeClr val="accent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A6C9CDB-592A-9274-B89E-B1C90C9D7C4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110303" y="1371600"/>
            <a:ext cx="4929299" cy="3405605"/>
          </a:xfrm>
          <a:prstGeom prst="rect">
            <a:avLst/>
          </a:prstGeom>
        </p:spPr>
      </p:pic>
      <p:sp>
        <p:nvSpPr>
          <p:cNvPr id="14" name="Zástupný objekt pre obsah 5">
            <a:extLst>
              <a:ext uri="{FF2B5EF4-FFF2-40B4-BE49-F238E27FC236}">
                <a16:creationId xmlns:a16="http://schemas.microsoft.com/office/drawing/2014/main" id="{DECD87FA-F128-F71E-D806-223A252D1767}"/>
              </a:ext>
            </a:extLst>
          </p:cNvPr>
          <p:cNvSpPr txBox="1">
            <a:spLocks/>
          </p:cNvSpPr>
          <p:nvPr/>
        </p:nvSpPr>
        <p:spPr>
          <a:xfrm>
            <a:off x="513814" y="2204464"/>
            <a:ext cx="5363111" cy="4389781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cs-CZ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cs-CZ" dirty="0" err="1">
                <a:latin typeface="Inter" panose="02000503000000020004" pitchFamily="2" charset="0"/>
                <a:ea typeface="Inter" panose="02000503000000020004" pitchFamily="2" charset="0"/>
              </a:rPr>
              <a:t>Record</a:t>
            </a:r>
            <a:r>
              <a:rPr lang="cs-CZ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cs-CZ" dirty="0" err="1">
                <a:latin typeface="Inter" panose="02000503000000020004" pitchFamily="2" charset="0"/>
                <a:ea typeface="Inter" panose="02000503000000020004" pitchFamily="2" charset="0"/>
              </a:rPr>
              <a:t>Schema</a:t>
            </a:r>
            <a:r>
              <a:rPr lang="cs-CZ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cs-CZ" dirty="0" err="1">
                <a:latin typeface="Inter" panose="02000503000000020004" pitchFamily="2" charset="0"/>
                <a:ea typeface="Inter" panose="02000503000000020004" pitchFamily="2" charset="0"/>
              </a:rPr>
              <a:t>Description</a:t>
            </a:r>
            <a:r>
              <a:rPr lang="cs-CZ" dirty="0">
                <a:latin typeface="Inter" panose="02000503000000020004" pitchFamily="2" charset="0"/>
                <a:ea typeface="Inter" panose="02000503000000020004" pitchFamily="2" charset="0"/>
              </a:rPr>
              <a:t> (</a:t>
            </a:r>
            <a:r>
              <a:rPr lang="cs-CZ" dirty="0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</a:rPr>
              <a:t>RSD</a:t>
            </a:r>
            <a:r>
              <a:rPr lang="cs-CZ" dirty="0">
                <a:latin typeface="Inter" panose="02000503000000020004" pitchFamily="2" charset="0"/>
                <a:ea typeface="Inter" panose="02000503000000020004" pitchFamily="2" charset="0"/>
              </a:rPr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cs-CZ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pl-PL" dirty="0">
                <a:latin typeface="Inter" panose="02000503000000020004" pitchFamily="2" charset="0"/>
                <a:ea typeface="Inter" panose="02000503000000020004" pitchFamily="2" charset="0"/>
              </a:rPr>
              <a:t>Umožňuje popísať schému jedného kindu (alebo záznamu) bez ohľadu na jej model(y)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cs-CZ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cs-CZ" dirty="0" err="1">
                <a:latin typeface="Inter" panose="02000503000000020004" pitchFamily="2" charset="0"/>
                <a:ea typeface="Inter" panose="02000503000000020004" pitchFamily="2" charset="0"/>
              </a:rPr>
              <a:t>Reprezentácia</a:t>
            </a:r>
            <a:r>
              <a:rPr lang="cs-CZ" dirty="0">
                <a:latin typeface="Inter" panose="02000503000000020004" pitchFamily="2" charset="0"/>
                <a:ea typeface="Inter" panose="02000503000000020004" pitchFamily="2" charset="0"/>
              </a:rPr>
              <a:t>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cs-CZ" dirty="0">
                <a:latin typeface="Inter" panose="02000503000000020004" pitchFamily="2" charset="0"/>
                <a:ea typeface="Inter" panose="02000503000000020004" pitchFamily="2" charset="0"/>
              </a:rPr>
              <a:t> Vstupu (</a:t>
            </a:r>
            <a:r>
              <a:rPr lang="cs-CZ" dirty="0" err="1">
                <a:latin typeface="Inter" panose="02000503000000020004" pitchFamily="2" charset="0"/>
                <a:ea typeface="Inter" panose="02000503000000020004" pitchFamily="2" charset="0"/>
              </a:rPr>
              <a:t>dáta</a:t>
            </a:r>
            <a:r>
              <a:rPr lang="cs-CZ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cs-CZ" dirty="0" err="1">
                <a:latin typeface="Inter" panose="02000503000000020004" pitchFamily="2" charset="0"/>
                <a:ea typeface="Inter" panose="02000503000000020004" pitchFamily="2" charset="0"/>
              </a:rPr>
              <a:t>alebo</a:t>
            </a:r>
            <a:r>
              <a:rPr lang="cs-CZ" dirty="0">
                <a:latin typeface="Inter" panose="02000503000000020004" pitchFamily="2" charset="0"/>
                <a:ea typeface="Inter" panose="02000503000000020004" pitchFamily="2" charset="0"/>
              </a:rPr>
              <a:t> schéma)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cs-CZ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cs-CZ" dirty="0" err="1">
                <a:latin typeface="Inter" panose="02000503000000020004" pitchFamily="2" charset="0"/>
                <a:ea typeface="Inter" panose="02000503000000020004" pitchFamily="2" charset="0"/>
              </a:rPr>
              <a:t>Prechodných</a:t>
            </a:r>
            <a:r>
              <a:rPr lang="cs-CZ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cs-CZ" dirty="0" err="1">
                <a:latin typeface="Inter" panose="02000503000000020004" pitchFamily="2" charset="0"/>
                <a:ea typeface="Inter" panose="02000503000000020004" pitchFamily="2" charset="0"/>
              </a:rPr>
              <a:t>výstupov</a:t>
            </a:r>
            <a:endParaRPr lang="cs-CZ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cs-CZ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cs-CZ" dirty="0" err="1">
                <a:latin typeface="Inter" panose="02000503000000020004" pitchFamily="2" charset="0"/>
                <a:ea typeface="Inter" panose="02000503000000020004" pitchFamily="2" charset="0"/>
              </a:rPr>
              <a:t>Výslednej</a:t>
            </a:r>
            <a:r>
              <a:rPr lang="cs-CZ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cs-CZ" dirty="0" err="1">
                <a:latin typeface="Inter" panose="02000503000000020004" pitchFamily="2" charset="0"/>
                <a:ea typeface="Inter" panose="02000503000000020004" pitchFamily="2" charset="0"/>
              </a:rPr>
              <a:t>multi-modelovej</a:t>
            </a:r>
            <a:r>
              <a:rPr lang="cs-CZ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cs-CZ" dirty="0" err="1">
                <a:latin typeface="Inter" panose="02000503000000020004" pitchFamily="2" charset="0"/>
                <a:ea typeface="Inter" panose="02000503000000020004" pitchFamily="2" charset="0"/>
              </a:rPr>
              <a:t>schémy</a:t>
            </a:r>
            <a:endParaRPr lang="cs-CZ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cs-CZ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405BC91-B9E5-8206-1755-D997254F8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077" y="4990357"/>
            <a:ext cx="5724525" cy="166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021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E09439-9DD1-60F2-1D0C-E641A1C91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cap="none" dirty="0">
                <a:latin typeface="Inter" panose="02000503000000020004" pitchFamily="2" charset="0"/>
                <a:ea typeface="Inter" panose="02000503000000020004" pitchFamily="2" charset="0"/>
              </a:rPr>
              <a:t>Postup </a:t>
            </a:r>
            <a:r>
              <a:rPr lang="cs-CZ" b="1" cap="none" dirty="0" err="1">
                <a:latin typeface="Inter" panose="02000503000000020004" pitchFamily="2" charset="0"/>
                <a:ea typeface="Inter" panose="02000503000000020004" pitchFamily="2" charset="0"/>
              </a:rPr>
              <a:t>riešenia</a:t>
            </a:r>
            <a:endParaRPr lang="sk-SK" b="1" cap="none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226424F-D2AE-5944-B0C4-BA434FDF90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897" y="2084832"/>
            <a:ext cx="6830334" cy="402336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cs-CZ" dirty="0">
                <a:solidFill>
                  <a:schemeClr val="accent2"/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cs-CZ" dirty="0" err="1">
                <a:latin typeface="Inter" panose="02000503000000020004" pitchFamily="2" charset="0"/>
                <a:ea typeface="Inter" panose="02000503000000020004" pitchFamily="2" charset="0"/>
              </a:rPr>
              <a:t>Primárne</a:t>
            </a:r>
            <a:r>
              <a:rPr lang="cs-CZ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cs-CZ" dirty="0" err="1">
                <a:latin typeface="Inter" panose="02000503000000020004" pitchFamily="2" charset="0"/>
                <a:ea typeface="Inter" panose="02000503000000020004" pitchFamily="2" charset="0"/>
              </a:rPr>
              <a:t>ciele</a:t>
            </a:r>
            <a:r>
              <a:rPr lang="cs-CZ" dirty="0">
                <a:latin typeface="Inter" panose="02000503000000020004" pitchFamily="2" charset="0"/>
                <a:ea typeface="Inter" panose="02000503000000020004" pitchFamily="2" charset="0"/>
              </a:rPr>
              <a:t> navrhovaného </a:t>
            </a:r>
            <a:r>
              <a:rPr lang="cs-CZ" dirty="0" err="1">
                <a:latin typeface="Inter" panose="02000503000000020004" pitchFamily="2" charset="0"/>
                <a:ea typeface="Inter" panose="02000503000000020004" pitchFamily="2" charset="0"/>
              </a:rPr>
              <a:t>prístupu</a:t>
            </a:r>
            <a:r>
              <a:rPr lang="cs-CZ" dirty="0">
                <a:latin typeface="Inter" panose="02000503000000020004" pitchFamily="2" charset="0"/>
                <a:ea typeface="Inter" panose="02000503000000020004" pitchFamily="2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cs-CZ" dirty="0">
                <a:latin typeface="Inter" panose="02000503000000020004" pitchFamily="2" charset="0"/>
                <a:ea typeface="Inter" panose="02000503000000020004" pitchFamily="2" charset="0"/>
              </a:rPr>
              <a:t> Dá </a:t>
            </a:r>
            <a:r>
              <a:rPr lang="cs-CZ" dirty="0" err="1">
                <a:latin typeface="Inter" panose="02000503000000020004" pitchFamily="2" charset="0"/>
                <a:ea typeface="Inter" panose="02000503000000020004" pitchFamily="2" charset="0"/>
              </a:rPr>
              <a:t>sa</a:t>
            </a:r>
            <a:r>
              <a:rPr lang="cs-CZ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cs-CZ" dirty="0" err="1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</a:rPr>
              <a:t>univerzálne</a:t>
            </a:r>
            <a:r>
              <a:rPr lang="cs-CZ" dirty="0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cs-CZ" dirty="0" err="1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</a:rPr>
              <a:t>aplikovať</a:t>
            </a:r>
            <a:r>
              <a:rPr lang="cs-CZ" dirty="0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cs-CZ" dirty="0">
                <a:latin typeface="Inter" panose="02000503000000020004" pitchFamily="2" charset="0"/>
                <a:ea typeface="Inter" panose="02000503000000020004" pitchFamily="2" charset="0"/>
              </a:rPr>
              <a:t>na </a:t>
            </a:r>
            <a:r>
              <a:rPr lang="cs-CZ" dirty="0" err="1">
                <a:latin typeface="Inter" panose="02000503000000020004" pitchFamily="2" charset="0"/>
                <a:ea typeface="Inter" panose="02000503000000020004" pitchFamily="2" charset="0"/>
              </a:rPr>
              <a:t>multi</a:t>
            </a:r>
            <a:r>
              <a:rPr lang="cs-CZ" dirty="0">
                <a:latin typeface="Inter" panose="02000503000000020004" pitchFamily="2" charset="0"/>
                <a:ea typeface="Inter" panose="02000503000000020004" pitchFamily="2" charset="0"/>
              </a:rPr>
              <a:t>-modelové </a:t>
            </a:r>
            <a:r>
              <a:rPr lang="cs-CZ" dirty="0" err="1">
                <a:latin typeface="Inter" panose="02000503000000020004" pitchFamily="2" charset="0"/>
                <a:ea typeface="Inter" panose="02000503000000020004" pitchFamily="2" charset="0"/>
              </a:rPr>
              <a:t>dáta</a:t>
            </a:r>
            <a:r>
              <a:rPr lang="cs-CZ" dirty="0">
                <a:latin typeface="Inter" panose="02000503000000020004" pitchFamily="2" charset="0"/>
                <a:ea typeface="Inter" panose="02000503000000020004" pitchFamily="2" charset="0"/>
              </a:rPr>
              <a:t> a </a:t>
            </a:r>
            <a:r>
              <a:rPr lang="cs-CZ" dirty="0" err="1">
                <a:latin typeface="Inter" panose="02000503000000020004" pitchFamily="2" charset="0"/>
                <a:ea typeface="Inter" panose="02000503000000020004" pitchFamily="2" charset="0"/>
              </a:rPr>
              <a:t>pokryť</a:t>
            </a:r>
            <a:r>
              <a:rPr lang="cs-CZ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cs-CZ" dirty="0" err="1">
                <a:latin typeface="Inter" panose="02000503000000020004" pitchFamily="2" charset="0"/>
                <a:ea typeface="Inter" panose="02000503000000020004" pitchFamily="2" charset="0"/>
              </a:rPr>
              <a:t>všetky</a:t>
            </a:r>
            <a:r>
              <a:rPr lang="cs-CZ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cs-CZ" dirty="0" err="1">
                <a:latin typeface="Inter" panose="02000503000000020004" pitchFamily="2" charset="0"/>
                <a:ea typeface="Inter" panose="02000503000000020004" pitchFamily="2" charset="0"/>
              </a:rPr>
              <a:t>špecifiká</a:t>
            </a:r>
            <a:r>
              <a:rPr lang="cs-CZ" dirty="0">
                <a:latin typeface="Inter" panose="02000503000000020004" pitchFamily="2" charset="0"/>
                <a:ea typeface="Inter" panose="02000503000000020004" pitchFamily="2" charset="0"/>
              </a:rPr>
              <a:t> jednotlivých </a:t>
            </a:r>
            <a:r>
              <a:rPr lang="cs-CZ" dirty="0" err="1">
                <a:latin typeface="Inter" panose="02000503000000020004" pitchFamily="2" charset="0"/>
                <a:ea typeface="Inter" panose="02000503000000020004" pitchFamily="2" charset="0"/>
              </a:rPr>
              <a:t>modelov</a:t>
            </a:r>
            <a:endParaRPr lang="cs-CZ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cs-CZ" dirty="0">
                <a:latin typeface="Inter" panose="02000503000000020004" pitchFamily="2" charset="0"/>
                <a:ea typeface="Inter" panose="02000503000000020004" pitchFamily="2" charset="0"/>
              </a:rPr>
              <a:t> Dokáže </a:t>
            </a:r>
            <a:r>
              <a:rPr lang="cs-CZ" dirty="0" err="1">
                <a:latin typeface="Inter" panose="02000503000000020004" pitchFamily="2" charset="0"/>
                <a:ea typeface="Inter" panose="02000503000000020004" pitchFamily="2" charset="0"/>
              </a:rPr>
              <a:t>efektívne</a:t>
            </a:r>
            <a:r>
              <a:rPr lang="cs-CZ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cs-CZ" dirty="0" err="1">
                <a:latin typeface="Inter" panose="02000503000000020004" pitchFamily="2" charset="0"/>
                <a:ea typeface="Inter" panose="02000503000000020004" pitchFamily="2" charset="0"/>
              </a:rPr>
              <a:t>spracovať</a:t>
            </a:r>
            <a:r>
              <a:rPr lang="cs-CZ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cs-CZ" dirty="0" err="1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</a:rPr>
              <a:t>veľké</a:t>
            </a:r>
            <a:r>
              <a:rPr lang="cs-CZ" dirty="0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cs-CZ" dirty="0" err="1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</a:rPr>
              <a:t>množstvo</a:t>
            </a:r>
            <a:r>
              <a:rPr lang="cs-CZ" dirty="0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dát</a:t>
            </a:r>
            <a:r>
              <a:rPr lang="cs-CZ" dirty="0">
                <a:latin typeface="Inter" panose="02000503000000020004" pitchFamily="2" charset="0"/>
                <a:ea typeface="Inter" panose="02000503000000020004" pitchFamily="2" charset="0"/>
              </a:rPr>
              <a:t> v distribuovaných </a:t>
            </a:r>
            <a:r>
              <a:rPr lang="cs-CZ" dirty="0" err="1">
                <a:latin typeface="Inter" panose="02000503000000020004" pitchFamily="2" charset="0"/>
                <a:ea typeface="Inter" panose="02000503000000020004" pitchFamily="2" charset="0"/>
              </a:rPr>
              <a:t>multi</a:t>
            </a:r>
            <a:r>
              <a:rPr lang="cs-CZ" dirty="0">
                <a:latin typeface="Inter" panose="02000503000000020004" pitchFamily="2" charset="0"/>
                <a:ea typeface="Inter" panose="02000503000000020004" pitchFamily="2" charset="0"/>
              </a:rPr>
              <a:t>-modelových DBMS</a:t>
            </a:r>
            <a:endParaRPr lang="sk-SK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sk-SK" dirty="0">
                <a:latin typeface="Inter" panose="02000503000000020004" pitchFamily="2" charset="0"/>
                <a:ea typeface="Inter" panose="02000503000000020004" pitchFamily="2" charset="0"/>
              </a:rPr>
              <a:t> 3 hlavné fázy:</a:t>
            </a:r>
          </a:p>
          <a:p>
            <a:pPr marL="470916" lvl="1" indent="-342900">
              <a:buFont typeface="+mj-lt"/>
              <a:buAutoNum type="arabicPeriod"/>
            </a:pPr>
            <a:r>
              <a:rPr lang="cs-CZ" dirty="0" err="1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</a:rPr>
              <a:t>Local</a:t>
            </a:r>
            <a:r>
              <a:rPr lang="cs-CZ" dirty="0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cs-CZ" dirty="0" err="1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</a:rPr>
              <a:t>Schema</a:t>
            </a:r>
            <a:r>
              <a:rPr lang="cs-CZ" dirty="0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cs-CZ" dirty="0" err="1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</a:rPr>
              <a:t>Inferrer</a:t>
            </a:r>
            <a:r>
              <a:rPr lang="cs-CZ" dirty="0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cs-CZ" dirty="0">
                <a:latin typeface="Inter" panose="02000503000000020004" pitchFamily="2" charset="0"/>
                <a:ea typeface="Inter" panose="02000503000000020004" pitchFamily="2" charset="0"/>
              </a:rPr>
              <a:t>– </a:t>
            </a:r>
            <a:r>
              <a:rPr lang="cs-CZ" dirty="0" err="1">
                <a:latin typeface="Inter" panose="02000503000000020004" pitchFamily="2" charset="0"/>
                <a:ea typeface="Inter" panose="02000503000000020004" pitchFamily="2" charset="0"/>
              </a:rPr>
              <a:t>prechádzanie</a:t>
            </a:r>
            <a:r>
              <a:rPr lang="cs-CZ" dirty="0">
                <a:latin typeface="Inter" panose="02000503000000020004" pitchFamily="2" charset="0"/>
                <a:ea typeface="Inter" panose="02000503000000020004" pitchFamily="2" charset="0"/>
              </a:rPr>
              <a:t> dát v jednotlivých </a:t>
            </a:r>
            <a:r>
              <a:rPr lang="cs-CZ" dirty="0" err="1">
                <a:latin typeface="Inter" panose="02000503000000020004" pitchFamily="2" charset="0"/>
                <a:ea typeface="Inter" panose="02000503000000020004" pitchFamily="2" charset="0"/>
              </a:rPr>
              <a:t>modeloch</a:t>
            </a:r>
            <a:endParaRPr lang="cs-CZ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lvl="2"/>
            <a:r>
              <a:rPr lang="cs-CZ" dirty="0">
                <a:latin typeface="Inter" panose="02000503000000020004" pitchFamily="2" charset="0"/>
                <a:ea typeface="Inter" panose="02000503000000020004" pitchFamily="2" charset="0"/>
              </a:rPr>
              <a:t>RSD </a:t>
            </a:r>
            <a:r>
              <a:rPr lang="cs-CZ" dirty="0" err="1">
                <a:latin typeface="Inter" panose="02000503000000020004" pitchFamily="2" charset="0"/>
                <a:ea typeface="Inter" panose="02000503000000020004" pitchFamily="2" charset="0"/>
              </a:rPr>
              <a:t>Reducer</a:t>
            </a:r>
            <a:r>
              <a:rPr lang="cs-CZ" dirty="0">
                <a:latin typeface="Inter" panose="02000503000000020004" pitchFamily="2" charset="0"/>
                <a:ea typeface="Inter" panose="02000503000000020004" pitchFamily="2" charset="0"/>
              </a:rPr>
              <a:t> – </a:t>
            </a:r>
            <a:r>
              <a:rPr lang="cs-CZ" dirty="0" err="1">
                <a:latin typeface="Inter" panose="02000503000000020004" pitchFamily="2" charset="0"/>
                <a:ea typeface="Inter" panose="02000503000000020004" pitchFamily="2" charset="0"/>
              </a:rPr>
              <a:t>vytváranie</a:t>
            </a:r>
            <a:r>
              <a:rPr lang="cs-CZ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cs-CZ" dirty="0" err="1">
                <a:latin typeface="Inter" panose="02000503000000020004" pitchFamily="2" charset="0"/>
                <a:ea typeface="Inter" panose="02000503000000020004" pitchFamily="2" charset="0"/>
              </a:rPr>
              <a:t>univerzálneho</a:t>
            </a:r>
            <a:r>
              <a:rPr lang="cs-CZ" dirty="0">
                <a:latin typeface="Inter" panose="02000503000000020004" pitchFamily="2" charset="0"/>
                <a:ea typeface="Inter" panose="02000503000000020004" pitchFamily="2" charset="0"/>
              </a:rPr>
              <a:t> popisu </a:t>
            </a:r>
            <a:r>
              <a:rPr lang="cs-CZ" dirty="0" err="1">
                <a:latin typeface="Inter" panose="02000503000000020004" pitchFamily="2" charset="0"/>
                <a:ea typeface="Inter" panose="02000503000000020004" pitchFamily="2" charset="0"/>
              </a:rPr>
              <a:t>údajov</a:t>
            </a:r>
            <a:r>
              <a:rPr lang="cs-CZ" dirty="0">
                <a:latin typeface="Inter" panose="02000503000000020004" pitchFamily="2" charset="0"/>
                <a:ea typeface="Inter" panose="02000503000000020004" pitchFamily="2" charset="0"/>
              </a:rPr>
              <a:t> v jednom </a:t>
            </a:r>
            <a:r>
              <a:rPr lang="cs-CZ" dirty="0" err="1">
                <a:latin typeface="Inter" panose="02000503000000020004" pitchFamily="2" charset="0"/>
                <a:ea typeface="Inter" panose="02000503000000020004" pitchFamily="2" charset="0"/>
              </a:rPr>
              <a:t>modeli</a:t>
            </a:r>
            <a:endParaRPr lang="cs-CZ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lvl="2"/>
            <a:r>
              <a:rPr lang="cs-CZ" dirty="0" err="1">
                <a:latin typeface="Inter" panose="02000503000000020004" pitchFamily="2" charset="0"/>
                <a:ea typeface="Inter" panose="02000503000000020004" pitchFamily="2" charset="0"/>
              </a:rPr>
              <a:t>Candidates</a:t>
            </a:r>
            <a:r>
              <a:rPr lang="cs-CZ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cs-CZ" dirty="0" err="1">
                <a:latin typeface="Inter" panose="02000503000000020004" pitchFamily="2" charset="0"/>
                <a:ea typeface="Inter" panose="02000503000000020004" pitchFamily="2" charset="0"/>
              </a:rPr>
              <a:t>Resolver</a:t>
            </a:r>
            <a:r>
              <a:rPr lang="cs-CZ" dirty="0">
                <a:latin typeface="Inter" panose="02000503000000020004" pitchFamily="2" charset="0"/>
                <a:ea typeface="Inter" panose="02000503000000020004" pitchFamily="2" charset="0"/>
              </a:rPr>
              <a:t> – </a:t>
            </a:r>
            <a:r>
              <a:rPr lang="cs-CZ" dirty="0" err="1">
                <a:latin typeface="Inter" panose="02000503000000020004" pitchFamily="2" charset="0"/>
                <a:ea typeface="Inter" panose="02000503000000020004" pitchFamily="2" charset="0"/>
              </a:rPr>
              <a:t>spracovávanie</a:t>
            </a:r>
            <a:r>
              <a:rPr lang="cs-CZ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cs-CZ" dirty="0" err="1">
                <a:latin typeface="Inter" panose="02000503000000020004" pitchFamily="2" charset="0"/>
                <a:ea typeface="Inter" panose="02000503000000020004" pitchFamily="2" charset="0"/>
              </a:rPr>
              <a:t>štatistík</a:t>
            </a:r>
            <a:r>
              <a:rPr lang="cs-CZ" dirty="0">
                <a:latin typeface="Inter" panose="02000503000000020004" pitchFamily="2" charset="0"/>
                <a:ea typeface="Inter" panose="02000503000000020004" pitchFamily="2" charset="0"/>
              </a:rPr>
              <a:t> domény</a:t>
            </a:r>
          </a:p>
          <a:p>
            <a:pPr marL="470916" lvl="1" indent="-342900">
              <a:buFont typeface="+mj-lt"/>
              <a:buAutoNum type="arabicPeriod"/>
            </a:pPr>
            <a:r>
              <a:rPr lang="cs-CZ" dirty="0" err="1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</a:rPr>
              <a:t>Global</a:t>
            </a:r>
            <a:r>
              <a:rPr lang="cs-CZ" dirty="0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cs-CZ" dirty="0" err="1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</a:rPr>
              <a:t>Schema</a:t>
            </a:r>
            <a:r>
              <a:rPr lang="cs-CZ" dirty="0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cs-CZ" dirty="0" err="1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</a:rPr>
              <a:t>Inferrer</a:t>
            </a:r>
            <a:r>
              <a:rPr lang="cs-CZ" dirty="0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cs-CZ" dirty="0">
                <a:latin typeface="Inter" panose="02000503000000020004" pitchFamily="2" charset="0"/>
                <a:ea typeface="Inter" panose="02000503000000020004" pitchFamily="2" charset="0"/>
              </a:rPr>
              <a:t>- </a:t>
            </a:r>
            <a:r>
              <a:rPr lang="cs-CZ" dirty="0" err="1">
                <a:latin typeface="Inter" panose="02000503000000020004" pitchFamily="2" charset="0"/>
                <a:ea typeface="Inter" panose="02000503000000020004" pitchFamily="2" charset="0"/>
              </a:rPr>
              <a:t>spracovávanie</a:t>
            </a:r>
            <a:r>
              <a:rPr lang="cs-CZ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cs-CZ" dirty="0" err="1">
                <a:latin typeface="Inter" panose="02000503000000020004" pitchFamily="2" charset="0"/>
                <a:ea typeface="Inter" panose="02000503000000020004" pitchFamily="2" charset="0"/>
              </a:rPr>
              <a:t>výstupov</a:t>
            </a:r>
            <a:r>
              <a:rPr lang="cs-CZ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cs-CZ" dirty="0" err="1">
                <a:latin typeface="Inter" panose="02000503000000020004" pitchFamily="2" charset="0"/>
                <a:ea typeface="Inter" panose="02000503000000020004" pitchFamily="2" charset="0"/>
              </a:rPr>
              <a:t>predchádzajúcej</a:t>
            </a:r>
            <a:r>
              <a:rPr lang="cs-CZ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cs-CZ" dirty="0" err="1">
                <a:latin typeface="Inter" panose="02000503000000020004" pitchFamily="2" charset="0"/>
                <a:ea typeface="Inter" panose="02000503000000020004" pitchFamily="2" charset="0"/>
              </a:rPr>
              <a:t>fázy</a:t>
            </a:r>
            <a:r>
              <a:rPr lang="cs-CZ" dirty="0">
                <a:latin typeface="Inter" panose="02000503000000020004" pitchFamily="2" charset="0"/>
                <a:ea typeface="Inter" panose="02000503000000020004" pitchFamily="2" charset="0"/>
              </a:rPr>
              <a:t> – </a:t>
            </a:r>
            <a:r>
              <a:rPr lang="cs-CZ" dirty="0" err="1">
                <a:latin typeface="Inter" panose="02000503000000020004" pitchFamily="2" charset="0"/>
                <a:ea typeface="Inter" panose="02000503000000020004" pitchFamily="2" charset="0"/>
              </a:rPr>
              <a:t>zlúčenie</a:t>
            </a:r>
            <a:r>
              <a:rPr lang="cs-CZ" dirty="0">
                <a:latin typeface="Inter" panose="02000503000000020004" pitchFamily="2" charset="0"/>
                <a:ea typeface="Inter" panose="02000503000000020004" pitchFamily="2" charset="0"/>
              </a:rPr>
              <a:t> RSD a </a:t>
            </a:r>
            <a:r>
              <a:rPr lang="cs-CZ" dirty="0" err="1">
                <a:latin typeface="Inter" panose="02000503000000020004" pitchFamily="2" charset="0"/>
                <a:ea typeface="Inter" panose="02000503000000020004" pitchFamily="2" charset="0"/>
              </a:rPr>
              <a:t>validácia</a:t>
            </a:r>
            <a:r>
              <a:rPr lang="cs-CZ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cs-CZ" dirty="0" err="1">
                <a:latin typeface="Inter" panose="02000503000000020004" pitchFamily="2" charset="0"/>
                <a:ea typeface="Inter" panose="02000503000000020004" pitchFamily="2" charset="0"/>
              </a:rPr>
              <a:t>kandidátov</a:t>
            </a:r>
            <a:r>
              <a:rPr lang="cs-CZ" dirty="0">
                <a:latin typeface="Inter" panose="02000503000000020004" pitchFamily="2" charset="0"/>
                <a:ea typeface="Inter" panose="02000503000000020004" pitchFamily="2" charset="0"/>
              </a:rPr>
              <a:t> na IO, </a:t>
            </a:r>
            <a:r>
              <a:rPr lang="cs-CZ" dirty="0" err="1">
                <a:latin typeface="Inter" panose="02000503000000020004" pitchFamily="2" charset="0"/>
                <a:ea typeface="Inter" panose="02000503000000020004" pitchFamily="2" charset="0"/>
              </a:rPr>
              <a:t>referencie</a:t>
            </a:r>
            <a:r>
              <a:rPr lang="cs-CZ" dirty="0">
                <a:latin typeface="Inter" panose="02000503000000020004" pitchFamily="2" charset="0"/>
                <a:ea typeface="Inter" panose="02000503000000020004" pitchFamily="2" charset="0"/>
              </a:rPr>
              <a:t> a </a:t>
            </a:r>
            <a:r>
              <a:rPr lang="cs-CZ" dirty="0" err="1">
                <a:latin typeface="Inter" panose="02000503000000020004" pitchFamily="2" charset="0"/>
                <a:ea typeface="Inter" panose="02000503000000020004" pitchFamily="2" charset="0"/>
              </a:rPr>
              <a:t>redundancie</a:t>
            </a:r>
            <a:endParaRPr lang="cs-CZ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470916" lvl="1" indent="-342900">
              <a:buFont typeface="+mj-lt"/>
              <a:buAutoNum type="arabicPeriod"/>
            </a:pPr>
            <a:r>
              <a:rPr lang="cs-CZ" dirty="0" err="1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</a:rPr>
              <a:t>Schema</a:t>
            </a:r>
            <a:r>
              <a:rPr lang="cs-CZ" dirty="0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cs-CZ" dirty="0" err="1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</a:rPr>
              <a:t>Representation</a:t>
            </a:r>
            <a:r>
              <a:rPr lang="cs-CZ" dirty="0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cs-CZ" dirty="0">
                <a:latin typeface="Inter" panose="02000503000000020004" pitchFamily="2" charset="0"/>
                <a:ea typeface="Inter" panose="02000503000000020004" pitchFamily="2" charset="0"/>
              </a:rPr>
              <a:t>– </a:t>
            </a:r>
            <a:r>
              <a:rPr lang="cs-CZ" dirty="0" err="1">
                <a:latin typeface="Inter" panose="02000503000000020004" pitchFamily="2" charset="0"/>
                <a:ea typeface="Inter" panose="02000503000000020004" pitchFamily="2" charset="0"/>
              </a:rPr>
              <a:t>poskytnutie</a:t>
            </a:r>
            <a:r>
              <a:rPr lang="cs-CZ" dirty="0">
                <a:latin typeface="Inter" panose="02000503000000020004" pitchFamily="2" charset="0"/>
                <a:ea typeface="Inter" panose="02000503000000020004" pitchFamily="2" charset="0"/>
              </a:rPr>
              <a:t> výstupu v </a:t>
            </a:r>
            <a:r>
              <a:rPr lang="cs-CZ" dirty="0" err="1">
                <a:latin typeface="Inter" panose="02000503000000020004" pitchFamily="2" charset="0"/>
                <a:ea typeface="Inter" panose="02000503000000020004" pitchFamily="2" charset="0"/>
              </a:rPr>
              <a:t>požadovanej</a:t>
            </a:r>
            <a:r>
              <a:rPr lang="cs-CZ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cs-CZ" dirty="0" err="1">
                <a:latin typeface="Inter" panose="02000503000000020004" pitchFamily="2" charset="0"/>
                <a:ea typeface="Inter" panose="02000503000000020004" pitchFamily="2" charset="0"/>
              </a:rPr>
              <a:t>reprezentácii</a:t>
            </a:r>
            <a:endParaRPr lang="cs-CZ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653796" lvl="2" indent="-342900">
              <a:buFont typeface="+mj-lt"/>
              <a:buAutoNum type="arabicPeriod"/>
            </a:pPr>
            <a:endParaRPr lang="cs-CZ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C7A88BA-838C-2841-D1D8-F71E9FC34C3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296" y="1476375"/>
            <a:ext cx="4867704" cy="51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613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Zástupný objekt pre obsah 7">
            <a:extLst>
              <a:ext uri="{FF2B5EF4-FFF2-40B4-BE49-F238E27FC236}">
                <a16:creationId xmlns:a16="http://schemas.microsoft.com/office/drawing/2014/main" id="{C1F0EA3D-16DC-956C-F8D3-08D38C9C76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5967046" y="2433655"/>
            <a:ext cx="2500777" cy="1073907"/>
          </a:xfrm>
        </p:spPr>
      </p:pic>
      <p:pic>
        <p:nvPicPr>
          <p:cNvPr id="10" name="Obrázok 9">
            <a:extLst>
              <a:ext uri="{FF2B5EF4-FFF2-40B4-BE49-F238E27FC236}">
                <a16:creationId xmlns:a16="http://schemas.microsoft.com/office/drawing/2014/main" id="{FEFC85E8-E985-BC35-E80A-552F4EB12B6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791662" y="2382188"/>
            <a:ext cx="3246540" cy="2139596"/>
          </a:xfrm>
          <a:prstGeom prst="rect">
            <a:avLst/>
          </a:prstGeom>
        </p:spPr>
      </p:pic>
      <p:pic>
        <p:nvPicPr>
          <p:cNvPr id="39" name="Obrázok 38">
            <a:extLst>
              <a:ext uri="{FF2B5EF4-FFF2-40B4-BE49-F238E27FC236}">
                <a16:creationId xmlns:a16="http://schemas.microsoft.com/office/drawing/2014/main" id="{55F2CBE5-7DEA-8810-6FE8-D095889FD26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624508" y="5250950"/>
            <a:ext cx="4012734" cy="1220198"/>
          </a:xfrm>
          <a:prstGeom prst="rect">
            <a:avLst/>
          </a:prstGeom>
        </p:spPr>
      </p:pic>
      <p:sp>
        <p:nvSpPr>
          <p:cNvPr id="41" name="BlokTextu 40">
            <a:extLst>
              <a:ext uri="{FF2B5EF4-FFF2-40B4-BE49-F238E27FC236}">
                <a16:creationId xmlns:a16="http://schemas.microsoft.com/office/drawing/2014/main" id="{7FC421B6-AD46-44FE-A366-3375E9932BD1}"/>
              </a:ext>
            </a:extLst>
          </p:cNvPr>
          <p:cNvSpPr txBox="1"/>
          <p:nvPr/>
        </p:nvSpPr>
        <p:spPr>
          <a:xfrm>
            <a:off x="8076016" y="2127119"/>
            <a:ext cx="391807" cy="33575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>
                <a:latin typeface="Inter" panose="02000503000000020004" pitchFamily="2" charset="0"/>
                <a:ea typeface="Inter" panose="02000503000000020004" pitchFamily="2" charset="0"/>
              </a:rPr>
              <a:t>1.</a:t>
            </a:r>
          </a:p>
        </p:txBody>
      </p:sp>
      <p:sp>
        <p:nvSpPr>
          <p:cNvPr id="42" name="BlokTextu 41">
            <a:extLst>
              <a:ext uri="{FF2B5EF4-FFF2-40B4-BE49-F238E27FC236}">
                <a16:creationId xmlns:a16="http://schemas.microsoft.com/office/drawing/2014/main" id="{1314D203-2FD7-7695-DA78-A961272755B8}"/>
              </a:ext>
            </a:extLst>
          </p:cNvPr>
          <p:cNvSpPr txBox="1"/>
          <p:nvPr/>
        </p:nvSpPr>
        <p:spPr>
          <a:xfrm>
            <a:off x="11649954" y="2127119"/>
            <a:ext cx="388248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>
                <a:latin typeface="Inter" panose="02000503000000020004" pitchFamily="2" charset="0"/>
                <a:ea typeface="Inter" panose="02000503000000020004" pitchFamily="2" charset="0"/>
              </a:rPr>
              <a:t>2.</a:t>
            </a:r>
          </a:p>
        </p:txBody>
      </p:sp>
      <p:sp>
        <p:nvSpPr>
          <p:cNvPr id="43" name="BlokTextu 42">
            <a:extLst>
              <a:ext uri="{FF2B5EF4-FFF2-40B4-BE49-F238E27FC236}">
                <a16:creationId xmlns:a16="http://schemas.microsoft.com/office/drawing/2014/main" id="{2F91864A-3E1F-0E77-08CB-5FBC129D6014}"/>
              </a:ext>
            </a:extLst>
          </p:cNvPr>
          <p:cNvSpPr txBox="1"/>
          <p:nvPr/>
        </p:nvSpPr>
        <p:spPr>
          <a:xfrm>
            <a:off x="10240980" y="5001316"/>
            <a:ext cx="39626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>
                <a:latin typeface="Inter" panose="02000503000000020004" pitchFamily="2" charset="0"/>
                <a:ea typeface="Inter" panose="02000503000000020004" pitchFamily="2" charset="0"/>
              </a:rPr>
              <a:t>3.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3E09439-9DD1-60F2-1D0C-E641A1C91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cap="none" dirty="0">
                <a:latin typeface="Inter" panose="02000503000000020004" pitchFamily="2" charset="0"/>
                <a:ea typeface="Inter" panose="02000503000000020004" pitchFamily="2" charset="0"/>
              </a:rPr>
              <a:t>RSD </a:t>
            </a:r>
            <a:r>
              <a:rPr lang="cs-CZ" b="1" cap="none" dirty="0" err="1">
                <a:latin typeface="Inter" panose="02000503000000020004" pitchFamily="2" charset="0"/>
                <a:ea typeface="Inter" panose="02000503000000020004" pitchFamily="2" charset="0"/>
              </a:rPr>
              <a:t>Reducer</a:t>
            </a:r>
            <a:br>
              <a:rPr lang="cs-CZ" b="1" cap="none" dirty="0">
                <a:latin typeface="Inter" panose="02000503000000020004" pitchFamily="2" charset="0"/>
                <a:ea typeface="Inter" panose="02000503000000020004" pitchFamily="2" charset="0"/>
              </a:rPr>
            </a:br>
            <a:r>
              <a:rPr lang="cs-CZ" sz="4400" b="1" cap="none" dirty="0" err="1">
                <a:latin typeface="Inter" panose="02000503000000020004" pitchFamily="2" charset="0"/>
                <a:ea typeface="Inter" panose="02000503000000020004" pitchFamily="2" charset="0"/>
              </a:rPr>
              <a:t>Record-based</a:t>
            </a:r>
            <a:r>
              <a:rPr lang="cs-CZ" sz="4400" b="1" cap="none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cs-CZ" sz="4400" b="1" cap="none" dirty="0" err="1">
                <a:latin typeface="Inter" panose="02000503000000020004" pitchFamily="2" charset="0"/>
                <a:ea typeface="Inter" panose="02000503000000020004" pitchFamily="2" charset="0"/>
              </a:rPr>
              <a:t>Inferrer</a:t>
            </a:r>
            <a:endParaRPr lang="sk-SK" sz="4400" b="1" cap="none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226424F-D2AE-5944-B0C4-BA434FDF90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2670" y="2084832"/>
            <a:ext cx="5414376" cy="4023360"/>
          </a:xfrm>
        </p:spPr>
        <p:txBody>
          <a:bodyPr anchor="t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sk-SK" dirty="0">
                <a:latin typeface="Inter" panose="02000503000000020004" pitchFamily="2" charset="0"/>
                <a:ea typeface="Inter" panose="02000503000000020004" pitchFamily="2" charset="0"/>
              </a:rPr>
              <a:t>Prechádzanie kolekcií </a:t>
            </a:r>
            <a:r>
              <a:rPr lang="sk-SK" dirty="0">
                <a:solidFill>
                  <a:schemeClr val="accent2"/>
                </a:solidFill>
                <a:latin typeface="Inter" panose="02000503000000020004" pitchFamily="2" charset="0"/>
                <a:ea typeface="Inter" panose="02000503000000020004" pitchFamily="2" charset="0"/>
              </a:rPr>
              <a:t>po záznamoch </a:t>
            </a:r>
          </a:p>
          <a:p>
            <a:pPr marL="666900" lvl="1" indent="-342900"/>
            <a:r>
              <a:rPr lang="sk-SK" dirty="0" err="1">
                <a:latin typeface="Inter" panose="02000503000000020004" pitchFamily="2" charset="0"/>
                <a:ea typeface="Inter" panose="02000503000000020004" pitchFamily="2" charset="0"/>
              </a:rPr>
              <a:t>PostgreSQL</a:t>
            </a:r>
            <a:r>
              <a:rPr lang="sk-SK" dirty="0">
                <a:latin typeface="Inter" panose="02000503000000020004" pitchFamily="2" charset="0"/>
                <a:ea typeface="Inter" panose="02000503000000020004" pitchFamily="2" charset="0"/>
              </a:rPr>
              <a:t> tabuľka – riadky tabuľky</a:t>
            </a:r>
          </a:p>
          <a:p>
            <a:pPr marL="666900" lvl="1" indent="-342900"/>
            <a:r>
              <a:rPr lang="sk-SK" dirty="0" err="1">
                <a:latin typeface="Inter" panose="02000503000000020004" pitchFamily="2" charset="0"/>
                <a:ea typeface="Inter" panose="02000503000000020004" pitchFamily="2" charset="0"/>
              </a:rPr>
              <a:t>Redis</a:t>
            </a:r>
            <a:r>
              <a:rPr lang="sk-SK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sk-SK" dirty="0" err="1">
                <a:latin typeface="Inter" panose="02000503000000020004" pitchFamily="2" charset="0"/>
                <a:ea typeface="Inter" panose="02000503000000020004" pitchFamily="2" charset="0"/>
              </a:rPr>
              <a:t>bucket</a:t>
            </a:r>
            <a:r>
              <a:rPr lang="sk-SK" dirty="0">
                <a:latin typeface="Inter" panose="02000503000000020004" pitchFamily="2" charset="0"/>
                <a:ea typeface="Inter" panose="02000503000000020004" pitchFamily="2" charset="0"/>
              </a:rPr>
              <a:t> – </a:t>
            </a:r>
            <a:r>
              <a:rPr lang="sk-SK" dirty="0" err="1">
                <a:latin typeface="Inter" panose="02000503000000020004" pitchFamily="2" charset="0"/>
                <a:ea typeface="Inter" panose="02000503000000020004" pitchFamily="2" charset="0"/>
              </a:rPr>
              <a:t>key-value</a:t>
            </a:r>
            <a:r>
              <a:rPr lang="sk-SK" dirty="0">
                <a:latin typeface="Inter" panose="02000503000000020004" pitchFamily="2" charset="0"/>
                <a:ea typeface="Inter" panose="02000503000000020004" pitchFamily="2" charset="0"/>
              </a:rPr>
              <a:t> pár</a:t>
            </a:r>
            <a:endParaRPr lang="en-US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Inter" panose="02000503000000020004" pitchFamily="2" charset="0"/>
                <a:ea typeface="Inter" panose="02000503000000020004" pitchFamily="2" charset="0"/>
              </a:rPr>
              <a:t>Pre ka</a:t>
            </a:r>
            <a:r>
              <a:rPr lang="sk-SK" dirty="0" err="1">
                <a:latin typeface="Inter" panose="02000503000000020004" pitchFamily="2" charset="0"/>
                <a:ea typeface="Inter" panose="02000503000000020004" pitchFamily="2" charset="0"/>
              </a:rPr>
              <a:t>ždý</a:t>
            </a:r>
            <a:r>
              <a:rPr lang="sk-SK" dirty="0">
                <a:latin typeface="Inter" panose="02000503000000020004" pitchFamily="2" charset="0"/>
                <a:ea typeface="Inter" panose="02000503000000020004" pitchFamily="2" charset="0"/>
              </a:rPr>
              <a:t> záznam je vytvorená</a:t>
            </a:r>
            <a:r>
              <a:rPr lang="sk-SK" dirty="0">
                <a:solidFill>
                  <a:schemeClr val="accent2"/>
                </a:solidFill>
                <a:latin typeface="Inter" panose="02000503000000020004" pitchFamily="2" charset="0"/>
                <a:ea typeface="Inter" panose="02000503000000020004" pitchFamily="2" charset="0"/>
              </a:rPr>
              <a:t> jednoduchá schéma (RSD)</a:t>
            </a:r>
            <a:r>
              <a:rPr lang="sk-SK" dirty="0">
                <a:latin typeface="Inter" panose="02000503000000020004" pitchFamily="2" charset="0"/>
                <a:ea typeface="Inter" panose="02000503000000020004" pitchFamily="2" charset="0"/>
              </a:rPr>
              <a:t> kopírujúca štruktúru (rekurzívne)</a:t>
            </a:r>
          </a:p>
          <a:p>
            <a:pPr marL="342900" indent="-342900">
              <a:buFont typeface="+mj-lt"/>
              <a:buAutoNum type="arabicPeriod"/>
            </a:pPr>
            <a:r>
              <a:rPr lang="sk-SK" dirty="0">
                <a:latin typeface="Inter" panose="02000503000000020004" pitchFamily="2" charset="0"/>
                <a:ea typeface="Inter" panose="02000503000000020004" pitchFamily="2" charset="0"/>
              </a:rPr>
              <a:t>Schémy jednotlivých záznamov sa </a:t>
            </a:r>
            <a:r>
              <a:rPr lang="sk-SK" dirty="0">
                <a:solidFill>
                  <a:schemeClr val="accent2"/>
                </a:solidFill>
                <a:latin typeface="Inter" panose="02000503000000020004" pitchFamily="2" charset="0"/>
                <a:ea typeface="Inter" panose="02000503000000020004" pitchFamily="2" charset="0"/>
              </a:rPr>
              <a:t>zlúčia</a:t>
            </a:r>
            <a:r>
              <a:rPr lang="sk-SK" dirty="0">
                <a:latin typeface="Inter" panose="02000503000000020004" pitchFamily="2" charset="0"/>
                <a:ea typeface="Inter" panose="02000503000000020004" pitchFamily="2" charset="0"/>
              </a:rPr>
              <a:t> do celkového popisu kolekcie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DA193E-7A62-E151-7734-19337CBDCC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3872" y="85411"/>
            <a:ext cx="3262185" cy="18506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887DBE3-1276-3CC3-063A-4CAED0BBD38E}"/>
              </a:ext>
            </a:extLst>
          </p:cNvPr>
          <p:cNvSpPr/>
          <p:nvPr/>
        </p:nvSpPr>
        <p:spPr>
          <a:xfrm>
            <a:off x="10372645" y="231820"/>
            <a:ext cx="1566070" cy="1651844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7688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Zástupný objekt pre obsah 7">
            <a:extLst>
              <a:ext uri="{FF2B5EF4-FFF2-40B4-BE49-F238E27FC236}">
                <a16:creationId xmlns:a16="http://schemas.microsoft.com/office/drawing/2014/main" id="{C1F0EA3D-16DC-956C-F8D3-08D38C9C76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5100249" y="2315699"/>
            <a:ext cx="2857132" cy="1226937"/>
          </a:xfrm>
        </p:spPr>
      </p:pic>
      <p:pic>
        <p:nvPicPr>
          <p:cNvPr id="10" name="Obrázok 9">
            <a:extLst>
              <a:ext uri="{FF2B5EF4-FFF2-40B4-BE49-F238E27FC236}">
                <a16:creationId xmlns:a16="http://schemas.microsoft.com/office/drawing/2014/main" id="{FEFC85E8-E985-BC35-E80A-552F4EB12B6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392223" y="2252996"/>
            <a:ext cx="3491351" cy="2931199"/>
          </a:xfrm>
          <a:prstGeom prst="rect">
            <a:avLst/>
          </a:prstGeom>
        </p:spPr>
      </p:pic>
      <p:sp>
        <p:nvSpPr>
          <p:cNvPr id="41" name="BlokTextu 40">
            <a:extLst>
              <a:ext uri="{FF2B5EF4-FFF2-40B4-BE49-F238E27FC236}">
                <a16:creationId xmlns:a16="http://schemas.microsoft.com/office/drawing/2014/main" id="{7FC421B6-AD46-44FE-A366-3375E9932BD1}"/>
              </a:ext>
            </a:extLst>
          </p:cNvPr>
          <p:cNvSpPr txBox="1"/>
          <p:nvPr/>
        </p:nvSpPr>
        <p:spPr>
          <a:xfrm>
            <a:off x="7565574" y="2132972"/>
            <a:ext cx="391807" cy="33575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>
                <a:latin typeface="Inter" panose="02000503000000020004" pitchFamily="2" charset="0"/>
                <a:ea typeface="Inter" panose="02000503000000020004" pitchFamily="2" charset="0"/>
              </a:rPr>
              <a:t>1.</a:t>
            </a:r>
          </a:p>
        </p:txBody>
      </p:sp>
      <p:sp>
        <p:nvSpPr>
          <p:cNvPr id="42" name="BlokTextu 41">
            <a:extLst>
              <a:ext uri="{FF2B5EF4-FFF2-40B4-BE49-F238E27FC236}">
                <a16:creationId xmlns:a16="http://schemas.microsoft.com/office/drawing/2014/main" id="{1314D203-2FD7-7695-DA78-A961272755B8}"/>
              </a:ext>
            </a:extLst>
          </p:cNvPr>
          <p:cNvSpPr txBox="1"/>
          <p:nvPr/>
        </p:nvSpPr>
        <p:spPr>
          <a:xfrm>
            <a:off x="11495326" y="2084832"/>
            <a:ext cx="388248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>
                <a:latin typeface="Inter" panose="02000503000000020004" pitchFamily="2" charset="0"/>
                <a:ea typeface="Inter" panose="02000503000000020004" pitchFamily="2" charset="0"/>
              </a:rPr>
              <a:t>2.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3E09439-9DD1-60F2-1D0C-E641A1C91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cap="none" dirty="0">
                <a:latin typeface="Inter" panose="02000503000000020004" pitchFamily="2" charset="0"/>
                <a:ea typeface="Inter" panose="02000503000000020004" pitchFamily="2" charset="0"/>
              </a:rPr>
              <a:t>RSD </a:t>
            </a:r>
            <a:r>
              <a:rPr lang="cs-CZ" b="1" cap="none" dirty="0" err="1">
                <a:latin typeface="Inter" panose="02000503000000020004" pitchFamily="2" charset="0"/>
                <a:ea typeface="Inter" panose="02000503000000020004" pitchFamily="2" charset="0"/>
              </a:rPr>
              <a:t>Reducer</a:t>
            </a:r>
            <a:br>
              <a:rPr lang="cs-CZ" b="1" cap="none" dirty="0">
                <a:latin typeface="Inter" panose="02000503000000020004" pitchFamily="2" charset="0"/>
                <a:ea typeface="Inter" panose="02000503000000020004" pitchFamily="2" charset="0"/>
              </a:rPr>
            </a:br>
            <a:r>
              <a:rPr lang="cs-CZ" sz="4400" b="1" cap="none" dirty="0" err="1">
                <a:latin typeface="Inter" panose="02000503000000020004" pitchFamily="2" charset="0"/>
                <a:ea typeface="Inter" panose="02000503000000020004" pitchFamily="2" charset="0"/>
              </a:rPr>
              <a:t>Property-based</a:t>
            </a:r>
            <a:r>
              <a:rPr lang="cs-CZ" sz="4400" b="1" cap="none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cs-CZ" sz="4400" b="1" cap="none" dirty="0" err="1">
                <a:latin typeface="Inter" panose="02000503000000020004" pitchFamily="2" charset="0"/>
                <a:ea typeface="Inter" panose="02000503000000020004" pitchFamily="2" charset="0"/>
              </a:rPr>
              <a:t>Inferrer</a:t>
            </a:r>
            <a:endParaRPr lang="sk-SK" sz="4400" b="1" cap="none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226424F-D2AE-5944-B0C4-BA434FDF90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6" y="2286001"/>
            <a:ext cx="4076123" cy="1600200"/>
          </a:xfrm>
        </p:spPr>
        <p:txBody>
          <a:bodyPr anchor="t"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sk-SK" dirty="0">
                <a:latin typeface="Inter" panose="02000503000000020004" pitchFamily="2" charset="0"/>
                <a:ea typeface="Inter" panose="02000503000000020004" pitchFamily="2" charset="0"/>
              </a:rPr>
              <a:t>Prechádzanie kolekcií </a:t>
            </a:r>
            <a:r>
              <a:rPr lang="sk-SK" dirty="0">
                <a:solidFill>
                  <a:schemeClr val="accent2"/>
                </a:solidFill>
                <a:latin typeface="Inter" panose="02000503000000020004" pitchFamily="2" charset="0"/>
                <a:ea typeface="Inter" panose="02000503000000020004" pitchFamily="2" charset="0"/>
              </a:rPr>
              <a:t>po atribútoch/ </a:t>
            </a:r>
            <a:r>
              <a:rPr lang="sk-SK" dirty="0" err="1">
                <a:solidFill>
                  <a:schemeClr val="accent2"/>
                </a:solidFill>
                <a:latin typeface="Inter" panose="02000503000000020004" pitchFamily="2" charset="0"/>
                <a:ea typeface="Inter" panose="02000503000000020004" pitchFamily="2" charset="0"/>
              </a:rPr>
              <a:t>properties</a:t>
            </a:r>
            <a:r>
              <a:rPr lang="sk-SK" dirty="0">
                <a:solidFill>
                  <a:schemeClr val="accent2"/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</a:p>
          <a:p>
            <a:pPr marL="666900" lvl="1" indent="-342900"/>
            <a:r>
              <a:rPr lang="sk-SK" dirty="0" err="1">
                <a:latin typeface="Inter" panose="02000503000000020004" pitchFamily="2" charset="0"/>
                <a:ea typeface="Inter" panose="02000503000000020004" pitchFamily="2" charset="0"/>
              </a:rPr>
              <a:t>PostgreSQL</a:t>
            </a:r>
            <a:r>
              <a:rPr lang="sk-SK" dirty="0">
                <a:latin typeface="Inter" panose="02000503000000020004" pitchFamily="2" charset="0"/>
                <a:ea typeface="Inter" panose="02000503000000020004" pitchFamily="2" charset="0"/>
              </a:rPr>
              <a:t> tabuľka – stĺpce v riadkoch</a:t>
            </a:r>
          </a:p>
          <a:p>
            <a:pPr marL="666900" lvl="1" indent="-342900"/>
            <a:r>
              <a:rPr lang="sk-SK" dirty="0" err="1">
                <a:latin typeface="Inter" panose="02000503000000020004" pitchFamily="2" charset="0"/>
                <a:ea typeface="Inter" panose="02000503000000020004" pitchFamily="2" charset="0"/>
              </a:rPr>
              <a:t>Redis</a:t>
            </a:r>
            <a:r>
              <a:rPr lang="sk-SK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sk-SK" dirty="0" err="1">
                <a:latin typeface="Inter" panose="02000503000000020004" pitchFamily="2" charset="0"/>
                <a:ea typeface="Inter" panose="02000503000000020004" pitchFamily="2" charset="0"/>
              </a:rPr>
              <a:t>bucket</a:t>
            </a:r>
            <a:r>
              <a:rPr lang="sk-SK" dirty="0">
                <a:latin typeface="Inter" panose="02000503000000020004" pitchFamily="2" charset="0"/>
                <a:ea typeface="Inter" panose="02000503000000020004" pitchFamily="2" charset="0"/>
              </a:rPr>
              <a:t> – napr. prvky v poli (ak je </a:t>
            </a:r>
            <a:r>
              <a:rPr lang="sk-SK" dirty="0" err="1">
                <a:latin typeface="Inter" panose="02000503000000020004" pitchFamily="2" charset="0"/>
                <a:ea typeface="Inter" panose="02000503000000020004" pitchFamily="2" charset="0"/>
              </a:rPr>
              <a:t>value</a:t>
            </a:r>
            <a:r>
              <a:rPr lang="sk-SK" dirty="0">
                <a:latin typeface="Inter" panose="02000503000000020004" pitchFamily="2" charset="0"/>
                <a:ea typeface="Inter" panose="02000503000000020004" pitchFamily="2" charset="0"/>
              </a:rPr>
              <a:t> pole)</a:t>
            </a:r>
            <a:endParaRPr lang="en-US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pic>
        <p:nvPicPr>
          <p:cNvPr id="4" name="Obrázok 38">
            <a:extLst>
              <a:ext uri="{FF2B5EF4-FFF2-40B4-BE49-F238E27FC236}">
                <a16:creationId xmlns:a16="http://schemas.microsoft.com/office/drawing/2014/main" id="{1128C7FE-A186-4EDD-95FE-C304E63219D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731466" y="5537025"/>
            <a:ext cx="4012734" cy="1220198"/>
          </a:xfrm>
          <a:prstGeom prst="rect">
            <a:avLst/>
          </a:prstGeom>
        </p:spPr>
      </p:pic>
      <p:sp>
        <p:nvSpPr>
          <p:cNvPr id="5" name="BlokTextu 42">
            <a:extLst>
              <a:ext uri="{FF2B5EF4-FFF2-40B4-BE49-F238E27FC236}">
                <a16:creationId xmlns:a16="http://schemas.microsoft.com/office/drawing/2014/main" id="{345176C8-E86B-0B5A-73D7-4ADEB6FB50B9}"/>
              </a:ext>
            </a:extLst>
          </p:cNvPr>
          <p:cNvSpPr txBox="1"/>
          <p:nvPr/>
        </p:nvSpPr>
        <p:spPr>
          <a:xfrm>
            <a:off x="10320867" y="5352359"/>
            <a:ext cx="39626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>
                <a:latin typeface="Inter" panose="02000503000000020004" pitchFamily="2" charset="0"/>
                <a:ea typeface="Inter" panose="02000503000000020004" pitchFamily="2" charset="0"/>
              </a:rPr>
              <a:t>3.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6CCD106-1683-09FE-71C7-4B53D55BC5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3872" y="85411"/>
            <a:ext cx="3262185" cy="185068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AE94F9E-F083-E39D-62B0-08D43034C359}"/>
              </a:ext>
            </a:extLst>
          </p:cNvPr>
          <p:cNvSpPr/>
          <p:nvPr/>
        </p:nvSpPr>
        <p:spPr>
          <a:xfrm>
            <a:off x="10372645" y="231820"/>
            <a:ext cx="1566070" cy="1651844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Zástupný objekt pre obsah 2">
            <a:extLst>
              <a:ext uri="{FF2B5EF4-FFF2-40B4-BE49-F238E27FC236}">
                <a16:creationId xmlns:a16="http://schemas.microsoft.com/office/drawing/2014/main" id="{A5ACF079-B24D-D204-EBF0-837429EBA64E}"/>
              </a:ext>
            </a:extLst>
          </p:cNvPr>
          <p:cNvSpPr txBox="1">
            <a:spLocks/>
          </p:cNvSpPr>
          <p:nvPr/>
        </p:nvSpPr>
        <p:spPr>
          <a:xfrm>
            <a:off x="1024126" y="3945100"/>
            <a:ext cx="5554474" cy="2268415"/>
          </a:xfrm>
          <a:prstGeom prst="rect">
            <a:avLst/>
          </a:prstGeom>
        </p:spPr>
        <p:txBody>
          <a:bodyPr vert="horz" lIns="45720" tIns="45720" rIns="45720" bIns="45720" rtlCol="0" anchor="t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en-US" dirty="0">
                <a:latin typeface="Inter" panose="02000503000000020004" pitchFamily="2" charset="0"/>
                <a:ea typeface="Inter" panose="02000503000000020004" pitchFamily="2" charset="0"/>
              </a:rPr>
              <a:t>Pre ka</a:t>
            </a:r>
            <a:r>
              <a:rPr lang="sk-SK" dirty="0" err="1">
                <a:latin typeface="Inter" panose="02000503000000020004" pitchFamily="2" charset="0"/>
                <a:ea typeface="Inter" panose="02000503000000020004" pitchFamily="2" charset="0"/>
              </a:rPr>
              <a:t>ždý</a:t>
            </a:r>
            <a:r>
              <a:rPr lang="sk-SK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sk-SK" dirty="0" err="1">
                <a:latin typeface="Inter" panose="02000503000000020004" pitchFamily="2" charset="0"/>
                <a:ea typeface="Inter" panose="02000503000000020004" pitchFamily="2" charset="0"/>
              </a:rPr>
              <a:t>atribut</a:t>
            </a:r>
            <a:r>
              <a:rPr lang="sk-SK" dirty="0">
                <a:latin typeface="Inter" panose="02000503000000020004" pitchFamily="2" charset="0"/>
                <a:ea typeface="Inter" panose="02000503000000020004" pitchFamily="2" charset="0"/>
              </a:rPr>
              <a:t> je vytvorený </a:t>
            </a:r>
            <a:r>
              <a:rPr lang="sk-SK" dirty="0">
                <a:solidFill>
                  <a:schemeClr val="accent2"/>
                </a:solidFill>
                <a:latin typeface="Inter" panose="02000503000000020004" pitchFamily="2" charset="0"/>
                <a:ea typeface="Inter" panose="02000503000000020004" pitchFamily="2" charset="0"/>
              </a:rPr>
              <a:t>popis domény (PDF)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sk-SK" dirty="0">
                <a:latin typeface="Inter" panose="02000503000000020004" pitchFamily="2" charset="0"/>
                <a:ea typeface="Inter" panose="02000503000000020004" pitchFamily="2" charset="0"/>
              </a:rPr>
              <a:t>Pre každý </a:t>
            </a:r>
            <a:r>
              <a:rPr lang="sk-SK" dirty="0" err="1">
                <a:latin typeface="Inter" panose="02000503000000020004" pitchFamily="2" charset="0"/>
                <a:ea typeface="Inter" panose="02000503000000020004" pitchFamily="2" charset="0"/>
              </a:rPr>
              <a:t>atribut</a:t>
            </a:r>
            <a:r>
              <a:rPr lang="sk-SK" dirty="0">
                <a:latin typeface="Inter" panose="02000503000000020004" pitchFamily="2" charset="0"/>
                <a:ea typeface="Inter" panose="02000503000000020004" pitchFamily="2" charset="0"/>
              </a:rPr>
              <a:t> sa vygeneruje RSD </a:t>
            </a:r>
            <a:r>
              <a:rPr lang="en-US" dirty="0" err="1">
                <a:latin typeface="Inter" panose="02000503000000020004" pitchFamily="2" charset="0"/>
                <a:ea typeface="Inter" panose="02000503000000020004" pitchFamily="2" charset="0"/>
              </a:rPr>
              <a:t>ignoruj</a:t>
            </a:r>
            <a:r>
              <a:rPr lang="sk-SK" dirty="0" err="1">
                <a:latin typeface="Inter" panose="02000503000000020004" pitchFamily="2" charset="0"/>
                <a:ea typeface="Inter" panose="02000503000000020004" pitchFamily="2" charset="0"/>
              </a:rPr>
              <a:t>úci</a:t>
            </a:r>
            <a:r>
              <a:rPr lang="sk-SK" dirty="0">
                <a:latin typeface="Inter" panose="02000503000000020004" pitchFamily="2" charset="0"/>
                <a:ea typeface="Inter" panose="02000503000000020004" pitchFamily="2" charset="0"/>
              </a:rPr>
              <a:t> štruktúru (bez </a:t>
            </a:r>
            <a:r>
              <a:rPr lang="sk-SK" dirty="0" err="1">
                <a:latin typeface="Inter" panose="02000503000000020004" pitchFamily="2" charset="0"/>
                <a:ea typeface="Inter" panose="02000503000000020004" pitchFamily="2" charset="0"/>
              </a:rPr>
              <a:t>rekurzie</a:t>
            </a:r>
            <a:r>
              <a:rPr lang="sk-SK" dirty="0">
                <a:latin typeface="Inter" panose="02000503000000020004" pitchFamily="2" charset="0"/>
                <a:ea typeface="Inter" panose="02000503000000020004" pitchFamily="2" charset="0"/>
              </a:rPr>
              <a:t>)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sk-SK" dirty="0">
                <a:latin typeface="Inter" panose="02000503000000020004" pitchFamily="2" charset="0"/>
                <a:ea typeface="Inter" panose="02000503000000020004" pitchFamily="2" charset="0"/>
              </a:rPr>
              <a:t>Na základe hierarchických mien a popisov domén sa vytvorí </a:t>
            </a:r>
            <a:r>
              <a:rPr lang="sk-SK" dirty="0">
                <a:solidFill>
                  <a:schemeClr val="accent2"/>
                </a:solidFill>
                <a:latin typeface="Inter" panose="02000503000000020004" pitchFamily="2" charset="0"/>
                <a:ea typeface="Inter" panose="02000503000000020004" pitchFamily="2" charset="0"/>
              </a:rPr>
              <a:t>schéma kolekcie</a:t>
            </a:r>
          </a:p>
        </p:txBody>
      </p:sp>
    </p:spTree>
    <p:extLst>
      <p:ext uri="{BB962C8B-B14F-4D97-AF65-F5344CB8AC3E}">
        <p14:creationId xmlns:p14="http://schemas.microsoft.com/office/powerpoint/2010/main" val="2989828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E09439-9DD1-60F2-1D0C-E641A1C91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cap="none" dirty="0" err="1">
                <a:latin typeface="Inter" panose="02000503000000020004" pitchFamily="2" charset="0"/>
                <a:ea typeface="Inter" panose="02000503000000020004" pitchFamily="2" charset="0"/>
              </a:rPr>
              <a:t>Candidate</a:t>
            </a:r>
            <a:r>
              <a:rPr lang="cs-CZ" b="1" cap="none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cs-CZ" b="1" cap="none" dirty="0" err="1">
                <a:latin typeface="Inter" panose="02000503000000020004" pitchFamily="2" charset="0"/>
                <a:ea typeface="Inter" panose="02000503000000020004" pitchFamily="2" charset="0"/>
              </a:rPr>
              <a:t>resolver</a:t>
            </a:r>
            <a:br>
              <a:rPr lang="cs-CZ" b="1" cap="none" dirty="0">
                <a:latin typeface="Inter" panose="02000503000000020004" pitchFamily="2" charset="0"/>
                <a:ea typeface="Inter" panose="02000503000000020004" pitchFamily="2" charset="0"/>
              </a:rPr>
            </a:br>
            <a:r>
              <a:rPr lang="cs-CZ" sz="4400" b="1" cap="none" dirty="0" err="1">
                <a:latin typeface="Inter" panose="02000503000000020004" pitchFamily="2" charset="0"/>
                <a:ea typeface="Inter" panose="02000503000000020004" pitchFamily="2" charset="0"/>
              </a:rPr>
              <a:t>Candidate</a:t>
            </a:r>
            <a:r>
              <a:rPr lang="cs-CZ" sz="4400" b="1" cap="none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cs-CZ" sz="4400" b="1" cap="none" dirty="0" err="1">
                <a:latin typeface="Inter" panose="02000503000000020004" pitchFamily="2" charset="0"/>
                <a:ea typeface="Inter" panose="02000503000000020004" pitchFamily="2" charset="0"/>
              </a:rPr>
              <a:t>miner</a:t>
            </a:r>
            <a:endParaRPr lang="sk-SK" sz="4400" b="1" cap="none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226424F-D2AE-5944-B0C4-BA434FDF90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2"/>
            <a:ext cx="3873576" cy="4086933"/>
          </a:xfrm>
        </p:spPr>
        <p:txBody>
          <a:bodyPr anchor="t"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sk-SK" dirty="0">
                <a:latin typeface="Inter" panose="02000503000000020004" pitchFamily="2" charset="0"/>
                <a:ea typeface="Inter" panose="02000503000000020004" pitchFamily="2" charset="0"/>
              </a:rPr>
              <a:t>Základ tvorí </a:t>
            </a:r>
            <a:r>
              <a:rPr lang="sk-SK" dirty="0" err="1">
                <a:solidFill>
                  <a:schemeClr val="accent2"/>
                </a:solidFill>
                <a:latin typeface="Inter" panose="02000503000000020004" pitchFamily="2" charset="0"/>
                <a:ea typeface="Inter" panose="02000503000000020004" pitchFamily="2" charset="0"/>
              </a:rPr>
              <a:t>Property-based</a:t>
            </a:r>
            <a:r>
              <a:rPr lang="sk-SK" dirty="0">
                <a:solidFill>
                  <a:schemeClr val="accent2"/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sk-SK" dirty="0" err="1">
                <a:solidFill>
                  <a:schemeClr val="accent2"/>
                </a:solidFill>
                <a:latin typeface="Inter" panose="02000503000000020004" pitchFamily="2" charset="0"/>
                <a:ea typeface="Inter" panose="02000503000000020004" pitchFamily="2" charset="0"/>
              </a:rPr>
              <a:t>Inferrer</a:t>
            </a:r>
            <a:endParaRPr lang="sk-SK" dirty="0">
              <a:solidFill>
                <a:schemeClr val="accent2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sk-SK" dirty="0">
                <a:latin typeface="Inter" panose="02000503000000020004" pitchFamily="2" charset="0"/>
                <a:ea typeface="Inter" panose="02000503000000020004" pitchFamily="2" charset="0"/>
              </a:rPr>
              <a:t>Hľadáme kandidátov na </a:t>
            </a:r>
            <a:r>
              <a:rPr lang="sk-SK" dirty="0">
                <a:solidFill>
                  <a:schemeClr val="accent2"/>
                </a:solidFill>
                <a:latin typeface="Inter" panose="02000503000000020004" pitchFamily="2" charset="0"/>
                <a:ea typeface="Inter" panose="02000503000000020004" pitchFamily="2" charset="0"/>
              </a:rPr>
              <a:t>identifikátory</a:t>
            </a:r>
          </a:p>
          <a:p>
            <a:pPr marL="342900" indent="-342900">
              <a:buFont typeface="+mj-lt"/>
              <a:buAutoNum type="arabicPeriod"/>
            </a:pPr>
            <a:r>
              <a:rPr lang="sk-SK" dirty="0">
                <a:latin typeface="Inter" panose="02000503000000020004" pitchFamily="2" charset="0"/>
                <a:ea typeface="Inter" panose="02000503000000020004" pitchFamily="2" charset="0"/>
              </a:rPr>
              <a:t>Porovnávame exportované popisy hodnôt pre získanie </a:t>
            </a:r>
            <a:r>
              <a:rPr lang="sk-SK" dirty="0">
                <a:solidFill>
                  <a:schemeClr val="accent2"/>
                </a:solidFill>
                <a:latin typeface="Inter" panose="02000503000000020004" pitchFamily="2" charset="0"/>
                <a:ea typeface="Inter" panose="02000503000000020004" pitchFamily="2" charset="0"/>
              </a:rPr>
              <a:t>referencií</a:t>
            </a:r>
          </a:p>
          <a:p>
            <a:pPr marL="342900" indent="-342900">
              <a:buFont typeface="+mj-lt"/>
              <a:buAutoNum type="arabicPeriod"/>
            </a:pPr>
            <a:r>
              <a:rPr lang="sk-SK" dirty="0">
                <a:latin typeface="Inter" panose="02000503000000020004" pitchFamily="2" charset="0"/>
                <a:ea typeface="Inter" panose="02000503000000020004" pitchFamily="2" charset="0"/>
              </a:rPr>
              <a:t>Hľadáme </a:t>
            </a:r>
            <a:r>
              <a:rPr lang="sk-SK" dirty="0" err="1">
                <a:latin typeface="Inter" panose="02000503000000020004" pitchFamily="2" charset="0"/>
                <a:ea typeface="Inter" panose="02000503000000020004" pitchFamily="2" charset="0"/>
              </a:rPr>
              <a:t>prekryvy</a:t>
            </a:r>
            <a:r>
              <a:rPr lang="sk-SK" dirty="0">
                <a:solidFill>
                  <a:schemeClr val="accent2"/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sk-SK" dirty="0">
                <a:latin typeface="Inter" panose="02000503000000020004" pitchFamily="2" charset="0"/>
                <a:ea typeface="Inter" panose="02000503000000020004" pitchFamily="2" charset="0"/>
              </a:rPr>
              <a:t>v hodnotách veľkosti aspoň </a:t>
            </a:r>
            <a:r>
              <a:rPr lang="sk-SK" i="1" dirty="0">
                <a:latin typeface="Inter" panose="02000503000000020004" pitchFamily="2" charset="0"/>
                <a:ea typeface="Inter" panose="02000503000000020004" pitchFamily="2" charset="0"/>
              </a:rPr>
              <a:t>k </a:t>
            </a:r>
            <a:r>
              <a:rPr lang="sk-SK" dirty="0">
                <a:latin typeface="Inter" panose="02000503000000020004" pitchFamily="2" charset="0"/>
                <a:ea typeface="Inter" panose="02000503000000020004" pitchFamily="2" charset="0"/>
              </a:rPr>
              <a:t>pre odhalenie </a:t>
            </a:r>
            <a:r>
              <a:rPr lang="sk-SK" dirty="0">
                <a:solidFill>
                  <a:schemeClr val="accent2"/>
                </a:solidFill>
                <a:latin typeface="Inter" panose="02000503000000020004" pitchFamily="2" charset="0"/>
                <a:ea typeface="Inter" panose="02000503000000020004" pitchFamily="2" charset="0"/>
              </a:rPr>
              <a:t>redundancií</a:t>
            </a:r>
            <a:endParaRPr lang="en-US" dirty="0">
              <a:solidFill>
                <a:schemeClr val="accent2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sk-SK" dirty="0">
                <a:latin typeface="Inter" panose="02000503000000020004" pitchFamily="2" charset="0"/>
                <a:ea typeface="Inter" panose="02000503000000020004" pitchFamily="2" charset="0"/>
              </a:rPr>
              <a:t>Získame kandidátov na </a:t>
            </a:r>
            <a:r>
              <a:rPr lang="sk-SK" dirty="0" err="1">
                <a:solidFill>
                  <a:schemeClr val="accent2"/>
                </a:solidFill>
                <a:latin typeface="Inter" panose="02000503000000020004" pitchFamily="2" charset="0"/>
                <a:ea typeface="Inter" panose="02000503000000020004" pitchFamily="2" charset="0"/>
              </a:rPr>
              <a:t>Integritné</a:t>
            </a:r>
            <a:r>
              <a:rPr lang="sk-SK" dirty="0">
                <a:solidFill>
                  <a:schemeClr val="accent2"/>
                </a:solidFill>
                <a:latin typeface="Inter" panose="02000503000000020004" pitchFamily="2" charset="0"/>
                <a:ea typeface="Inter" panose="02000503000000020004" pitchFamily="2" charset="0"/>
              </a:rPr>
              <a:t> obmedzenia</a:t>
            </a:r>
            <a:endParaRPr lang="cs-CZ" dirty="0">
              <a:solidFill>
                <a:schemeClr val="accent2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pic>
        <p:nvPicPr>
          <p:cNvPr id="11" name="Obrázok 10">
            <a:extLst>
              <a:ext uri="{FF2B5EF4-FFF2-40B4-BE49-F238E27FC236}">
                <a16:creationId xmlns:a16="http://schemas.microsoft.com/office/drawing/2014/main" id="{CC725D46-830A-9265-7123-98F03DBDA9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454770" y="2084832"/>
            <a:ext cx="7635487" cy="39326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C75F3A-1906-A7F4-6D1F-6BA415238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3872" y="85411"/>
            <a:ext cx="3262185" cy="185068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892A332-6558-566B-F7DA-8C344CEBC3F5}"/>
              </a:ext>
            </a:extLst>
          </p:cNvPr>
          <p:cNvSpPr/>
          <p:nvPr/>
        </p:nvSpPr>
        <p:spPr>
          <a:xfrm>
            <a:off x="8798894" y="542929"/>
            <a:ext cx="1566070" cy="1345308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15142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07F724-73C8-DAE5-65FA-CE8B3F006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cap="none" dirty="0">
                <a:latin typeface="Inter" panose="02000503000000020004" pitchFamily="2" charset="0"/>
                <a:ea typeface="Inter" panose="02000503000000020004" pitchFamily="2" charset="0"/>
              </a:rPr>
              <a:t>Demo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499F356-DE14-58E8-4262-C3FC60F79B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936406" cy="4023360"/>
          </a:xfrm>
        </p:spPr>
        <p:txBody>
          <a:bodyPr/>
          <a:lstStyle/>
          <a:p>
            <a:r>
              <a:rPr lang="sk-SK" sz="2000" dirty="0">
                <a:latin typeface="Inter" panose="02000503000000020004" pitchFamily="2" charset="0"/>
                <a:ea typeface="Inter" panose="02000503000000020004" pitchFamily="2" charset="0"/>
                <a:hlinkClick r:id="rId2"/>
              </a:rPr>
              <a:t>https://shricko.github.io/imdb-demo/#/</a:t>
            </a:r>
            <a:endParaRPr lang="sk-SK" sz="2000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endParaRPr lang="sk-SK" sz="2000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endParaRPr lang="sk-SK" sz="2000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E18552E-B302-8031-6DA3-37636B805A1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1831"/>
            <a:ext cx="6096000" cy="640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87512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tív Office">
  <a:themeElements>
    <a:clrScheme name="Vlastné 3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tegrál">
  <a:themeElements>
    <a:clrScheme name="Vlastné 3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Integrá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á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9125</TotalTime>
  <Words>614</Words>
  <Application>Microsoft Office PowerPoint</Application>
  <PresentationFormat>Širokouhlá</PresentationFormat>
  <Paragraphs>85</Paragraphs>
  <Slides>11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8</vt:i4>
      </vt:variant>
      <vt:variant>
        <vt:lpstr>Motív</vt:lpstr>
      </vt:variant>
      <vt:variant>
        <vt:i4>2</vt:i4>
      </vt:variant>
      <vt:variant>
        <vt:lpstr>Nadpisy snímok</vt:lpstr>
      </vt:variant>
      <vt:variant>
        <vt:i4>11</vt:i4>
      </vt:variant>
    </vt:vector>
  </HeadingPairs>
  <TitlesOfParts>
    <vt:vector size="21" baseType="lpstr">
      <vt:lpstr>Arial</vt:lpstr>
      <vt:lpstr>Calibri</vt:lpstr>
      <vt:lpstr>Calibri Light</vt:lpstr>
      <vt:lpstr>Inter</vt:lpstr>
      <vt:lpstr>Tw Cen MT</vt:lpstr>
      <vt:lpstr>Tw Cen MT Condensed</vt:lpstr>
      <vt:lpstr>Wingdings</vt:lpstr>
      <vt:lpstr>Wingdings 3</vt:lpstr>
      <vt:lpstr>Motív Office</vt:lpstr>
      <vt:lpstr>Integrál</vt:lpstr>
      <vt:lpstr>Odvozování schématu multi-model dat</vt:lpstr>
      <vt:lpstr>Definícia problému</vt:lpstr>
      <vt:lpstr>Definícia problému</vt:lpstr>
      <vt:lpstr>Reprezentácia multi-modelových dát</vt:lpstr>
      <vt:lpstr>Postup riešenia</vt:lpstr>
      <vt:lpstr>RSD Reducer Record-based Inferrer</vt:lpstr>
      <vt:lpstr>RSD Reducer Property-based Inferrer</vt:lpstr>
      <vt:lpstr>Candidate resolver Candidate miner</vt:lpstr>
      <vt:lpstr>Demo</vt:lpstr>
      <vt:lpstr>Výsledky experimentov</vt:lpstr>
      <vt:lpstr>Prínosy práce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Schema Inference for Multi-model Data</dc:title>
  <dc:creator>Sebastián Hricko</dc:creator>
  <cp:lastModifiedBy>Sebastián Hricko</cp:lastModifiedBy>
  <cp:revision>23</cp:revision>
  <dcterms:created xsi:type="dcterms:W3CDTF">2022-06-01T06:26:56Z</dcterms:created>
  <dcterms:modified xsi:type="dcterms:W3CDTF">2022-11-21T18:39:52Z</dcterms:modified>
</cp:coreProperties>
</file>