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4" r:id="rId13"/>
    <p:sldId id="2146847063"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7/28/2025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7/28/2025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7/28/2025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7/28/2025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rPr>
              <a:t>Network Intrusion Detection System (NIDS) using Machine Learning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42829" y="324016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Name:- </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Shrikrushna</a:t>
            </a:r>
            <a:r>
              <a:rPr lang="en-US" sz="2000" b="1" dirty="0" smtClean="0">
                <a:solidFill>
                  <a:schemeClr val="accent1">
                    <a:lumMod val="75000"/>
                  </a:schemeClr>
                </a:solidFill>
                <a:latin typeface="Arial"/>
                <a:cs typeface="Arial"/>
              </a:rPr>
              <a:t> Deokar</a:t>
            </a:r>
          </a:p>
          <a:p>
            <a:r>
              <a:rPr lang="en-US" sz="2000" b="1" dirty="0" smtClean="0">
                <a:solidFill>
                  <a:schemeClr val="accent1">
                    <a:lumMod val="75000"/>
                  </a:schemeClr>
                </a:solidFill>
                <a:latin typeface="Arial"/>
                <a:cs typeface="Arial"/>
              </a:rPr>
              <a:t>College :- </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Pimpri</a:t>
            </a:r>
            <a:r>
              <a:rPr lang="en-US" sz="2000" b="1" dirty="0" smtClean="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c</a:t>
            </a:r>
            <a:r>
              <a:rPr lang="en-US" sz="2000" b="1" dirty="0" err="1" smtClean="0">
                <a:solidFill>
                  <a:schemeClr val="accent1">
                    <a:lumMod val="75000"/>
                  </a:schemeClr>
                </a:solidFill>
                <a:latin typeface="Arial"/>
                <a:cs typeface="Arial"/>
              </a:rPr>
              <a:t>hinchwad</a:t>
            </a:r>
            <a:r>
              <a:rPr lang="en-US" sz="2000" b="1" dirty="0" smtClean="0">
                <a:solidFill>
                  <a:schemeClr val="accent1">
                    <a:lumMod val="75000"/>
                  </a:schemeClr>
                </a:solidFill>
                <a:latin typeface="Arial"/>
                <a:cs typeface="Arial"/>
              </a:rPr>
              <a:t> college of engineering &amp; Research</a:t>
            </a:r>
          </a:p>
          <a:p>
            <a:r>
              <a:rPr lang="en-US" sz="2000" b="1" dirty="0" smtClean="0">
                <a:solidFill>
                  <a:schemeClr val="accent1">
                    <a:lumMod val="75000"/>
                  </a:schemeClr>
                </a:solidFill>
                <a:latin typeface="Arial"/>
                <a:cs typeface="Arial"/>
              </a:rPr>
              <a:t>Department:-</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Computer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292" y="1911350"/>
            <a:ext cx="10378908" cy="4673600"/>
          </a:xfrm>
        </p:spPr>
      </p:pic>
      <p:sp>
        <p:nvSpPr>
          <p:cNvPr id="3" name="TextBox 2"/>
          <p:cNvSpPr txBox="1"/>
          <p:nvPr/>
        </p:nvSpPr>
        <p:spPr>
          <a:xfrm>
            <a:off x="469900" y="1387235"/>
            <a:ext cx="6391108"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prediction final results.</a:t>
            </a:r>
            <a:endParaRPr lang="en-US" dirty="0"/>
          </a:p>
        </p:txBody>
      </p:sp>
    </p:spTree>
    <p:extLst>
      <p:ext uri="{BB962C8B-B14F-4D97-AF65-F5344CB8AC3E}">
        <p14:creationId xmlns:p14="http://schemas.microsoft.com/office/powerpoint/2010/main" val="216678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We successfully developed and deployed a Machine Learning-based Network Intrusion Detection System (NIDS) capable of accurately identifying and classifying various types of cyber-attacks in real time. By analyzing network traffic patterns, the system can effectively distinguish between normal and anomalous activities. The use of ML enhances detection capabilities, enabling early warning and proactive responses to threats like </a:t>
            </a:r>
            <a:r>
              <a:rPr lang="en-US" sz="2000" dirty="0" err="1"/>
              <a:t>DoS</a:t>
            </a:r>
            <a:r>
              <a:rPr lang="en-US" sz="2000" dirty="0"/>
              <a:t>, R2L, and U2R attacks. Compared to traditional static rule-based systems, this approach offers greater flexibility and accuracy. Overall, the project demonstrates how AI can strengthen cybersecurity infrastructure and minimize potential damage.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lgn="just"/>
            <a:r>
              <a:rPr lang="en-US" sz="2000" dirty="0"/>
              <a:t>In the future, the system can be extended to perform multi-class classification, allowing it to detect and identify specific types of cyber-attacks such as </a:t>
            </a:r>
            <a:r>
              <a:rPr lang="en-US" sz="2000" dirty="0" err="1"/>
              <a:t>DoS</a:t>
            </a:r>
            <a:r>
              <a:rPr lang="en-US" sz="2000" dirty="0"/>
              <a:t>, R2L, U2R, and Probe. The integration of real-time alert mechanisms using streaming data technologies like Apache Kafka or Spark can help in prompt threat detection and response. Furthermore, the system can be connected to existing firewall and antivirus solutions to enable automatic threat mitigation. To enhance the detection accuracy and adaptiveness, advanced deep learning models like Convolutional Neural Networks (CNNs) or Long Short-Term Memory networks (LSTMs) can be explored and </a:t>
            </a:r>
            <a:r>
              <a:rPr lang="en-US" sz="2000" dirty="0" smtClean="0"/>
              <a:t>implemented</a:t>
            </a:r>
            <a:r>
              <a:rPr lang="en-US" sz="2000" dirty="0" smtClean="0">
                <a:ea typeface="+mn-lt"/>
                <a:cs typeface="+mn-lt"/>
              </a:rPr>
              <a:t>.</a:t>
            </a:r>
            <a:endParaRPr lang="en-US" sz="2000"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lnSpcReduction="10000"/>
          </a:bodyPr>
          <a:lstStyle/>
          <a:p>
            <a:r>
              <a:rPr lang="en-US" sz="2400" dirty="0"/>
              <a:t>IBM Watsonx.ai Documentation:</a:t>
            </a:r>
            <a:br>
              <a:rPr lang="en-US" sz="2400" dirty="0"/>
            </a:br>
            <a:r>
              <a:rPr lang="en-US" sz="2400" dirty="0"/>
              <a:t>https://www.ibm.com/docs/en/watsonx</a:t>
            </a:r>
          </a:p>
          <a:p>
            <a:r>
              <a:rPr lang="en-US" sz="2400" dirty="0"/>
              <a:t>Dataset Source – KDD Cup 1999 (Network Intrusion Detection Dataset):</a:t>
            </a:r>
            <a:br>
              <a:rPr lang="en-US" sz="2400" dirty="0"/>
            </a:br>
            <a:r>
              <a:rPr lang="en-US" sz="2400" dirty="0"/>
              <a:t>http://kdd.ics.uci.edu/databases/kddcup99/kddcup99.html</a:t>
            </a:r>
          </a:p>
          <a:p>
            <a:r>
              <a:rPr lang="en-US" sz="2400" dirty="0" err="1"/>
              <a:t>Scikit</a:t>
            </a:r>
            <a:r>
              <a:rPr lang="en-US" sz="2400" dirty="0"/>
              <a:t>-learn Machine Learning Library Documentation:</a:t>
            </a:r>
            <a:br>
              <a:rPr lang="en-US" sz="2400" dirty="0"/>
            </a:br>
            <a:r>
              <a:rPr lang="en-US" sz="2400" dirty="0"/>
              <a:t>https://scikit-learn.org/stable/documentation.html</a:t>
            </a:r>
          </a:p>
          <a:p>
            <a:r>
              <a:rPr lang="en-US" sz="2400" dirty="0"/>
              <a:t>Cybersecurity Research Papers and Tutorials:</a:t>
            </a:r>
            <a:br>
              <a:rPr lang="en-US" sz="2400" dirty="0"/>
            </a:br>
            <a:r>
              <a:rPr lang="en-US" sz="2400" dirty="0"/>
              <a:t>IEEE </a:t>
            </a:r>
            <a:r>
              <a:rPr lang="en-US" sz="2400" dirty="0" err="1"/>
              <a:t>Xplore</a:t>
            </a:r>
            <a:r>
              <a:rPr lang="en-US" sz="2400" dirty="0"/>
              <a:t>, </a:t>
            </a:r>
            <a:r>
              <a:rPr lang="en-US" sz="2400" dirty="0" err="1"/>
              <a:t>SpringerLink</a:t>
            </a:r>
            <a:r>
              <a:rPr lang="en-US" sz="2400" dirty="0"/>
              <a:t>, </a:t>
            </a:r>
            <a:r>
              <a:rPr lang="en-US" sz="2400" dirty="0" err="1"/>
              <a:t>ResearchGate</a:t>
            </a:r>
            <a:endParaRPr lang="en-US" sz="2400" dirty="0"/>
          </a:p>
          <a:p>
            <a:r>
              <a:rPr lang="en-US" sz="2400" dirty="0"/>
              <a:t>Python Official Documentation:</a:t>
            </a:r>
            <a:br>
              <a:rPr lang="en-US" sz="2400" dirty="0"/>
            </a:br>
            <a:r>
              <a:rPr lang="en-US" sz="2400" dirty="0"/>
              <a:t>https://docs.python.org/3/</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2288004" y="1232451"/>
            <a:ext cx="7313195" cy="539587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2451101" y="1232451"/>
            <a:ext cx="7401690" cy="551729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p:cNvPicPr>
            <a:picLocks noGrp="1" noChangeAspect="1"/>
          </p:cNvPicPr>
          <p:nvPr>
            <p:ph idx="1"/>
          </p:nvPr>
        </p:nvPicPr>
        <p:blipFill>
          <a:blip r:embed="rId2"/>
          <a:stretch>
            <a:fillRect/>
          </a:stretch>
        </p:blipFill>
        <p:spPr>
          <a:xfrm>
            <a:off x="2333499" y="1327150"/>
            <a:ext cx="8087331" cy="502285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400" dirty="0"/>
              <a:t>Create a robust network intrusion detection system (NIDS) using machine learning. The system should be capable of analyzing network traffic data to identify and classify various types of cyber-attacks (e.g., </a:t>
            </a:r>
            <a:r>
              <a:rPr lang="en-US" sz="2400" dirty="0" err="1"/>
              <a:t>DoS</a:t>
            </a:r>
            <a:r>
              <a:rPr lang="en-US" sz="2400" dirty="0"/>
              <a:t>, Probe, R2L, U2R) and distinguish them from normal network activity. The goal is to build a model that can effectively secure communication networks by providing an early warning of malicious activities.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400" dirty="0">
                <a:latin typeface="Times New Roman" panose="02020603050405020304" pitchFamily="18" charset="0"/>
                <a:cs typeface="Times New Roman" panose="02020603050405020304" pitchFamily="18" charset="0"/>
              </a:rPr>
              <a:t>The proposed system aims to address the challenge of securing communication networks by detecting cyber-attacks using machine learning. The solution includes the following key components</a:t>
            </a:r>
            <a:r>
              <a:rPr lang="en-US" sz="1400" dirty="0" smtClean="0">
                <a:latin typeface="Times New Roman" panose="02020603050405020304" pitchFamily="18" charset="0"/>
                <a:cs typeface="Times New Roman" panose="02020603050405020304" pitchFamily="18" charset="0"/>
              </a:rPr>
              <a:t>:</a:t>
            </a:r>
          </a:p>
          <a:p>
            <a:pPr marL="305435" indent="-305435"/>
            <a:r>
              <a:rPr lang="en-IN" sz="1400" b="1" dirty="0" smtClean="0">
                <a:latin typeface="Times New Roman" panose="02020603050405020304" pitchFamily="18" charset="0"/>
                <a:ea typeface="+mn-lt"/>
                <a:cs typeface="Times New Roman" panose="02020603050405020304" pitchFamily="18" charset="0"/>
              </a:rPr>
              <a:t>Data Collection:</a:t>
            </a:r>
            <a:endParaRPr lang="en-IN" sz="1400" b="1" dirty="0" smtClean="0">
              <a:latin typeface="Times New Roman" panose="02020603050405020304" pitchFamily="18" charset="0"/>
              <a:cs typeface="Times New Roman" panose="02020603050405020304" pitchFamily="18" charset="0"/>
            </a:endParaRPr>
          </a:p>
          <a:p>
            <a:pPr marL="0" indent="0">
              <a:buNone/>
            </a:pPr>
            <a:r>
              <a:rPr lang="en-IN"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Use labeled network traffic data containing both normal and malicious activities</a:t>
            </a:r>
          </a:p>
          <a:p>
            <a:pPr marL="0" indent="0">
              <a:buNone/>
            </a:pPr>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Dataset </a:t>
            </a:r>
            <a:r>
              <a:rPr lang="en-US" sz="1400" dirty="0">
                <a:latin typeface="Times New Roman" panose="02020603050405020304" pitchFamily="18" charset="0"/>
                <a:cs typeface="Times New Roman" panose="02020603050405020304" pitchFamily="18" charset="0"/>
              </a:rPr>
              <a:t>includes various attack types like </a:t>
            </a:r>
            <a:r>
              <a:rPr lang="en-US" sz="1400" b="1" dirty="0" err="1">
                <a:latin typeface="Times New Roman" panose="02020603050405020304" pitchFamily="18" charset="0"/>
                <a:cs typeface="Times New Roman" panose="02020603050405020304" pitchFamily="18" charset="0"/>
              </a:rPr>
              <a:t>DoS</a:t>
            </a:r>
            <a:r>
              <a:rPr lang="en-US" sz="1400" b="1" dirty="0">
                <a:latin typeface="Times New Roman" panose="02020603050405020304" pitchFamily="18" charset="0"/>
                <a:cs typeface="Times New Roman" panose="02020603050405020304" pitchFamily="18" charset="0"/>
              </a:rPr>
              <a:t>, Probe, R2L, and U2R</a:t>
            </a:r>
            <a:r>
              <a:rPr lang="en-US" sz="1400"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err="1" smtClean="0">
                <a:latin typeface="Times New Roman" panose="02020603050405020304" pitchFamily="18" charset="0"/>
                <a:ea typeface="+mn-lt"/>
                <a:cs typeface="Times New Roman" panose="02020603050405020304" pitchFamily="18" charset="0"/>
              </a:rPr>
              <a:t>Preprocessing</a:t>
            </a:r>
            <a:r>
              <a:rPr lang="en-IN" sz="1400" b="1" dirty="0" smtClean="0">
                <a:latin typeface="Times New Roman" panose="02020603050405020304" pitchFamily="18" charset="0"/>
                <a:ea typeface="+mn-lt"/>
                <a:cs typeface="Times New Roman" panose="02020603050405020304" pitchFamily="18" charset="0"/>
              </a:rPr>
              <a:t>:</a:t>
            </a:r>
            <a:endParaRPr lang="en-IN" sz="1400" b="1" dirty="0" smtClean="0">
              <a:latin typeface="Times New Roman" panose="02020603050405020304" pitchFamily="18" charset="0"/>
              <a:cs typeface="Times New Roman" panose="02020603050405020304" pitchFamily="18" charset="0"/>
            </a:endParaRPr>
          </a:p>
          <a:p>
            <a:pPr marL="324485" lvl="1" indent="0">
              <a:buNone/>
            </a:pPr>
            <a:r>
              <a:rPr lang="en-US" dirty="0" smtClean="0">
                <a:latin typeface="Times New Roman" panose="02020603050405020304" pitchFamily="18" charset="0"/>
                <a:cs typeface="Times New Roman" panose="02020603050405020304" pitchFamily="18" charset="0"/>
              </a:rPr>
              <a:t>        Clean </a:t>
            </a:r>
            <a:r>
              <a:rPr lang="en-US" dirty="0">
                <a:latin typeface="Times New Roman" panose="02020603050405020304" pitchFamily="18" charset="0"/>
                <a:cs typeface="Times New Roman" panose="02020603050405020304" pitchFamily="18" charset="0"/>
              </a:rPr>
              <a:t>the data by handling missing values and removing inconsistencies.</a:t>
            </a:r>
            <a:endParaRPr lang="en-IN" b="1" dirty="0">
              <a:latin typeface="Times New Roman" panose="02020603050405020304" pitchFamily="18" charset="0"/>
              <a:cs typeface="Times New Roman" panose="02020603050405020304" pitchFamily="18" charset="0"/>
            </a:endParaRPr>
          </a:p>
          <a:p>
            <a:pPr marL="324485" lvl="1" indent="0">
              <a:buNone/>
            </a:pPr>
            <a:r>
              <a:rPr lang="en-US" dirty="0" smtClean="0">
                <a:latin typeface="Times New Roman" panose="02020603050405020304" pitchFamily="18" charset="0"/>
                <a:cs typeface="Times New Roman" panose="02020603050405020304" pitchFamily="18" charset="0"/>
              </a:rPr>
              <a:t>        Perform </a:t>
            </a:r>
            <a:r>
              <a:rPr lang="en-US" dirty="0">
                <a:latin typeface="Times New Roman" panose="02020603050405020304" pitchFamily="18" charset="0"/>
                <a:cs typeface="Times New Roman" panose="02020603050405020304" pitchFamily="18" charset="0"/>
              </a:rPr>
              <a:t>feature engineering to select the most important network traffic features for </a:t>
            </a:r>
            <a:r>
              <a:rPr lang="en-US" dirty="0" smtClean="0">
                <a:latin typeface="Times New Roman" panose="02020603050405020304" pitchFamily="18" charset="0"/>
                <a:cs typeface="Times New Roman" panose="02020603050405020304" pitchFamily="18" charset="0"/>
              </a:rPr>
              <a:t>training.</a:t>
            </a:r>
            <a:endParaRPr lang="en-IN" b="1"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Machine Learning Algorithm:</a:t>
            </a:r>
            <a:endParaRPr lang="en-IN" sz="1400" b="1" dirty="0">
              <a:latin typeface="Times New Roman" panose="02020603050405020304" pitchFamily="18" charset="0"/>
              <a:cs typeface="Times New Roman" panose="02020603050405020304" pitchFamily="18" charset="0"/>
            </a:endParaRPr>
          </a:p>
          <a:p>
            <a:pPr marL="324485" lvl="1" indent="0">
              <a:buNone/>
            </a:pPr>
            <a:r>
              <a:rPr lang="en-US" dirty="0" smtClean="0">
                <a:latin typeface="Times New Roman" panose="02020603050405020304" pitchFamily="18" charset="0"/>
                <a:cs typeface="Times New Roman" panose="02020603050405020304" pitchFamily="18" charset="0"/>
              </a:rPr>
              <a:t>         Train </a:t>
            </a:r>
            <a:r>
              <a:rPr lang="en-US" dirty="0">
                <a:latin typeface="Times New Roman" panose="02020603050405020304" pitchFamily="18" charset="0"/>
                <a:cs typeface="Times New Roman" panose="02020603050405020304" pitchFamily="18" charset="0"/>
              </a:rPr>
              <a:t>a binary classification model using </a:t>
            </a:r>
            <a:r>
              <a:rPr lang="en-US" b="1" dirty="0" err="1">
                <a:latin typeface="Times New Roman" panose="02020603050405020304" pitchFamily="18" charset="0"/>
                <a:cs typeface="Times New Roman" panose="02020603050405020304" pitchFamily="18" charset="0"/>
              </a:rPr>
              <a:t>AutoAI</a:t>
            </a:r>
            <a:r>
              <a:rPr lang="en-US" b="1" dirty="0">
                <a:latin typeface="Times New Roman" panose="02020603050405020304" pitchFamily="18" charset="0"/>
                <a:cs typeface="Times New Roman" panose="02020603050405020304" pitchFamily="18" charset="0"/>
              </a:rPr>
              <a:t> in IBM Watsonx.ai Studio</a:t>
            </a:r>
            <a:r>
              <a:rPr lang="en-IN" b="1" dirty="0" smtClean="0">
                <a:latin typeface="Times New Roman" panose="02020603050405020304" pitchFamily="18" charset="0"/>
                <a:ea typeface="+mn-lt"/>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marL="324485" lvl="1" indent="0">
              <a:buNone/>
            </a:pPr>
            <a:r>
              <a:rPr lang="en-US" dirty="0" smtClean="0">
                <a:latin typeface="Times New Roman" panose="02020603050405020304" pitchFamily="18" charset="0"/>
                <a:cs typeface="Times New Roman" panose="02020603050405020304" pitchFamily="18" charset="0"/>
              </a:rPr>
              <a:t>         Algorithm </a:t>
            </a:r>
            <a:r>
              <a:rPr lang="en-US" dirty="0">
                <a:latin typeface="Times New Roman" panose="02020603050405020304" pitchFamily="18" charset="0"/>
                <a:cs typeface="Times New Roman" panose="02020603050405020304" pitchFamily="18" charset="0"/>
              </a:rPr>
              <a:t>used: </a:t>
            </a:r>
            <a:r>
              <a:rPr lang="en-US" b="1" dirty="0">
                <a:latin typeface="Times New Roman" panose="02020603050405020304" pitchFamily="18" charset="0"/>
                <a:cs typeface="Times New Roman" panose="02020603050405020304" pitchFamily="18" charset="0"/>
              </a:rPr>
              <a:t>Snap Random Forest Classifier</a:t>
            </a:r>
            <a:r>
              <a:rPr lang="en-US" dirty="0">
                <a:latin typeface="Times New Roman" panose="02020603050405020304" pitchFamily="18" charset="0"/>
                <a:cs typeface="Times New Roman" panose="02020603050405020304" pitchFamily="18" charset="0"/>
              </a:rPr>
              <a:t>.</a:t>
            </a:r>
            <a:r>
              <a:rPr lang="en-IN" b="1" dirty="0" smtClean="0">
                <a:latin typeface="Times New Roman" panose="02020603050405020304" pitchFamily="18" charset="0"/>
                <a:ea typeface="+mn-lt"/>
                <a:cs typeface="Times New Roman" panose="02020603050405020304" pitchFamily="18" charset="0"/>
              </a:rPr>
              <a:t>.</a:t>
            </a:r>
          </a:p>
          <a:p>
            <a:pPr marL="324485" lvl="1" indent="0">
              <a:buNone/>
            </a:pPr>
            <a:r>
              <a:rPr lang="en-IN" b="1" dirty="0" smtClean="0">
                <a:latin typeface="Times New Roman" panose="02020603050405020304" pitchFamily="18" charset="0"/>
                <a:cs typeface="Times New Roman" panose="02020603050405020304" pitchFamily="18" charset="0"/>
              </a:rPr>
              <a:t>          OOTPUT </a:t>
            </a:r>
            <a:r>
              <a:rPr lang="en-IN" b="1" dirty="0" err="1" smtClean="0">
                <a:latin typeface="Times New Roman" panose="02020603050405020304" pitchFamily="18" charset="0"/>
                <a:cs typeface="Times New Roman" panose="02020603050405020304" pitchFamily="18" charset="0"/>
              </a:rPr>
              <a:t>Lable</a:t>
            </a:r>
            <a:r>
              <a:rPr lang="en-IN" b="1" dirty="0" smtClean="0">
                <a:latin typeface="Times New Roman" panose="02020603050405020304" pitchFamily="18" charset="0"/>
                <a:cs typeface="Times New Roman" panose="02020603050405020304" pitchFamily="18" charset="0"/>
              </a:rPr>
              <a:t> : normal or anomaly.</a:t>
            </a:r>
          </a:p>
          <a:p>
            <a:pPr marL="305435" indent="-305435"/>
            <a:r>
              <a:rPr lang="en-IN" sz="1400" b="1" dirty="0" smtClean="0">
                <a:latin typeface="Times New Roman" panose="02020603050405020304" pitchFamily="18" charset="0"/>
                <a:ea typeface="+mn-lt"/>
                <a:cs typeface="Times New Roman" panose="02020603050405020304" pitchFamily="18" charset="0"/>
              </a:rPr>
              <a:t>Deployment:</a:t>
            </a:r>
            <a:endParaRPr lang="en-IN" sz="1400" b="1" dirty="0" smtClean="0">
              <a:latin typeface="Times New Roman" panose="02020603050405020304" pitchFamily="18" charset="0"/>
              <a:cs typeface="Times New Roman" panose="02020603050405020304" pitchFamily="18" charset="0"/>
            </a:endParaRPr>
          </a:p>
          <a:p>
            <a:pPr marL="324485" lvl="1" indent="0">
              <a:buNone/>
            </a:pPr>
            <a:r>
              <a:rPr lang="en-US" dirty="0" smtClean="0">
                <a:latin typeface="Times New Roman" panose="02020603050405020304" pitchFamily="18" charset="0"/>
                <a:cs typeface="Times New Roman" panose="02020603050405020304" pitchFamily="18" charset="0"/>
              </a:rPr>
              <a:t>         Evaluate </a:t>
            </a:r>
            <a:r>
              <a:rPr lang="en-US" dirty="0">
                <a:latin typeface="Times New Roman" panose="02020603050405020304" pitchFamily="18" charset="0"/>
                <a:cs typeface="Times New Roman" panose="02020603050405020304" pitchFamily="18" charset="0"/>
              </a:rPr>
              <a:t>the model's performance using metrics like </a:t>
            </a: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confidence level</a:t>
            </a:r>
            <a:r>
              <a:rPr lang="en-US" dirty="0" smtClean="0">
                <a:latin typeface="Times New Roman" panose="02020603050405020304" pitchFamily="18" charset="0"/>
                <a:cs typeface="Times New Roman" panose="02020603050405020304" pitchFamily="18" charset="0"/>
              </a:rPr>
              <a:t>.</a:t>
            </a:r>
          </a:p>
          <a:p>
            <a:pPr marL="324485" lvl="1" indent="0">
              <a:buNone/>
            </a:pPr>
            <a:r>
              <a:rPr lang="en-US" dirty="0" smtClean="0">
                <a:latin typeface="Times New Roman" panose="02020603050405020304" pitchFamily="18" charset="0"/>
                <a:cs typeface="Times New Roman" panose="02020603050405020304" pitchFamily="18" charset="0"/>
              </a:rPr>
              <a:t>         Enable </a:t>
            </a:r>
            <a:r>
              <a:rPr lang="en-US" dirty="0">
                <a:latin typeface="Times New Roman" panose="02020603050405020304" pitchFamily="18" charset="0"/>
                <a:cs typeface="Times New Roman" panose="02020603050405020304" pitchFamily="18" charset="0"/>
              </a:rPr>
              <a:t>real-time prediction of network traffic as safe or potentially </a:t>
            </a:r>
            <a:r>
              <a:rPr lang="en-US" dirty="0" smtClean="0">
                <a:latin typeface="Times New Roman" panose="02020603050405020304" pitchFamily="18" charset="0"/>
                <a:cs typeface="Times New Roman" panose="02020603050405020304" pitchFamily="18" charset="0"/>
              </a:rPr>
              <a:t>harmful.</a:t>
            </a:r>
          </a:p>
          <a:p>
            <a:pPr marL="324485" lvl="1" indent="0">
              <a:buNone/>
            </a:pPr>
            <a:r>
              <a:rPr lang="en-US" dirty="0" smtClean="0">
                <a:latin typeface="Times New Roman" panose="02020603050405020304" pitchFamily="18" charset="0"/>
                <a:cs typeface="Times New Roman" panose="02020603050405020304" pitchFamily="18" charset="0"/>
              </a:rPr>
              <a:t>         Evaluate </a:t>
            </a:r>
            <a:r>
              <a:rPr lang="en-US" dirty="0">
                <a:latin typeface="Times New Roman" panose="02020603050405020304" pitchFamily="18" charset="0"/>
                <a:cs typeface="Times New Roman" panose="02020603050405020304" pitchFamily="18" charset="0"/>
              </a:rPr>
              <a:t>the model's performance using metrics like </a:t>
            </a:r>
            <a:r>
              <a:rPr lang="en-US" b="1" dirty="0">
                <a:latin typeface="Times New Roman" panose="02020603050405020304" pitchFamily="18" charset="0"/>
                <a:cs typeface="Times New Roman" panose="02020603050405020304" pitchFamily="18" charset="0"/>
              </a:rPr>
              <a:t>accuracy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confidence level</a:t>
            </a:r>
            <a:r>
              <a:rPr lang="en-US" dirty="0" smtClean="0">
                <a:latin typeface="Times New Roman" panose="02020603050405020304" pitchFamily="18" charset="0"/>
                <a:cs typeface="Times New Roman" panose="02020603050405020304" pitchFamily="18" charset="0"/>
              </a:rPr>
              <a:t>.</a:t>
            </a:r>
            <a:endParaRPr lang="en-IN" b="1" dirty="0" smtClean="0">
              <a:latin typeface="Times New Roman" panose="02020603050405020304" pitchFamily="18" charset="0"/>
              <a:ea typeface="+mn-lt"/>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Rectangle 4"/>
          <p:cNvSpPr>
            <a:spLocks noGrp="1" noChangeArrowheads="1"/>
          </p:cNvSpPr>
          <p:nvPr>
            <p:ph idx="1"/>
          </p:nvPr>
        </p:nvSpPr>
        <p:spPr bwMode="auto">
          <a:xfrm>
            <a:off x="341195" y="1246439"/>
            <a:ext cx="9771796"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Technologies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Platform:</a:t>
            </a:r>
            <a:r>
              <a:rPr kumimoji="0" lang="en-US" altLang="en-US" sz="1800" b="0" i="0" u="none" strike="noStrike" cap="none" normalizeH="0" baseline="0" dirty="0" smtClean="0">
                <a:ln>
                  <a:noFill/>
                </a:ln>
                <a:solidFill>
                  <a:schemeClr val="tx1"/>
                </a:solidFill>
                <a:effectLst/>
                <a:latin typeface="Arial" panose="020B0604020202020204" pitchFamily="34" charset="0"/>
              </a:rPr>
              <a:t> IBM Watsonx.ai Studio</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Language:</a:t>
            </a:r>
            <a:r>
              <a:rPr kumimoji="0" lang="en-US" altLang="en-US" sz="1800" b="0" i="0" u="none" strike="noStrike" cap="none" normalizeH="0" baseline="0" dirty="0" smtClean="0">
                <a:ln>
                  <a:noFill/>
                </a:ln>
                <a:solidFill>
                  <a:schemeClr val="tx1"/>
                </a:solidFill>
                <a:effectLst/>
                <a:latin typeface="Arial" panose="020B0604020202020204" pitchFamily="34" charset="0"/>
              </a:rPr>
              <a:t> Python (</a:t>
            </a:r>
            <a:r>
              <a:rPr kumimoji="0" lang="en-US" altLang="en-US" sz="1800" b="0" i="0" u="none" strike="noStrike" cap="none" normalizeH="0" baseline="0" dirty="0" err="1" smtClean="0">
                <a:ln>
                  <a:noFill/>
                </a:ln>
                <a:solidFill>
                  <a:schemeClr val="tx1"/>
                </a:solidFill>
                <a:effectLst/>
                <a:latin typeface="Arial" panose="020B0604020202020204" pitchFamily="34" charset="0"/>
              </a:rPr>
              <a:t>AutoAI</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err="1" smtClean="0">
                <a:ln>
                  <a:noFill/>
                </a:ln>
                <a:solidFill>
                  <a:schemeClr val="tx1"/>
                </a:solidFill>
                <a:effectLst/>
                <a:latin typeface="Arial" panose="020B0604020202020204" pitchFamily="34" charset="0"/>
              </a:rPr>
              <a:t>AutoML</a:t>
            </a:r>
            <a:r>
              <a:rPr kumimoji="0" lang="en-US" altLang="en-US" sz="1800" b="0" i="0" u="none" strike="noStrike" cap="none" normalizeH="0" baseline="0" dirty="0" smtClean="0">
                <a:ln>
                  <a:noFill/>
                </a:ln>
                <a:solidFill>
                  <a:schemeClr val="tx1"/>
                </a:solidFill>
                <a:effectLst/>
                <a:latin typeface="Arial" panose="020B0604020202020204" pitchFamily="34" charset="0"/>
              </a:rPr>
              <a:t> on IBM Cloud)</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Libraries/Tools:</a:t>
            </a:r>
            <a:r>
              <a:rPr kumimoji="0" lang="en-US" altLang="en-US" sz="1800" b="0" i="0" u="none" strike="noStrike" cap="none" normalizeH="0" baseline="0" dirty="0" smtClean="0">
                <a:ln>
                  <a:noFill/>
                </a:ln>
                <a:solidFill>
                  <a:schemeClr val="tx1"/>
                </a:solidFill>
                <a:effectLst/>
                <a:latin typeface="Arial" panose="020B0604020202020204" pitchFamily="34" charset="0"/>
              </a:rPr>
              <a:t> Pandas, </a:t>
            </a:r>
            <a:r>
              <a:rPr kumimoji="0" lang="en-US" altLang="en-US" sz="1800" b="0" i="0" u="none" strike="noStrike" cap="none" normalizeH="0" baseline="0" dirty="0" err="1" smtClean="0">
                <a:ln>
                  <a:noFill/>
                </a:ln>
                <a:solidFill>
                  <a:schemeClr val="tx1"/>
                </a:solidFill>
                <a:effectLst/>
                <a:latin typeface="Arial" panose="020B0604020202020204" pitchFamily="34" charset="0"/>
              </a:rPr>
              <a:t>Scikit</a:t>
            </a:r>
            <a:r>
              <a:rPr kumimoji="0" lang="en-US" altLang="en-US" sz="1800" b="0" i="0" u="none" strike="noStrike" cap="none" normalizeH="0" baseline="0" dirty="0" smtClean="0">
                <a:ln>
                  <a:noFill/>
                </a:ln>
                <a:solidFill>
                  <a:schemeClr val="tx1"/>
                </a:solidFill>
                <a:effectLst/>
                <a:latin typeface="Arial" panose="020B0604020202020204" pitchFamily="34" charset="0"/>
              </a:rPr>
              <a:t>-learn (in background), </a:t>
            </a:r>
            <a:r>
              <a:rPr kumimoji="0" lang="en-US" altLang="en-US" sz="1800" b="0" i="0" u="none" strike="noStrike" cap="none" normalizeH="0" baseline="0" dirty="0" err="1" smtClean="0">
                <a:ln>
                  <a:noFill/>
                </a:ln>
                <a:solidFill>
                  <a:schemeClr val="tx1"/>
                </a:solidFill>
                <a:effectLst/>
                <a:latin typeface="Arial" panose="020B0604020202020204" pitchFamily="34" charset="0"/>
              </a:rPr>
              <a:t>AutoML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Dataset:</a:t>
            </a:r>
            <a:r>
              <a:rPr kumimoji="0" lang="en-US" altLang="en-US" sz="1800" b="0" i="0" u="none" strike="noStrike" cap="none" normalizeH="0" baseline="0" dirty="0" smtClean="0">
                <a:ln>
                  <a:noFill/>
                </a:ln>
                <a:solidFill>
                  <a:schemeClr val="tx1"/>
                </a:solidFill>
                <a:effectLst/>
                <a:latin typeface="Arial" panose="020B0604020202020204" pitchFamily="34" charset="0"/>
              </a:rPr>
              <a:t> Publicly available intrusion detection dataset with features like:</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rPr>
              <a:t>protocol_type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service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latin typeface="Arial Unicode MS" panose="020B0604020202020204" pitchFamily="34" charset="-128"/>
              </a:rPr>
              <a:t>flag</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rPr>
              <a:t>src_bytes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panose="020B0604020202020204" pitchFamily="34" charset="-128"/>
              </a:rPr>
              <a:t>dst_bytes</a:t>
            </a:r>
            <a:r>
              <a:rPr kumimoji="0" lang="en-US" altLang="en-US" sz="1800" b="0" i="0" u="none" strike="noStrike" cap="none" normalizeH="0" baseline="0" dirty="0" smtClean="0">
                <a:ln>
                  <a:noFill/>
                </a:ln>
                <a:solidFill>
                  <a:schemeClr val="tx1"/>
                </a:solidFill>
                <a:effectLst/>
              </a:rPr>
              <a:t>, etc.</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lnSpc>
                <a:spcPct val="200000"/>
              </a:lnSpc>
              <a:spcBef>
                <a:spcPct val="0"/>
              </a:spcBef>
              <a:spcAft>
                <a:spcPct val="0"/>
              </a:spcAft>
              <a:buClrTx/>
              <a:buSzTx/>
            </a:pPr>
            <a:r>
              <a:rPr kumimoji="0" lang="en-US" altLang="en-US" sz="1800" b="1" i="0" u="none" strike="noStrike" cap="none" normalizeH="0" baseline="0" dirty="0" smtClean="0">
                <a:ln>
                  <a:noFill/>
                </a:ln>
                <a:solidFill>
                  <a:schemeClr val="tx1"/>
                </a:solidFill>
                <a:effectLst/>
                <a:latin typeface="Arial" panose="020B0604020202020204" pitchFamily="34" charset="0"/>
              </a:rPr>
              <a:t>Training File Used</a:t>
            </a:r>
            <a:r>
              <a:rPr kumimoji="0" lang="en-US" altLang="en-US" sz="1600" b="1" i="0" u="none" strike="noStrike" cap="none" normalizeH="0" baseline="0" dirty="0" smtClean="0">
                <a:ln>
                  <a:noFill/>
                </a:ln>
                <a:solidFill>
                  <a:schemeClr val="tx1"/>
                </a:solidFill>
                <a:effectLst/>
                <a:latin typeface="Arial" panose="020B0604020202020204" pitchFamily="34" charset="0"/>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Train_data.csv</a:t>
            </a:r>
            <a:r>
              <a:rPr kumimoji="0" lang="en-US" altLang="en-US" sz="1600" b="0" i="0" u="none" strike="noStrike" cap="none" normalizeH="0" baseline="0" dirty="0" smtClean="0">
                <a:ln>
                  <a:noFill/>
                </a:ln>
                <a:solidFill>
                  <a:schemeClr val="tx1"/>
                </a:solidFill>
                <a:effectLst/>
              </a:rPr>
              <a:t/>
            </a:r>
            <a:br>
              <a:rPr kumimoji="0" lang="en-US" altLang="en-US" sz="1600" b="0" i="0" u="none" strike="noStrike" cap="none" normalizeH="0" baseline="0" dirty="0" smtClean="0">
                <a:ln>
                  <a:noFill/>
                </a:ln>
                <a:solidFill>
                  <a:schemeClr val="tx1"/>
                </a:solidFill>
                <a:effectLst/>
              </a:rPr>
            </a:br>
            <a:r>
              <a:rPr kumimoji="0" lang="en-US" altLang="en-US" sz="1800" b="1" i="0" u="none" strike="noStrike" cap="none" normalizeH="0" baseline="0" dirty="0" smtClean="0">
                <a:ln>
                  <a:noFill/>
                </a:ln>
                <a:solidFill>
                  <a:schemeClr val="tx1"/>
                </a:solidFill>
                <a:effectLst/>
                <a:latin typeface="Arial" panose="020B0604020202020204" pitchFamily="34" charset="0"/>
              </a:rPr>
              <a:t>Testing File Used:</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Test_data.csv</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smtClean="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r>
              <a:rPr lang="en-US" sz="1400" b="1" dirty="0"/>
              <a:t>Algorithm Used</a:t>
            </a:r>
          </a:p>
          <a:p>
            <a:pPr marL="0" indent="0">
              <a:buNone/>
            </a:pPr>
            <a:r>
              <a:rPr lang="en-US" sz="1400" dirty="0" smtClean="0"/>
              <a:t>           Snap </a:t>
            </a:r>
            <a:r>
              <a:rPr lang="en-US" sz="1400" dirty="0"/>
              <a:t>Random Forest Classifier (</a:t>
            </a:r>
            <a:r>
              <a:rPr lang="en-US" sz="1400" dirty="0" err="1"/>
              <a:t>AutoAI</a:t>
            </a:r>
            <a:r>
              <a:rPr lang="en-US" sz="1400" dirty="0"/>
              <a:t> selected)</a:t>
            </a:r>
          </a:p>
          <a:p>
            <a:pPr marL="0" indent="0">
              <a:buNone/>
            </a:pPr>
            <a:r>
              <a:rPr lang="en-US" sz="1400" dirty="0" smtClean="0"/>
              <a:t>           Ensemble </a:t>
            </a:r>
            <a:r>
              <a:rPr lang="en-US" sz="1400" dirty="0"/>
              <a:t>method with high accuracy (99.5%)</a:t>
            </a:r>
          </a:p>
          <a:p>
            <a:r>
              <a:rPr lang="en-US" sz="1400" b="1" dirty="0"/>
              <a:t>Training Process</a:t>
            </a:r>
          </a:p>
          <a:p>
            <a:pPr marL="0" indent="0">
              <a:lnSpc>
                <a:spcPct val="100000"/>
              </a:lnSpc>
              <a:buNone/>
            </a:pPr>
            <a:r>
              <a:rPr lang="en-US" sz="1400" dirty="0" smtClean="0"/>
              <a:t>           Used </a:t>
            </a:r>
            <a:r>
              <a:rPr lang="en-US" sz="1400" dirty="0"/>
              <a:t>IBM Watson </a:t>
            </a:r>
            <a:r>
              <a:rPr lang="en-US" sz="1400" dirty="0" err="1"/>
              <a:t>AutoAI</a:t>
            </a:r>
            <a:r>
              <a:rPr lang="en-US" sz="1400" dirty="0"/>
              <a:t> with Train_data.csv</a:t>
            </a:r>
          </a:p>
          <a:p>
            <a:pPr marL="0" indent="0">
              <a:lnSpc>
                <a:spcPct val="100000"/>
              </a:lnSpc>
              <a:buNone/>
            </a:pPr>
            <a:r>
              <a:rPr lang="en-US" sz="1400" dirty="0" smtClean="0"/>
              <a:t>           Automated </a:t>
            </a:r>
            <a:r>
              <a:rPr lang="en-US" sz="1400" dirty="0"/>
              <a:t>feature selection, preprocessing, and HPO</a:t>
            </a:r>
          </a:p>
          <a:p>
            <a:pPr marL="0" indent="0">
              <a:lnSpc>
                <a:spcPct val="100000"/>
              </a:lnSpc>
              <a:buNone/>
            </a:pPr>
            <a:r>
              <a:rPr lang="en-US" sz="1400" dirty="0" smtClean="0"/>
              <a:t>           Training </a:t>
            </a:r>
            <a:r>
              <a:rPr lang="en-US" sz="1400" dirty="0"/>
              <a:t>completed in just 22 </a:t>
            </a:r>
            <a:r>
              <a:rPr lang="en-US" sz="1400" dirty="0" smtClean="0"/>
              <a:t>seconds</a:t>
            </a:r>
          </a:p>
          <a:p>
            <a:pPr>
              <a:lnSpc>
                <a:spcPct val="100000"/>
              </a:lnSpc>
            </a:pPr>
            <a:r>
              <a:rPr lang="en-US" sz="1400" b="1" dirty="0"/>
              <a:t>Model </a:t>
            </a:r>
            <a:r>
              <a:rPr lang="en-US" sz="1400" b="1" dirty="0" smtClean="0"/>
              <a:t>Deployment</a:t>
            </a:r>
          </a:p>
          <a:p>
            <a:pPr marL="0" indent="0">
              <a:lnSpc>
                <a:spcPct val="100000"/>
              </a:lnSpc>
              <a:buNone/>
            </a:pPr>
            <a:r>
              <a:rPr lang="en-US" sz="1400" dirty="0" smtClean="0"/>
              <a:t>          Deployed </a:t>
            </a:r>
            <a:r>
              <a:rPr lang="en-US" sz="1400" dirty="0"/>
              <a:t>via IBM Watson Machine Learning as REST </a:t>
            </a:r>
            <a:r>
              <a:rPr lang="en-US" sz="1400" dirty="0" smtClean="0"/>
              <a:t>API</a:t>
            </a:r>
          </a:p>
          <a:p>
            <a:pPr marL="0" indent="0">
              <a:lnSpc>
                <a:spcPct val="100000"/>
              </a:lnSpc>
              <a:buNone/>
            </a:pPr>
            <a:r>
              <a:rPr lang="en-US" sz="1400" dirty="0" smtClean="0"/>
              <a:t>          Supports </a:t>
            </a:r>
            <a:r>
              <a:rPr lang="en-US" sz="1400" dirty="0"/>
              <a:t>real-time predictions and easy integration</a:t>
            </a:r>
          </a:p>
          <a:p>
            <a:pPr marL="305435" indent="-305435">
              <a:lnSpc>
                <a:spcPct val="100000"/>
              </a:lnSpc>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831726"/>
            <a:ext cx="9662615" cy="4579293"/>
          </a:xfrm>
        </p:spPr>
      </p:pic>
      <p:sp>
        <p:nvSpPr>
          <p:cNvPr id="2" name="TextBox 1"/>
          <p:cNvSpPr txBox="1"/>
          <p:nvPr/>
        </p:nvSpPr>
        <p:spPr>
          <a:xfrm>
            <a:off x="581192" y="1347423"/>
            <a:ext cx="565583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Here we can train model using data</a:t>
            </a:r>
            <a:endParaRPr lang="en-US"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748431"/>
            <a:ext cx="9840036" cy="4694829"/>
          </a:xfrm>
        </p:spPr>
      </p:pic>
    </p:spTree>
    <p:extLst>
      <p:ext uri="{BB962C8B-B14F-4D97-AF65-F5344CB8AC3E}">
        <p14:creationId xmlns:p14="http://schemas.microsoft.com/office/powerpoint/2010/main" val="3565925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1192" y="1873250"/>
            <a:ext cx="10045700" cy="4673600"/>
          </a:xfrm>
        </p:spPr>
      </p:pic>
      <p:sp>
        <p:nvSpPr>
          <p:cNvPr id="3" name="TextBox 2"/>
          <p:cNvSpPr txBox="1"/>
          <p:nvPr/>
        </p:nvSpPr>
        <p:spPr>
          <a:xfrm>
            <a:off x="457200" y="1232452"/>
            <a:ext cx="4038600" cy="646331"/>
          </a:xfrm>
          <a:prstGeom prst="rect">
            <a:avLst/>
          </a:prstGeom>
          <a:noFill/>
        </p:spPr>
        <p:txBody>
          <a:bodyPr wrap="square" rtlCol="0">
            <a:spAutoFit/>
          </a:bodyPr>
          <a:lstStyle/>
          <a:p>
            <a:r>
              <a:rPr lang="en-US" dirty="0" smtClean="0"/>
              <a:t>Here we can upload data for test the model .</a:t>
            </a:r>
            <a:endParaRPr lang="en-US" dirty="0"/>
          </a:p>
        </p:txBody>
      </p:sp>
    </p:spTree>
    <p:extLst>
      <p:ext uri="{BB962C8B-B14F-4D97-AF65-F5344CB8AC3E}">
        <p14:creationId xmlns:p14="http://schemas.microsoft.com/office/powerpoint/2010/main" val="5259102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106</TotalTime>
  <Words>680</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Arial</vt:lpstr>
      <vt:lpstr>Calibri</vt:lpstr>
      <vt:lpstr>Calibri Light</vt:lpstr>
      <vt:lpstr>Franklin Gothic Book</vt:lpstr>
      <vt:lpstr>Franklin Gothic Demi</vt:lpstr>
      <vt:lpstr>Times New Roman</vt:lpstr>
      <vt:lpstr>Wingdings 2</vt:lpstr>
      <vt:lpstr>DividendVTI</vt:lpstr>
      <vt:lpstr>Network Intrusion Detection System (NIDS)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34</cp:revision>
  <dcterms:created xsi:type="dcterms:W3CDTF">2021-05-26T16:50:10Z</dcterms:created>
  <dcterms:modified xsi:type="dcterms:W3CDTF">2025-07-28T15:29:24Z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