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3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42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617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05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1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4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0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5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7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1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3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3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5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8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65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CF4F8F-DA8E-40C0-B002-1E99243D1F6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112A4B-3DE1-4DFF-B739-2C06BC3EA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3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F306-923B-9E61-8B59-8313BA0C0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355" y="1871131"/>
            <a:ext cx="7595291" cy="1515533"/>
          </a:xfrm>
        </p:spPr>
        <p:txBody>
          <a:bodyPr/>
          <a:lstStyle/>
          <a:p>
            <a:r>
              <a:rPr lang="en-US" dirty="0"/>
              <a:t>Angular Forms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09AD7-4241-3FE9-1595-155926786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Angular Form Handling Approaches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72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1942-49E7-56E5-1C38-22B39B45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6ECD-1AC0-4D5F-CF23-8BBAC7428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1191"/>
            <a:ext cx="5257800" cy="3405771"/>
          </a:xfrm>
        </p:spPr>
        <p:txBody>
          <a:bodyPr/>
          <a:lstStyle/>
          <a:p>
            <a:r>
              <a:rPr lang="en-US" dirty="0"/>
              <a:t>Template-driven Forms:</a:t>
            </a:r>
          </a:p>
          <a:p>
            <a:pPr lvl="1"/>
            <a:r>
              <a:rPr lang="en-US" dirty="0"/>
              <a:t>Pros: Easy to implement, less code.</a:t>
            </a:r>
          </a:p>
          <a:p>
            <a:pPr lvl="1"/>
            <a:r>
              <a:rPr lang="en-US" dirty="0"/>
              <a:t>Cons: Limited control, harder to test.</a:t>
            </a:r>
          </a:p>
          <a:p>
            <a:r>
              <a:rPr lang="en-US" dirty="0"/>
              <a:t>Reactive Forms:</a:t>
            </a:r>
          </a:p>
          <a:p>
            <a:pPr lvl="1"/>
            <a:r>
              <a:rPr lang="en-US" dirty="0"/>
              <a:t>Pros: More control, easier to test, flexible.</a:t>
            </a:r>
          </a:p>
          <a:p>
            <a:pPr lvl="1"/>
            <a:r>
              <a:rPr lang="en-US" dirty="0"/>
              <a:t>Cons: More code, higher complexity.</a:t>
            </a:r>
            <a:endParaRPr lang="en-IN" dirty="0"/>
          </a:p>
        </p:txBody>
      </p:sp>
      <p:pic>
        <p:nvPicPr>
          <p:cNvPr id="4" name="Picture 2" descr="Angular Template Driven vs. Reactive Forms">
            <a:extLst>
              <a:ext uri="{FF2B5EF4-FFF2-40B4-BE49-F238E27FC236}">
                <a16:creationId xmlns:a16="http://schemas.microsoft.com/office/drawing/2014/main" id="{F37CAD42-EAE9-B748-B066-DFD641434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0081"/>
            <a:ext cx="4800599" cy="2688335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9D2C-A2CA-3EAB-7487-F50BEBA3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F07A-69A6-10F4-B942-5E3D336B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9853"/>
            <a:ext cx="5257800" cy="3387110"/>
          </a:xfrm>
        </p:spPr>
        <p:txBody>
          <a:bodyPr/>
          <a:lstStyle/>
          <a:p>
            <a:r>
              <a:rPr lang="en-US" dirty="0"/>
              <a:t>Both Template-driven and Reactive forms have their strengths.</a:t>
            </a:r>
          </a:p>
          <a:p>
            <a:r>
              <a:rPr lang="en-US" dirty="0"/>
              <a:t>Choose Template-driven for simplicity, Reactive for complexity and control.</a:t>
            </a:r>
          </a:p>
          <a:p>
            <a:r>
              <a:rPr lang="en-US" dirty="0"/>
              <a:t>Selecting the right form strategy depends on the complexity and scale of your project.</a:t>
            </a:r>
            <a:endParaRPr lang="en-IN" dirty="0"/>
          </a:p>
        </p:txBody>
      </p:sp>
      <p:pic>
        <p:nvPicPr>
          <p:cNvPr id="5122" name="Picture 2" descr="Angular Form Essentials - Learn how to ...">
            <a:extLst>
              <a:ext uri="{FF2B5EF4-FFF2-40B4-BE49-F238E27FC236}">
                <a16:creationId xmlns:a16="http://schemas.microsoft.com/office/drawing/2014/main" id="{8C07C41D-55C6-BB3E-DAF2-69FEF337E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8" b="13183"/>
          <a:stretch/>
        </p:blipFill>
        <p:spPr bwMode="auto">
          <a:xfrm>
            <a:off x="6839339" y="2920482"/>
            <a:ext cx="3385455" cy="25939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3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BFA8-0297-1396-9F84-E9C786DB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Under the Guidance of Indrakka Mam</a:t>
            </a:r>
            <a:br>
              <a:rPr lang="en-US" dirty="0"/>
            </a:br>
            <a:r>
              <a:rPr lang="en-US" dirty="0"/>
              <a:t>Edubridge * Capgemini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Shridhar Pandey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6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5121C-944A-C536-F709-D73E32A6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Angular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F8F3E-90C9-5ECB-D685-C4D9F3A9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531"/>
            <a:ext cx="5257800" cy="3424432"/>
          </a:xfrm>
        </p:spPr>
        <p:txBody>
          <a:bodyPr/>
          <a:lstStyle/>
          <a:p>
            <a:r>
              <a:rPr lang="en-US" dirty="0"/>
              <a:t>Forms are used to collect user input in web applications.</a:t>
            </a:r>
          </a:p>
          <a:p>
            <a:r>
              <a:rPr lang="en-US" dirty="0"/>
              <a:t>Angular provides two main form-building techniques:</a:t>
            </a:r>
          </a:p>
          <a:p>
            <a:pPr lvl="1"/>
            <a:r>
              <a:rPr lang="en-US" dirty="0"/>
              <a:t>Template-driven Forms</a:t>
            </a:r>
          </a:p>
          <a:p>
            <a:pPr lvl="1"/>
            <a:r>
              <a:rPr lang="en-US" dirty="0"/>
              <a:t>Reactive Forms</a:t>
            </a:r>
            <a:endParaRPr lang="en-IN" dirty="0"/>
          </a:p>
        </p:txBody>
      </p:sp>
      <p:pic>
        <p:nvPicPr>
          <p:cNvPr id="1026" name="Picture 2" descr="Angular Template Driven vs. Reactive Forms">
            <a:extLst>
              <a:ext uri="{FF2B5EF4-FFF2-40B4-BE49-F238E27FC236}">
                <a16:creationId xmlns:a16="http://schemas.microsoft.com/office/drawing/2014/main" id="{D8B8AE5F-747E-61BF-1C04-7A8F378B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84060"/>
            <a:ext cx="4800599" cy="2688335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2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23DC-368F-14B6-5E0F-DC7C5A83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Template-driven Forms?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CA3A-EFE1-FF6A-071E-246EC9F52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5207"/>
            <a:ext cx="5257800" cy="3461755"/>
          </a:xfrm>
        </p:spPr>
        <p:txBody>
          <a:bodyPr/>
          <a:lstStyle/>
          <a:p>
            <a:r>
              <a:rPr lang="en-US" dirty="0"/>
              <a:t>Built using directives in the template.</a:t>
            </a:r>
          </a:p>
          <a:p>
            <a:r>
              <a:rPr lang="en-US" dirty="0"/>
              <a:t>Relies heavily on </a:t>
            </a:r>
            <a:r>
              <a:rPr lang="en-US" dirty="0" err="1"/>
              <a:t>Angular's</a:t>
            </a:r>
            <a:r>
              <a:rPr lang="en-US" dirty="0"/>
              <a:t> two-way data binding (</a:t>
            </a:r>
            <a:r>
              <a:rPr lang="en-US" dirty="0" err="1"/>
              <a:t>ngModel</a:t>
            </a:r>
            <a:r>
              <a:rPr lang="en-US" dirty="0"/>
              <a:t>).</a:t>
            </a:r>
          </a:p>
          <a:p>
            <a:r>
              <a:rPr lang="en-US" dirty="0"/>
              <a:t>Form structure is defined within the HTML template.</a:t>
            </a:r>
          </a:p>
          <a:p>
            <a:r>
              <a:rPr lang="en-US" dirty="0"/>
              <a:t>Simpler and less code required for basic forms.</a:t>
            </a:r>
            <a:endParaRPr lang="en-IN" dirty="0"/>
          </a:p>
        </p:txBody>
      </p:sp>
      <p:pic>
        <p:nvPicPr>
          <p:cNvPr id="2050" name="Picture 2" descr="Angular: Nested template driven form | by Alexey Zuev | Medium">
            <a:extLst>
              <a:ext uri="{FF2B5EF4-FFF2-40B4-BE49-F238E27FC236}">
                <a16:creationId xmlns:a16="http://schemas.microsoft.com/office/drawing/2014/main" id="{9F326CAF-95F4-4006-194D-83B5DD56A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6" b="2178"/>
          <a:stretch/>
        </p:blipFill>
        <p:spPr bwMode="auto">
          <a:xfrm>
            <a:off x="6980851" y="2715207"/>
            <a:ext cx="3915747" cy="311538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1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1EEE-114A-52C2-36FA-8578FBE1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Template-driven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6BEA-2117-96AC-DE11-A821783E4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539"/>
            <a:ext cx="5257800" cy="345242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Easy to use:</a:t>
            </a:r>
          </a:p>
          <a:p>
            <a:pPr lvl="1"/>
            <a:r>
              <a:rPr lang="en-IN" dirty="0"/>
              <a:t>Intuitive and suitable for simple forms.</a:t>
            </a:r>
          </a:p>
          <a:p>
            <a:r>
              <a:rPr lang="en-IN" dirty="0"/>
              <a:t>Two-way Data Binding:</a:t>
            </a:r>
          </a:p>
          <a:p>
            <a:pPr lvl="1"/>
            <a:r>
              <a:rPr lang="en-IN" dirty="0"/>
              <a:t>Automatic synchronization between model and view.</a:t>
            </a:r>
          </a:p>
          <a:p>
            <a:r>
              <a:rPr lang="en-IN" dirty="0"/>
              <a:t>Asynchronous validation:</a:t>
            </a:r>
          </a:p>
          <a:p>
            <a:pPr lvl="1"/>
            <a:r>
              <a:rPr lang="en-IN" dirty="0"/>
              <a:t>Validation occurs as the user interacts with the form.</a:t>
            </a:r>
          </a:p>
          <a:p>
            <a:r>
              <a:rPr lang="en-IN" dirty="0"/>
              <a:t>Minimal TypeScript code:</a:t>
            </a:r>
          </a:p>
          <a:p>
            <a:pPr lvl="1"/>
            <a:r>
              <a:rPr lang="en-IN" dirty="0"/>
              <a:t>Form logic resides mostly in the HTML template.</a:t>
            </a:r>
          </a:p>
        </p:txBody>
      </p:sp>
      <p:pic>
        <p:nvPicPr>
          <p:cNvPr id="3074" name="Picture 2" descr="Handling Forms in Angular. Understanding both Template-Driven and… | by  Rahul Kapoor | Geek Culture | Medium">
            <a:extLst>
              <a:ext uri="{FF2B5EF4-FFF2-40B4-BE49-F238E27FC236}">
                <a16:creationId xmlns:a16="http://schemas.microsoft.com/office/drawing/2014/main" id="{E3A95107-0F5A-BF22-155E-9C4D5011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32" y="3111762"/>
            <a:ext cx="4805766" cy="2143822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4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EF53-DBD0-4F0A-EF95-BCE6FF4A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Reactive Forms?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57A8-E5A8-D85D-DC70-FD2ABF5AD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1191"/>
            <a:ext cx="5257800" cy="340577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Built using </a:t>
            </a:r>
            <a:r>
              <a:rPr lang="en-IN" dirty="0" err="1"/>
              <a:t>FormControl</a:t>
            </a:r>
            <a:r>
              <a:rPr lang="en-IN" dirty="0"/>
              <a:t>, </a:t>
            </a:r>
            <a:r>
              <a:rPr lang="en-IN" dirty="0" err="1"/>
              <a:t>FormGroup</a:t>
            </a:r>
            <a:r>
              <a:rPr lang="en-IN" dirty="0"/>
              <a:t>, and </a:t>
            </a:r>
            <a:r>
              <a:rPr lang="en-IN" dirty="0" err="1"/>
              <a:t>FormArray</a:t>
            </a:r>
            <a:r>
              <a:rPr lang="en-IN" dirty="0"/>
              <a:t> in TypeScript.</a:t>
            </a:r>
          </a:p>
          <a:p>
            <a:r>
              <a:rPr lang="en-IN" dirty="0"/>
              <a:t>Uses explicit data handling through form control objects.</a:t>
            </a:r>
          </a:p>
          <a:p>
            <a:r>
              <a:rPr lang="en-IN" dirty="0"/>
              <a:t>More flexible and suitable for complex forms.</a:t>
            </a:r>
          </a:p>
          <a:p>
            <a:r>
              <a:rPr lang="en-IN" dirty="0"/>
              <a:t>Form structure is defined in TypeScript code, allowing dynamic form control creation.</a:t>
            </a:r>
          </a:p>
        </p:txBody>
      </p:sp>
      <p:pic>
        <p:nvPicPr>
          <p:cNvPr id="4098" name="Picture 2" descr="Reactive Forms with Angular [Using easy ...">
            <a:extLst>
              <a:ext uri="{FF2B5EF4-FFF2-40B4-BE49-F238E27FC236}">
                <a16:creationId xmlns:a16="http://schemas.microsoft.com/office/drawing/2014/main" id="{880791F4-1E4A-868D-61ED-CF31821ED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57" y="2939148"/>
            <a:ext cx="4781941" cy="267788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99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3711-6F84-54F2-9426-66955299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Reactive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3EF6-025F-F2E7-1F37-C31B23517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9893"/>
            <a:ext cx="5257800" cy="3527069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Declarative form structure: </a:t>
            </a:r>
          </a:p>
          <a:p>
            <a:pPr lvl="1"/>
            <a:r>
              <a:rPr lang="en-IN" dirty="0"/>
              <a:t>Defined in TypeScript, more control over form fields.</a:t>
            </a:r>
          </a:p>
          <a:p>
            <a:r>
              <a:rPr lang="en-IN" dirty="0"/>
              <a:t>Synchronous validation: </a:t>
            </a:r>
          </a:p>
          <a:p>
            <a:pPr lvl="1"/>
            <a:r>
              <a:rPr lang="en-IN" dirty="0"/>
              <a:t>Immediate validation after user interaction.</a:t>
            </a:r>
          </a:p>
          <a:p>
            <a:r>
              <a:rPr lang="en-IN" dirty="0"/>
              <a:t>Testability: </a:t>
            </a:r>
          </a:p>
          <a:p>
            <a:pPr lvl="1"/>
            <a:r>
              <a:rPr lang="en-IN" dirty="0"/>
              <a:t>Better suited for unit testing.</a:t>
            </a:r>
          </a:p>
          <a:p>
            <a:r>
              <a:rPr lang="en-IN" dirty="0"/>
              <a:t>Dynamic form creation: </a:t>
            </a:r>
          </a:p>
          <a:p>
            <a:pPr lvl="1"/>
            <a:r>
              <a:rPr lang="en-IN" dirty="0"/>
              <a:t>Supports complex, dynamic forms through TypeScript code.</a:t>
            </a:r>
          </a:p>
        </p:txBody>
      </p:sp>
      <p:pic>
        <p:nvPicPr>
          <p:cNvPr id="4" name="Picture 2" descr="Handling Forms in Angular. Understanding both Template-Driven and… | by  Rahul Kapoor | Geek Culture | Medium">
            <a:extLst>
              <a:ext uri="{FF2B5EF4-FFF2-40B4-BE49-F238E27FC236}">
                <a16:creationId xmlns:a16="http://schemas.microsoft.com/office/drawing/2014/main" id="{939ED6CE-691A-9AF9-1095-2DDD85EC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32" y="3111762"/>
            <a:ext cx="4805766" cy="2143822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28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56550-E477-7BD0-38A0-0E0B3C55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Template-driven vs Reactive Forms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7E26A-D16A-E257-F8C0-DA79D554D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Template-driven Forms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B29A5-0634-12EB-A532-EA18CEEF75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Setup Complexity: Simple.</a:t>
            </a:r>
          </a:p>
          <a:p>
            <a:r>
              <a:rPr lang="en-US" dirty="0"/>
              <a:t>Form Control Definition: In the template.</a:t>
            </a:r>
          </a:p>
          <a:p>
            <a:r>
              <a:rPr lang="en-US" dirty="0"/>
              <a:t>Two-way Data Binding: Yes (</a:t>
            </a:r>
            <a:r>
              <a:rPr lang="en-US" dirty="0" err="1"/>
              <a:t>ngModel</a:t>
            </a:r>
            <a:r>
              <a:rPr lang="en-US" dirty="0"/>
              <a:t>)</a:t>
            </a:r>
          </a:p>
          <a:p>
            <a:r>
              <a:rPr lang="en-IN" dirty="0"/>
              <a:t>Validation: Synchronous</a:t>
            </a:r>
          </a:p>
          <a:p>
            <a:r>
              <a:rPr lang="en-IN" dirty="0"/>
              <a:t>Suitable For: Simple forms</a:t>
            </a:r>
          </a:p>
          <a:p>
            <a:r>
              <a:rPr lang="en-IN" dirty="0"/>
              <a:t>Testability: Difficult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95C936-62E7-05CF-AA68-E261CD049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Reactive Forms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3C1D55-8F39-2A8C-63C3-4A6BF33685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Setup Complexity: Complex.</a:t>
            </a:r>
            <a:endParaRPr lang="en-IN" dirty="0"/>
          </a:p>
          <a:p>
            <a:r>
              <a:rPr lang="en-US" dirty="0"/>
              <a:t>Form Control Definition: In typescript.</a:t>
            </a:r>
            <a:endParaRPr lang="en-IN" dirty="0"/>
          </a:p>
          <a:p>
            <a:r>
              <a:rPr lang="en-IN" dirty="0"/>
              <a:t>Two-way Data Binding: No (explicit sync)</a:t>
            </a:r>
          </a:p>
          <a:p>
            <a:r>
              <a:rPr lang="en-IN" dirty="0"/>
              <a:t>Validation: Asynchronous</a:t>
            </a:r>
          </a:p>
          <a:p>
            <a:r>
              <a:rPr lang="en-IN" dirty="0"/>
              <a:t>Suitable For: Complex, dynamic forms</a:t>
            </a:r>
          </a:p>
          <a:p>
            <a:r>
              <a:rPr lang="en-IN" dirty="0"/>
              <a:t>Testability: Easy to test</a:t>
            </a:r>
          </a:p>
        </p:txBody>
      </p:sp>
    </p:spTree>
    <p:extLst>
      <p:ext uri="{BB962C8B-B14F-4D97-AF65-F5344CB8AC3E}">
        <p14:creationId xmlns:p14="http://schemas.microsoft.com/office/powerpoint/2010/main" val="415950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EC5E-713A-19E3-6568-F3DCE5E2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Template-driven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C847-4C02-0219-2708-4A5688FD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539"/>
            <a:ext cx="5257800" cy="3452424"/>
          </a:xfrm>
        </p:spPr>
        <p:txBody>
          <a:bodyPr/>
          <a:lstStyle/>
          <a:p>
            <a:r>
              <a:rPr lang="en-US" dirty="0"/>
              <a:t>Simple forms with limited logic.</a:t>
            </a:r>
          </a:p>
          <a:p>
            <a:r>
              <a:rPr lang="en-US" dirty="0"/>
              <a:t>Forms with minimal validation.</a:t>
            </a:r>
          </a:p>
          <a:p>
            <a:r>
              <a:rPr lang="en-US" dirty="0"/>
              <a:t>Small-scale applications or prototypes.</a:t>
            </a:r>
          </a:p>
          <a:p>
            <a:r>
              <a:rPr lang="en-US" dirty="0"/>
              <a:t>Ideal for beginners.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52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C4AD-D400-A9BC-B819-2A8D2762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Reactive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352C-391F-54A7-981A-1003001B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0521"/>
            <a:ext cx="5257800" cy="3396441"/>
          </a:xfrm>
        </p:spPr>
        <p:txBody>
          <a:bodyPr/>
          <a:lstStyle/>
          <a:p>
            <a:r>
              <a:rPr lang="en-US" dirty="0"/>
              <a:t>Complex forms with advanced validation.</a:t>
            </a:r>
          </a:p>
          <a:p>
            <a:r>
              <a:rPr lang="en-US" dirty="0"/>
              <a:t>Forms requiring dynamic addition/removal of controls.</a:t>
            </a:r>
          </a:p>
          <a:p>
            <a:r>
              <a:rPr lang="en-US" dirty="0"/>
              <a:t>Forms with multi-step processes.</a:t>
            </a:r>
          </a:p>
          <a:p>
            <a:r>
              <a:rPr lang="en-US" dirty="0"/>
              <a:t>Applications where testability is a priority.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626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459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Angular Forms</vt:lpstr>
      <vt:lpstr>Introduction to Angular Forms</vt:lpstr>
      <vt:lpstr>What are Template-driven Forms?</vt:lpstr>
      <vt:lpstr>Key Features of Template-driven Forms</vt:lpstr>
      <vt:lpstr>What are Reactive Forms?</vt:lpstr>
      <vt:lpstr>Key Features of Reactive Forms</vt:lpstr>
      <vt:lpstr>Template-driven vs Reactive Forms</vt:lpstr>
      <vt:lpstr>Use Cases for Template-driven Forms</vt:lpstr>
      <vt:lpstr>Use Cases for Reactive Forms</vt:lpstr>
      <vt:lpstr>Advantages and Disadvantages</vt:lpstr>
      <vt:lpstr>Conclusion</vt:lpstr>
      <vt:lpstr>Thank You!  Under the Guidance of Indrakka Mam Edubridge * Capgemini  - Shridhar Pandey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Shridhar Pandey</dc:creator>
  <cp:lastModifiedBy>Shridhar Pandey</cp:lastModifiedBy>
  <cp:revision>3</cp:revision>
  <dcterms:created xsi:type="dcterms:W3CDTF">2024-09-26T15:16:53Z</dcterms:created>
  <dcterms:modified xsi:type="dcterms:W3CDTF">2024-09-27T04:15:03Z</dcterms:modified>
</cp:coreProperties>
</file>