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0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39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4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4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8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9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49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8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4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2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E93F2F-48D1-4535-BB62-30592B2A76C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2D7E43-AC65-4CAD-B751-5A4DE58A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1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livian.ro/convert-excel-html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pinathtutorials.blogspot.com/2013/05/simple-php-email-form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likethis.com/lessons/www/html5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ehtml5facil.blogspot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ML_Document_Object_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son.gmu.edu/~kshiffl4/375/module5-2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codeweb.com/html/html-heading-level-and-detai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ing-materials.org/htmlcss-2day/class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lama.co.uk/its-time-to-get-rid-of-the-hyperlink-in-academic-reference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2399/media%20playe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sion.com/article/3631125075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34F5-82F2-AF59-BCE6-FCCD066EF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An 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86259-2CC1-9751-B01B-A82B6C952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Hyper-text Markup Language – The Skeleton of the Web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89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8581-0A33-D88D-02F7-26B0A40D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0CE5-F979-61AB-CE10-4142F65E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991"/>
            <a:ext cx="5257800" cy="441337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&lt;table&gt;:</a:t>
            </a:r>
          </a:p>
          <a:p>
            <a:pPr lvl="1"/>
            <a:r>
              <a:rPr lang="en-US" dirty="0"/>
              <a:t>Defines a table.</a:t>
            </a:r>
          </a:p>
          <a:p>
            <a:r>
              <a:rPr lang="en-US" dirty="0"/>
              <a:t>&lt;tr&gt;:</a:t>
            </a:r>
          </a:p>
          <a:p>
            <a:pPr lvl="1"/>
            <a:r>
              <a:rPr lang="en-US" dirty="0"/>
              <a:t>Table row.</a:t>
            </a:r>
          </a:p>
          <a:p>
            <a:r>
              <a:rPr lang="en-US" dirty="0"/>
              <a:t>&lt;td&gt;:</a:t>
            </a:r>
          </a:p>
          <a:p>
            <a:pPr lvl="1"/>
            <a:r>
              <a:rPr lang="en-US" dirty="0"/>
              <a:t>Table data/cell.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Table header.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&lt;table&gt;</a:t>
            </a:r>
          </a:p>
          <a:p>
            <a:pPr lvl="2"/>
            <a:r>
              <a:rPr lang="en-US" dirty="0"/>
              <a:t>&lt;tr&gt;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&gt;Header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&gt;Header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&lt;/tr&gt;</a:t>
            </a:r>
          </a:p>
          <a:p>
            <a:pPr lvl="2"/>
            <a:r>
              <a:rPr lang="en-US" dirty="0"/>
              <a:t>&lt;tr&gt;</a:t>
            </a:r>
          </a:p>
          <a:p>
            <a:pPr lvl="3"/>
            <a:r>
              <a:rPr lang="en-US" dirty="0"/>
              <a:t>&lt;td&gt;Data 1&lt;/td&gt;</a:t>
            </a:r>
          </a:p>
          <a:p>
            <a:pPr lvl="3"/>
            <a:r>
              <a:rPr lang="en-US" dirty="0"/>
              <a:t>&lt;td&gt;Data 2&lt;/td&gt;</a:t>
            </a:r>
          </a:p>
          <a:p>
            <a:pPr lvl="2"/>
            <a:r>
              <a:rPr lang="en-US" dirty="0"/>
              <a:t>&lt;/tr&gt;</a:t>
            </a:r>
          </a:p>
          <a:p>
            <a:pPr lvl="1"/>
            <a:r>
              <a:rPr lang="en-US" dirty="0"/>
              <a:t>&lt;/table&gt;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04392-8B71-8691-A784-6639EBFA0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06" t="19031" r="13475" b="18152"/>
          <a:stretch/>
        </p:blipFill>
        <p:spPr>
          <a:xfrm>
            <a:off x="5016613" y="3097763"/>
            <a:ext cx="6337187" cy="22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B996-5D41-4D95-7272-3B8BFEE8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4FA1-9516-216A-2C21-00844C04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1983"/>
            <a:ext cx="5257800" cy="3834979"/>
          </a:xfrm>
        </p:spPr>
        <p:txBody>
          <a:bodyPr>
            <a:normAutofit/>
          </a:bodyPr>
          <a:lstStyle/>
          <a:p>
            <a:r>
              <a:rPr lang="en-US" dirty="0"/>
              <a:t>&lt;form&gt;</a:t>
            </a:r>
          </a:p>
          <a:p>
            <a:pPr lvl="1"/>
            <a:r>
              <a:rPr lang="en-US" dirty="0"/>
              <a:t>Used to collect user input.</a:t>
            </a:r>
          </a:p>
          <a:p>
            <a:r>
              <a:rPr lang="en-US" dirty="0"/>
              <a:t>Elements:</a:t>
            </a:r>
          </a:p>
          <a:p>
            <a:pPr lvl="1"/>
            <a:r>
              <a:rPr lang="en-US" dirty="0"/>
              <a:t>&lt;input&gt;, &lt;</a:t>
            </a:r>
            <a:r>
              <a:rPr lang="en-US" dirty="0" err="1"/>
              <a:t>textarea</a:t>
            </a:r>
            <a:r>
              <a:rPr lang="en-US" dirty="0"/>
              <a:t>&gt;, &lt;select&gt;, &lt;button&gt;.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&lt;form action="/submit"&gt;</a:t>
            </a:r>
          </a:p>
          <a:p>
            <a:pPr lvl="2"/>
            <a:r>
              <a:rPr lang="en-US" dirty="0"/>
              <a:t>&lt;input type="text" name="name"&gt;</a:t>
            </a:r>
          </a:p>
          <a:p>
            <a:pPr lvl="2"/>
            <a:r>
              <a:rPr lang="en-US" dirty="0"/>
              <a:t>&lt;button type="submit"&gt;Submit&lt;/button&gt;</a:t>
            </a:r>
          </a:p>
          <a:p>
            <a:pPr lvl="1"/>
            <a:r>
              <a:rPr lang="en-US" dirty="0"/>
              <a:t>&lt;/form&gt;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82E54-1146-71DD-C2D7-62F6539B5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68235" y="2687216"/>
            <a:ext cx="3877656" cy="31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527A-B0F7-D928-8A9B-CC42E193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Tags v/s Standalone Tags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39F2E-48E0-396D-9903-F295018FA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4480-C8BC-7307-F390-9B246179DD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Definition: These tags wrap content and always come with an opening and a closing tag.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&lt;div&gt;&lt;/div&gt;</a:t>
            </a:r>
          </a:p>
          <a:p>
            <a:pPr lvl="1"/>
            <a:r>
              <a:rPr lang="en-US" dirty="0"/>
              <a:t>&lt;p&gt;&lt;/p&gt;</a:t>
            </a:r>
          </a:p>
          <a:p>
            <a:pPr lvl="1"/>
            <a:r>
              <a:rPr lang="en-US" dirty="0"/>
              <a:t>&lt;section&gt;&lt;/section&gt;.</a:t>
            </a:r>
          </a:p>
          <a:p>
            <a:r>
              <a:rPr lang="en-US" dirty="0"/>
              <a:t>Usage: Used to group content and provide structure.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4275A-A32A-F444-EA45-0A928809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Standalone Tags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B258B-C28A-75B9-1B57-84F04F8D95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Definition: These tags do not have closing tags and are self-contained.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&lt;input&gt;.</a:t>
            </a:r>
          </a:p>
          <a:p>
            <a:r>
              <a:rPr lang="en-US" dirty="0"/>
              <a:t>Usage: Used for elements that do not need enclosing content.</a:t>
            </a:r>
          </a:p>
        </p:txBody>
      </p:sp>
    </p:spTree>
    <p:extLst>
      <p:ext uri="{BB962C8B-B14F-4D97-AF65-F5344CB8AC3E}">
        <p14:creationId xmlns:p14="http://schemas.microsoft.com/office/powerpoint/2010/main" val="376354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1AB0-4659-A775-715D-FE06F41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Tags v/s Non-Semantic Tags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969A-7821-F31C-14E1-7B30BF489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Tags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3B29-4A2C-0C51-DB8E-F24E405E9D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Definition: Tags that clearly describe their meaning in a human- and machine-readable way.</a:t>
            </a:r>
          </a:p>
          <a:p>
            <a:r>
              <a:rPr lang="en-US" dirty="0"/>
              <a:t>Purpose: Makes the code more readable, accessible, and SEO-friendly.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&lt;article&gt; - Represents an article or a self-contained piece of content.</a:t>
            </a:r>
          </a:p>
          <a:p>
            <a:pPr lvl="1"/>
            <a:r>
              <a:rPr lang="en-US" dirty="0"/>
              <a:t>&lt;section&gt; - Defines sections in a document.</a:t>
            </a:r>
          </a:p>
          <a:p>
            <a:pPr lvl="1"/>
            <a:r>
              <a:rPr lang="en-US" dirty="0"/>
              <a:t>&lt;header&gt;, &lt;footer&gt;, &lt;nav&gt; - Structural tags for page layout.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179AF-0094-2181-3141-D82894FA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Non-Semantic Tags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6B3E0-36F1-C36C-62AB-C85126F800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Definition: Tags that do not provide clear meaning about the content they contain.</a:t>
            </a:r>
          </a:p>
          <a:p>
            <a:r>
              <a:rPr lang="en-US" dirty="0"/>
              <a:t>Purpose: Used for general styling but do not indicate content purpose or structure.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&lt;div&gt; - Used to group content without meaning.</a:t>
            </a:r>
          </a:p>
          <a:p>
            <a:pPr lvl="1"/>
            <a:r>
              <a:rPr lang="en-US" dirty="0"/>
              <a:t>&lt;span&gt; - Used for inline elements without meaning.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43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7E0B-AAAB-8858-1A7A-2A3BA83A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E366-510E-2991-1C0D-DCAAF9B97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2747962"/>
          </a:xfrm>
        </p:spPr>
        <p:txBody>
          <a:bodyPr/>
          <a:lstStyle/>
          <a:p>
            <a:r>
              <a:rPr lang="en-US" dirty="0"/>
              <a:t>HTML is the foundation of web development.</a:t>
            </a:r>
          </a:p>
          <a:p>
            <a:r>
              <a:rPr lang="en-US" dirty="0"/>
              <a:t>Understanding basic tags helps in creating well-structured web pages.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C246C-9902-F6BD-E30A-7A327C764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400656"/>
            <a:ext cx="5475644" cy="37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2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75B0-6261-75C7-930D-036AF042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6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Thank You!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Under the Guidance of Indrakka Mam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Edubridge * Capgemini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Shridhar Pandey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E98-331F-04D6-A855-69D22932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FB28-232B-51FC-846A-F531EDDE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72408"/>
            <a:ext cx="5257799" cy="3004554"/>
          </a:xfrm>
        </p:spPr>
        <p:txBody>
          <a:bodyPr/>
          <a:lstStyle/>
          <a:p>
            <a:r>
              <a:rPr lang="en-US" dirty="0"/>
              <a:t>HTML stands for Hyper-text Markup Language.</a:t>
            </a:r>
          </a:p>
          <a:p>
            <a:r>
              <a:rPr lang="en-US" dirty="0"/>
              <a:t>It is the standard markup language used to create web pages.</a:t>
            </a:r>
          </a:p>
          <a:p>
            <a:r>
              <a:rPr lang="en-US" dirty="0"/>
              <a:t>Web browsers use HTML to interpret and compose text, images, and other material into visual or audible web pages.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5E4EB-4F41-CC15-7612-FA605CF0F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0713" y="3172408"/>
            <a:ext cx="2235654" cy="22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5CA-97E8-B306-2E35-1B3A1AA3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HTML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CF7E-7789-D19B-67B3-6402884CD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619"/>
            <a:ext cx="5257800" cy="4170785"/>
          </a:xfrm>
        </p:spPr>
        <p:txBody>
          <a:bodyPr/>
          <a:lstStyle/>
          <a:p>
            <a:r>
              <a:rPr lang="en-US" dirty="0"/>
              <a:t>&lt;!DOCTYPE html&gt; </a:t>
            </a:r>
          </a:p>
          <a:p>
            <a:pPr lvl="1"/>
            <a:r>
              <a:rPr lang="en-US" dirty="0"/>
              <a:t>Defines the document type</a:t>
            </a:r>
          </a:p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Root element of the document</a:t>
            </a:r>
          </a:p>
          <a:p>
            <a:r>
              <a:rPr lang="en-US" dirty="0"/>
              <a:t>&lt;head&gt;</a:t>
            </a:r>
          </a:p>
          <a:p>
            <a:pPr lvl="1"/>
            <a:r>
              <a:rPr lang="en-US" dirty="0"/>
              <a:t>Contains metadata, such as title, links to stylesheets, etc.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Contains the content visible on the web page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994EC-7849-63F0-B663-57838A8E0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33317" y="2444619"/>
            <a:ext cx="3283050" cy="33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2CE1-0F52-B0E4-BFF1-8EA1D9CD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4B30-5252-39DF-49F9-C9A243B6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958"/>
            <a:ext cx="5257800" cy="42734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&lt;h1&gt; to &lt;h6&gt;</a:t>
            </a:r>
          </a:p>
          <a:p>
            <a:pPr lvl="1"/>
            <a:r>
              <a:rPr lang="en-US" dirty="0"/>
              <a:t>Header tags</a:t>
            </a:r>
          </a:p>
          <a:p>
            <a:r>
              <a:rPr lang="en-US" dirty="0"/>
              <a:t>&lt;p&gt;</a:t>
            </a:r>
          </a:p>
          <a:p>
            <a:pPr lvl="1"/>
            <a:r>
              <a:rPr lang="en-US" dirty="0"/>
              <a:t>Paragraph</a:t>
            </a:r>
          </a:p>
          <a:p>
            <a:r>
              <a:rPr lang="en-US" dirty="0"/>
              <a:t>&lt;a&gt;</a:t>
            </a:r>
          </a:p>
          <a:p>
            <a:pPr lvl="1"/>
            <a:r>
              <a:rPr lang="en-US" dirty="0"/>
              <a:t>Anchor (links)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Images</a:t>
            </a:r>
          </a:p>
          <a:p>
            <a:r>
              <a:rPr lang="en-US" dirty="0"/>
              <a:t>&lt;div&gt;</a:t>
            </a:r>
          </a:p>
          <a:p>
            <a:pPr lvl="1"/>
            <a:r>
              <a:rPr lang="en-US" dirty="0"/>
              <a:t>Division or block of content</a:t>
            </a:r>
          </a:p>
          <a:p>
            <a:r>
              <a:rPr lang="en-US" dirty="0"/>
              <a:t>&lt;span&gt;</a:t>
            </a:r>
          </a:p>
          <a:p>
            <a:pPr lvl="1"/>
            <a:r>
              <a:rPr lang="en-US" dirty="0"/>
              <a:t>Inline section of content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F0942-7042-8185-CBEA-723282424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9516" y="2425958"/>
            <a:ext cx="5116851" cy="34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9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A7B6-F2AF-4C72-9C30-CD5BB934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9C8C-7C6C-A00A-04FD-C8AF96E2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967"/>
            <a:ext cx="5257800" cy="4310742"/>
          </a:xfrm>
        </p:spPr>
        <p:txBody>
          <a:bodyPr/>
          <a:lstStyle/>
          <a:p>
            <a:r>
              <a:rPr lang="en-US" dirty="0"/>
              <a:t>Used to define headings.</a:t>
            </a:r>
          </a:p>
          <a:p>
            <a:r>
              <a:rPr lang="en-US" dirty="0"/>
              <a:t>&lt;h1&gt; is the most important,  &lt;h6&gt; is the least important.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&lt;h1&gt;This is an H1 heading&lt;/h1&gt;</a:t>
            </a:r>
          </a:p>
          <a:p>
            <a:pPr lvl="1"/>
            <a:r>
              <a:rPr lang="en-US" dirty="0"/>
              <a:t>&lt;h2&gt;This is an H2 heading&lt;/h2&gt;</a:t>
            </a:r>
            <a:endParaRPr lang="en-IN" dirty="0"/>
          </a:p>
          <a:p>
            <a:pPr lvl="1"/>
            <a:r>
              <a:rPr lang="en-US" dirty="0"/>
              <a:t>&lt;h3&gt;This is an H3 heading&lt;/h3&gt;</a:t>
            </a:r>
            <a:endParaRPr lang="en-IN" dirty="0"/>
          </a:p>
          <a:p>
            <a:pPr lvl="1"/>
            <a:r>
              <a:rPr lang="en-US" dirty="0"/>
              <a:t>&lt;h4&gt;This is an H4 heading&lt;/h4&gt;</a:t>
            </a:r>
            <a:endParaRPr lang="en-IN" dirty="0"/>
          </a:p>
          <a:p>
            <a:pPr lvl="1"/>
            <a:r>
              <a:rPr lang="en-US" dirty="0"/>
              <a:t>&lt;h5&gt;This is an H5 heading&lt;/h5&gt;</a:t>
            </a:r>
            <a:endParaRPr lang="en-IN" dirty="0"/>
          </a:p>
          <a:p>
            <a:pPr lvl="1"/>
            <a:r>
              <a:rPr lang="en-US" dirty="0"/>
              <a:t>&lt;h6&gt;This is an H6 heading&lt;/h6&gt;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78781-1FC3-3B85-D68A-6E494560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7453" y="2397967"/>
            <a:ext cx="4897664" cy="41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0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F2B-453E-0201-0710-C689DFB3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and Line Break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88D1-D4CC-DC9F-85A0-0F4AA329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2449"/>
            <a:ext cx="5257800" cy="3144514"/>
          </a:xfrm>
        </p:spPr>
        <p:txBody>
          <a:bodyPr/>
          <a:lstStyle/>
          <a:p>
            <a:r>
              <a:rPr lang="en-US" dirty="0"/>
              <a:t>&lt;p&gt;</a:t>
            </a:r>
          </a:p>
          <a:p>
            <a:pPr lvl="1"/>
            <a:r>
              <a:rPr lang="en-US" dirty="0"/>
              <a:t>Defines a paragraph.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Inserts a line break.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&lt;p&gt;This is a paragraph.&lt;</a:t>
            </a:r>
            <a:r>
              <a:rPr lang="en-US" dirty="0" err="1"/>
              <a:t>br</a:t>
            </a:r>
            <a:r>
              <a:rPr lang="en-US" dirty="0"/>
              <a:t>&gt;This text will start on a new line. &lt;/p&gt;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D9806-31A4-E9FC-EDDE-2EF7436F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0188" y="3819840"/>
            <a:ext cx="4883612" cy="7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8091-A9F5-6EAC-6ABC-2B83C19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Anchor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60B8-02A8-2B69-D7CB-4B4211B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1861"/>
            <a:ext cx="5257800" cy="3415101"/>
          </a:xfrm>
        </p:spPr>
        <p:txBody>
          <a:bodyPr/>
          <a:lstStyle/>
          <a:p>
            <a:r>
              <a:rPr lang="en-IN" dirty="0"/>
              <a:t>&lt;a&gt;</a:t>
            </a:r>
          </a:p>
          <a:p>
            <a:pPr lvl="1"/>
            <a:r>
              <a:rPr lang="en-IN" dirty="0"/>
              <a:t>Used to create hyperlinks.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="https://example.com"&gt;Click here&lt;/a&gt;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We can also create links within the same page using id.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55CFD-080D-A0BA-563C-BB13B23CF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31701" y="2761861"/>
            <a:ext cx="4622100" cy="27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9633-D79E-FE9D-F3FB-30D483A5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4E71-89FD-342F-04FF-2D2BB830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3787"/>
            <a:ext cx="5257800" cy="3163175"/>
          </a:xfrm>
        </p:spPr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&gt;</a:t>
            </a:r>
          </a:p>
          <a:p>
            <a:pPr lvl="1"/>
            <a:r>
              <a:rPr lang="en-IN" dirty="0"/>
              <a:t>Used to insert images.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src="image.jpg" alt="Image description"&gt;</a:t>
            </a:r>
            <a:endParaRPr lang="en-US" dirty="0"/>
          </a:p>
          <a:p>
            <a:r>
              <a:rPr lang="en-US" dirty="0"/>
              <a:t>Attributes: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, alt, width, height.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1ACDA-83E8-549F-0437-D5B0EC1A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2260" y="2963690"/>
            <a:ext cx="2984107" cy="29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635B-C79D-75B4-6DF3-4C296283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85B9-F897-EC4E-4373-C5D2C8F72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966"/>
            <a:ext cx="5257800" cy="4217437"/>
          </a:xfrm>
        </p:spPr>
        <p:txBody>
          <a:bodyPr>
            <a:normAutofit/>
          </a:bodyPr>
          <a:lstStyle/>
          <a:p>
            <a:r>
              <a:rPr lang="en-US" dirty="0"/>
              <a:t>Unordered List (&lt;</a:t>
            </a:r>
            <a:r>
              <a:rPr lang="en-US" dirty="0" err="1"/>
              <a:t>ul</a:t>
            </a:r>
            <a:r>
              <a:rPr lang="en-US" dirty="0"/>
              <a:t>&gt;):</a:t>
            </a:r>
          </a:p>
          <a:p>
            <a:pPr lvl="1"/>
            <a:r>
              <a:rPr lang="en-US" dirty="0"/>
              <a:t>Bulleted list.</a:t>
            </a:r>
          </a:p>
          <a:p>
            <a:r>
              <a:rPr lang="en-US" dirty="0"/>
              <a:t>Ordered List (&lt;</a:t>
            </a:r>
            <a:r>
              <a:rPr lang="en-US" dirty="0" err="1"/>
              <a:t>ol</a:t>
            </a:r>
            <a:r>
              <a:rPr lang="en-US" dirty="0"/>
              <a:t>&gt;):</a:t>
            </a:r>
          </a:p>
          <a:p>
            <a:pPr lvl="1"/>
            <a:r>
              <a:rPr lang="en-US" dirty="0"/>
              <a:t>Numbered list.</a:t>
            </a:r>
          </a:p>
          <a:p>
            <a:r>
              <a:rPr lang="en-US" dirty="0"/>
              <a:t>List items are defined with the &lt;li&gt; tag.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it-IT" dirty="0"/>
              <a:t>&lt;ul&gt;</a:t>
            </a:r>
          </a:p>
          <a:p>
            <a:pPr lvl="2"/>
            <a:r>
              <a:rPr lang="it-IT" dirty="0"/>
              <a:t>&lt;li&gt;Item 1&lt;/li&gt;</a:t>
            </a:r>
          </a:p>
          <a:p>
            <a:pPr lvl="2"/>
            <a:r>
              <a:rPr lang="it-IT" dirty="0"/>
              <a:t>&lt;li&gt;Item 2&lt;/li&gt;</a:t>
            </a:r>
          </a:p>
          <a:p>
            <a:pPr lvl="1"/>
            <a:r>
              <a:rPr lang="it-IT" dirty="0"/>
              <a:t>&lt;/ul&gt;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2D7D2-3E0D-276E-6AC3-F79CF27B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9754" y="2598569"/>
            <a:ext cx="5963943" cy="34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5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815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HTML – An Overview</vt:lpstr>
      <vt:lpstr>What is HTML?</vt:lpstr>
      <vt:lpstr>Structure of an HTML Document</vt:lpstr>
      <vt:lpstr>Common HTML Tags</vt:lpstr>
      <vt:lpstr>Heading Tags</vt:lpstr>
      <vt:lpstr>Paragraph and Line Break Tags</vt:lpstr>
      <vt:lpstr>Anchor Tags</vt:lpstr>
      <vt:lpstr>Image Tags</vt:lpstr>
      <vt:lpstr>List Tags</vt:lpstr>
      <vt:lpstr>Table Tags</vt:lpstr>
      <vt:lpstr>Forms in HTML</vt:lpstr>
      <vt:lpstr>Container Tags v/s Standalone Tags</vt:lpstr>
      <vt:lpstr>Semantic Tags v/s Non-Semantic Tags</vt:lpstr>
      <vt:lpstr>Conclusion</vt:lpstr>
      <vt:lpstr>Thank You!  Under the Guidance of Indrakka Mam Edubridge * Capgemini  - Shridhar Pandey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Shridhar Pandey</dc:creator>
  <cp:lastModifiedBy>Shridhar Pandey</cp:lastModifiedBy>
  <cp:revision>1</cp:revision>
  <dcterms:created xsi:type="dcterms:W3CDTF">2024-09-10T15:03:06Z</dcterms:created>
  <dcterms:modified xsi:type="dcterms:W3CDTF">2024-09-10T15:42:08Z</dcterms:modified>
</cp:coreProperties>
</file>