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8" r:id="rId8"/>
    <p:sldId id="261" r:id="rId9"/>
    <p:sldId id="262" r:id="rId10"/>
    <p:sldId id="269" r:id="rId11"/>
    <p:sldId id="263" r:id="rId12"/>
    <p:sldId id="270" r:id="rId13"/>
    <p:sldId id="264" r:id="rId14"/>
    <p:sldId id="265" r:id="rId15"/>
    <p:sldId id="266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F9191C-4F99-469D-A9AE-61FE855383F2}">
          <p14:sldIdLst>
            <p14:sldId id="256"/>
            <p14:sldId id="257"/>
            <p14:sldId id="258"/>
            <p14:sldId id="267"/>
            <p14:sldId id="259"/>
            <p14:sldId id="260"/>
            <p14:sldId id="268"/>
            <p14:sldId id="261"/>
            <p14:sldId id="262"/>
            <p14:sldId id="269"/>
            <p14:sldId id="263"/>
            <p14:sldId id="270"/>
            <p14:sldId id="264"/>
            <p14:sldId id="265"/>
            <p14:sldId id="266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5A78741-AD2A-4A08-B461-102EDF52E31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32E00A2-AA51-49F8-A732-F97EFDBAD17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65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8741-AD2A-4A08-B461-102EDF52E31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00A2-AA51-49F8-A732-F97EFDBAD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68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8741-AD2A-4A08-B461-102EDF52E31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00A2-AA51-49F8-A732-F97EFDBAD17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97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8741-AD2A-4A08-B461-102EDF52E31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00A2-AA51-49F8-A732-F97EFDBAD17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730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8741-AD2A-4A08-B461-102EDF52E31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00A2-AA51-49F8-A732-F97EFDBAD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631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8741-AD2A-4A08-B461-102EDF52E31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00A2-AA51-49F8-A732-F97EFDBAD17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254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8741-AD2A-4A08-B461-102EDF52E31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00A2-AA51-49F8-A732-F97EFDBAD17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657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8741-AD2A-4A08-B461-102EDF52E31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00A2-AA51-49F8-A732-F97EFDBAD17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36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8741-AD2A-4A08-B461-102EDF52E31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00A2-AA51-49F8-A732-F97EFDBAD17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66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8741-AD2A-4A08-B461-102EDF52E31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00A2-AA51-49F8-A732-F97EFDBAD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77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8741-AD2A-4A08-B461-102EDF52E31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00A2-AA51-49F8-A732-F97EFDBAD17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08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8741-AD2A-4A08-B461-102EDF52E31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00A2-AA51-49F8-A732-F97EFDBAD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7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8741-AD2A-4A08-B461-102EDF52E31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00A2-AA51-49F8-A732-F97EFDBAD17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49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8741-AD2A-4A08-B461-102EDF52E31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00A2-AA51-49F8-A732-F97EFDBAD17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73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8741-AD2A-4A08-B461-102EDF52E31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00A2-AA51-49F8-A732-F97EFDBAD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37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8741-AD2A-4A08-B461-102EDF52E31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00A2-AA51-49F8-A732-F97EFDBAD17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10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8741-AD2A-4A08-B461-102EDF52E31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00A2-AA51-49F8-A732-F97EFDBAD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43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A78741-AD2A-4A08-B461-102EDF52E31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2E00A2-AA51-49F8-A732-F97EFDBAD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58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1255-75A9-7F4E-FC62-0BC947CA9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pPr algn="l"/>
            <a:r>
              <a:rPr lang="en-US" sz="5400" dirty="0"/>
              <a:t>Memory Management</a:t>
            </a:r>
            <a:br>
              <a:rPr lang="en-US" sz="5400" dirty="0"/>
            </a:br>
            <a:r>
              <a:rPr lang="en-US" sz="5400" dirty="0"/>
              <a:t>In Java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0B6E5-CE3A-B798-FF45-9124524FF0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Understanding the JVM Memory Model</a:t>
            </a:r>
          </a:p>
          <a:p>
            <a:pPr algn="l"/>
            <a:r>
              <a:rPr lang="en-US" dirty="0"/>
              <a:t>- Shridhar Pandey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6251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arbage eligible objects">
            <a:extLst>
              <a:ext uri="{FF2B5EF4-FFF2-40B4-BE49-F238E27FC236}">
                <a16:creationId xmlns:a16="http://schemas.microsoft.com/office/drawing/2014/main" id="{01FE31FA-F383-0B46-22AA-C87B0B721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10" y="615820"/>
            <a:ext cx="10664890" cy="5617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824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F9882-03E8-3966-65BF-9566A727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Generational Garbage 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EA417-E4FD-CE60-5EB9-418D2D43F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Young Generation (Collected by Minor GC: Mark, Copy &amp; Sweep)</a:t>
            </a:r>
          </a:p>
          <a:p>
            <a:pPr lvl="1"/>
            <a:r>
              <a:rPr lang="en-IN" dirty="0"/>
              <a:t>Frequently collects short-lived objects, causes a short pause.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Old Generation (Collected by Major GC: Mark, Sweep &amp; Compact)</a:t>
            </a:r>
          </a:p>
          <a:p>
            <a:pPr lvl="1"/>
            <a:r>
              <a:rPr lang="en-US" dirty="0"/>
              <a:t>Collects long-lived objects less frequently, causes longer pause.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Entire Heap (Collected by Full GC : Mark, Sweep &amp; Compact)</a:t>
            </a:r>
          </a:p>
          <a:p>
            <a:pPr lvl="1"/>
            <a:r>
              <a:rPr lang="en-US" dirty="0"/>
              <a:t>Collects entire heap memory under specific conditions, causes longest pause.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Advantages</a:t>
            </a:r>
          </a:p>
          <a:p>
            <a:pPr lvl="1"/>
            <a:r>
              <a:rPr lang="en-US" dirty="0"/>
              <a:t>Improves efficiency by focusing on objects' lifespan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451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Java Memory Management for Java Virtual Machine (JVM) | Betsol">
            <a:extLst>
              <a:ext uri="{FF2B5EF4-FFF2-40B4-BE49-F238E27FC236}">
                <a16:creationId xmlns:a16="http://schemas.microsoft.com/office/drawing/2014/main" id="{3009EC15-6028-3558-98A9-78F6F29B9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22" y="1220950"/>
            <a:ext cx="10627956" cy="4416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566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659F-67A6-9FD2-9E08-08406135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Garbage 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7F8B9-15EE-FB06-6718-9E6E8928C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Heap Size</a:t>
            </a:r>
          </a:p>
          <a:p>
            <a:pPr lvl="1"/>
            <a:r>
              <a:rPr lang="en-US" dirty="0"/>
              <a:t>Adjust initial (-Xms) and maximum (-Xmx) heap size.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GC Algorithm</a:t>
            </a:r>
            <a:r>
              <a:rPr lang="en-IN" dirty="0"/>
              <a:t>s</a:t>
            </a:r>
          </a:p>
          <a:p>
            <a:pPr lvl="1"/>
            <a:r>
              <a:rPr lang="en-US" dirty="0"/>
              <a:t>Choose based on application needs.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Monitoring Tools</a:t>
            </a:r>
          </a:p>
          <a:p>
            <a:pPr lvl="1"/>
            <a:r>
              <a:rPr lang="en-US" dirty="0"/>
              <a:t>Use tools like </a:t>
            </a:r>
            <a:r>
              <a:rPr lang="en-US" dirty="0" err="1"/>
              <a:t>JVisualVM</a:t>
            </a:r>
            <a:r>
              <a:rPr lang="en-US" dirty="0"/>
              <a:t> and GC logs for analysis.</a:t>
            </a:r>
          </a:p>
        </p:txBody>
      </p:sp>
    </p:spTree>
    <p:extLst>
      <p:ext uri="{BB962C8B-B14F-4D97-AF65-F5344CB8AC3E}">
        <p14:creationId xmlns:p14="http://schemas.microsoft.com/office/powerpoint/2010/main" val="1116542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DAE2-9184-B190-11F1-9FA710D6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Practices for Memory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A2F4D-0144-258C-2135-FBBAB765C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Avoid Memory Leaks</a:t>
            </a:r>
          </a:p>
          <a:p>
            <a:pPr lvl="1"/>
            <a:r>
              <a:rPr lang="en-US" dirty="0"/>
              <a:t>Properly close resources like streams and connections.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 Efficient Data Structures</a:t>
            </a:r>
          </a:p>
          <a:p>
            <a:pPr lvl="1"/>
            <a:r>
              <a:rPr lang="en-IN" dirty="0"/>
              <a:t>Choose appropriate collections.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Optimize Object Creation</a:t>
            </a:r>
          </a:p>
          <a:p>
            <a:pPr lvl="1"/>
            <a:r>
              <a:rPr lang="en-IN" dirty="0"/>
              <a:t>Reuse objects when possible.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Profile and Monitor</a:t>
            </a:r>
          </a:p>
          <a:p>
            <a:pPr lvl="1"/>
            <a:r>
              <a:rPr lang="en-US" dirty="0"/>
              <a:t>Regularly check memory usage and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852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847A-9AF3-4E38-7E31-48051453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583BC-C18E-016F-47F1-3861B0028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Summary</a:t>
            </a:r>
          </a:p>
          <a:p>
            <a:pPr lvl="1"/>
            <a:r>
              <a:rPr lang="en-US" dirty="0"/>
              <a:t>Java's automatic memory management simplifies development but requires understanding and tuning for optimal performance.</a:t>
            </a:r>
          </a:p>
          <a:p>
            <a:pPr lvl="1"/>
            <a:r>
              <a:rPr lang="en-US" dirty="0"/>
              <a:t>Knowing how memory is organized gives you the advantage of writing good and optimized code in terms of memory resources.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Final Thoughts</a:t>
            </a:r>
          </a:p>
          <a:p>
            <a:pPr lvl="1"/>
            <a:r>
              <a:rPr lang="en-US" dirty="0"/>
              <a:t>Effective memory management ensures application reliability and efficiency.</a:t>
            </a:r>
          </a:p>
        </p:txBody>
      </p:sp>
    </p:spTree>
    <p:extLst>
      <p:ext uri="{BB962C8B-B14F-4D97-AF65-F5344CB8AC3E}">
        <p14:creationId xmlns:p14="http://schemas.microsoft.com/office/powerpoint/2010/main" val="632769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473E8-FD50-3A6B-260D-B5F276C641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Thank You So Much!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07ABFC3-D96E-A510-1541-7B526B2A6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Under the guidance of Rohit Sir and Indrakka Mam</a:t>
            </a:r>
          </a:p>
          <a:p>
            <a:r>
              <a:rPr lang="en-US" dirty="0"/>
              <a:t>(Edubridge * Capgemini)</a:t>
            </a:r>
          </a:p>
          <a:p>
            <a:r>
              <a:rPr lang="en-US" dirty="0"/>
              <a:t>Lots of Respect (Love) from Shridhar Pandey (Shri💓)</a:t>
            </a:r>
          </a:p>
        </p:txBody>
      </p:sp>
    </p:spTree>
    <p:extLst>
      <p:ext uri="{BB962C8B-B14F-4D97-AF65-F5344CB8AC3E}">
        <p14:creationId xmlns:p14="http://schemas.microsoft.com/office/powerpoint/2010/main" val="136515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361DB-BBE9-426D-F0A2-5E6F5CC5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Memory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AC7F-9682-6AB9-85FF-95FFBF85D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Definition</a:t>
            </a:r>
          </a:p>
          <a:p>
            <a:pPr lvl="1"/>
            <a:r>
              <a:rPr lang="en-US" dirty="0"/>
              <a:t>Memory management involves allocating and deallocating memory to applications.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Importance</a:t>
            </a:r>
          </a:p>
          <a:p>
            <a:pPr lvl="1"/>
            <a:r>
              <a:rPr lang="en-US" dirty="0"/>
              <a:t>Efficient memory management is crucial for application performance and stability.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Java’s Approach</a:t>
            </a:r>
          </a:p>
          <a:p>
            <a:pPr lvl="1"/>
            <a:r>
              <a:rPr lang="en-US" dirty="0"/>
              <a:t>Java handles memory management through the Java Virtual Machine (JVM).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18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96C5-DEE2-C280-6B82-2119E5B7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Memory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95584-1209-69E3-D7FE-BD0B0F3EF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Components</a:t>
            </a:r>
            <a:endParaRPr lang="en-IN" dirty="0"/>
          </a:p>
          <a:p>
            <a:pPr lvl="1"/>
            <a:r>
              <a:rPr lang="en-IN" dirty="0"/>
              <a:t>Heap Memory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Stores objects and class instances.</a:t>
            </a:r>
            <a:endParaRPr lang="en-IN" dirty="0"/>
          </a:p>
          <a:p>
            <a:pPr lvl="1"/>
            <a:r>
              <a:rPr lang="en-IN" dirty="0"/>
              <a:t>Stack Memory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Stores method calls and local variables.</a:t>
            </a:r>
            <a:endParaRPr lang="en-IN" dirty="0"/>
          </a:p>
          <a:p>
            <a:pPr lvl="1"/>
            <a:r>
              <a:rPr lang="en-IN" dirty="0"/>
              <a:t>Method Area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Stores class structure and static variables.</a:t>
            </a:r>
            <a:endParaRPr lang="en-IN" dirty="0"/>
          </a:p>
          <a:p>
            <a:pPr lvl="1"/>
            <a:r>
              <a:rPr lang="en-IN" dirty="0"/>
              <a:t>Program Counter (PC) Register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Keeps track of the current instruction.</a:t>
            </a:r>
            <a:endParaRPr lang="en-IN" dirty="0"/>
          </a:p>
          <a:p>
            <a:pPr lvl="1"/>
            <a:r>
              <a:rPr lang="en-IN" dirty="0"/>
              <a:t>Native Method Stack (C Stack)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dirty="0"/>
              <a:t>Manages native method calls.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7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emory Management in Java - Javatpoint">
            <a:extLst>
              <a:ext uri="{FF2B5EF4-FFF2-40B4-BE49-F238E27FC236}">
                <a16:creationId xmlns:a16="http://schemas.microsoft.com/office/drawing/2014/main" id="{91258401-0611-322E-0F15-1F45A3236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70" y="1684864"/>
            <a:ext cx="10667261" cy="3488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36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4138-F32F-90DD-6B2F-7069BCDE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Memory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96F24-938D-7DAD-4F63-8C7565777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Eden Space</a:t>
            </a:r>
          </a:p>
          <a:p>
            <a:pPr lvl="1"/>
            <a:r>
              <a:rPr lang="en-US" dirty="0"/>
              <a:t>Where new objects are allocated.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Survivor Spaces (S0 and S1)</a:t>
            </a:r>
          </a:p>
          <a:p>
            <a:pPr lvl="1"/>
            <a:r>
              <a:rPr lang="en-US" dirty="0"/>
              <a:t>Used for copying objects during garbage collection.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Old Generation (Tenured)</a:t>
            </a:r>
          </a:p>
          <a:p>
            <a:pPr lvl="1"/>
            <a:r>
              <a:rPr lang="en-IN" dirty="0"/>
              <a:t>Stores long-lived objects.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Permanent Generation (Metaspace in Java 8+)</a:t>
            </a:r>
          </a:p>
          <a:p>
            <a:pPr lvl="1"/>
            <a:r>
              <a:rPr lang="en-IN" dirty="0"/>
              <a:t>Stores class metadata.</a:t>
            </a:r>
          </a:p>
        </p:txBody>
      </p:sp>
    </p:spTree>
    <p:extLst>
      <p:ext uri="{BB962C8B-B14F-4D97-AF65-F5344CB8AC3E}">
        <p14:creationId xmlns:p14="http://schemas.microsoft.com/office/powerpoint/2010/main" val="643482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FC278-BE46-A59B-557B-B8E79EB1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Memory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2EF52-5687-7DF8-5805-78250AA07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Structure</a:t>
            </a:r>
          </a:p>
          <a:p>
            <a:pPr lvl="1"/>
            <a:r>
              <a:rPr lang="en-US" dirty="0"/>
              <a:t>Organized in frames for each method call.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Contents</a:t>
            </a:r>
          </a:p>
          <a:p>
            <a:pPr lvl="1"/>
            <a:r>
              <a:rPr lang="en-US" dirty="0"/>
              <a:t>Local variables, method parameters, return addresses.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Lifespan</a:t>
            </a:r>
          </a:p>
          <a:p>
            <a:pPr lvl="1"/>
            <a:r>
              <a:rPr lang="en-US" dirty="0"/>
              <a:t>Exists only during the execution of the method.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68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Memory structure">
            <a:extLst>
              <a:ext uri="{FF2B5EF4-FFF2-40B4-BE49-F238E27FC236}">
                <a16:creationId xmlns:a16="http://schemas.microsoft.com/office/drawing/2014/main" id="{E3A8FFE8-F966-009F-FB63-E1FBEB2E6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1" y="615368"/>
            <a:ext cx="10636898" cy="5627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20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C3FC6-3B8A-DF5B-087C-147C93CF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FEF7C-0427-3C07-16E8-29E88FCF4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Definition</a:t>
            </a:r>
          </a:p>
          <a:p>
            <a:pPr lvl="1"/>
            <a:r>
              <a:rPr lang="en-US" dirty="0"/>
              <a:t>The process of automatically freeing memory by destroying unreachable objects</a:t>
            </a:r>
          </a:p>
          <a:p>
            <a:pPr lvl="1"/>
            <a:r>
              <a:rPr lang="en-US" dirty="0"/>
              <a:t>Runtime.gc() and System.gc() methods can be used to request the JVM to collect the garbage (not recommended). But the manual invocation is not guaranteed by the JVM.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Types of Garbage Collectors</a:t>
            </a:r>
          </a:p>
          <a:p>
            <a:pPr lvl="1"/>
            <a:r>
              <a:rPr lang="en-IN" dirty="0"/>
              <a:t>Serial Garbage Collector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dirty="0"/>
              <a:t>Uses a single thread.</a:t>
            </a:r>
          </a:p>
          <a:p>
            <a:pPr lvl="1"/>
            <a:r>
              <a:rPr lang="en-IN" dirty="0"/>
              <a:t>Parallel Garbage Collector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dirty="0"/>
              <a:t>Uses multiple threads.</a:t>
            </a:r>
          </a:p>
          <a:p>
            <a:pPr lvl="1"/>
            <a:r>
              <a:rPr lang="en-IN" dirty="0"/>
              <a:t>Concurrent Mark-Sweep (CMS) Collector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dirty="0"/>
              <a:t>Focuses on low latency.</a:t>
            </a:r>
          </a:p>
          <a:p>
            <a:pPr lvl="1"/>
            <a:r>
              <a:rPr lang="en-IN" dirty="0"/>
              <a:t>Garbage First (G1) Collector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Balances between throughput and latency.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002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DF36-FF8C-8A8F-9E86-E3D4DA86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 Phases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9016D-D9BF-2345-052F-ACC1DDBF7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Mark Phase</a:t>
            </a:r>
          </a:p>
          <a:p>
            <a:pPr lvl="1"/>
            <a:r>
              <a:rPr lang="en-IN" dirty="0"/>
              <a:t>Identifies live objects.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Sweep Phase</a:t>
            </a:r>
          </a:p>
          <a:p>
            <a:pPr lvl="1"/>
            <a:r>
              <a:rPr lang="en-IN" dirty="0"/>
              <a:t>Deletes unreachable objects.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Compact Phase</a:t>
            </a:r>
          </a:p>
          <a:p>
            <a:pPr lvl="1"/>
            <a:r>
              <a:rPr lang="en-US" dirty="0"/>
              <a:t>Reduces fragmentation by moving objects.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729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</TotalTime>
  <Words>549</Words>
  <Application>Microsoft Office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Garamond</vt:lpstr>
      <vt:lpstr>Wingdings</vt:lpstr>
      <vt:lpstr>Organic</vt:lpstr>
      <vt:lpstr>Memory Management In Java</vt:lpstr>
      <vt:lpstr>Introduction to Memory Management</vt:lpstr>
      <vt:lpstr>Java Memory Model</vt:lpstr>
      <vt:lpstr>PowerPoint Presentation</vt:lpstr>
      <vt:lpstr>Heap Memory Structure</vt:lpstr>
      <vt:lpstr>Stack Memory</vt:lpstr>
      <vt:lpstr>PowerPoint Presentation</vt:lpstr>
      <vt:lpstr>Garbage Collection</vt:lpstr>
      <vt:lpstr>Garbage Collection Phases</vt:lpstr>
      <vt:lpstr>PowerPoint Presentation</vt:lpstr>
      <vt:lpstr>Generational Garbage Collection</vt:lpstr>
      <vt:lpstr>PowerPoint Presentation</vt:lpstr>
      <vt:lpstr>Tuning Garbage Collection</vt:lpstr>
      <vt:lpstr>Best Practices for Memory Management</vt:lpstr>
      <vt:lpstr>Conclusion</vt:lpstr>
      <vt:lpstr>Thank You So Much!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Shridhar Pandey</dc:creator>
  <cp:lastModifiedBy>Shridhar Pandey</cp:lastModifiedBy>
  <cp:revision>3</cp:revision>
  <dcterms:created xsi:type="dcterms:W3CDTF">2024-08-04T11:30:59Z</dcterms:created>
  <dcterms:modified xsi:type="dcterms:W3CDTF">2024-08-07T06:21:13Z</dcterms:modified>
</cp:coreProperties>
</file>