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E40BB0F-FD88-4604-B9B7-83031D8D96D0}" type="datetimeFigureOut">
              <a:rPr lang="en-IN" smtClean="0"/>
              <a:t>08-10-2024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2233E5D-93F2-4DE6-80B8-97934894445B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56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BB0F-FD88-4604-B9B7-83031D8D96D0}" type="datetimeFigureOut">
              <a:rPr lang="en-IN" smtClean="0"/>
              <a:t>08-10-2024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3E5D-93F2-4DE6-80B8-9793489444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680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BB0F-FD88-4604-B9B7-83031D8D96D0}" type="datetimeFigureOut">
              <a:rPr lang="en-IN" smtClean="0"/>
              <a:t>08-10-2024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3E5D-93F2-4DE6-80B8-97934894445B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216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BB0F-FD88-4604-B9B7-83031D8D96D0}" type="datetimeFigureOut">
              <a:rPr lang="en-IN" smtClean="0"/>
              <a:t>08-10-2024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3E5D-93F2-4DE6-80B8-97934894445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465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BB0F-FD88-4604-B9B7-83031D8D96D0}" type="datetimeFigureOut">
              <a:rPr lang="en-IN" smtClean="0"/>
              <a:t>08-10-2024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3E5D-93F2-4DE6-80B8-9793489444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4330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BB0F-FD88-4604-B9B7-83031D8D96D0}" type="datetimeFigureOut">
              <a:rPr lang="en-IN" smtClean="0"/>
              <a:t>08-10-2024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3E5D-93F2-4DE6-80B8-97934894445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669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BB0F-FD88-4604-B9B7-83031D8D96D0}" type="datetimeFigureOut">
              <a:rPr lang="en-IN" smtClean="0"/>
              <a:t>08-10-2024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3E5D-93F2-4DE6-80B8-97934894445B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849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BB0F-FD88-4604-B9B7-83031D8D96D0}" type="datetimeFigureOut">
              <a:rPr lang="en-IN" smtClean="0"/>
              <a:t>08-10-2024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3E5D-93F2-4DE6-80B8-97934894445B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62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BB0F-FD88-4604-B9B7-83031D8D96D0}" type="datetimeFigureOut">
              <a:rPr lang="en-IN" smtClean="0"/>
              <a:t>08-10-2024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3E5D-93F2-4DE6-80B8-97934894445B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53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BB0F-FD88-4604-B9B7-83031D8D96D0}" type="datetimeFigureOut">
              <a:rPr lang="en-IN" smtClean="0"/>
              <a:t>08-10-2024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3E5D-93F2-4DE6-80B8-9793489444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538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BB0F-FD88-4604-B9B7-83031D8D96D0}" type="datetimeFigureOut">
              <a:rPr lang="en-IN" smtClean="0"/>
              <a:t>08-10-2024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3E5D-93F2-4DE6-80B8-97934894445B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53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BB0F-FD88-4604-B9B7-83031D8D96D0}" type="datetimeFigureOut">
              <a:rPr lang="en-IN" smtClean="0"/>
              <a:t>08-10-2024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3E5D-93F2-4DE6-80B8-9793489444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936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BB0F-FD88-4604-B9B7-83031D8D96D0}" type="datetimeFigureOut">
              <a:rPr lang="en-IN" smtClean="0"/>
              <a:t>08-10-2024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3E5D-93F2-4DE6-80B8-97934894445B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48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BB0F-FD88-4604-B9B7-83031D8D96D0}" type="datetimeFigureOut">
              <a:rPr lang="en-IN" smtClean="0"/>
              <a:t>08-10-2024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3E5D-93F2-4DE6-80B8-97934894445B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28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BB0F-FD88-4604-B9B7-83031D8D96D0}" type="datetimeFigureOut">
              <a:rPr lang="en-IN" smtClean="0"/>
              <a:t>08-10-2024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3E5D-93F2-4DE6-80B8-9793489444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5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BB0F-FD88-4604-B9B7-83031D8D96D0}" type="datetimeFigureOut">
              <a:rPr lang="en-IN" smtClean="0"/>
              <a:t>08-10-2024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3E5D-93F2-4DE6-80B8-97934894445B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00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BB0F-FD88-4604-B9B7-83031D8D96D0}" type="datetimeFigureOut">
              <a:rPr lang="en-IN" smtClean="0"/>
              <a:t>08-10-2024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3E5D-93F2-4DE6-80B8-9793489444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305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40BB0F-FD88-4604-B9B7-83031D8D96D0}" type="datetimeFigureOut">
              <a:rPr lang="en-IN" smtClean="0"/>
              <a:t>08-10-2024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233E5D-93F2-4DE6-80B8-9793489444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715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8DFE-CD6F-1FD7-E696-68F8BFA937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Summary of Core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857A4-0194-13EF-51DF-2DE8A1BB56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Diving into the Ocean!</a:t>
            </a:r>
          </a:p>
        </p:txBody>
      </p:sp>
    </p:spTree>
    <p:extLst>
      <p:ext uri="{BB962C8B-B14F-4D97-AF65-F5344CB8AC3E}">
        <p14:creationId xmlns:p14="http://schemas.microsoft.com/office/powerpoint/2010/main" val="3017036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258C6-1B7E-C843-1092-84D961611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AED8-FBEC-4692-CE5B-F64CAA9CF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Syntax and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BFDE5-A269-93A5-BDEA-F6083E50C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491273"/>
            <a:ext cx="5257801" cy="368569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Operators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Operators are symbols used to perform operations on variables and values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Common Types of Operators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Arithmetic Operators:</a:t>
            </a:r>
          </a:p>
          <a:p>
            <a:pPr lvl="2"/>
            <a:r>
              <a:rPr lang="en-US" dirty="0"/>
              <a:t>+, -, *, /, %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Relational Operators:</a:t>
            </a:r>
          </a:p>
          <a:p>
            <a:pPr lvl="2"/>
            <a:r>
              <a:rPr lang="en-US" dirty="0"/>
              <a:t>==, !=, &lt;, &gt;, &lt;=, &gt;=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Logical Operators: </a:t>
            </a:r>
          </a:p>
          <a:p>
            <a:pPr lvl="2"/>
            <a:r>
              <a:rPr lang="en-US" dirty="0"/>
              <a:t>&amp;&amp;, ||, 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AC78A9-AB59-71CE-0101-A708A134D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209" y="2766218"/>
            <a:ext cx="515259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30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BBABB-336C-CFF1-9795-67C13FE20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75DF9-64D3-43FB-2A41-2C15517CA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Syntax and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240EF-0953-72D3-BCEC-C9CD9ADCB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481943"/>
            <a:ext cx="5257801" cy="36950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Comments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A comment is a line which is ignored by the compiler.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Types of Comments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Single-line comment:</a:t>
            </a:r>
          </a:p>
          <a:p>
            <a:pPr lvl="2"/>
            <a:r>
              <a:rPr lang="en-US" dirty="0"/>
              <a:t>// This is a single-line comment.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Muti-line comment:</a:t>
            </a:r>
          </a:p>
          <a:p>
            <a:pPr lvl="2"/>
            <a:r>
              <a:rPr lang="en-US" dirty="0"/>
              <a:t>/*  This is a  multi-line comment.*/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2A3BA5-47A0-573D-5715-8591A5F16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694" y="3274704"/>
            <a:ext cx="3654246" cy="210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7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6A1A5-D1F2-88EA-9243-2A7382EF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70C66-4311-90F4-9BA9-D2FB8B040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Control statements in Java dictate the flow of execution in a program. They allow you to make decisions, repeat actions, and execute code conditionally.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Important Control Statements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Conditional – if, if-else, if-else </a:t>
            </a:r>
            <a:r>
              <a:rPr lang="en-IN" dirty="0" err="1"/>
              <a:t>if-else</a:t>
            </a:r>
            <a:endParaRPr lang="en-IN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Looping – for, while, do-while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break and continue</a:t>
            </a:r>
          </a:p>
        </p:txBody>
      </p:sp>
    </p:spTree>
    <p:extLst>
      <p:ext uri="{BB962C8B-B14F-4D97-AF65-F5344CB8AC3E}">
        <p14:creationId xmlns:p14="http://schemas.microsoft.com/office/powerpoint/2010/main" val="3983147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0C93D-578E-570C-5E98-33AD7B124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20C0-5A82-07B1-D77B-A8AB81CC5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Statements – Conditional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F44D2-3AFA-FCBE-8614-B3AB03BB0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1943"/>
            <a:ext cx="5257800" cy="36950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if-else statement: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The if-else statement allows the program to take one action if a condition is true and another action if it is false.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Syntax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E1408F-3759-0160-6B1E-42D903BC1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169" y="4433530"/>
            <a:ext cx="4504831" cy="13514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2FC063-D7B5-5D4D-BE74-B1C57FF7B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108" y="3124500"/>
            <a:ext cx="4953692" cy="174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04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6C97B-673B-9435-0B42-C89102A05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C46D2-4C45-BB80-C0C0-22C6D6957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Statements – Conditional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C8755-1139-4985-C37D-6B74E1D65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0603"/>
            <a:ext cx="5257800" cy="36763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else if ladder: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Use multiple conditions to decide between different alternatives.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Syntax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070418-DB5B-223A-2460-E27D6D618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344" y="4203441"/>
            <a:ext cx="4329979" cy="17383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31AE1D-9B6A-B133-A94F-3C8CDD20C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619" y="2500603"/>
            <a:ext cx="4329979" cy="294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64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BECCB-F0E3-2FB6-92C6-6B18C3998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1722-C91C-E88C-072F-18A096A43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Statements – Conditional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7A418-36B1-0560-05B7-B439A4E88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97763"/>
            <a:ext cx="5257800" cy="307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switch-case statement: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The switch-case statement allows you to execute different parts of the code based on the value of an expression. It's often used as a cleaner alternative to long if-else chains.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D6F706-531C-25C1-DC75-5D0AC5C8D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338" y="2609394"/>
            <a:ext cx="3357652" cy="342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92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C610F-6DAC-72F4-A7DA-D9AAE504D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4D090-1787-532F-1130-470CC68FE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Statements – 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8AA60-AA23-837C-8C32-88C5398BD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9265"/>
            <a:ext cx="5257800" cy="36576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loop: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The for loop is used when the number of iterations is known beforehand.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Syntax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AD2026-6F42-723D-3FCA-1C6FF9D3E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11" y="4236328"/>
            <a:ext cx="4453792" cy="774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76DCBB-DBAE-E465-4E49-A9F7B5243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594" y="3298684"/>
            <a:ext cx="4621957" cy="10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24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7ED7C-0681-4316-1C41-5268F1E74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BB580-8E66-A87E-A8AA-EC1D534F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Statements – 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83F6E-C9FD-1799-3811-9A5E31338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1273"/>
            <a:ext cx="5257800" cy="36856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while loop: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The while loop is used when you want to execute a block of code repeatedly as long as the condition remains true.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Syntax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59517B-1A8D-5B8E-2656-8524609A9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427" y="4562507"/>
            <a:ext cx="2581635" cy="924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0F22BA-1E8C-CFA9-1B9F-FAB2B9543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364" y="3282909"/>
            <a:ext cx="3972479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49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C703A-214C-4E8B-0E5D-A4B66FC6E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13A4-D7DE-0CB9-3CAB-0D0100CA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Statements – 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B1A99-844E-ACBD-DB48-6A3795F41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9935"/>
            <a:ext cx="5257800" cy="36670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do-while loop: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The do-while loop is similar to the while loop, but the condition is checked after the loop body is executed. This ensures that the loop is executed at least once.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Syntax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E8741E-01C4-A01C-8EAC-0BEF505A1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528" y="4805298"/>
            <a:ext cx="2572109" cy="905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3B0063-8DB1-7D94-B367-5FFAB65DB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782" y="3300138"/>
            <a:ext cx="3867690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31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BECDF-BC43-4645-E03D-7054F0ABF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5C54B-2A6E-3C56-4311-5308CBF6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Statements – break and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E76DA-EB95-5841-C94B-564EBCED8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2407"/>
            <a:ext cx="5257800" cy="30045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break: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The break statement is used to exit the loop or switch-case immediately, regardless of the loop's condition.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85ACE0-6A2B-4227-73E7-C6AD1F3F9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631" y="3172407"/>
            <a:ext cx="4277322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0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88F87-8042-BF43-43E3-40BE8A86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D307C-9CDC-8931-09F8-35E21CC21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Overview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Java is a high-level, class-based, object-oriented programming language that was first developed by Sun Microsystems in 1995 and is now owned by Oracle.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It was initially designed for embedded systems but soon became one of the most popular programming languages for web, mobile, and enterprise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221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E52A1-CBA5-BBCD-03F6-12C2244E3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FF55-A0ED-D448-086B-D0188DC5B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Statements – break and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0213F-39CD-1E02-F95E-6B8D209E5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771"/>
            <a:ext cx="5257800" cy="31071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continue: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The continue statement skips the current iteration of the loop and moves to the next iteration.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AB1358-CF5A-6740-A0E5-987C0F2DD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582" y="3069771"/>
            <a:ext cx="4963218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52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BF0CC-C01B-CB04-0476-BFB022B3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Object-Oriented Programming (OOP)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87F1C-A7F9-8C13-4208-F62978604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Classes and Objects:</a:t>
            </a:r>
          </a:p>
          <a:p>
            <a:pPr lvl="1"/>
            <a:r>
              <a:rPr lang="en-IN" dirty="0"/>
              <a:t>Creating objects and using constructors</a:t>
            </a:r>
          </a:p>
          <a:p>
            <a:r>
              <a:rPr lang="en-IN" dirty="0"/>
              <a:t>Inheritance:</a:t>
            </a:r>
          </a:p>
          <a:p>
            <a:pPr lvl="1"/>
            <a:r>
              <a:rPr lang="en-IN" dirty="0"/>
              <a:t>Single and multilevel inheritance</a:t>
            </a:r>
          </a:p>
          <a:p>
            <a:pPr lvl="1"/>
            <a:r>
              <a:rPr lang="en-IN" dirty="0"/>
              <a:t>super and this keywords</a:t>
            </a:r>
          </a:p>
          <a:p>
            <a:r>
              <a:rPr lang="en-IN" dirty="0"/>
              <a:t>Polymorphism:</a:t>
            </a:r>
          </a:p>
          <a:p>
            <a:pPr lvl="1"/>
            <a:r>
              <a:rPr lang="en-IN" dirty="0"/>
              <a:t>Method overloading and overriding</a:t>
            </a:r>
          </a:p>
          <a:p>
            <a:r>
              <a:rPr lang="en-IN" dirty="0"/>
              <a:t>Encapsulation:</a:t>
            </a:r>
          </a:p>
          <a:p>
            <a:pPr lvl="1"/>
            <a:r>
              <a:rPr lang="en-IN" dirty="0"/>
              <a:t>Access modifiers and getter/setter methods</a:t>
            </a:r>
          </a:p>
          <a:p>
            <a:r>
              <a:rPr lang="en-IN" dirty="0"/>
              <a:t>Abstraction:</a:t>
            </a:r>
          </a:p>
          <a:p>
            <a:pPr lvl="1"/>
            <a:r>
              <a:rPr lang="en-IN" dirty="0"/>
              <a:t>Abstract classes and interfaces</a:t>
            </a:r>
          </a:p>
        </p:txBody>
      </p:sp>
    </p:spTree>
    <p:extLst>
      <p:ext uri="{BB962C8B-B14F-4D97-AF65-F5344CB8AC3E}">
        <p14:creationId xmlns:p14="http://schemas.microsoft.com/office/powerpoint/2010/main" val="162501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D554A-4DDC-2E00-5B02-A973257F9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A54AA-78E8-576E-5329-ACE3E8E9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467F0-1296-1C4F-3E26-D16CB617A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Types of exceptions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Checked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Unchecked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try, catch, finally blocks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Throwing and handling custom exceptions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0068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790C2-2F06-20C3-BD3A-1CAAEE024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11B6-E8E6-F267-710A-B042B1BBF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Collections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2D33D-66ED-3AF1-B027-5257DAA35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Importance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Common Interfaces (List, Set, Map)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Examples: </a:t>
            </a:r>
            <a:r>
              <a:rPr lang="en-US" dirty="0" err="1"/>
              <a:t>ArrayList</a:t>
            </a:r>
            <a:r>
              <a:rPr lang="en-US" dirty="0"/>
              <a:t>, HashMap, etc.</a:t>
            </a:r>
          </a:p>
        </p:txBody>
      </p:sp>
    </p:spTree>
    <p:extLst>
      <p:ext uri="{BB962C8B-B14F-4D97-AF65-F5344CB8AC3E}">
        <p14:creationId xmlns:p14="http://schemas.microsoft.com/office/powerpoint/2010/main" val="1446095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0F6D8-C064-F651-47E7-A6722B6E6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55948-9C39-52CA-C70D-AC853E9C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Threading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EBD1D-3203-139B-C733-207C2B51C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Extending the Thread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Implementing the Runnable interface</a:t>
            </a:r>
          </a:p>
        </p:txBody>
      </p:sp>
    </p:spTree>
    <p:extLst>
      <p:ext uri="{BB962C8B-B14F-4D97-AF65-F5344CB8AC3E}">
        <p14:creationId xmlns:p14="http://schemas.microsoft.com/office/powerpoint/2010/main" val="3733240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7AF0B-7F26-0623-6BCF-2B83776A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JVM and 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3708A-8B80-4E81-63FF-4CC2D2152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Heap Memory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Garbage Collector</a:t>
            </a:r>
          </a:p>
        </p:txBody>
      </p:sp>
    </p:spTree>
    <p:extLst>
      <p:ext uri="{BB962C8B-B14F-4D97-AF65-F5344CB8AC3E}">
        <p14:creationId xmlns:p14="http://schemas.microsoft.com/office/powerpoint/2010/main" val="4292772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5E57-BA01-FEBB-2D4A-2DF2F7AD0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8+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EC097-CA79-04FD-2283-FB4A6CD50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Lambda Expressions -&gt; Functional Interfaces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Stream 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Method Referencing</a:t>
            </a:r>
          </a:p>
        </p:txBody>
      </p:sp>
    </p:spTree>
    <p:extLst>
      <p:ext uri="{BB962C8B-B14F-4D97-AF65-F5344CB8AC3E}">
        <p14:creationId xmlns:p14="http://schemas.microsoft.com/office/powerpoint/2010/main" val="3970471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ABEA-FC85-7FFF-E412-1C439E3B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2D3EC-D462-F472-F706-4E24BB3AD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Java's Strength: </a:t>
            </a:r>
            <a:r>
              <a:rPr lang="en-US" dirty="0"/>
              <a:t>Its platform independence, object-oriented nature, and robustness make it ideal for building secure, high-performance applications.</a:t>
            </a:r>
          </a:p>
          <a:p>
            <a:r>
              <a:rPr lang="en-US" b="1" dirty="0"/>
              <a:t>OOP Concepts: </a:t>
            </a:r>
            <a:r>
              <a:rPr lang="en-US" dirty="0"/>
              <a:t>Abstraction, encapsulation, inheritance, and polymorphism are the cornerstones of Java's architecture.</a:t>
            </a:r>
          </a:p>
          <a:p>
            <a:r>
              <a:rPr lang="en-US" b="1" dirty="0"/>
              <a:t>Java Collections Framework: </a:t>
            </a:r>
            <a:r>
              <a:rPr lang="en-US" dirty="0"/>
              <a:t>Provides a comprehensive toolkit for data manipulation and management.</a:t>
            </a:r>
          </a:p>
          <a:p>
            <a:r>
              <a:rPr lang="en-US" b="1" dirty="0"/>
              <a:t>Multithreading: </a:t>
            </a:r>
            <a:r>
              <a:rPr lang="en-US" dirty="0"/>
              <a:t>Enables Java to handle concurrent tasks, improving application efficiency.</a:t>
            </a:r>
          </a:p>
          <a:p>
            <a:r>
              <a:rPr lang="en-US" b="1" dirty="0"/>
              <a:t>Exception Handling: </a:t>
            </a:r>
            <a:r>
              <a:rPr lang="en-US" dirty="0"/>
              <a:t>Ensures reliable program execution by managing runtime errors.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5583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0566B-B258-5A38-17DE-3A0B7123C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269C864-EA3D-3AEF-306A-132EA865DC97}"/>
              </a:ext>
            </a:extLst>
          </p:cNvPr>
          <p:cNvSpPr txBox="1">
            <a:spLocks/>
          </p:cNvSpPr>
          <p:nvPr/>
        </p:nvSpPr>
        <p:spPr>
          <a:xfrm>
            <a:off x="1295402" y="2646091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Under the Guidance of Indrakka Mam</a:t>
            </a:r>
          </a:p>
          <a:p>
            <a:r>
              <a:rPr lang="en-IN" dirty="0"/>
              <a:t>Edubridge x Capgemini</a:t>
            </a:r>
          </a:p>
        </p:txBody>
      </p:sp>
    </p:spTree>
    <p:extLst>
      <p:ext uri="{BB962C8B-B14F-4D97-AF65-F5344CB8AC3E}">
        <p14:creationId xmlns:p14="http://schemas.microsoft.com/office/powerpoint/2010/main" val="3812395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8E5E4-E929-528A-3607-6B648A2EC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E54F-C092-BDF4-46D5-F7DAA7876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91ECA-23E0-3904-0A32-EA247A051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Key Features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Platform Independent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Object-Oriented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Robust and Secure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Scalable and Multithreaded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482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BACCF-F93D-CC48-673D-FCF18F52F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96DF3-E173-84C4-541B-16B2041F3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E0FA9-3A61-E9F4-38CC-47FC97197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Key Principles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Write Once, Run Anywhere (WORA): </a:t>
            </a:r>
          </a:p>
          <a:p>
            <a:pPr lvl="2"/>
            <a:r>
              <a:rPr lang="en-US" dirty="0"/>
              <a:t>Java's biggest strength is its platform independence. Java programs are compiled into bytecode, which can be executed on any device with a Java Virtual Machine (JVM), regardless of the underlying hardware and OS.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Object-Oriented: </a:t>
            </a:r>
          </a:p>
          <a:p>
            <a:pPr lvl="2"/>
            <a:r>
              <a:rPr lang="en-US" dirty="0"/>
              <a:t>Java is built around the principles of Object-Oriented Programming (OOP), which helps in organizing complex programs through the concepts of classes and objects.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Secure and Robust: </a:t>
            </a:r>
          </a:p>
          <a:p>
            <a:pPr lvl="2"/>
            <a:r>
              <a:rPr lang="en-US" dirty="0"/>
              <a:t>Java emphasizes security through features like runtime checking and bytecode verification. It also has automatic garbage collection, reducing memory management issues.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9916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F7D44-3E6D-14B3-373E-936E7183C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00370-73C6-E186-85EB-8A5DCB47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B9A0C-F738-BB31-B6B2-CE8D12777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Popular Uses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Enterprise Applications:</a:t>
            </a:r>
          </a:p>
          <a:p>
            <a:pPr lvl="2"/>
            <a:r>
              <a:rPr lang="en-US" dirty="0"/>
              <a:t>Java powers many large-scale enterprise applications and is used heavily in server-side technologies like Spring and Hibernate.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Mobile Development:</a:t>
            </a:r>
          </a:p>
          <a:p>
            <a:pPr lvl="2"/>
            <a:r>
              <a:rPr lang="en-US" dirty="0"/>
              <a:t>Java was the primary language for Android app development (until Kotlin emerged), making it highly relevant in mobile app creation.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Web Applications and Big Data:</a:t>
            </a:r>
          </a:p>
          <a:p>
            <a:pPr lvl="2"/>
            <a:r>
              <a:rPr lang="en-US" dirty="0"/>
              <a:t>With frameworks like Spring, Java is widely used in web development, and in Big Data with tools like Apache Hadoop.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520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7F4B4-BA29-600D-6675-E549ED71D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56DA-96B9-7863-5D39-8576609E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0DB0-6EE8-A836-246F-F490CFE8A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Why Java Is Still Relevant?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Stable and Mature:</a:t>
            </a:r>
          </a:p>
          <a:p>
            <a:pPr lvl="2"/>
            <a:r>
              <a:rPr lang="en-US" dirty="0"/>
              <a:t>Java has a massive developer community and extensive documentation, making it a stable language for long-term projects.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Constant Evolution: </a:t>
            </a:r>
          </a:p>
          <a:p>
            <a:pPr lvl="2"/>
            <a:r>
              <a:rPr lang="en-US" dirty="0"/>
              <a:t>With regular updates (Java 8, 11, 17, etc.), the language has stayed relevant, adopting modern features such as lambdas, streams, and records to improve developer productivity.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1468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E49C2-EB98-9811-24AE-E66E5C00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Syntax and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DE067-A1D7-1C04-4A53-0F2B3BEBC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7671"/>
            <a:ext cx="5257800" cy="37292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Java Program Structure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Class Declaration:</a:t>
            </a:r>
          </a:p>
          <a:p>
            <a:pPr lvl="2"/>
            <a:r>
              <a:rPr lang="en-US" dirty="0"/>
              <a:t>Every Java program is made up of classes. The name of the class should match the file name.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Main Method:</a:t>
            </a:r>
          </a:p>
          <a:p>
            <a:pPr lvl="2"/>
            <a:r>
              <a:rPr lang="en-US" dirty="0"/>
              <a:t>This is the entry point for any Java application. The main method is where the program execution begins.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A1B783-EB1A-7470-5785-5592ED3D2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402" y="3330988"/>
            <a:ext cx="4962398" cy="196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31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AD0E0-3CD8-BF43-C55B-47025DDD9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AA777-AD7E-5BEF-6990-202B322D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Syntax and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45143-4272-A89A-3DA8-8599C8DDC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85"/>
            <a:ext cx="5257800" cy="36702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Basic Components Of Java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Variables:</a:t>
            </a:r>
          </a:p>
          <a:p>
            <a:pPr lvl="2"/>
            <a:r>
              <a:rPr lang="en-US" dirty="0"/>
              <a:t>A variable is a container to store data.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Common Types of Variables:</a:t>
            </a:r>
          </a:p>
          <a:p>
            <a:pPr lvl="2"/>
            <a:r>
              <a:rPr lang="en-US" dirty="0"/>
              <a:t>int – for whole numbers</a:t>
            </a:r>
          </a:p>
          <a:p>
            <a:pPr lvl="2"/>
            <a:r>
              <a:rPr lang="en-US" dirty="0"/>
              <a:t>Double – for floating-point numbers</a:t>
            </a:r>
          </a:p>
          <a:p>
            <a:pPr lvl="2"/>
            <a:r>
              <a:rPr lang="en-US" dirty="0"/>
              <a:t>Char – for a single character</a:t>
            </a:r>
          </a:p>
          <a:p>
            <a:pPr lvl="2"/>
            <a:r>
              <a:rPr lang="en-US" dirty="0" err="1"/>
              <a:t>boolean</a:t>
            </a:r>
            <a:r>
              <a:rPr lang="en-US" dirty="0"/>
              <a:t> – for true/false values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7319F4-8570-54C4-D14C-199E2D29B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159" y="3159828"/>
            <a:ext cx="3961419" cy="184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829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3D616-F562-4F97-939D-F30D78DE9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4D6BB-10DB-F00A-C137-0530F6DEC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Syntax and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D7207-FC52-8794-8270-588B038D4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Data Types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Primitive:</a:t>
            </a:r>
          </a:p>
          <a:p>
            <a:pPr lvl="2"/>
            <a:r>
              <a:rPr lang="en-US" dirty="0"/>
              <a:t>int</a:t>
            </a:r>
          </a:p>
          <a:p>
            <a:pPr lvl="2"/>
            <a:r>
              <a:rPr lang="en-US" dirty="0"/>
              <a:t>double</a:t>
            </a:r>
          </a:p>
          <a:p>
            <a:pPr lvl="2"/>
            <a:r>
              <a:rPr lang="en-US" dirty="0"/>
              <a:t>char</a:t>
            </a:r>
          </a:p>
          <a:p>
            <a:pPr lvl="2"/>
            <a:r>
              <a:rPr lang="en-US" dirty="0" err="1"/>
              <a:t>boolean</a:t>
            </a:r>
            <a:r>
              <a:rPr lang="en-US" dirty="0"/>
              <a:t>, etc. (total 8 including byte, short, long and float)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Non-primitive:</a:t>
            </a:r>
          </a:p>
          <a:p>
            <a:pPr lvl="2"/>
            <a:r>
              <a:rPr lang="en-US" dirty="0"/>
              <a:t>Classes</a:t>
            </a:r>
          </a:p>
          <a:p>
            <a:pPr lvl="2"/>
            <a:r>
              <a:rPr lang="en-US" dirty="0"/>
              <a:t>Arrays</a:t>
            </a:r>
          </a:p>
          <a:p>
            <a:pPr lvl="2"/>
            <a:r>
              <a:rPr lang="en-US" dirty="0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1495532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149</TotalTime>
  <Words>1047</Words>
  <Application>Microsoft Office PowerPoint</Application>
  <PresentationFormat>Widescreen</PresentationFormat>
  <Paragraphs>154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Garamond</vt:lpstr>
      <vt:lpstr>Wingdings</vt:lpstr>
      <vt:lpstr>Organic</vt:lpstr>
      <vt:lpstr>Summary of Core Java</vt:lpstr>
      <vt:lpstr>Introduction to Java</vt:lpstr>
      <vt:lpstr>Introduction to Java</vt:lpstr>
      <vt:lpstr>Introduction to Java</vt:lpstr>
      <vt:lpstr>Introduction to Java</vt:lpstr>
      <vt:lpstr>Introduction to Java</vt:lpstr>
      <vt:lpstr>Basic Syntax and Structure</vt:lpstr>
      <vt:lpstr>Basic Syntax and Structure</vt:lpstr>
      <vt:lpstr>Basic Syntax and Structure</vt:lpstr>
      <vt:lpstr>Basic Syntax and Structure</vt:lpstr>
      <vt:lpstr>Basic Syntax and Structure</vt:lpstr>
      <vt:lpstr>Control Statements</vt:lpstr>
      <vt:lpstr>Control Statements – Conditional</vt:lpstr>
      <vt:lpstr>Control Statements – Conditional</vt:lpstr>
      <vt:lpstr>Control Statements – Conditional</vt:lpstr>
      <vt:lpstr>Control Statements – Looping</vt:lpstr>
      <vt:lpstr>Control Statements – Looping</vt:lpstr>
      <vt:lpstr>Control Statements – Looping</vt:lpstr>
      <vt:lpstr>Control Statements – break and continue</vt:lpstr>
      <vt:lpstr>Control Statements – break and continue</vt:lpstr>
      <vt:lpstr>Object-Oriented Programming (OOP) in Java</vt:lpstr>
      <vt:lpstr>Exception Handling</vt:lpstr>
      <vt:lpstr>Java Collections Framework</vt:lpstr>
      <vt:lpstr>Threading in Java</vt:lpstr>
      <vt:lpstr>JVM and Memory Management</vt:lpstr>
      <vt:lpstr>Java 8+ Features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Shridhar Pandey</dc:creator>
  <cp:lastModifiedBy>Shridhar Pandey</cp:lastModifiedBy>
  <cp:revision>4</cp:revision>
  <dcterms:created xsi:type="dcterms:W3CDTF">2024-10-08T04:33:06Z</dcterms:created>
  <dcterms:modified xsi:type="dcterms:W3CDTF">2024-10-08T07:02:36Z</dcterms:modified>
</cp:coreProperties>
</file>