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sldIdLst>
    <p:sldId id="259" r:id="rId3"/>
    <p:sldId id="260" r:id="rId4"/>
    <p:sldId id="268" r:id="rId5"/>
    <p:sldId id="278" r:id="rId6"/>
    <p:sldId id="276" r:id="rId7"/>
    <p:sldId id="271" r:id="rId8"/>
    <p:sldId id="272" r:id="rId9"/>
    <p:sldId id="275" r:id="rId10"/>
    <p:sldId id="322" r:id="rId11"/>
    <p:sldId id="323" r:id="rId12"/>
    <p:sldId id="283" r:id="rId13"/>
    <p:sldId id="293" r:id="rId14"/>
    <p:sldId id="294" r:id="rId15"/>
    <p:sldId id="334" r:id="rId16"/>
    <p:sldId id="335" r:id="rId17"/>
    <p:sldId id="336" r:id="rId18"/>
    <p:sldId id="337" r:id="rId19"/>
    <p:sldId id="338" r:id="rId20"/>
    <p:sldId id="339" r:id="rId21"/>
    <p:sldId id="327" r:id="rId22"/>
    <p:sldId id="302" r:id="rId23"/>
    <p:sldId id="303" r:id="rId24"/>
    <p:sldId id="342" r:id="rId25"/>
    <p:sldId id="360" r:id="rId26"/>
    <p:sldId id="344" r:id="rId27"/>
    <p:sldId id="345" r:id="rId28"/>
    <p:sldId id="347" r:id="rId29"/>
    <p:sldId id="348" r:id="rId30"/>
    <p:sldId id="349" r:id="rId31"/>
    <p:sldId id="350" r:id="rId32"/>
    <p:sldId id="351" r:id="rId33"/>
    <p:sldId id="352" r:id="rId34"/>
    <p:sldId id="309" r:id="rId35"/>
    <p:sldId id="340" r:id="rId36"/>
    <p:sldId id="341" r:id="rId37"/>
    <p:sldId id="359" r:id="rId38"/>
    <p:sldId id="353" r:id="rId39"/>
    <p:sldId id="361" r:id="rId40"/>
    <p:sldId id="355" r:id="rId41"/>
    <p:sldId id="279" r:id="rId42"/>
    <p:sldId id="280" r:id="rId43"/>
    <p:sldId id="281" r:id="rId44"/>
    <p:sldId id="282" r:id="rId45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DC513EC4-97EF-A548-A7C1-69464CB020BA}">
          <p14:sldIdLst>
            <p14:sldId id="259"/>
            <p14:sldId id="260"/>
            <p14:sldId id="358"/>
            <p14:sldId id="268"/>
            <p14:sldId id="278"/>
            <p14:sldId id="276"/>
            <p14:sldId id="271"/>
            <p14:sldId id="272"/>
            <p14:sldId id="275"/>
            <p14:sldId id="322"/>
            <p14:sldId id="323"/>
            <p14:sldId id="283"/>
            <p14:sldId id="293"/>
            <p14:sldId id="294"/>
            <p14:sldId id="334"/>
            <p14:sldId id="335"/>
            <p14:sldId id="336"/>
            <p14:sldId id="337"/>
            <p14:sldId id="338"/>
            <p14:sldId id="339"/>
            <p14:sldId id="327"/>
            <p14:sldId id="302"/>
            <p14:sldId id="303"/>
            <p14:sldId id="342"/>
            <p14:sldId id="360"/>
            <p14:sldId id="344"/>
            <p14:sldId id="345"/>
            <p14:sldId id="347"/>
            <p14:sldId id="348"/>
            <p14:sldId id="349"/>
            <p14:sldId id="350"/>
            <p14:sldId id="351"/>
            <p14:sldId id="352"/>
            <p14:sldId id="309"/>
            <p14:sldId id="340"/>
            <p14:sldId id="341"/>
            <p14:sldId id="359"/>
            <p14:sldId id="353"/>
            <p14:sldId id="361"/>
            <p14:sldId id="355"/>
            <p14:sldId id="279"/>
            <p14:sldId id="280"/>
            <p14:sldId id="281"/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70A52"/>
    <a:srgbClr val="2341C5"/>
    <a:srgbClr val="91919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256" autoAdjust="0"/>
    <p:restoredTop sz="99793" autoAdjust="0"/>
  </p:normalViewPr>
  <p:slideViewPr>
    <p:cSldViewPr>
      <p:cViewPr>
        <p:scale>
          <a:sx n="75" d="100"/>
          <a:sy n="75" d="100"/>
        </p:scale>
        <p:origin x="-174" y="678"/>
      </p:cViewPr>
      <p:guideLst>
        <p:guide orient="horz" pos="3072"/>
        <p:guide pos="409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1854200"/>
            <a:ext cx="2616200" cy="694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1854200"/>
            <a:ext cx="7696200" cy="694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57" name="Picture 2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981700" y="2070100"/>
            <a:ext cx="8750300" cy="875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91159" name="Group 23"/>
          <p:cNvGrpSpPr>
            <a:grpSpLocks/>
          </p:cNvGrpSpPr>
          <p:nvPr userDrawn="1"/>
        </p:nvGrpSpPr>
        <p:grpSpPr bwMode="auto">
          <a:xfrm>
            <a:off x="0" y="0"/>
            <a:ext cx="13004800" cy="3084513"/>
            <a:chOff x="0" y="0"/>
            <a:chExt cx="8192" cy="1944"/>
          </a:xfrm>
        </p:grpSpPr>
        <p:sp>
          <p:nvSpPr>
            <p:cNvPr id="91160" name="Rectangle 24"/>
            <p:cNvSpPr>
              <a:spLocks/>
            </p:cNvSpPr>
            <p:nvPr/>
          </p:nvSpPr>
          <p:spPr bwMode="auto">
            <a:xfrm>
              <a:off x="0" y="1600"/>
              <a:ext cx="8192" cy="40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B3B3B3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1161" name="Rectangle 25"/>
            <p:cNvSpPr>
              <a:spLocks/>
            </p:cNvSpPr>
            <p:nvPr/>
          </p:nvSpPr>
          <p:spPr bwMode="auto">
            <a:xfrm>
              <a:off x="0" y="0"/>
              <a:ext cx="8192" cy="1600"/>
            </a:xfrm>
            <a:prstGeom prst="rect">
              <a:avLst/>
            </a:prstGeom>
            <a:gradFill rotWithShape="0">
              <a:gsLst>
                <a:gs pos="0">
                  <a:srgbClr val="1A2464"/>
                </a:gs>
                <a:gs pos="100000">
                  <a:srgbClr val="46558F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91162" name="Picture 2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21" y="0"/>
              <a:ext cx="1944" cy="19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91163" name="Rectangle 27"/>
          <p:cNvSpPr>
            <a:spLocks/>
          </p:cNvSpPr>
          <p:nvPr userDrawn="1"/>
        </p:nvSpPr>
        <p:spPr bwMode="auto">
          <a:xfrm>
            <a:off x="0" y="7213600"/>
            <a:ext cx="13004800" cy="2540000"/>
          </a:xfrm>
          <a:prstGeom prst="rect">
            <a:avLst/>
          </a:prstGeom>
          <a:gradFill rotWithShape="0">
            <a:gsLst>
              <a:gs pos="0">
                <a:srgbClr val="1A2464"/>
              </a:gs>
              <a:gs pos="100000">
                <a:srgbClr val="46558F"/>
              </a:gs>
            </a:gsLst>
            <a:lin ang="5400000" scaled="1"/>
          </a:gra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1164" name="Rectangle 28"/>
          <p:cNvSpPr>
            <a:spLocks/>
          </p:cNvSpPr>
          <p:nvPr userDrawn="1"/>
        </p:nvSpPr>
        <p:spPr bwMode="auto">
          <a:xfrm>
            <a:off x="0" y="7150100"/>
            <a:ext cx="13004800" cy="63500"/>
          </a:xfrm>
          <a:prstGeom prst="rect">
            <a:avLst/>
          </a:prstGeom>
          <a:gradFill rotWithShape="0">
            <a:gsLst>
              <a:gs pos="0">
                <a:srgbClr val="B3B3B3"/>
              </a:gs>
              <a:gs pos="100000">
                <a:srgbClr val="000000"/>
              </a:gs>
            </a:gsLst>
            <a:lin ang="5400000" scaled="1"/>
          </a:gra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1168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3276600"/>
            <a:ext cx="11125200" cy="2286000"/>
          </a:xfrm>
          <a:ln w="9525"/>
        </p:spPr>
        <p:txBody>
          <a:bodyPr lIns="91440" tIns="45720" rIns="91440" bIns="45720"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B424F0-30A2-4201-84E1-0E06B2061B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ACC532-A94C-429A-9709-1A62D7685B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5908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5908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6DA1E7-4226-4BE8-9E05-1C17CDFFF0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6D15E3-D551-49D3-B386-5D314CB83A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022641-C76C-4504-9BDD-DE1B25E1A4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86420B-FCD8-407C-B41F-D9BD6548DF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78A869-B041-40AE-AEF5-E6B4C85D16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6E05CA-876E-41D7-B620-956421822F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E0C8096-E2F9-4B74-86B0-BF5FE3E051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762000"/>
            <a:ext cx="2616200" cy="7543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762000"/>
            <a:ext cx="7696200" cy="7543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EC7DE9-C28F-4996-AC25-2B92674A62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740400"/>
            <a:ext cx="5156200" cy="3060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740400"/>
            <a:ext cx="5156200" cy="3060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981700" y="2070100"/>
            <a:ext cx="8750300" cy="875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740400"/>
            <a:ext cx="10464800" cy="306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854200"/>
            <a:ext cx="104648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Presentation Title</a:t>
            </a: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3004800" cy="2043113"/>
            <a:chOff x="0" y="0"/>
            <a:chExt cx="8192" cy="1288"/>
          </a:xfrm>
        </p:grpSpPr>
        <p:sp>
          <p:nvSpPr>
            <p:cNvPr id="1029" name="Rectangle 5"/>
            <p:cNvSpPr>
              <a:spLocks/>
            </p:cNvSpPr>
            <p:nvPr/>
          </p:nvSpPr>
          <p:spPr bwMode="auto">
            <a:xfrm>
              <a:off x="0" y="960"/>
              <a:ext cx="8192" cy="40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B3B3B3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30" name="Rectangle 6"/>
            <p:cNvSpPr>
              <a:spLocks/>
            </p:cNvSpPr>
            <p:nvPr/>
          </p:nvSpPr>
          <p:spPr bwMode="auto">
            <a:xfrm>
              <a:off x="0" y="0"/>
              <a:ext cx="8192" cy="960"/>
            </a:xfrm>
            <a:prstGeom prst="rect">
              <a:avLst/>
            </a:prstGeom>
            <a:gradFill rotWithShape="0">
              <a:gsLst>
                <a:gs pos="0">
                  <a:srgbClr val="1A2464"/>
                </a:gs>
                <a:gs pos="100000">
                  <a:srgbClr val="46558F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3449" y="0"/>
              <a:ext cx="1288" cy="1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1032" name="Rectangle 8"/>
          <p:cNvSpPr>
            <a:spLocks/>
          </p:cNvSpPr>
          <p:nvPr/>
        </p:nvSpPr>
        <p:spPr bwMode="auto">
          <a:xfrm>
            <a:off x="7696200" y="282575"/>
            <a:ext cx="5133975" cy="944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3400" b="1">
                <a:solidFill>
                  <a:srgbClr val="919191"/>
                </a:solidFill>
                <a:latin typeface="Tahoma" pitchFamily="34" charset="0"/>
                <a:ea typeface="Gill Sans" charset="0"/>
                <a:cs typeface="Gill Sans" charset="0"/>
              </a:rPr>
              <a:t>The OWASP Foundation</a:t>
            </a:r>
          </a:p>
          <a:p>
            <a:r>
              <a:rPr lang="en-US" sz="2800">
                <a:solidFill>
                  <a:srgbClr val="919191"/>
                </a:solidFill>
                <a:latin typeface="Tahoma" pitchFamily="34" charset="0"/>
                <a:ea typeface="Gill Sans" charset="0"/>
                <a:cs typeface="Gill Sans" charset="0"/>
              </a:rPr>
              <a:t>http://www.owasp.org</a:t>
            </a:r>
          </a:p>
        </p:txBody>
      </p:sp>
      <p:grpSp>
        <p:nvGrpSpPr>
          <p:cNvPr id="1033" name="Group 9"/>
          <p:cNvGrpSpPr>
            <a:grpSpLocks/>
          </p:cNvGrpSpPr>
          <p:nvPr/>
        </p:nvGrpSpPr>
        <p:grpSpPr bwMode="auto">
          <a:xfrm>
            <a:off x="0" y="9372600"/>
            <a:ext cx="13004800" cy="381000"/>
            <a:chOff x="0" y="0"/>
            <a:chExt cx="8192" cy="240"/>
          </a:xfrm>
        </p:grpSpPr>
        <p:sp>
          <p:nvSpPr>
            <p:cNvPr id="1034" name="Rectangle 10"/>
            <p:cNvSpPr>
              <a:spLocks/>
            </p:cNvSpPr>
            <p:nvPr/>
          </p:nvSpPr>
          <p:spPr bwMode="auto">
            <a:xfrm>
              <a:off x="0" y="40"/>
              <a:ext cx="8192" cy="200"/>
            </a:xfrm>
            <a:prstGeom prst="rect">
              <a:avLst/>
            </a:prstGeom>
            <a:gradFill rotWithShape="0">
              <a:gsLst>
                <a:gs pos="0">
                  <a:srgbClr val="1A2464"/>
                </a:gs>
                <a:gs pos="100000">
                  <a:srgbClr val="46558F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35" name="Rectangle 11"/>
            <p:cNvSpPr>
              <a:spLocks/>
            </p:cNvSpPr>
            <p:nvPr/>
          </p:nvSpPr>
          <p:spPr bwMode="auto">
            <a:xfrm>
              <a:off x="0" y="0"/>
              <a:ext cx="8192" cy="40"/>
            </a:xfrm>
            <a:prstGeom prst="rect">
              <a:avLst/>
            </a:prstGeom>
            <a:gradFill rotWithShape="0">
              <a:gsLst>
                <a:gs pos="0">
                  <a:srgbClr val="B3B3B3"/>
                </a:gs>
                <a:gs pos="100000">
                  <a:srgbClr val="000000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3" name="Text Box 9"/>
          <p:cNvSpPr txBox="1">
            <a:spLocks noChangeArrowheads="1"/>
          </p:cNvSpPr>
          <p:nvPr userDrawn="1"/>
        </p:nvSpPr>
        <p:spPr bwMode="auto">
          <a:xfrm>
            <a:off x="406400" y="8820090"/>
            <a:ext cx="12039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969696"/>
                </a:solidFill>
                <a:latin typeface="Tahoma" pitchFamily="34" charset="0"/>
              </a:rPr>
              <a:t>Copyright © The OWASP Foundation</a:t>
            </a:r>
          </a:p>
          <a:p>
            <a:r>
              <a:rPr lang="en-US" sz="1000" dirty="0">
                <a:solidFill>
                  <a:srgbClr val="969696"/>
                </a:solidFill>
                <a:latin typeface="Tahoma" pitchFamily="34" charset="0"/>
              </a:rPr>
              <a:t>Permission is granted to copy, distribute and/or modify this document under the terms of the OWASP License.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spd="med">
    <p:split orient="vert"/>
  </p:transition>
  <p:txStyles>
    <p:titleStyle>
      <a:lvl1pPr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Tahoma" pitchFamily="34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Tahoma" pitchFamily="34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Tahoma" pitchFamily="34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Tahoma" pitchFamily="34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Tahoma" pitchFamily="34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Tahoma" pitchFamily="34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Tahoma" pitchFamily="34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Tahoma" pitchFamily="34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2800" 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2400" 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2400" 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981700" y="2070100"/>
            <a:ext cx="8750300" cy="875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13004800" cy="698500"/>
            <a:chOff x="0" y="0"/>
            <a:chExt cx="8192" cy="440"/>
          </a:xfrm>
        </p:grpSpPr>
        <p:sp>
          <p:nvSpPr>
            <p:cNvPr id="2051" name="Rectangle 3"/>
            <p:cNvSpPr>
              <a:spLocks/>
            </p:cNvSpPr>
            <p:nvPr/>
          </p:nvSpPr>
          <p:spPr bwMode="auto">
            <a:xfrm>
              <a:off x="0" y="0"/>
              <a:ext cx="8192" cy="400"/>
            </a:xfrm>
            <a:prstGeom prst="rect">
              <a:avLst/>
            </a:prstGeom>
            <a:gradFill rotWithShape="0">
              <a:gsLst>
                <a:gs pos="0">
                  <a:srgbClr val="1A2464"/>
                </a:gs>
                <a:gs pos="100000">
                  <a:srgbClr val="46558F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14"/>
            <a:srcRect l="28503" t="22818" b="44373"/>
            <a:stretch>
              <a:fillRect/>
            </a:stretch>
          </p:blipFill>
          <p:spPr bwMode="auto">
            <a:xfrm>
              <a:off x="1" y="0"/>
              <a:ext cx="872" cy="4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2053" name="Rectangle 5"/>
            <p:cNvSpPr>
              <a:spLocks/>
            </p:cNvSpPr>
            <p:nvPr/>
          </p:nvSpPr>
          <p:spPr bwMode="auto">
            <a:xfrm>
              <a:off x="0" y="400"/>
              <a:ext cx="8192" cy="40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B3B3B3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62000"/>
            <a:ext cx="10464800" cy="137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Presentation Title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590800"/>
            <a:ext cx="104648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</p:txBody>
      </p:sp>
      <p:grpSp>
        <p:nvGrpSpPr>
          <p:cNvPr id="2056" name="Group 8"/>
          <p:cNvGrpSpPr>
            <a:grpSpLocks/>
          </p:cNvGrpSpPr>
          <p:nvPr/>
        </p:nvGrpSpPr>
        <p:grpSpPr bwMode="auto">
          <a:xfrm>
            <a:off x="0" y="9372600"/>
            <a:ext cx="13004800" cy="381000"/>
            <a:chOff x="0" y="0"/>
            <a:chExt cx="8192" cy="240"/>
          </a:xfrm>
        </p:grpSpPr>
        <p:sp>
          <p:nvSpPr>
            <p:cNvPr id="2057" name="Rectangle 9"/>
            <p:cNvSpPr>
              <a:spLocks/>
            </p:cNvSpPr>
            <p:nvPr/>
          </p:nvSpPr>
          <p:spPr bwMode="auto">
            <a:xfrm>
              <a:off x="0" y="40"/>
              <a:ext cx="8192" cy="200"/>
            </a:xfrm>
            <a:prstGeom prst="rect">
              <a:avLst/>
            </a:prstGeom>
            <a:gradFill rotWithShape="0">
              <a:gsLst>
                <a:gs pos="0">
                  <a:srgbClr val="1A2464"/>
                </a:gs>
                <a:gs pos="100000">
                  <a:srgbClr val="46558F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58" name="Rectangle 10"/>
            <p:cNvSpPr>
              <a:spLocks/>
            </p:cNvSpPr>
            <p:nvPr/>
          </p:nvSpPr>
          <p:spPr bwMode="auto">
            <a:xfrm>
              <a:off x="0" y="0"/>
              <a:ext cx="8192" cy="40"/>
            </a:xfrm>
            <a:prstGeom prst="rect">
              <a:avLst/>
            </a:prstGeom>
            <a:gradFill rotWithShape="0">
              <a:gsLst>
                <a:gs pos="0">
                  <a:srgbClr val="B3B3B3"/>
                </a:gs>
                <a:gs pos="100000">
                  <a:srgbClr val="000000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059" name="Text Box 1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598400" y="9385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808080"/>
                </a:solidFill>
                <a:ea typeface="Gill Sans" charset="0"/>
                <a:cs typeface="Gill Sans" charset="0"/>
              </a:defRPr>
            </a:lvl1pPr>
          </a:lstStyle>
          <a:p>
            <a:fld id="{22362EC9-522D-4396-B2FE-684F39CDE28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split orient="vert"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Tahoma" pitchFamily="34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Tahoma" pitchFamily="34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Tahoma" pitchFamily="34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Tahoma" pitchFamily="34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Tahoma" pitchFamily="34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Tahoma" pitchFamily="34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Tahoma" pitchFamily="34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Tahoma" pitchFamily="34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38200" indent="-571500" algn="l" rtl="0" fontAlgn="base">
        <a:spcBef>
          <a:spcPts val="2400"/>
        </a:spcBef>
        <a:spcAft>
          <a:spcPct val="0"/>
        </a:spcAft>
        <a:buSzPct val="120000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fontAlgn="base">
        <a:spcBef>
          <a:spcPts val="2400"/>
        </a:spcBef>
        <a:spcAft>
          <a:spcPct val="0"/>
        </a:spcAft>
        <a:buSzPct val="120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fontAlgn="base">
        <a:spcBef>
          <a:spcPts val="2400"/>
        </a:spcBef>
        <a:spcAft>
          <a:spcPct val="0"/>
        </a:spcAft>
        <a:buSzPct val="120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fontAlgn="base">
        <a:spcBef>
          <a:spcPts val="2400"/>
        </a:spcBef>
        <a:spcAft>
          <a:spcPct val="0"/>
        </a:spcAft>
        <a:buSzPct val="120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fontAlgn="base">
        <a:spcBef>
          <a:spcPts val="2400"/>
        </a:spcBef>
        <a:spcAft>
          <a:spcPct val="0"/>
        </a:spcAft>
        <a:buSzPct val="120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20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20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20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20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e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mages/4/47/Cloud-Top10-Security-Risks.pdf" TargetMode="External"/><Relationship Id="rId2" Type="http://schemas.openxmlformats.org/officeDocument/2006/relationships/hyperlink" Target="https://www.owasp.org/index.php/Category:OWASP_Top_Ten_Project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ni-ulm.de/in/mi/mitarbeiter/koenings/catching-authtokens.html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software-security.sans.org/blog/2010/11/08/insecure-handling-url-schemes-apples-ios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jpe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jack_mannino" TargetMode="External"/><Relationship Id="rId7" Type="http://schemas.openxmlformats.org/officeDocument/2006/relationships/hyperlink" Target="http://twitter.com/schmoilito" TargetMode="External"/><Relationship Id="rId2" Type="http://schemas.openxmlformats.org/officeDocument/2006/relationships/hyperlink" Target="mailto:jack@nvisiumsecurity.com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mike.zusman@carvesystems.com" TargetMode="External"/><Relationship Id="rId5" Type="http://schemas.openxmlformats.org/officeDocument/2006/relationships/hyperlink" Target="http://twitter.com/quine" TargetMode="External"/><Relationship Id="rId4" Type="http://schemas.openxmlformats.org/officeDocument/2006/relationships/hyperlink" Target="mailto:zach.lanier@intrepidusgroup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wasp.org/index.php/OWASP_Risk_Rating_Methodology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/>
          </p:cNvSpPr>
          <p:nvPr/>
        </p:nvSpPr>
        <p:spPr bwMode="auto">
          <a:xfrm>
            <a:off x="225425" y="184150"/>
            <a:ext cx="5029200" cy="1416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3600" b="1" dirty="0" err="1" smtClean="0">
                <a:solidFill>
                  <a:srgbClr val="B3B3B3"/>
                </a:solidFill>
                <a:latin typeface="Tahoma" pitchFamily="34" charset="0"/>
                <a:ea typeface="Gill Sans" charset="0"/>
                <a:cs typeface="Gill Sans" charset="0"/>
              </a:rPr>
              <a:t>Appsec</a:t>
            </a:r>
            <a:r>
              <a:rPr lang="en-US" sz="3600" b="1" dirty="0" smtClean="0">
                <a:solidFill>
                  <a:srgbClr val="B3B3B3"/>
                </a:solidFill>
                <a:latin typeface="Tahoma" pitchFamily="34" charset="0"/>
                <a:ea typeface="Gill Sans" charset="0"/>
                <a:cs typeface="Gill Sans" charset="0"/>
              </a:rPr>
              <a:t> USA</a:t>
            </a:r>
          </a:p>
          <a:p>
            <a:r>
              <a:rPr lang="en-US" sz="3600" b="1" dirty="0" smtClean="0">
                <a:solidFill>
                  <a:srgbClr val="B3B3B3"/>
                </a:solidFill>
                <a:latin typeface="Tahoma" pitchFamily="34" charset="0"/>
                <a:ea typeface="Gill Sans" charset="0"/>
                <a:cs typeface="Gill Sans" charset="0"/>
              </a:rPr>
              <a:t>Minneapolis, MN</a:t>
            </a:r>
          </a:p>
          <a:p>
            <a:r>
              <a:rPr lang="en-US" sz="2000" dirty="0" smtClean="0">
                <a:solidFill>
                  <a:srgbClr val="B3B3B3"/>
                </a:solidFill>
                <a:latin typeface="Tahoma" pitchFamily="34" charset="0"/>
                <a:ea typeface="Gill Sans" charset="0"/>
                <a:cs typeface="Gill Sans" charset="0"/>
              </a:rPr>
              <a:t>September 23, 2011</a:t>
            </a:r>
            <a:endParaRPr lang="en-US" sz="2000" dirty="0">
              <a:solidFill>
                <a:srgbClr val="B3B3B3"/>
              </a:solidFill>
              <a:latin typeface="Tahoma" pitchFamily="34" charset="0"/>
              <a:ea typeface="Gill Sans" charset="0"/>
              <a:cs typeface="Gill Sans" charset="0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title"/>
          </p:nvPr>
        </p:nvSpPr>
        <p:spPr>
          <a:xfrm>
            <a:off x="1270000" y="1854200"/>
            <a:ext cx="10464800" cy="3022600"/>
          </a:xfrm>
          <a:ln/>
        </p:spPr>
        <p:txBody>
          <a:bodyPr/>
          <a:lstStyle/>
          <a:p>
            <a:r>
              <a:rPr lang="en-US" sz="8300" dirty="0" smtClean="0"/>
              <a:t>OWASP Top 10 Mobile Risks</a:t>
            </a:r>
            <a:endParaRPr lang="en-US" sz="3400" b="1" i="1" dirty="0">
              <a:latin typeface="Arial" charset="0"/>
            </a:endParaRP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70000" y="5486400"/>
            <a:ext cx="10464800" cy="2819400"/>
          </a:xfrm>
          <a:ln/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OWASP Mobile Security Project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10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Risks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7400" y="2057400"/>
            <a:ext cx="11430000" cy="73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6186618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11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762000"/>
            <a:ext cx="12192000" cy="1371600"/>
          </a:xfrm>
        </p:spPr>
        <p:txBody>
          <a:bodyPr/>
          <a:lstStyle/>
          <a:p>
            <a:r>
              <a:rPr lang="en-US" sz="5400" dirty="0"/>
              <a:t>M</a:t>
            </a:r>
            <a:r>
              <a:rPr lang="en-US" sz="5400" dirty="0" smtClean="0"/>
              <a:t>1- Insecure Data Storage</a:t>
            </a:r>
            <a:endParaRPr lang="en-US" sz="5400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2590800"/>
            <a:ext cx="7924800" cy="66294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3600" dirty="0" smtClean="0"/>
              <a:t>Sensitive data left unprotected</a:t>
            </a:r>
          </a:p>
          <a:p>
            <a:pPr>
              <a:buFont typeface="Arial"/>
              <a:buChar char="•"/>
            </a:pPr>
            <a:r>
              <a:rPr lang="en-US" sz="3600" dirty="0" smtClean="0"/>
              <a:t>Applies to locally stored data + cloud synced</a:t>
            </a:r>
          </a:p>
          <a:p>
            <a:pPr>
              <a:buFont typeface="Arial"/>
              <a:buChar char="•"/>
            </a:pPr>
            <a:r>
              <a:rPr lang="en-US" sz="3600" dirty="0" smtClean="0"/>
              <a:t>Generally a result of: </a:t>
            </a:r>
          </a:p>
          <a:p>
            <a:pPr lvl="1">
              <a:buFont typeface="Arial"/>
              <a:buChar char="•"/>
            </a:pPr>
            <a:r>
              <a:rPr lang="en-US" sz="2800" dirty="0" smtClean="0"/>
              <a:t>Not encrypting data</a:t>
            </a:r>
          </a:p>
          <a:p>
            <a:pPr lvl="1">
              <a:buFont typeface="Arial"/>
              <a:buChar char="•"/>
            </a:pPr>
            <a:r>
              <a:rPr lang="en-US" sz="2800" dirty="0" smtClean="0"/>
              <a:t>Caching data not intended for long-term storage</a:t>
            </a:r>
          </a:p>
          <a:p>
            <a:pPr lvl="1">
              <a:buFont typeface="Arial"/>
              <a:buChar char="•"/>
            </a:pPr>
            <a:r>
              <a:rPr lang="en-US" sz="2800" dirty="0" smtClean="0"/>
              <a:t>Weak or global permissions</a:t>
            </a:r>
          </a:p>
          <a:p>
            <a:pPr lvl="1">
              <a:buFont typeface="Arial"/>
              <a:buChar char="•"/>
            </a:pPr>
            <a:r>
              <a:rPr lang="en-US" sz="2800" dirty="0" smtClean="0"/>
              <a:t>Not leveraging platform best-practices</a:t>
            </a:r>
          </a:p>
          <a:p>
            <a:pPr marL="266700" indent="0"/>
            <a:endParaRPr lang="en-US" sz="4000" dirty="0" smtClean="0"/>
          </a:p>
          <a:p>
            <a:pPr marL="266700" indent="0"/>
            <a:endParaRPr lang="en-US" sz="40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9093200" y="2590800"/>
            <a:ext cx="3733800" cy="822960"/>
          </a:xfrm>
          <a:prstGeom prst="roundRect">
            <a:avLst/>
          </a:prstGeom>
          <a:blipFill dpi="0" rotWithShape="0">
            <a:blip r:embed="rId2">
              <a:alphaModFix amt="36000"/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407400" y="3581400"/>
            <a:ext cx="4419600" cy="533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8382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>
              <a:buFont typeface="Arial"/>
              <a:buChar char="•"/>
            </a:pPr>
            <a:r>
              <a:rPr lang="en-US" sz="4000" dirty="0" smtClean="0"/>
              <a:t>Confidentiality of data lost</a:t>
            </a:r>
          </a:p>
          <a:p>
            <a:pPr>
              <a:buFont typeface="Arial"/>
              <a:buChar char="•"/>
            </a:pPr>
            <a:r>
              <a:rPr lang="en-US" sz="4000" dirty="0" smtClean="0"/>
              <a:t>Credentials disclosed</a:t>
            </a:r>
          </a:p>
          <a:p>
            <a:pPr>
              <a:buFont typeface="Arial"/>
              <a:buChar char="•"/>
            </a:pPr>
            <a:r>
              <a:rPr lang="en-US" sz="4000" dirty="0" smtClean="0"/>
              <a:t>Privacy violations</a:t>
            </a:r>
          </a:p>
          <a:p>
            <a:pPr>
              <a:buFont typeface="Arial"/>
              <a:buChar char="•"/>
            </a:pPr>
            <a:r>
              <a:rPr lang="en-US" sz="4000" dirty="0" smtClean="0"/>
              <a:t>Non-compliance</a:t>
            </a:r>
          </a:p>
          <a:p>
            <a:pPr>
              <a:buFont typeface="Arial"/>
              <a:buChar char="•"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2977418757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12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762000"/>
            <a:ext cx="12192000" cy="1981200"/>
          </a:xfrm>
        </p:spPr>
        <p:txBody>
          <a:bodyPr/>
          <a:lstStyle/>
          <a:p>
            <a:r>
              <a:rPr lang="en-US" sz="5400" dirty="0"/>
              <a:t>M</a:t>
            </a:r>
            <a:r>
              <a:rPr lang="en-US" sz="5400" dirty="0" smtClean="0"/>
              <a:t>1</a:t>
            </a:r>
            <a:r>
              <a:rPr lang="en-US" sz="5400" dirty="0"/>
              <a:t>- </a:t>
            </a:r>
            <a:r>
              <a:rPr lang="en-US" sz="5400" dirty="0" smtClean="0"/>
              <a:t>Insecure Data Storage</a:t>
            </a:r>
            <a:endParaRPr lang="en-US" sz="5400" dirty="0"/>
          </a:p>
        </p:txBody>
      </p:sp>
      <p:sp>
        <p:nvSpPr>
          <p:cNvPr id="2" name="TextBox 1"/>
          <p:cNvSpPr txBox="1"/>
          <p:nvPr/>
        </p:nvSpPr>
        <p:spPr>
          <a:xfrm>
            <a:off x="1943384" y="3155789"/>
            <a:ext cx="1846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goatdroid login p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2600" y="2438400"/>
            <a:ext cx="4229100" cy="6286500"/>
          </a:xfrm>
          <a:prstGeom prst="rect">
            <a:avLst/>
          </a:prstGeom>
        </p:spPr>
      </p:pic>
      <p:pic>
        <p:nvPicPr>
          <p:cNvPr id="8" name="Picture 7" descr="goatdroid insecure data storage (login page code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07000" y="2438400"/>
            <a:ext cx="7315200" cy="29718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 bwMode="auto">
          <a:xfrm flipV="1">
            <a:off x="3454400" y="4495800"/>
            <a:ext cx="1761296" cy="943216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9017000" y="5029200"/>
            <a:ext cx="0" cy="1723784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pic>
        <p:nvPicPr>
          <p:cNvPr id="12" name="Picture 11" descr="IMG_0014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07000" y="6858000"/>
            <a:ext cx="73152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0746012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13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762000"/>
            <a:ext cx="12192000" cy="1981200"/>
          </a:xfrm>
        </p:spPr>
        <p:txBody>
          <a:bodyPr/>
          <a:lstStyle/>
          <a:p>
            <a:r>
              <a:rPr lang="en-US" sz="5400" dirty="0" smtClean="0"/>
              <a:t>M1- Insecure Data Storage</a:t>
            </a:r>
            <a:br>
              <a:rPr lang="en-US" sz="5400" dirty="0" smtClean="0"/>
            </a:br>
            <a:r>
              <a:rPr lang="en-US" sz="4800" i="1" dirty="0" smtClean="0"/>
              <a:t>Prevention Tips</a:t>
            </a:r>
            <a:endParaRPr lang="en-US" sz="4800" i="1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3429000"/>
            <a:ext cx="8153400" cy="54102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3600" dirty="0" smtClean="0"/>
              <a:t>Store ONLY what is absolutely required</a:t>
            </a:r>
          </a:p>
          <a:p>
            <a:pPr>
              <a:buFont typeface="Arial"/>
              <a:buChar char="•"/>
            </a:pPr>
            <a:r>
              <a:rPr lang="en-US" sz="3600" dirty="0" smtClean="0"/>
              <a:t>Never use public storage areas (</a:t>
            </a:r>
            <a:r>
              <a:rPr lang="en-US" sz="3600" dirty="0" err="1" smtClean="0"/>
              <a:t>ie</a:t>
            </a:r>
            <a:r>
              <a:rPr lang="en-US" sz="3600" dirty="0" smtClean="0"/>
              <a:t>- SD card)</a:t>
            </a:r>
          </a:p>
          <a:p>
            <a:pPr>
              <a:buFont typeface="Arial"/>
              <a:buChar char="•"/>
            </a:pPr>
            <a:r>
              <a:rPr lang="en-US" sz="3600" dirty="0" smtClean="0"/>
              <a:t>Leverage secure containers and platform provided file encryption APIs</a:t>
            </a:r>
          </a:p>
          <a:p>
            <a:pPr>
              <a:buFont typeface="Arial"/>
              <a:buChar char="•"/>
            </a:pPr>
            <a:r>
              <a:rPr lang="en-US" sz="3600" dirty="0" smtClean="0"/>
              <a:t>Do not grant files world readable or world writeable permissions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 marL="266700" indent="0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43384" y="3155789"/>
            <a:ext cx="1846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90981496"/>
              </p:ext>
            </p:extLst>
          </p:nvPr>
        </p:nvGraphicFramePr>
        <p:xfrm>
          <a:off x="8559800" y="3657600"/>
          <a:ext cx="410633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3039534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Control#</a:t>
                      </a:r>
                      <a:endParaRPr lang="en-US" dirty="0"/>
                    </a:p>
                  </a:txBody>
                  <a:tcPr>
                    <a:solidFill>
                      <a:srgbClr val="070A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rgbClr val="070A52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 smtClean="0"/>
                        <a:t>1.1-1.14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Identify and protect</a:t>
                      </a:r>
                      <a:r>
                        <a:rPr lang="en-US" baseline="0" dirty="0" smtClean="0"/>
                        <a:t> sensitive data on the mobile device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 smtClean="0"/>
                        <a:t>2.1, 2.2, 2.5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Handle password</a:t>
                      </a:r>
                      <a:r>
                        <a:rPr lang="en-US" baseline="0" dirty="0" smtClean="0"/>
                        <a:t> credentials securely on the device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4419495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14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762000"/>
            <a:ext cx="12192000" cy="1371600"/>
          </a:xfrm>
        </p:spPr>
        <p:txBody>
          <a:bodyPr/>
          <a:lstStyle/>
          <a:p>
            <a:r>
              <a:rPr lang="en-US" sz="5400" dirty="0" smtClean="0"/>
              <a:t>M2- Weak Server Side Controls</a:t>
            </a:r>
            <a:endParaRPr lang="en-US" sz="5400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2590800"/>
            <a:ext cx="7924800" cy="66294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3600" dirty="0" smtClean="0"/>
              <a:t>Applies to the backend services</a:t>
            </a:r>
          </a:p>
          <a:p>
            <a:pPr>
              <a:buFont typeface="Arial"/>
              <a:buChar char="•"/>
            </a:pPr>
            <a:r>
              <a:rPr lang="en-US" sz="3600" dirty="0" smtClean="0"/>
              <a:t>Not mobile specific per se, but essential to get right</a:t>
            </a:r>
          </a:p>
          <a:p>
            <a:pPr>
              <a:buFont typeface="Arial"/>
              <a:buChar char="•"/>
            </a:pPr>
            <a:r>
              <a:rPr lang="en-US" sz="3600" dirty="0" smtClean="0"/>
              <a:t>We still can’t trust the client</a:t>
            </a:r>
          </a:p>
          <a:p>
            <a:pPr>
              <a:buFont typeface="Arial"/>
              <a:buChar char="•"/>
            </a:pPr>
            <a:r>
              <a:rPr lang="en-US" sz="3600" dirty="0" smtClean="0"/>
              <a:t>Luckily, we understand these issues well</a:t>
            </a:r>
          </a:p>
          <a:p>
            <a:pPr>
              <a:buFont typeface="Arial"/>
              <a:buChar char="•"/>
            </a:pPr>
            <a:r>
              <a:rPr lang="en-US" sz="3600" dirty="0" smtClean="0"/>
              <a:t>Existing controls may need to be re-evaluated (</a:t>
            </a:r>
            <a:r>
              <a:rPr lang="en-US" sz="3600" dirty="0" err="1" smtClean="0"/>
              <a:t>ie</a:t>
            </a:r>
            <a:r>
              <a:rPr lang="en-US" sz="3600" dirty="0" smtClean="0"/>
              <a:t>- out of band </a:t>
            </a:r>
            <a:r>
              <a:rPr lang="en-US" sz="3600" dirty="0" err="1" smtClean="0"/>
              <a:t>comms</a:t>
            </a:r>
            <a:r>
              <a:rPr lang="en-US" sz="3600" dirty="0" smtClean="0"/>
              <a:t>)</a:t>
            </a:r>
          </a:p>
          <a:p>
            <a:pPr marL="266700" indent="0"/>
            <a:endParaRPr lang="en-US" sz="4000" dirty="0" smtClean="0"/>
          </a:p>
          <a:p>
            <a:pPr marL="266700" indent="0"/>
            <a:endParaRPr lang="en-US" sz="40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9093200" y="2590800"/>
            <a:ext cx="3733800" cy="822960"/>
          </a:xfrm>
          <a:prstGeom prst="roundRect">
            <a:avLst/>
          </a:prstGeom>
          <a:blipFill dpi="0" rotWithShape="0">
            <a:blip r:embed="rId2">
              <a:alphaModFix amt="36000"/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407400" y="3581400"/>
            <a:ext cx="4419600" cy="533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8382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>
              <a:buFont typeface="Arial"/>
              <a:buChar char="•"/>
            </a:pPr>
            <a:r>
              <a:rPr lang="en-US" dirty="0" smtClean="0"/>
              <a:t>Confidentially of data lost</a:t>
            </a:r>
          </a:p>
          <a:p>
            <a:pPr>
              <a:buFont typeface="Arial"/>
              <a:buChar char="•"/>
            </a:pPr>
            <a:r>
              <a:rPr lang="en-US" dirty="0" smtClean="0"/>
              <a:t>Integrity of data not trusted</a:t>
            </a:r>
          </a:p>
          <a:p>
            <a:pPr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115820178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15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762000"/>
            <a:ext cx="12192000" cy="1371600"/>
          </a:xfrm>
        </p:spPr>
        <p:txBody>
          <a:bodyPr/>
          <a:lstStyle/>
          <a:p>
            <a:r>
              <a:rPr lang="en-US" sz="5400" dirty="0" smtClean="0"/>
              <a:t>M2- Weak Server Side Controls</a:t>
            </a:r>
            <a:endParaRPr lang="en-US" sz="5400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2286000"/>
            <a:ext cx="5486400" cy="6324600"/>
          </a:xfrm>
        </p:spPr>
        <p:txBody>
          <a:bodyPr/>
          <a:lstStyle/>
          <a:p>
            <a:pPr marL="266700" indent="0" algn="ctr"/>
            <a:r>
              <a:rPr lang="en-US" dirty="0" smtClean="0"/>
              <a:t>OWASP Top 10</a:t>
            </a:r>
          </a:p>
          <a:p>
            <a:pPr marL="266700" indent="0" algn="ctr"/>
            <a:endParaRPr lang="en-US" dirty="0"/>
          </a:p>
          <a:p>
            <a:pPr marL="266700" indent="0" algn="ctr"/>
            <a:endParaRPr lang="en-US" dirty="0" smtClean="0"/>
          </a:p>
          <a:p>
            <a:pPr marL="266700" indent="0" algn="ctr"/>
            <a:endParaRPr lang="en-US" dirty="0"/>
          </a:p>
          <a:p>
            <a:pPr marL="266700" indent="0" algn="ctr"/>
            <a:endParaRPr lang="en-US" dirty="0" smtClean="0"/>
          </a:p>
          <a:p>
            <a:pPr marL="266700" indent="0"/>
            <a:endParaRPr lang="en-US" dirty="0" smtClean="0"/>
          </a:p>
          <a:p>
            <a:pPr marL="266700" indent="0"/>
            <a:endParaRPr lang="en-US" sz="1800" dirty="0" smtClean="0"/>
          </a:p>
          <a:p>
            <a:pPr marL="552450" indent="-285750">
              <a:buFont typeface="Arial"/>
              <a:buChar char="•"/>
            </a:pP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err="1">
                <a:hlinkClick r:id="rId2"/>
              </a:rPr>
              <a:t>www.owasp.org</a:t>
            </a:r>
            <a:r>
              <a:rPr lang="en-US" sz="1800" dirty="0">
                <a:hlinkClick r:id="rId2"/>
              </a:rPr>
              <a:t>/</a:t>
            </a:r>
            <a:r>
              <a:rPr lang="en-US" sz="1800" dirty="0" err="1">
                <a:hlinkClick r:id="rId2"/>
              </a:rPr>
              <a:t>index.php</a:t>
            </a:r>
            <a:r>
              <a:rPr lang="en-US" sz="1800" dirty="0">
                <a:hlinkClick r:id="rId2"/>
              </a:rPr>
              <a:t>/</a:t>
            </a:r>
            <a:r>
              <a:rPr lang="en-US" sz="1800" dirty="0" err="1">
                <a:hlinkClick r:id="rId2"/>
              </a:rPr>
              <a:t>Category:OWASP_Top_Ten_Project</a:t>
            </a:r>
            <a:endParaRPr lang="en-US" sz="1800" dirty="0" smtClean="0"/>
          </a:p>
          <a:p>
            <a:pPr marL="266700" indent="0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43384" y="3155789"/>
            <a:ext cx="1846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07200" y="2286000"/>
            <a:ext cx="5486400" cy="662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8382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266700" indent="0" algn="ctr"/>
            <a:r>
              <a:rPr lang="en-US" dirty="0" smtClean="0"/>
              <a:t>OWASP Cloud Top 10</a:t>
            </a:r>
          </a:p>
          <a:p>
            <a:pPr marL="266700" indent="0" algn="ctr"/>
            <a:endParaRPr lang="en-US" dirty="0"/>
          </a:p>
          <a:p>
            <a:pPr marL="266700" indent="0" algn="ctr"/>
            <a:endParaRPr lang="en-US" dirty="0" smtClean="0"/>
          </a:p>
          <a:p>
            <a:pPr marL="266700" indent="0" algn="ctr"/>
            <a:endParaRPr lang="en-US" dirty="0"/>
          </a:p>
          <a:p>
            <a:pPr marL="266700" indent="0" algn="ctr"/>
            <a:endParaRPr lang="en-US" dirty="0" smtClean="0"/>
          </a:p>
          <a:p>
            <a:pPr marL="266700" indent="0" algn="ctr"/>
            <a:endParaRPr lang="en-US" dirty="0"/>
          </a:p>
          <a:p>
            <a:pPr marL="266700" indent="0"/>
            <a:endParaRPr lang="en-US" sz="1800" dirty="0" smtClean="0"/>
          </a:p>
          <a:p>
            <a:pPr marL="552450" indent="-285750">
              <a:buFont typeface="Arial"/>
              <a:buChar char="•"/>
            </a:pP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://www.owasp.org/images/4/47/Cloud-Top10-Security-Risks.pdf</a:t>
            </a:r>
            <a:endParaRPr lang="en-US" sz="1800" dirty="0" smtClean="0"/>
          </a:p>
        </p:txBody>
      </p:sp>
      <p:pic>
        <p:nvPicPr>
          <p:cNvPr id="3" name="Picture 2" descr="Screen shot 2011-09-14 at 3.23.1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400" y="3276600"/>
            <a:ext cx="5638800" cy="5118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69196" y="3429000"/>
            <a:ext cx="5200604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8152684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16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762000"/>
            <a:ext cx="12192000" cy="1981200"/>
          </a:xfrm>
        </p:spPr>
        <p:txBody>
          <a:bodyPr/>
          <a:lstStyle/>
          <a:p>
            <a:r>
              <a:rPr lang="en-US" sz="5400" dirty="0" smtClean="0"/>
              <a:t>M2- Weak Server Side Controls</a:t>
            </a:r>
            <a:br>
              <a:rPr lang="en-US" sz="5400" dirty="0" smtClean="0"/>
            </a:br>
            <a:r>
              <a:rPr lang="en-US" sz="4800" i="1" dirty="0" smtClean="0"/>
              <a:t>Prevention Tips</a:t>
            </a:r>
            <a:endParaRPr lang="en-US" sz="4800" i="1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3429000"/>
            <a:ext cx="8153400" cy="54102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3600" dirty="0" smtClean="0"/>
              <a:t>Understand the additional risks mobile apps introduce into existing architectures</a:t>
            </a:r>
          </a:p>
          <a:p>
            <a:pPr>
              <a:buFont typeface="Arial"/>
              <a:buChar char="•"/>
            </a:pPr>
            <a:r>
              <a:rPr lang="en-US" sz="3600" dirty="0" smtClean="0"/>
              <a:t>Leverage the wealth of knowledge that is already out there</a:t>
            </a:r>
          </a:p>
          <a:p>
            <a:pPr>
              <a:buFont typeface="Arial"/>
              <a:buChar char="•"/>
            </a:pPr>
            <a:r>
              <a:rPr lang="en-US" sz="3600" dirty="0" smtClean="0"/>
              <a:t>OWASP Web Top 10, Cloud Top 10, Web Services Top 10</a:t>
            </a:r>
          </a:p>
          <a:p>
            <a:pPr>
              <a:buFont typeface="Arial"/>
              <a:buChar char="•"/>
            </a:pPr>
            <a:r>
              <a:rPr lang="en-US" sz="3600" dirty="0" smtClean="0"/>
              <a:t>Cheat sheets, development guides, ESAPI</a:t>
            </a:r>
          </a:p>
          <a:p>
            <a:pPr marL="266700" indent="0"/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943384" y="3155789"/>
            <a:ext cx="1846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84699156"/>
              </p:ext>
            </p:extLst>
          </p:nvPr>
        </p:nvGraphicFramePr>
        <p:xfrm>
          <a:off x="8559800" y="3657600"/>
          <a:ext cx="4106334" cy="1676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3039534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Control#</a:t>
                      </a:r>
                      <a:endParaRPr lang="en-US" dirty="0"/>
                    </a:p>
                  </a:txBody>
                  <a:tcPr>
                    <a:solidFill>
                      <a:srgbClr val="070A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rgbClr val="070A52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 smtClean="0"/>
                        <a:t>5.1-5.8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Keep the</a:t>
                      </a:r>
                      <a:r>
                        <a:rPr lang="en-US" baseline="0" dirty="0" smtClean="0"/>
                        <a:t> backend APIs (services) and the platform (server) secure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44775904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17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762000"/>
            <a:ext cx="12192000" cy="1371600"/>
          </a:xfrm>
        </p:spPr>
        <p:txBody>
          <a:bodyPr/>
          <a:lstStyle/>
          <a:p>
            <a:r>
              <a:rPr lang="en-US" sz="5000" dirty="0" smtClean="0"/>
              <a:t>M3- Insufficient Transport Layer Protection</a:t>
            </a:r>
            <a:endParaRPr lang="en-US" sz="5000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2590800"/>
            <a:ext cx="7924800" cy="66294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3600" dirty="0" smtClean="0"/>
              <a:t>Complete lack of encryption for transmitted data</a:t>
            </a:r>
          </a:p>
          <a:p>
            <a:pPr lvl="1">
              <a:buFont typeface="Arial"/>
              <a:buChar char="•"/>
            </a:pPr>
            <a:r>
              <a:rPr lang="en-US" sz="2800" dirty="0" smtClean="0"/>
              <a:t>Yes, this unfortunately happens </a:t>
            </a:r>
            <a:r>
              <a:rPr lang="en-US" sz="2800" i="1" dirty="0" smtClean="0"/>
              <a:t>often</a:t>
            </a:r>
          </a:p>
          <a:p>
            <a:pPr>
              <a:buFont typeface="Arial"/>
              <a:buChar char="•"/>
            </a:pPr>
            <a:r>
              <a:rPr lang="en-US" sz="3600" dirty="0" smtClean="0"/>
              <a:t>Weakly encrypted data in transit</a:t>
            </a:r>
          </a:p>
          <a:p>
            <a:pPr>
              <a:buFont typeface="Arial"/>
              <a:buChar char="•"/>
            </a:pPr>
            <a:r>
              <a:rPr lang="en-US" sz="3600" dirty="0" smtClean="0"/>
              <a:t>Strong encryption, but ignoring security warnings</a:t>
            </a:r>
          </a:p>
          <a:p>
            <a:pPr lvl="1">
              <a:buFont typeface="Arial"/>
              <a:buChar char="•"/>
            </a:pPr>
            <a:r>
              <a:rPr lang="en-US" sz="2800" dirty="0" smtClean="0"/>
              <a:t>Ignoring certificate validation errors</a:t>
            </a:r>
          </a:p>
          <a:p>
            <a:pPr lvl="1">
              <a:buFont typeface="Arial"/>
              <a:buChar char="•"/>
            </a:pPr>
            <a:r>
              <a:rPr lang="en-US" sz="2800" dirty="0" smtClean="0"/>
              <a:t>Falling back to plain text after failures</a:t>
            </a:r>
          </a:p>
          <a:p>
            <a:pPr lvl="1">
              <a:buFont typeface="Arial"/>
              <a:buChar char="•"/>
            </a:pPr>
            <a:endParaRPr lang="en-US" sz="2800" dirty="0" smtClean="0"/>
          </a:p>
          <a:p>
            <a:pPr marL="266700" indent="0"/>
            <a:endParaRPr lang="en-US" sz="4000" dirty="0" smtClean="0"/>
          </a:p>
          <a:p>
            <a:pPr marL="266700" indent="0"/>
            <a:endParaRPr lang="en-US" sz="40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9093200" y="2590800"/>
            <a:ext cx="3733800" cy="822960"/>
          </a:xfrm>
          <a:prstGeom prst="roundRect">
            <a:avLst/>
          </a:prstGeom>
          <a:blipFill dpi="0" rotWithShape="0">
            <a:blip r:embed="rId2">
              <a:alphaModFix amt="36000"/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407400" y="3581400"/>
            <a:ext cx="4419600" cy="533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8382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>
              <a:buFont typeface="Arial"/>
              <a:buChar char="•"/>
            </a:pPr>
            <a:r>
              <a:rPr lang="en-US" dirty="0" smtClean="0"/>
              <a:t>Man-in-the-middle attacks</a:t>
            </a:r>
          </a:p>
          <a:p>
            <a:pPr>
              <a:buFont typeface="Arial"/>
              <a:buChar char="•"/>
            </a:pPr>
            <a:r>
              <a:rPr lang="en-US" dirty="0" smtClean="0"/>
              <a:t>Tampering w/ data in transit</a:t>
            </a:r>
          </a:p>
          <a:p>
            <a:pPr>
              <a:buFont typeface="Arial"/>
              <a:buChar char="•"/>
            </a:pPr>
            <a:r>
              <a:rPr lang="en-US" dirty="0"/>
              <a:t>Confidentiality of data lost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740007958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18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762000"/>
            <a:ext cx="12192000" cy="1371600"/>
          </a:xfrm>
        </p:spPr>
        <p:txBody>
          <a:bodyPr/>
          <a:lstStyle/>
          <a:p>
            <a:r>
              <a:rPr lang="en-US" sz="5000" dirty="0" smtClean="0"/>
              <a:t>M3- </a:t>
            </a:r>
            <a:r>
              <a:rPr lang="en-US" sz="5000" dirty="0"/>
              <a:t>Insufficient Transport Layer Protection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2590800"/>
            <a:ext cx="11353800" cy="6248400"/>
          </a:xfrm>
        </p:spPr>
        <p:txBody>
          <a:bodyPr/>
          <a:lstStyle/>
          <a:p>
            <a:pPr marL="266700" indent="0"/>
            <a:r>
              <a:rPr lang="en-US" dirty="0" smtClean="0"/>
              <a:t>Real World Example: Google </a:t>
            </a:r>
            <a:r>
              <a:rPr lang="en-US" dirty="0" err="1" smtClean="0"/>
              <a:t>ClientLogin</a:t>
            </a:r>
            <a:r>
              <a:rPr lang="en-US" dirty="0" smtClean="0"/>
              <a:t> Authentication Protocol</a:t>
            </a:r>
          </a:p>
          <a:p>
            <a:pPr>
              <a:buFont typeface="Arial"/>
              <a:buChar char="•"/>
            </a:pPr>
            <a:r>
              <a:rPr lang="en-US" dirty="0" smtClean="0"/>
              <a:t>Authorization header sent over HTTP</a:t>
            </a:r>
          </a:p>
          <a:p>
            <a:pPr>
              <a:buFont typeface="Arial"/>
              <a:buChar char="•"/>
            </a:pPr>
            <a:r>
              <a:rPr lang="en-US" dirty="0" smtClean="0"/>
              <a:t>When users connected via </a:t>
            </a:r>
            <a:r>
              <a:rPr lang="en-US" dirty="0" err="1" smtClean="0"/>
              <a:t>wifi</a:t>
            </a:r>
            <a:r>
              <a:rPr lang="en-US" dirty="0" smtClean="0"/>
              <a:t>, apps automatically sent the token in an attempt to automatically synchronize data from server</a:t>
            </a:r>
          </a:p>
          <a:p>
            <a:pPr>
              <a:buFont typeface="Arial"/>
              <a:buChar char="•"/>
            </a:pPr>
            <a:r>
              <a:rPr lang="en-US" dirty="0" smtClean="0"/>
              <a:t>Sniff this value, impersonate the user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hlinkClick r:id="rId2"/>
              </a:rPr>
              <a:t>http://</a:t>
            </a:r>
            <a:r>
              <a:rPr lang="en-US" sz="1800" dirty="0" err="1">
                <a:hlinkClick r:id="rId2"/>
              </a:rPr>
              <a:t>www.uni-ulm.de</a:t>
            </a:r>
            <a:r>
              <a:rPr lang="en-US" sz="1800" dirty="0">
                <a:hlinkClick r:id="rId2"/>
              </a:rPr>
              <a:t>/in/mi/</a:t>
            </a:r>
            <a:r>
              <a:rPr lang="en-US" sz="1800" dirty="0" err="1">
                <a:hlinkClick r:id="rId2"/>
              </a:rPr>
              <a:t>mitarbeiter</a:t>
            </a:r>
            <a:r>
              <a:rPr lang="en-US" sz="1800" dirty="0">
                <a:hlinkClick r:id="rId2"/>
              </a:rPr>
              <a:t>/</a:t>
            </a:r>
            <a:r>
              <a:rPr lang="en-US" sz="1800" dirty="0" err="1">
                <a:hlinkClick r:id="rId2"/>
              </a:rPr>
              <a:t>koenings</a:t>
            </a:r>
            <a:r>
              <a:rPr lang="en-US" sz="1800" dirty="0">
                <a:hlinkClick r:id="rId2"/>
              </a:rPr>
              <a:t>/catching-</a:t>
            </a:r>
            <a:r>
              <a:rPr lang="en-US" sz="1800" dirty="0" err="1">
                <a:hlinkClick r:id="rId2"/>
              </a:rPr>
              <a:t>authtokens.html</a:t>
            </a:r>
            <a:endParaRPr lang="en-US" sz="1800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 lvl="1">
              <a:buFont typeface="Arial"/>
              <a:buChar char="•"/>
            </a:pPr>
            <a:endParaRPr lang="en-US" dirty="0" smtClean="0"/>
          </a:p>
          <a:p>
            <a:pPr marL="266700" indent="0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43384" y="3155789"/>
            <a:ext cx="1846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9015133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19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762000"/>
            <a:ext cx="12192000" cy="1828800"/>
          </a:xfrm>
        </p:spPr>
        <p:txBody>
          <a:bodyPr/>
          <a:lstStyle/>
          <a:p>
            <a:r>
              <a:rPr lang="en-US" sz="5000" dirty="0" smtClean="0"/>
              <a:t>M3- </a:t>
            </a:r>
            <a:r>
              <a:rPr lang="en-US" sz="5000" dirty="0"/>
              <a:t>Insufficient Transport Layer Protection</a:t>
            </a:r>
            <a:r>
              <a:rPr lang="en-US" sz="5000" dirty="0" smtClean="0"/>
              <a:t/>
            </a:r>
            <a:br>
              <a:rPr lang="en-US" sz="5000" dirty="0" smtClean="0"/>
            </a:br>
            <a:r>
              <a:rPr lang="en-US" sz="4800" i="1" dirty="0" smtClean="0"/>
              <a:t>Prevention Tips</a:t>
            </a:r>
            <a:endParaRPr lang="en-US" sz="4800" i="1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3429000"/>
            <a:ext cx="8153400" cy="54102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Ensure that all sensitive data leaving the device is encrypted</a:t>
            </a:r>
          </a:p>
          <a:p>
            <a:pPr>
              <a:buFont typeface="Arial"/>
              <a:buChar char="•"/>
            </a:pPr>
            <a:r>
              <a:rPr lang="en-US" dirty="0" smtClean="0"/>
              <a:t>This includes data over carrier networks, </a:t>
            </a:r>
            <a:r>
              <a:rPr lang="en-US" dirty="0" err="1" smtClean="0"/>
              <a:t>WiFi</a:t>
            </a:r>
            <a:r>
              <a:rPr lang="en-US" dirty="0" smtClean="0"/>
              <a:t>, and even NFC</a:t>
            </a:r>
          </a:p>
          <a:p>
            <a:pPr>
              <a:buFont typeface="Arial"/>
              <a:buChar char="•"/>
            </a:pPr>
            <a:r>
              <a:rPr lang="en-US" dirty="0" smtClean="0"/>
              <a:t>When security exceptions are thrown, it’s generally for a reason…</a:t>
            </a:r>
            <a:r>
              <a:rPr lang="en-US" i="1" dirty="0" smtClean="0"/>
              <a:t>DO NOT </a:t>
            </a:r>
            <a:r>
              <a:rPr lang="en-US" dirty="0" smtClean="0"/>
              <a:t>ignore them!</a:t>
            </a:r>
          </a:p>
          <a:p>
            <a:pPr marL="266700" indent="0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43384" y="3155789"/>
            <a:ext cx="1846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28026968"/>
              </p:ext>
            </p:extLst>
          </p:nvPr>
        </p:nvGraphicFramePr>
        <p:xfrm>
          <a:off x="8559800" y="3657600"/>
          <a:ext cx="410633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3039534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Control#</a:t>
                      </a:r>
                      <a:endParaRPr lang="en-US" dirty="0"/>
                    </a:p>
                  </a:txBody>
                  <a:tcPr>
                    <a:solidFill>
                      <a:srgbClr val="070A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rgbClr val="070A52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 smtClean="0"/>
                        <a:t>3.1.3.6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Ensure</a:t>
                      </a:r>
                      <a:r>
                        <a:rPr lang="en-US" baseline="0" dirty="0" smtClean="0"/>
                        <a:t> sensitive data is protected in transit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93374082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2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3600" y="2362200"/>
            <a:ext cx="5943600" cy="6629400"/>
          </a:xfrm>
        </p:spPr>
        <p:txBody>
          <a:bodyPr/>
          <a:lstStyle/>
          <a:p>
            <a:pPr lvl="1"/>
            <a:r>
              <a:rPr lang="en-US" dirty="0" smtClean="0"/>
              <a:t>Introductions</a:t>
            </a:r>
          </a:p>
          <a:p>
            <a:pPr lvl="1"/>
            <a:r>
              <a:rPr lang="en-US" dirty="0" smtClean="0"/>
              <a:t>Mobile Security Project</a:t>
            </a:r>
            <a:endParaRPr lang="en-US" dirty="0"/>
          </a:p>
          <a:p>
            <a:pPr lvl="1"/>
            <a:r>
              <a:rPr lang="en-US" dirty="0" smtClean="0"/>
              <a:t>Mobile Threat Model</a:t>
            </a:r>
          </a:p>
          <a:p>
            <a:pPr lvl="1"/>
            <a:r>
              <a:rPr lang="en-US" dirty="0" smtClean="0"/>
              <a:t>Top 10 Risks</a:t>
            </a:r>
          </a:p>
          <a:p>
            <a:pPr lvl="1"/>
            <a:r>
              <a:rPr lang="en-US" dirty="0" smtClean="0"/>
              <a:t>Wrap Up/Q&amp;A</a:t>
            </a:r>
            <a:endParaRPr lang="en-US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20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762000"/>
            <a:ext cx="12192000" cy="1371600"/>
          </a:xfrm>
        </p:spPr>
        <p:txBody>
          <a:bodyPr/>
          <a:lstStyle/>
          <a:p>
            <a:r>
              <a:rPr lang="en-US" sz="5400" dirty="0" smtClean="0"/>
              <a:t>M4- Client Side Injection</a:t>
            </a:r>
            <a:endParaRPr lang="en-US" sz="5400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2590800"/>
            <a:ext cx="7924800" cy="66294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3400" dirty="0" smtClean="0"/>
              <a:t>Apps using browser libraries</a:t>
            </a:r>
          </a:p>
          <a:p>
            <a:pPr lvl="1">
              <a:buFont typeface="Arial"/>
              <a:buChar char="•"/>
            </a:pPr>
            <a:r>
              <a:rPr lang="en-US" sz="2800" dirty="0" smtClean="0"/>
              <a:t>Pure web apps</a:t>
            </a:r>
          </a:p>
          <a:p>
            <a:pPr lvl="1">
              <a:buFont typeface="Arial"/>
              <a:buChar char="•"/>
            </a:pPr>
            <a:r>
              <a:rPr lang="en-US" sz="2800" dirty="0" smtClean="0"/>
              <a:t>Hybrid web/native apps</a:t>
            </a:r>
          </a:p>
          <a:p>
            <a:pPr>
              <a:buFont typeface="Arial"/>
              <a:buChar char="•"/>
            </a:pPr>
            <a:r>
              <a:rPr lang="en-US" sz="3400" dirty="0" smtClean="0"/>
              <a:t>Some familiar faces</a:t>
            </a:r>
          </a:p>
          <a:p>
            <a:pPr lvl="1">
              <a:buFont typeface="Arial"/>
              <a:buChar char="•"/>
            </a:pPr>
            <a:r>
              <a:rPr lang="en-US" sz="2800" dirty="0" smtClean="0"/>
              <a:t>XSS and HTML Injection</a:t>
            </a:r>
          </a:p>
          <a:p>
            <a:pPr lvl="1">
              <a:buFont typeface="Arial"/>
              <a:buChar char="•"/>
            </a:pPr>
            <a:r>
              <a:rPr lang="en-US" sz="2800" dirty="0" smtClean="0"/>
              <a:t>SQL Injection</a:t>
            </a:r>
          </a:p>
          <a:p>
            <a:pPr>
              <a:buFont typeface="Arial"/>
              <a:buChar char="•"/>
            </a:pPr>
            <a:r>
              <a:rPr lang="en-US" sz="3400" dirty="0" smtClean="0"/>
              <a:t>New and exciting twists</a:t>
            </a:r>
          </a:p>
          <a:p>
            <a:pPr lvl="1">
              <a:buFont typeface="Arial"/>
              <a:buChar char="•"/>
            </a:pPr>
            <a:r>
              <a:rPr lang="en-US" sz="2800" dirty="0" smtClean="0"/>
              <a:t>Abusing phone dialer + SMS</a:t>
            </a:r>
          </a:p>
          <a:p>
            <a:pPr lvl="1">
              <a:buFont typeface="Arial"/>
              <a:buChar char="•"/>
            </a:pPr>
            <a:r>
              <a:rPr lang="en-US" sz="2800" dirty="0" smtClean="0"/>
              <a:t>Abusing in-app payments</a:t>
            </a:r>
          </a:p>
          <a:p>
            <a:pPr marL="711200" lvl="1" indent="0">
              <a:buNone/>
            </a:pPr>
            <a:endParaRPr lang="en-US" sz="2800" dirty="0" smtClean="0"/>
          </a:p>
          <a:p>
            <a:pPr>
              <a:buFont typeface="Arial"/>
              <a:buChar char="•"/>
            </a:pPr>
            <a:endParaRPr lang="en-US" sz="3600" dirty="0" smtClean="0"/>
          </a:p>
          <a:p>
            <a:pPr>
              <a:buFont typeface="Arial"/>
              <a:buChar char="•"/>
            </a:pPr>
            <a:endParaRPr lang="en-US" sz="4000" dirty="0" smtClean="0"/>
          </a:p>
          <a:p>
            <a:pPr marL="266700" indent="0"/>
            <a:endParaRPr lang="en-US" sz="40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9093200" y="2590800"/>
            <a:ext cx="3733800" cy="822960"/>
          </a:xfrm>
          <a:prstGeom prst="roundRect">
            <a:avLst/>
          </a:prstGeom>
          <a:blipFill dpi="0" rotWithShape="0">
            <a:blip r:embed="rId2">
              <a:alphaModFix amt="36000"/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407400" y="3581400"/>
            <a:ext cx="4419600" cy="533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8382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>
              <a:buFont typeface="Arial"/>
              <a:buChar char="•"/>
            </a:pPr>
            <a:r>
              <a:rPr lang="en-US" dirty="0" smtClean="0"/>
              <a:t>Device compromise</a:t>
            </a:r>
          </a:p>
          <a:p>
            <a:pPr>
              <a:buFont typeface="Arial"/>
              <a:buChar char="•"/>
            </a:pPr>
            <a:r>
              <a:rPr lang="en-US" dirty="0" smtClean="0"/>
              <a:t>Toll fraud</a:t>
            </a:r>
          </a:p>
          <a:p>
            <a:pPr>
              <a:buFont typeface="Arial"/>
              <a:buChar char="•"/>
            </a:pPr>
            <a:r>
              <a:rPr lang="en-US" dirty="0" smtClean="0"/>
              <a:t>Privilege escalation</a:t>
            </a:r>
          </a:p>
          <a:p>
            <a:pPr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635849463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21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762000"/>
            <a:ext cx="12192000" cy="1371600"/>
          </a:xfrm>
        </p:spPr>
        <p:txBody>
          <a:bodyPr/>
          <a:lstStyle/>
          <a:p>
            <a:r>
              <a:rPr lang="en-US" sz="5400" dirty="0" smtClean="0"/>
              <a:t>M4- Client Side Injection</a:t>
            </a:r>
            <a:endParaRPr lang="en-US" sz="5400" dirty="0"/>
          </a:p>
        </p:txBody>
      </p:sp>
      <p:sp>
        <p:nvSpPr>
          <p:cNvPr id="2" name="TextBox 1"/>
          <p:cNvSpPr txBox="1"/>
          <p:nvPr/>
        </p:nvSpPr>
        <p:spPr>
          <a:xfrm>
            <a:off x="1943384" y="3155789"/>
            <a:ext cx="1846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1600" y="2590800"/>
            <a:ext cx="5791200" cy="5715000"/>
          </a:xfrm>
        </p:spPr>
        <p:txBody>
          <a:bodyPr/>
          <a:lstStyle/>
          <a:p>
            <a:r>
              <a:rPr lang="en-US" dirty="0" smtClean="0"/>
              <a:t>Garden Variety XSS….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7975600" y="2590800"/>
            <a:ext cx="5029200" cy="5867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8382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r>
              <a:rPr lang="en-US" dirty="0" smtClean="0"/>
              <a:t>With access to:</a:t>
            </a:r>
            <a:endParaRPr lang="en-US" dirty="0"/>
          </a:p>
        </p:txBody>
      </p:sp>
      <p:pic>
        <p:nvPicPr>
          <p:cNvPr id="11" name="Picture 10" descr="client side injection sample code highlighted 2: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78702" y="3657600"/>
            <a:ext cx="6702954" cy="4038600"/>
          </a:xfrm>
          <a:prstGeom prst="rect">
            <a:avLst/>
          </a:prstGeom>
        </p:spPr>
      </p:pic>
      <p:pic>
        <p:nvPicPr>
          <p:cNvPr id="12" name="Picture 11" descr="client side injection sample code 1: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584" y="3657600"/>
            <a:ext cx="613023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147182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22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762000"/>
            <a:ext cx="12192000" cy="1981200"/>
          </a:xfrm>
        </p:spPr>
        <p:txBody>
          <a:bodyPr/>
          <a:lstStyle/>
          <a:p>
            <a:r>
              <a:rPr lang="en-US" sz="5400" dirty="0" smtClean="0"/>
              <a:t>M4- Client Side Injection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i="1" dirty="0" smtClean="0"/>
              <a:t>Prevention Tips</a:t>
            </a:r>
            <a:endParaRPr lang="en-US" sz="4800" i="1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3429000"/>
            <a:ext cx="8153400" cy="54102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3600" dirty="0" smtClean="0"/>
              <a:t>Sanitize or escape untrusted data before rendering or executing it</a:t>
            </a:r>
          </a:p>
          <a:p>
            <a:pPr>
              <a:buFont typeface="Arial"/>
              <a:buChar char="•"/>
            </a:pPr>
            <a:r>
              <a:rPr lang="en-US" sz="3600" dirty="0" smtClean="0"/>
              <a:t>Use prepared statements for database calls…concatenation is still bad, and always will be bad</a:t>
            </a:r>
          </a:p>
          <a:p>
            <a:pPr>
              <a:buFont typeface="Arial"/>
              <a:buChar char="•"/>
            </a:pPr>
            <a:r>
              <a:rPr lang="en-US" sz="3600" dirty="0" smtClean="0"/>
              <a:t>Minimize the sensitive native capabilities tied to hybrid web functionality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 marL="266700" indent="0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43384" y="3155789"/>
            <a:ext cx="1846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35572409"/>
              </p:ext>
            </p:extLst>
          </p:nvPr>
        </p:nvGraphicFramePr>
        <p:xfrm>
          <a:off x="8559800" y="3657600"/>
          <a:ext cx="4106334" cy="3139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3039534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Control#</a:t>
                      </a:r>
                      <a:endParaRPr lang="en-US" dirty="0"/>
                    </a:p>
                  </a:txBody>
                  <a:tcPr>
                    <a:solidFill>
                      <a:srgbClr val="070A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rgbClr val="070A52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 smtClean="0"/>
                        <a:t>6.3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 particular attention to validating all data received from and sent to non-trusted third party apps before</a:t>
                      </a:r>
                      <a:r>
                        <a:rPr lang="en-US" baseline="0" dirty="0" smtClean="0"/>
                        <a:t> processing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 smtClean="0"/>
                        <a:t>10.1-10.5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Carefully</a:t>
                      </a:r>
                      <a:r>
                        <a:rPr lang="en-US" baseline="0" dirty="0" smtClean="0"/>
                        <a:t> check any runtime interpretation of code for errors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13020585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23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762000"/>
            <a:ext cx="12192000" cy="1371600"/>
          </a:xfrm>
        </p:spPr>
        <p:txBody>
          <a:bodyPr/>
          <a:lstStyle/>
          <a:p>
            <a:r>
              <a:rPr lang="en-US" sz="4800" dirty="0" smtClean="0"/>
              <a:t>M5- Poor Authorization and Authentication</a:t>
            </a:r>
            <a:endParaRPr lang="en-US" sz="4800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2590800"/>
            <a:ext cx="7924800" cy="66294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3600" dirty="0" smtClean="0"/>
              <a:t>Part mobile, part architecture</a:t>
            </a:r>
          </a:p>
          <a:p>
            <a:pPr>
              <a:buFont typeface="Arial"/>
              <a:buChar char="•"/>
            </a:pPr>
            <a:r>
              <a:rPr lang="en-US" sz="3600" dirty="0" smtClean="0"/>
              <a:t>Some apps rely solely on immutable, potentially compromised values (IMEI, IMSI, UUID)</a:t>
            </a:r>
          </a:p>
          <a:p>
            <a:pPr>
              <a:buFont typeface="Arial"/>
              <a:buChar char="•"/>
            </a:pPr>
            <a:r>
              <a:rPr lang="en-US" sz="3600" dirty="0" smtClean="0"/>
              <a:t>Hardware identifiers persist across data wipes and factory resets</a:t>
            </a:r>
          </a:p>
          <a:p>
            <a:pPr>
              <a:buFont typeface="Arial"/>
              <a:buChar char="•"/>
            </a:pPr>
            <a:r>
              <a:rPr lang="en-US" sz="3600" dirty="0" smtClean="0"/>
              <a:t>Adding contextual information is useful, but not foolproof</a:t>
            </a:r>
          </a:p>
          <a:p>
            <a:pPr marL="266700" indent="0"/>
            <a:endParaRPr lang="en-US" sz="4000" dirty="0" smtClean="0"/>
          </a:p>
          <a:p>
            <a:pPr marL="266700" indent="0"/>
            <a:endParaRPr lang="en-US" sz="40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9093200" y="2590800"/>
            <a:ext cx="3733800" cy="822960"/>
          </a:xfrm>
          <a:prstGeom prst="roundRect">
            <a:avLst/>
          </a:prstGeom>
          <a:blipFill dpi="0" rotWithShape="0">
            <a:blip r:embed="rId2">
              <a:alphaModFix amt="36000"/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407400" y="3581400"/>
            <a:ext cx="4419600" cy="533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8382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>
              <a:buFont typeface="Arial"/>
              <a:buChar char="•"/>
            </a:pPr>
            <a:r>
              <a:rPr lang="en-US" dirty="0" smtClean="0"/>
              <a:t>Privilege escalation</a:t>
            </a:r>
          </a:p>
          <a:p>
            <a:pPr>
              <a:buFont typeface="Arial"/>
              <a:buChar char="•"/>
            </a:pPr>
            <a:r>
              <a:rPr lang="en-US" dirty="0" smtClean="0"/>
              <a:t>Unauthorized access</a:t>
            </a:r>
          </a:p>
          <a:p>
            <a:pPr marL="266700" indent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55006045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24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762000"/>
            <a:ext cx="12192000" cy="1371600"/>
          </a:xfrm>
        </p:spPr>
        <p:txBody>
          <a:bodyPr/>
          <a:lstStyle/>
          <a:p>
            <a:r>
              <a:rPr lang="en-US" sz="4800" dirty="0" smtClean="0"/>
              <a:t>M5- Poor Authorization and Authentication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537" y="2853322"/>
            <a:ext cx="12816348" cy="488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06976791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25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762000"/>
            <a:ext cx="12192000" cy="1981200"/>
          </a:xfrm>
        </p:spPr>
        <p:txBody>
          <a:bodyPr/>
          <a:lstStyle/>
          <a:p>
            <a:r>
              <a:rPr lang="en-US" sz="4800" dirty="0" smtClean="0"/>
              <a:t>M5- </a:t>
            </a:r>
            <a:r>
              <a:rPr lang="en-US" sz="4800" dirty="0"/>
              <a:t>Poor Authorization and </a:t>
            </a:r>
            <a:r>
              <a:rPr lang="en-US" sz="4800" dirty="0" smtClean="0"/>
              <a:t>Authentication</a:t>
            </a:r>
            <a:br>
              <a:rPr lang="en-US" sz="4800" dirty="0" smtClean="0"/>
            </a:br>
            <a:r>
              <a:rPr lang="en-US" sz="4800" i="1" dirty="0" smtClean="0"/>
              <a:t>Prevention Tips</a:t>
            </a:r>
            <a:endParaRPr lang="en-US" sz="4800" i="1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3429000"/>
            <a:ext cx="8153400" cy="54102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Contextual info can enhance things, but only as part of a multi-factor implementation</a:t>
            </a:r>
          </a:p>
          <a:p>
            <a:pPr>
              <a:buFont typeface="Arial"/>
              <a:buChar char="•"/>
            </a:pPr>
            <a:r>
              <a:rPr lang="en-US" dirty="0" smtClean="0"/>
              <a:t>Out-of-band doesn’t work when it’s all the same device</a:t>
            </a:r>
          </a:p>
          <a:p>
            <a:pPr>
              <a:buFont typeface="Arial"/>
              <a:buChar char="•"/>
            </a:pPr>
            <a:r>
              <a:rPr lang="en-US" dirty="0" smtClean="0"/>
              <a:t>Never use device ID or subscriber ID as sole authenticator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 marL="266700" indent="0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43384" y="3155789"/>
            <a:ext cx="1846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9269780"/>
              </p:ext>
            </p:extLst>
          </p:nvPr>
        </p:nvGraphicFramePr>
        <p:xfrm>
          <a:off x="8559800" y="3657600"/>
          <a:ext cx="4106334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3039534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Control#</a:t>
                      </a:r>
                      <a:endParaRPr lang="en-US" dirty="0"/>
                    </a:p>
                  </a:txBody>
                  <a:tcPr>
                    <a:solidFill>
                      <a:srgbClr val="070A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rgbClr val="070A52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 smtClean="0"/>
                        <a:t>4.1-4.6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 user authentication/authorization</a:t>
                      </a:r>
                      <a:r>
                        <a:rPr lang="en-US" baseline="0" dirty="0" smtClean="0"/>
                        <a:t> and session management correctly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 smtClean="0"/>
                        <a:t>8.4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Authenticate all API calls to paid resources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79747878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26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762000"/>
            <a:ext cx="12192000" cy="1371600"/>
          </a:xfrm>
        </p:spPr>
        <p:txBody>
          <a:bodyPr/>
          <a:lstStyle/>
          <a:p>
            <a:r>
              <a:rPr lang="en-US" sz="5400" dirty="0" smtClean="0"/>
              <a:t>M6- Improper Session Handling</a:t>
            </a:r>
            <a:endParaRPr lang="en-US" sz="5400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2590800"/>
            <a:ext cx="7924800" cy="66294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3400" dirty="0" smtClean="0"/>
              <a:t>Mobile app sessions are generally MUCH longer</a:t>
            </a:r>
            <a:endParaRPr lang="en-US" sz="3400" dirty="0"/>
          </a:p>
          <a:p>
            <a:pPr>
              <a:buFont typeface="Arial"/>
              <a:buChar char="•"/>
            </a:pPr>
            <a:r>
              <a:rPr lang="en-US" sz="3400" dirty="0" smtClean="0"/>
              <a:t>Why? Convenience and usability</a:t>
            </a:r>
          </a:p>
          <a:p>
            <a:pPr>
              <a:buFont typeface="Arial"/>
              <a:buChar char="•"/>
            </a:pPr>
            <a:r>
              <a:rPr lang="en-US" sz="3400" dirty="0" smtClean="0"/>
              <a:t>Apps maintain sessions via</a:t>
            </a:r>
          </a:p>
          <a:p>
            <a:pPr lvl="1">
              <a:buFont typeface="Arial"/>
              <a:buChar char="•"/>
            </a:pPr>
            <a:r>
              <a:rPr lang="en-US" sz="2800" dirty="0" smtClean="0"/>
              <a:t>HTTP cookies</a:t>
            </a:r>
          </a:p>
          <a:p>
            <a:pPr lvl="1">
              <a:buFont typeface="Arial"/>
              <a:buChar char="•"/>
            </a:pPr>
            <a:r>
              <a:rPr lang="en-US" sz="2800" dirty="0" err="1" smtClean="0"/>
              <a:t>OAuth</a:t>
            </a:r>
            <a:r>
              <a:rPr lang="en-US" sz="2800" dirty="0" smtClean="0"/>
              <a:t> tokens</a:t>
            </a:r>
          </a:p>
          <a:p>
            <a:pPr lvl="1">
              <a:buFont typeface="Arial"/>
              <a:buChar char="•"/>
            </a:pPr>
            <a:r>
              <a:rPr lang="en-US" sz="2800" dirty="0" smtClean="0"/>
              <a:t>SSO authentication services</a:t>
            </a:r>
          </a:p>
          <a:p>
            <a:pPr>
              <a:buFont typeface="Arial"/>
              <a:buChar char="•"/>
            </a:pPr>
            <a:r>
              <a:rPr lang="en-US" sz="3400" dirty="0" smtClean="0"/>
              <a:t>Bad idea= using a device identifier as a session token</a:t>
            </a:r>
          </a:p>
          <a:p>
            <a:pPr marL="266700" indent="0"/>
            <a:endParaRPr lang="en-US" sz="40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9093200" y="2590800"/>
            <a:ext cx="3733800" cy="822960"/>
          </a:xfrm>
          <a:prstGeom prst="roundRect">
            <a:avLst/>
          </a:prstGeom>
          <a:blipFill dpi="0" rotWithShape="0">
            <a:blip r:embed="rId2">
              <a:alphaModFix amt="36000"/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407400" y="3581400"/>
            <a:ext cx="4419600" cy="533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8382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>
              <a:buFont typeface="Arial"/>
              <a:buChar char="•"/>
            </a:pPr>
            <a:r>
              <a:rPr lang="en-US" dirty="0" smtClean="0"/>
              <a:t>Privilege escalation</a:t>
            </a:r>
          </a:p>
          <a:p>
            <a:pPr>
              <a:buFont typeface="Arial"/>
              <a:buChar char="•"/>
            </a:pPr>
            <a:r>
              <a:rPr lang="en-US" dirty="0" smtClean="0"/>
              <a:t>Unauthorized access</a:t>
            </a:r>
          </a:p>
          <a:p>
            <a:pPr>
              <a:buFont typeface="Arial"/>
              <a:buChar char="•"/>
            </a:pPr>
            <a:r>
              <a:rPr lang="en-US" dirty="0" smtClean="0"/>
              <a:t>Circumvent licensing and payments</a:t>
            </a:r>
          </a:p>
          <a:p>
            <a:pPr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259631195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27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762000"/>
            <a:ext cx="12192000" cy="1981200"/>
          </a:xfrm>
        </p:spPr>
        <p:txBody>
          <a:bodyPr/>
          <a:lstStyle/>
          <a:p>
            <a:r>
              <a:rPr lang="en-US" sz="5400" dirty="0" smtClean="0"/>
              <a:t>M6- </a:t>
            </a:r>
            <a:r>
              <a:rPr lang="en-US" sz="5400" dirty="0"/>
              <a:t>Improper Session Handling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800" i="1" dirty="0" smtClean="0"/>
              <a:t>Prevention Tips</a:t>
            </a:r>
            <a:endParaRPr lang="en-US" sz="4800" i="1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3429000"/>
            <a:ext cx="8153400" cy="54102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Don’t be afraid to make users re-authenticate every so often</a:t>
            </a:r>
          </a:p>
          <a:p>
            <a:pPr>
              <a:buFont typeface="Arial"/>
              <a:buChar char="•"/>
            </a:pPr>
            <a:r>
              <a:rPr lang="en-US" dirty="0" smtClean="0"/>
              <a:t>Ensure that tokens can be revoked quickly in the event of a lost/stolen device</a:t>
            </a:r>
          </a:p>
          <a:p>
            <a:pPr>
              <a:buFont typeface="Arial"/>
              <a:buChar char="•"/>
            </a:pPr>
            <a:r>
              <a:rPr lang="en-US" dirty="0" smtClean="0"/>
              <a:t>Utilize high entropy, tested token generation resources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 marL="266700" indent="0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43384" y="3155789"/>
            <a:ext cx="1846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9106347"/>
              </p:ext>
            </p:extLst>
          </p:nvPr>
        </p:nvGraphicFramePr>
        <p:xfrm>
          <a:off x="8559800" y="3657600"/>
          <a:ext cx="4106334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3039534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Control#</a:t>
                      </a:r>
                      <a:endParaRPr lang="en-US" dirty="0"/>
                    </a:p>
                  </a:txBody>
                  <a:tcPr>
                    <a:solidFill>
                      <a:srgbClr val="070A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rgbClr val="070A52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 smtClean="0"/>
                        <a:t>1.13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non-persistent</a:t>
                      </a:r>
                      <a:r>
                        <a:rPr lang="en-US" baseline="0" dirty="0" smtClean="0"/>
                        <a:t> identifiers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 smtClean="0"/>
                        <a:t>4.1-4.6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</a:t>
                      </a:r>
                      <a:r>
                        <a:rPr lang="en-US" baseline="0" dirty="0" smtClean="0"/>
                        <a:t> user authentication/authorization and session management correctly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03657548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28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762000"/>
            <a:ext cx="12192000" cy="1371600"/>
          </a:xfrm>
        </p:spPr>
        <p:txBody>
          <a:bodyPr/>
          <a:lstStyle/>
          <a:p>
            <a:r>
              <a:rPr lang="en-US" sz="4800" dirty="0" smtClean="0"/>
              <a:t>M7- Security Decisions Via Untrusted Inputs</a:t>
            </a:r>
            <a:endParaRPr lang="en-US" sz="4800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2590800"/>
            <a:ext cx="7924800" cy="66294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3600" dirty="0" smtClean="0"/>
              <a:t>Can be leveraged to bypass permissions and security models</a:t>
            </a:r>
          </a:p>
          <a:p>
            <a:pPr>
              <a:buFont typeface="Arial"/>
              <a:buChar char="•"/>
            </a:pPr>
            <a:r>
              <a:rPr lang="en-US" sz="3600" dirty="0" smtClean="0"/>
              <a:t>Similar but different depending on platform</a:t>
            </a:r>
          </a:p>
          <a:p>
            <a:pPr lvl="1">
              <a:buFont typeface="Arial"/>
              <a:buChar char="•"/>
            </a:pPr>
            <a:r>
              <a:rPr lang="en-US" sz="2800" dirty="0" err="1" smtClean="0"/>
              <a:t>iOS</a:t>
            </a:r>
            <a:r>
              <a:rPr lang="en-US" sz="2800" dirty="0" smtClean="0"/>
              <a:t>- Abusing URL Schemes</a:t>
            </a:r>
          </a:p>
          <a:p>
            <a:pPr lvl="1">
              <a:buFont typeface="Arial"/>
              <a:buChar char="•"/>
            </a:pPr>
            <a:r>
              <a:rPr lang="en-US" sz="2800" dirty="0" smtClean="0"/>
              <a:t>Android- Abusing Intents</a:t>
            </a:r>
          </a:p>
          <a:p>
            <a:pPr>
              <a:buFont typeface="Arial"/>
              <a:buChar char="•"/>
            </a:pPr>
            <a:r>
              <a:rPr lang="en-US" sz="3600" dirty="0" smtClean="0"/>
              <a:t>Several attack vectors</a:t>
            </a:r>
          </a:p>
          <a:p>
            <a:pPr lvl="1">
              <a:buFont typeface="Arial"/>
              <a:buChar char="•"/>
            </a:pPr>
            <a:r>
              <a:rPr lang="en-US" sz="2800" dirty="0" smtClean="0"/>
              <a:t>Malicious apps</a:t>
            </a:r>
          </a:p>
          <a:p>
            <a:pPr lvl="1">
              <a:buFont typeface="Arial"/>
              <a:buChar char="•"/>
            </a:pPr>
            <a:r>
              <a:rPr lang="en-US" sz="2800" dirty="0" smtClean="0"/>
              <a:t>Client side injection</a:t>
            </a:r>
          </a:p>
          <a:p>
            <a:pPr>
              <a:buFont typeface="Arial"/>
              <a:buChar char="•"/>
            </a:pPr>
            <a:endParaRPr lang="en-US" sz="2800" dirty="0" smtClean="0"/>
          </a:p>
          <a:p>
            <a:pPr marL="266700" indent="0"/>
            <a:endParaRPr lang="en-US" sz="4000" dirty="0" smtClean="0"/>
          </a:p>
          <a:p>
            <a:pPr marL="266700" indent="0"/>
            <a:endParaRPr lang="en-US" sz="40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9093200" y="2590800"/>
            <a:ext cx="3733800" cy="822960"/>
          </a:xfrm>
          <a:prstGeom prst="roundRect">
            <a:avLst/>
          </a:prstGeom>
          <a:blipFill dpi="0" rotWithShape="0">
            <a:blip r:embed="rId2">
              <a:alphaModFix amt="36000"/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407400" y="3581400"/>
            <a:ext cx="4419600" cy="533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8382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>
              <a:buFont typeface="Arial"/>
              <a:buChar char="•"/>
            </a:pPr>
            <a:r>
              <a:rPr lang="en-US" dirty="0" smtClean="0"/>
              <a:t>Consuming paid resources</a:t>
            </a:r>
          </a:p>
          <a:p>
            <a:pPr>
              <a:buFont typeface="Arial"/>
              <a:buChar char="•"/>
            </a:pPr>
            <a:r>
              <a:rPr lang="en-US" dirty="0" smtClean="0"/>
              <a:t>Data exfiltration</a:t>
            </a:r>
          </a:p>
          <a:p>
            <a:pPr>
              <a:buFont typeface="Arial"/>
              <a:buChar char="•"/>
            </a:pPr>
            <a:r>
              <a:rPr lang="en-US" dirty="0" smtClean="0"/>
              <a:t>Privilege escalation</a:t>
            </a:r>
          </a:p>
          <a:p>
            <a:pPr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89524893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29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762000"/>
            <a:ext cx="12192000" cy="1371600"/>
          </a:xfrm>
        </p:spPr>
        <p:txBody>
          <a:bodyPr/>
          <a:lstStyle/>
          <a:p>
            <a:r>
              <a:rPr lang="en-US" sz="4800" dirty="0" smtClean="0"/>
              <a:t>M7- </a:t>
            </a:r>
            <a:r>
              <a:rPr lang="en-US" sz="4800" dirty="0"/>
              <a:t>Security Decisions Via Untrusted Inputs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2133600"/>
            <a:ext cx="11353800" cy="6705600"/>
          </a:xfrm>
        </p:spPr>
        <p:txBody>
          <a:bodyPr/>
          <a:lstStyle/>
          <a:p>
            <a:pPr marL="266700" indent="0"/>
            <a:r>
              <a:rPr lang="en-US" dirty="0" smtClean="0"/>
              <a:t>Skype </a:t>
            </a:r>
            <a:r>
              <a:rPr lang="en-US" dirty="0" err="1" smtClean="0"/>
              <a:t>iOS</a:t>
            </a:r>
            <a:r>
              <a:rPr lang="en-US" dirty="0" smtClean="0"/>
              <a:t> URL Scheme Handling Issue</a:t>
            </a:r>
            <a:endParaRPr lang="en-US" dirty="0"/>
          </a:p>
          <a:p>
            <a:pPr marL="266700" indent="0"/>
            <a:endParaRPr lang="en-US" dirty="0" smtClean="0"/>
          </a:p>
          <a:p>
            <a:pPr marL="266700" indent="0"/>
            <a:endParaRPr lang="en-US" dirty="0" smtClean="0"/>
          </a:p>
          <a:p>
            <a:pPr marL="266700" indent="0"/>
            <a:endParaRPr lang="en-US" dirty="0"/>
          </a:p>
          <a:p>
            <a:pPr marL="266700" indent="0"/>
            <a:endParaRPr lang="en-US" sz="1800" dirty="0" smtClean="0"/>
          </a:p>
          <a:p>
            <a:pPr marL="266700" indent="0"/>
            <a:endParaRPr lang="en-US" sz="1800" dirty="0"/>
          </a:p>
          <a:p>
            <a:pPr marL="266700" indent="0"/>
            <a:endParaRPr lang="en-US" sz="1800" dirty="0" smtClean="0"/>
          </a:p>
          <a:p>
            <a:pPr marL="266700" indent="0"/>
            <a:endParaRPr lang="en-US" sz="1800" dirty="0" smtClean="0"/>
          </a:p>
          <a:p>
            <a:pPr marL="552450" indent="-285750">
              <a:buFont typeface="Arial"/>
              <a:buChar char="•"/>
            </a:pP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://software-</a:t>
            </a:r>
            <a:r>
              <a:rPr lang="en-US" sz="1800" dirty="0" err="1">
                <a:hlinkClick r:id="rId2"/>
              </a:rPr>
              <a:t>security.sans.org</a:t>
            </a:r>
            <a:r>
              <a:rPr lang="en-US" sz="1800" dirty="0">
                <a:hlinkClick r:id="rId2"/>
              </a:rPr>
              <a:t>/blog/2010/11/08/insecure-handling-</a:t>
            </a:r>
            <a:r>
              <a:rPr lang="en-US" sz="1800" dirty="0" err="1">
                <a:hlinkClick r:id="rId2"/>
              </a:rPr>
              <a:t>url</a:t>
            </a:r>
            <a:r>
              <a:rPr lang="en-US" sz="1800" dirty="0">
                <a:hlinkClick r:id="rId2"/>
              </a:rPr>
              <a:t>-schemes-apples-</a:t>
            </a:r>
            <a:r>
              <a:rPr lang="en-US" sz="1800" dirty="0" err="1">
                <a:hlinkClick r:id="rId2"/>
              </a:rPr>
              <a:t>ios</a:t>
            </a:r>
            <a:r>
              <a:rPr lang="en-US" sz="1800" dirty="0">
                <a:hlinkClick r:id="rId2"/>
              </a:rPr>
              <a:t>/</a:t>
            </a:r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1943384" y="3155789"/>
            <a:ext cx="1846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1200" y="3733800"/>
            <a:ext cx="11582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47904561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3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Security Project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00" y="2590800"/>
            <a:ext cx="6908800" cy="64770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Began Q3 2010</a:t>
            </a:r>
          </a:p>
          <a:p>
            <a:pPr>
              <a:buFont typeface="Arial"/>
              <a:buChar char="•"/>
            </a:pPr>
            <a:r>
              <a:rPr lang="en-US" sz="5400" b="1" i="1" dirty="0" smtClean="0"/>
              <a:t>Why</a:t>
            </a:r>
            <a:r>
              <a:rPr lang="en-US" sz="4400" dirty="0" smtClean="0"/>
              <a:t> </a:t>
            </a:r>
            <a:r>
              <a:rPr lang="en-US" dirty="0" smtClean="0"/>
              <a:t>Unique and different security risks</a:t>
            </a:r>
          </a:p>
          <a:p>
            <a:pPr>
              <a:buFont typeface="Arial"/>
              <a:buChar char="•"/>
            </a:pPr>
            <a:r>
              <a:rPr lang="en-US" sz="5400" b="1" i="1" dirty="0" smtClean="0"/>
              <a:t>Goal</a:t>
            </a:r>
            <a:r>
              <a:rPr lang="en-US" dirty="0" smtClean="0"/>
              <a:t> To build security into mobile dev. life cycle</a:t>
            </a:r>
          </a:p>
          <a:p>
            <a:pPr>
              <a:buFont typeface="Arial"/>
              <a:buChar char="•"/>
            </a:pPr>
            <a:r>
              <a:rPr lang="en-US" dirty="0" smtClean="0"/>
              <a:t>Interested? Contribute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712200" y="2819400"/>
            <a:ext cx="3466898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sx="102000" sy="102000" algn="tl" rotWithShape="0">
              <a:schemeClr val="accent6">
                <a:alpha val="43000"/>
              </a:schemeClr>
            </a:outerShdw>
          </a:effectLst>
        </p:spPr>
        <p:txBody>
          <a:bodyPr/>
          <a:lstStyle/>
          <a:p>
            <a:r>
              <a:rPr lang="en-US" sz="2400" dirty="0" smtClean="0"/>
              <a:t>Threat Model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8712200" y="4953000"/>
            <a:ext cx="3466898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sx="102000" sy="102000" algn="tl" rotWithShape="0">
              <a:schemeClr val="accent6">
                <a:alpha val="43000"/>
              </a:schemeClr>
            </a:outerShdw>
          </a:effectLst>
        </p:spPr>
        <p:txBody>
          <a:bodyPr/>
          <a:lstStyle/>
          <a:p>
            <a:r>
              <a:rPr lang="en-US" sz="2400" dirty="0" smtClean="0"/>
              <a:t>Dev. Guide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9169400" y="4419600"/>
            <a:ext cx="3466898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sx="102000" sy="102000" algn="tl" rotWithShape="0">
              <a:schemeClr val="accent6">
                <a:alpha val="43000"/>
              </a:schemeClr>
            </a:outerShdw>
          </a:effectLst>
        </p:spPr>
        <p:txBody>
          <a:bodyPr/>
          <a:lstStyle/>
          <a:p>
            <a:r>
              <a:rPr lang="en-US" sz="2400" dirty="0" smtClean="0"/>
              <a:t>Training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8712200" y="3886200"/>
            <a:ext cx="3466898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sx="102000" sy="102000" algn="tl" rotWithShape="0">
              <a:schemeClr val="accent6">
                <a:alpha val="43000"/>
              </a:schemeClr>
            </a:outerShdw>
          </a:effectLst>
        </p:spPr>
        <p:txBody>
          <a:bodyPr/>
          <a:lstStyle/>
          <a:p>
            <a:r>
              <a:rPr lang="en-US" sz="2400" dirty="0" smtClean="0"/>
              <a:t>Controls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9169400" y="3352800"/>
            <a:ext cx="3466898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sx="102000" sy="102000" algn="tl" rotWithShape="0">
              <a:schemeClr val="accent6">
                <a:alpha val="43000"/>
              </a:schemeClr>
            </a:outerShdw>
          </a:effectLst>
        </p:spPr>
        <p:txBody>
          <a:bodyPr/>
          <a:lstStyle/>
          <a:p>
            <a:r>
              <a:rPr lang="en-US" sz="2400" dirty="0" smtClean="0"/>
              <a:t>Risks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9169400" y="5486400"/>
            <a:ext cx="3466898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sx="102000" sy="102000" algn="tl" rotWithShape="0">
              <a:schemeClr val="accent6">
                <a:alpha val="43000"/>
              </a:schemeClr>
            </a:outerShdw>
          </a:effectLst>
        </p:spPr>
        <p:txBody>
          <a:bodyPr/>
          <a:lstStyle/>
          <a:p>
            <a:r>
              <a:rPr lang="en-US" sz="2400" dirty="0" smtClean="0"/>
              <a:t>Secure Libraries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9169400" y="6553200"/>
            <a:ext cx="3466898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sx="102000" sy="102000" algn="tl" rotWithShape="0">
              <a:schemeClr val="accent6">
                <a:alpha val="43000"/>
              </a:schemeClr>
            </a:outerShdw>
          </a:effectLst>
        </p:spPr>
        <p:txBody>
          <a:bodyPr/>
          <a:lstStyle/>
          <a:p>
            <a:r>
              <a:rPr lang="en-US" sz="2400" dirty="0" smtClean="0"/>
              <a:t>Methodologies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8712200" y="6019800"/>
            <a:ext cx="3466898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sx="102000" sy="102000" algn="tl" rotWithShape="0">
              <a:schemeClr val="accent6">
                <a:alpha val="43000"/>
              </a:schemeClr>
            </a:outerShdw>
          </a:effectLst>
        </p:spPr>
        <p:txBody>
          <a:bodyPr/>
          <a:lstStyle/>
          <a:p>
            <a:r>
              <a:rPr lang="en-US" sz="2400" dirty="0" smtClean="0"/>
              <a:t>Tools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8712200" y="7086600"/>
            <a:ext cx="3466898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sx="102000" sy="102000" algn="tl" rotWithShape="0">
              <a:schemeClr val="accent6">
                <a:alpha val="43000"/>
              </a:schemeClr>
            </a:outerShdw>
          </a:effectLst>
        </p:spPr>
        <p:txBody>
          <a:bodyPr/>
          <a:lstStyle/>
          <a:p>
            <a:r>
              <a:rPr lang="en-US" sz="2400" dirty="0" smtClean="0"/>
              <a:t>Cheat Sheets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763362195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30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762000"/>
            <a:ext cx="12192000" cy="1981200"/>
          </a:xfrm>
        </p:spPr>
        <p:txBody>
          <a:bodyPr/>
          <a:lstStyle/>
          <a:p>
            <a:r>
              <a:rPr lang="en-US" sz="4800" dirty="0" smtClean="0"/>
              <a:t>M7- </a:t>
            </a:r>
            <a:r>
              <a:rPr lang="en-US" sz="4800" dirty="0"/>
              <a:t>Security Decisions Via Untrusted Inputs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i="1" dirty="0" smtClean="0"/>
              <a:t>Prevention Tips</a:t>
            </a:r>
            <a:endParaRPr lang="en-US" sz="4400" i="1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3352800"/>
            <a:ext cx="8153400" cy="54102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Check caller’s permissions at input boundaries</a:t>
            </a:r>
          </a:p>
          <a:p>
            <a:pPr>
              <a:buFont typeface="Arial"/>
              <a:buChar char="•"/>
            </a:pPr>
            <a:r>
              <a:rPr lang="en-US" dirty="0" smtClean="0"/>
              <a:t>Prompt the user for additional authorization before allowing</a:t>
            </a:r>
          </a:p>
          <a:p>
            <a:pPr>
              <a:buFont typeface="Arial"/>
              <a:buChar char="•"/>
            </a:pPr>
            <a:r>
              <a:rPr lang="en-US" dirty="0" smtClean="0"/>
              <a:t>Where permission checks cannot be performed, ensure additional steps required to launch sensitive actions</a:t>
            </a:r>
          </a:p>
          <a:p>
            <a:pPr marL="266700" indent="0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43384" y="3155789"/>
            <a:ext cx="1846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89711959"/>
              </p:ext>
            </p:extLst>
          </p:nvPr>
        </p:nvGraphicFramePr>
        <p:xfrm>
          <a:off x="8559800" y="3657600"/>
          <a:ext cx="410633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3039534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Control#</a:t>
                      </a:r>
                      <a:endParaRPr lang="en-US" dirty="0"/>
                    </a:p>
                  </a:txBody>
                  <a:tcPr>
                    <a:solidFill>
                      <a:srgbClr val="070A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rgbClr val="070A52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 smtClean="0"/>
                        <a:t>10.2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 interpreters at minimal</a:t>
                      </a:r>
                      <a:r>
                        <a:rPr lang="en-US" baseline="0" dirty="0" smtClean="0"/>
                        <a:t> privilege levels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75190926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31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762000"/>
            <a:ext cx="12192000" cy="1371600"/>
          </a:xfrm>
        </p:spPr>
        <p:txBody>
          <a:bodyPr/>
          <a:lstStyle/>
          <a:p>
            <a:r>
              <a:rPr lang="en-US" sz="5400" dirty="0" smtClean="0"/>
              <a:t>M8- Side Channel Data Leakage</a:t>
            </a:r>
            <a:endParaRPr lang="en-US" sz="5400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2590800"/>
            <a:ext cx="7924800" cy="66294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800" dirty="0" smtClean="0"/>
              <a:t>Mix of not disabling platform features and programmatic flaws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Sensitive data ends up in unintended places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Web caches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Keystroke logging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Screenshots (</a:t>
            </a:r>
            <a:r>
              <a:rPr lang="en-US" sz="2400" dirty="0" err="1" smtClean="0"/>
              <a:t>ie</a:t>
            </a:r>
            <a:r>
              <a:rPr lang="en-US" sz="2400" dirty="0" smtClean="0"/>
              <a:t>- </a:t>
            </a:r>
            <a:r>
              <a:rPr lang="en-US" sz="2400" dirty="0" err="1" smtClean="0"/>
              <a:t>iOS</a:t>
            </a:r>
            <a:r>
              <a:rPr lang="en-US" sz="2400" dirty="0" smtClean="0"/>
              <a:t> </a:t>
            </a:r>
            <a:r>
              <a:rPr lang="en-US" sz="2400" dirty="0" err="1" smtClean="0"/>
              <a:t>backgrounding</a:t>
            </a:r>
            <a:r>
              <a:rPr lang="en-US" sz="2400" dirty="0" smtClean="0"/>
              <a:t>)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Logs (system, crash)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Temp directories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Understand what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party libraries in your apps are doing with user data                (</a:t>
            </a:r>
            <a:r>
              <a:rPr lang="en-US" sz="2800" dirty="0" err="1" smtClean="0"/>
              <a:t>ie</a:t>
            </a:r>
            <a:r>
              <a:rPr lang="en-US" sz="2800" dirty="0" smtClean="0"/>
              <a:t>- ad networks, analytics)</a:t>
            </a:r>
          </a:p>
          <a:p>
            <a:pPr marL="266700" indent="0"/>
            <a:endParaRPr lang="en-US" sz="40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9093200" y="2590800"/>
            <a:ext cx="3733800" cy="822960"/>
          </a:xfrm>
          <a:prstGeom prst="roundRect">
            <a:avLst/>
          </a:prstGeom>
          <a:blipFill dpi="0" rotWithShape="0">
            <a:blip r:embed="rId2">
              <a:alphaModFix amt="36000"/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407400" y="3581400"/>
            <a:ext cx="4419600" cy="533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8382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>
              <a:buFont typeface="Arial"/>
              <a:buChar char="•"/>
            </a:pPr>
            <a:r>
              <a:rPr lang="en-US" dirty="0" smtClean="0"/>
              <a:t>Data retained indefinitely</a:t>
            </a:r>
          </a:p>
          <a:p>
            <a:pPr>
              <a:buFont typeface="Arial"/>
              <a:buChar char="•"/>
            </a:pPr>
            <a:r>
              <a:rPr lang="en-US" dirty="0" smtClean="0"/>
              <a:t>Privacy violations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573807489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32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762000"/>
            <a:ext cx="12192000" cy="1371600"/>
          </a:xfrm>
        </p:spPr>
        <p:txBody>
          <a:bodyPr/>
          <a:lstStyle/>
          <a:p>
            <a:r>
              <a:rPr lang="en-US" sz="5400" dirty="0" smtClean="0"/>
              <a:t>M8- </a:t>
            </a:r>
            <a:r>
              <a:rPr lang="en-US" sz="5400" dirty="0"/>
              <a:t>Side Channel Data Leakage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1800" y="5410200"/>
            <a:ext cx="2362200" cy="914400"/>
          </a:xfrm>
        </p:spPr>
        <p:txBody>
          <a:bodyPr/>
          <a:lstStyle/>
          <a:p>
            <a:pPr marL="266700" indent="0"/>
            <a:r>
              <a:rPr lang="en-US" dirty="0" smtClean="0"/>
              <a:t>Logging</a:t>
            </a:r>
          </a:p>
          <a:p>
            <a:pPr lvl="1">
              <a:buFont typeface="Arial"/>
              <a:buChar char="•"/>
            </a:pPr>
            <a:endParaRPr lang="en-US" dirty="0" smtClean="0"/>
          </a:p>
          <a:p>
            <a:pPr marL="266700" indent="0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43384" y="3155789"/>
            <a:ext cx="1846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side channel leakage- android logg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800" y="6248400"/>
            <a:ext cx="5724526" cy="2743200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68400" y="1981200"/>
            <a:ext cx="33528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8382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266700" indent="0"/>
            <a:r>
              <a:rPr lang="en-US" dirty="0" smtClean="0"/>
              <a:t>Screenshots</a:t>
            </a:r>
          </a:p>
          <a:p>
            <a:pPr marL="266700" indent="0"/>
            <a:endParaRPr lang="en-US" dirty="0"/>
          </a:p>
          <a:p>
            <a:pPr marL="266700" indent="0"/>
            <a:endParaRPr lang="en-US" dirty="0" smtClean="0"/>
          </a:p>
          <a:p>
            <a:pPr marL="266700" indent="0"/>
            <a:endParaRPr lang="en-US" dirty="0"/>
          </a:p>
        </p:txBody>
      </p:sp>
      <p:pic>
        <p:nvPicPr>
          <p:cNvPr id="5" name="Picture 4" descr="Screen shot 2011-09-14 at 3.36.4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4000" y="2819400"/>
            <a:ext cx="5562600" cy="2186455"/>
          </a:xfrm>
          <a:prstGeom prst="rect">
            <a:avLst/>
          </a:prstGeom>
        </p:spPr>
      </p:pic>
      <p:pic>
        <p:nvPicPr>
          <p:cNvPr id="6" name="Picture 5" descr="Screen shot 2011-09-14 at 3.36.0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97799" y="2133600"/>
            <a:ext cx="4947725" cy="52578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 bwMode="auto">
          <a:xfrm>
            <a:off x="5969000" y="3733800"/>
            <a:ext cx="1685096" cy="0"/>
          </a:xfrm>
          <a:prstGeom prst="line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/>
          </a:ln>
          <a:effectLst/>
        </p:spPr>
      </p:cxnSp>
    </p:spTree>
    <p:extLst>
      <p:ext uri="{BB962C8B-B14F-4D97-AF65-F5344CB8AC3E}">
        <p14:creationId xmlns:p14="http://schemas.microsoft.com/office/powerpoint/2010/main" xmlns="" val="918600805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33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762000"/>
            <a:ext cx="12192000" cy="1981200"/>
          </a:xfrm>
        </p:spPr>
        <p:txBody>
          <a:bodyPr/>
          <a:lstStyle/>
          <a:p>
            <a:r>
              <a:rPr lang="en-US" sz="5400" dirty="0" smtClean="0"/>
              <a:t>M8- </a:t>
            </a:r>
            <a:r>
              <a:rPr lang="en-US" sz="5400" dirty="0"/>
              <a:t>Side Channel Data Leakage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800" i="1" dirty="0" smtClean="0"/>
              <a:t>Prevention Tips</a:t>
            </a:r>
            <a:endParaRPr lang="en-US" sz="4800" i="1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3429000"/>
            <a:ext cx="8153400" cy="54102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400" dirty="0" smtClean="0"/>
              <a:t>Never log credentials, PII, or other sensitive data to system logs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Remove sensitive data before screenshots are taken, disable keystroke logging per field, and utilize anti-caching directives for web content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Debug your apps before releasing them to observe files created, written to, or modified in any way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Carefully review any third party libraries you introduce and the data they consume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Test your applications across as many platform versions as possible</a:t>
            </a:r>
          </a:p>
          <a:p>
            <a:pPr marL="266700" indent="0"/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943384" y="3155789"/>
            <a:ext cx="1846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55549910"/>
              </p:ext>
            </p:extLst>
          </p:nvPr>
        </p:nvGraphicFramePr>
        <p:xfrm>
          <a:off x="8559800" y="3657600"/>
          <a:ext cx="4106334" cy="2865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3039534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Control#</a:t>
                      </a:r>
                      <a:endParaRPr lang="en-US" dirty="0"/>
                    </a:p>
                  </a:txBody>
                  <a:tcPr>
                    <a:solidFill>
                      <a:srgbClr val="070A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rgbClr val="070A52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 smtClean="0"/>
                        <a:t>7.3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whether you are collecting PII, it may not always be obvious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 smtClean="0"/>
                        <a:t>7.4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Audit communication mechanisms to check for unintended leaks (e.g. image metadata)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13020585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34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762000"/>
            <a:ext cx="12192000" cy="1371600"/>
          </a:xfrm>
        </p:spPr>
        <p:txBody>
          <a:bodyPr/>
          <a:lstStyle/>
          <a:p>
            <a:r>
              <a:rPr lang="en-US" sz="5400" dirty="0" smtClean="0"/>
              <a:t>M9- Broken Cryptography</a:t>
            </a:r>
            <a:endParaRPr lang="en-US" sz="5400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2590800"/>
            <a:ext cx="7924800" cy="66294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3600" dirty="0" smtClean="0"/>
              <a:t>Two primary categories</a:t>
            </a:r>
            <a:endParaRPr lang="en-US" sz="3600" dirty="0"/>
          </a:p>
          <a:p>
            <a:pPr lvl="1">
              <a:buFont typeface="Arial"/>
              <a:buChar char="•"/>
            </a:pPr>
            <a:r>
              <a:rPr lang="en-US" sz="2800" dirty="0" smtClean="0"/>
              <a:t>Broken implementations using strong crypto libraries</a:t>
            </a:r>
          </a:p>
          <a:p>
            <a:pPr lvl="1">
              <a:buFont typeface="Arial"/>
              <a:buChar char="•"/>
            </a:pPr>
            <a:r>
              <a:rPr lang="en-US" sz="2800" dirty="0" smtClean="0"/>
              <a:t>Custom, easily defeated crypto implementations</a:t>
            </a:r>
          </a:p>
          <a:p>
            <a:pPr>
              <a:buFont typeface="Arial"/>
              <a:buChar char="•"/>
            </a:pPr>
            <a:r>
              <a:rPr lang="en-US" sz="3600" dirty="0" smtClean="0"/>
              <a:t>Encoding != encryption</a:t>
            </a:r>
          </a:p>
          <a:p>
            <a:pPr>
              <a:buFont typeface="Arial"/>
              <a:buChar char="•"/>
            </a:pPr>
            <a:r>
              <a:rPr lang="en-US" sz="3600" dirty="0" smtClean="0"/>
              <a:t>Obfuscation != encryption</a:t>
            </a:r>
          </a:p>
          <a:p>
            <a:pPr>
              <a:buFont typeface="Arial"/>
              <a:buChar char="•"/>
            </a:pPr>
            <a:r>
              <a:rPr lang="en-US" sz="3600" dirty="0" smtClean="0"/>
              <a:t>Serialization != encryption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9093200" y="2590800"/>
            <a:ext cx="3733800" cy="822960"/>
          </a:xfrm>
          <a:prstGeom prst="roundRect">
            <a:avLst/>
          </a:prstGeom>
          <a:blipFill dpi="0" rotWithShape="0">
            <a:blip r:embed="rId2">
              <a:alphaModFix amt="36000"/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407400" y="3581400"/>
            <a:ext cx="4419600" cy="533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8382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>
              <a:buFont typeface="Arial"/>
              <a:buChar char="•"/>
            </a:pPr>
            <a:r>
              <a:rPr lang="en-US" dirty="0" smtClean="0"/>
              <a:t>Confidentiality of data lost</a:t>
            </a:r>
          </a:p>
          <a:p>
            <a:pPr>
              <a:buFont typeface="Arial"/>
              <a:buChar char="•"/>
            </a:pPr>
            <a:r>
              <a:rPr lang="en-US" dirty="0" smtClean="0"/>
              <a:t>Privilege escalation</a:t>
            </a:r>
          </a:p>
          <a:p>
            <a:pPr>
              <a:buFont typeface="Arial"/>
              <a:buChar char="•"/>
            </a:pPr>
            <a:r>
              <a:rPr lang="en-US" dirty="0" smtClean="0"/>
              <a:t>Circumvent business logic</a:t>
            </a:r>
          </a:p>
          <a:p>
            <a:pPr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172096535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35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762000"/>
            <a:ext cx="12192000" cy="1981200"/>
          </a:xfrm>
        </p:spPr>
        <p:txBody>
          <a:bodyPr/>
          <a:lstStyle/>
          <a:p>
            <a:r>
              <a:rPr lang="en-US" sz="5400" dirty="0" smtClean="0"/>
              <a:t>M9- Broken Cryptography</a:t>
            </a:r>
            <a:br>
              <a:rPr lang="en-US" sz="5400" dirty="0" smtClean="0"/>
            </a:br>
            <a:endParaRPr lang="en-US" sz="54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943384" y="3155789"/>
            <a:ext cx="1846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10"/>
          <p:cNvSpPr>
            <a:spLocks/>
          </p:cNvSpPr>
          <p:nvPr/>
        </p:nvSpPr>
        <p:spPr bwMode="auto">
          <a:xfrm>
            <a:off x="1778000" y="2895600"/>
            <a:ext cx="9448800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defRPr/>
            </a:pPr>
            <a:r>
              <a:rPr lang="en-US" sz="26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ldc</a:t>
            </a:r>
            <a:r>
              <a:rPr lang="en-US" sz="2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literal_876:"</a:t>
            </a:r>
            <a:r>
              <a:rPr lang="en-US" sz="2600" dirty="0">
                <a:solidFill>
                  <a:srgbClr val="3366F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QlVtT0JoVmY2N2E=</a:t>
            </a:r>
            <a:r>
              <a:rPr lang="en-US" sz="2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”</a:t>
            </a:r>
          </a:p>
          <a:p>
            <a:pPr algn="l">
              <a:defRPr/>
            </a:pPr>
            <a:r>
              <a:rPr lang="en-US" sz="26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invokestatic</a:t>
            </a:r>
            <a:r>
              <a:rPr lang="en-US" sz="2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byte</a:t>
            </a:r>
            <a:r>
              <a:rPr lang="en-US" sz="2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[] decode( </a:t>
            </a:r>
            <a:r>
              <a:rPr lang="en-US" sz="26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java.lang.String</a:t>
            </a:r>
            <a:r>
              <a:rPr lang="en-US" sz="2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) </a:t>
            </a:r>
            <a:r>
              <a:rPr lang="en-US" sz="2600" dirty="0">
                <a:ln>
                  <a:solidFill>
                    <a:srgbClr val="CCFFCC"/>
                  </a:solidFill>
                </a:ln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// Base 64</a:t>
            </a:r>
          </a:p>
          <a:p>
            <a:pPr algn="l">
              <a:defRPr/>
            </a:pPr>
            <a:r>
              <a:rPr lang="en-US" sz="26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invokespecial_lib</a:t>
            </a:r>
            <a:r>
              <a:rPr lang="en-US" sz="2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java.lang.String</a:t>
            </a:r>
            <a:r>
              <a:rPr lang="en-US" sz="2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.&lt;init&gt; </a:t>
            </a:r>
            <a:r>
              <a:rPr lang="en-US" sz="2600" dirty="0">
                <a:solidFill>
                  <a:srgbClr val="CCFFCC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// pc=2</a:t>
            </a:r>
          </a:p>
          <a:p>
            <a:pPr algn="l">
              <a:defRPr/>
            </a:pPr>
            <a:r>
              <a:rPr lang="en-US" sz="26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astore</a:t>
            </a:r>
            <a:r>
              <a:rPr lang="en-US" sz="2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8</a:t>
            </a:r>
          </a:p>
          <a:p>
            <a:pPr algn="l">
              <a:defRPr/>
            </a:pPr>
            <a:endParaRPr lang="en-US" sz="2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algn="l"/>
            <a:r>
              <a:rPr lang="en-US" sz="2600" b="1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private final byte</a:t>
            </a:r>
            <a:r>
              <a:rPr lang="en-US" sz="2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[] com.picuploader.BizProcess.SendRequest.routine_12998   </a:t>
            </a:r>
          </a:p>
          <a:p>
            <a:pPr algn="l"/>
            <a:r>
              <a:rPr lang="en-US" sz="2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(</a:t>
            </a:r>
            <a:r>
              <a:rPr lang="en-US" sz="26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com.picuploader.BizProcess.SendRequest</a:t>
            </a:r>
            <a:r>
              <a:rPr lang="en-US" sz="2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, </a:t>
            </a:r>
            <a:r>
              <a:rPr lang="en-US" sz="2600" b="1" dirty="0">
                <a:solidFill>
                  <a:srgbClr val="BA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byte</a:t>
            </a:r>
            <a:r>
              <a:rPr lang="en-US" sz="2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[], </a:t>
            </a:r>
            <a:r>
              <a:rPr lang="en-US" sz="2600" b="1" dirty="0">
                <a:solidFill>
                  <a:srgbClr val="BA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byte</a:t>
            </a:r>
            <a:r>
              <a:rPr lang="en-US" sz="2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[] );</a:t>
            </a:r>
          </a:p>
          <a:p>
            <a:pPr algn="l"/>
            <a:r>
              <a:rPr lang="en-US" sz="2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{</a:t>
            </a:r>
          </a:p>
          <a:p>
            <a:pPr algn="l"/>
            <a:r>
              <a:rPr lang="en-US" sz="2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enter</a:t>
            </a:r>
          </a:p>
          <a:p>
            <a:pPr algn="l"/>
            <a:r>
              <a:rPr lang="en-US" sz="2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</a:t>
            </a:r>
            <a:r>
              <a:rPr lang="en-US" sz="26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new_lib</a:t>
            </a:r>
            <a:r>
              <a:rPr lang="en-US" sz="2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net.rim.device.api.crypto.TripleDESKey</a:t>
            </a:r>
            <a:endParaRPr lang="en-US" sz="2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algn="l">
              <a:defRPr/>
            </a:pPr>
            <a:endParaRPr lang="en-US" sz="2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9656895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36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762000"/>
            <a:ext cx="12192000" cy="1981200"/>
          </a:xfrm>
        </p:spPr>
        <p:txBody>
          <a:bodyPr/>
          <a:lstStyle/>
          <a:p>
            <a:r>
              <a:rPr lang="en-US" sz="5400" dirty="0" smtClean="0"/>
              <a:t>M9- Broken Cryptography</a:t>
            </a:r>
            <a:br>
              <a:rPr lang="en-US" sz="5400" dirty="0" smtClean="0"/>
            </a:br>
            <a:r>
              <a:rPr lang="en-US" sz="4800" i="1" dirty="0" smtClean="0"/>
              <a:t>Prevention Tips</a:t>
            </a:r>
            <a:endParaRPr lang="en-US" sz="4800" i="1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3429000"/>
            <a:ext cx="8153400" cy="54102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Storing the key with the encrypted data negates everything</a:t>
            </a:r>
          </a:p>
          <a:p>
            <a:pPr>
              <a:buFont typeface="Arial"/>
              <a:buChar char="•"/>
            </a:pPr>
            <a:r>
              <a:rPr lang="en-US" dirty="0" smtClean="0"/>
              <a:t>Leverage battle-tested crypto libraries vice writing your own</a:t>
            </a:r>
          </a:p>
          <a:p>
            <a:pPr>
              <a:buFont typeface="Arial"/>
              <a:buChar char="•"/>
            </a:pPr>
            <a:r>
              <a:rPr lang="en-US" dirty="0" smtClean="0"/>
              <a:t>Take advantage of what your platform already provides!</a:t>
            </a:r>
          </a:p>
          <a:p>
            <a:pPr>
              <a:buFont typeface="Arial"/>
              <a:buChar char="•"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943384" y="3155789"/>
            <a:ext cx="1846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24409921"/>
              </p:ext>
            </p:extLst>
          </p:nvPr>
        </p:nvGraphicFramePr>
        <p:xfrm>
          <a:off x="8559800" y="3657600"/>
          <a:ext cx="410633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3039534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Control#</a:t>
                      </a:r>
                      <a:endParaRPr lang="en-US" dirty="0"/>
                    </a:p>
                  </a:txBody>
                  <a:tcPr>
                    <a:solidFill>
                      <a:srgbClr val="070A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rgbClr val="070A52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 smtClean="0"/>
                        <a:t>1.3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Utilize file encryption</a:t>
                      </a:r>
                      <a:r>
                        <a:rPr lang="en-US" baseline="0" dirty="0" smtClean="0"/>
                        <a:t> API’s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 smtClean="0"/>
                        <a:t>2.3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Leverage secure containers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78931778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37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762000"/>
            <a:ext cx="12192000" cy="1371600"/>
          </a:xfrm>
        </p:spPr>
        <p:txBody>
          <a:bodyPr/>
          <a:lstStyle/>
          <a:p>
            <a:r>
              <a:rPr lang="en-US" sz="5400" dirty="0" smtClean="0"/>
              <a:t>M10- Sensitive Information Disclosure</a:t>
            </a:r>
            <a:endParaRPr lang="en-US" sz="5400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2590800"/>
            <a:ext cx="7924800" cy="66294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3400" dirty="0" smtClean="0"/>
              <a:t>We differentiate by stored (M1) vs. embedded/hardcoded (M10)</a:t>
            </a:r>
          </a:p>
          <a:p>
            <a:pPr>
              <a:buFont typeface="Arial"/>
              <a:buChar char="•"/>
            </a:pPr>
            <a:r>
              <a:rPr lang="en-US" sz="3400" dirty="0" smtClean="0"/>
              <a:t>Apps can be reverse engineered with relative ease</a:t>
            </a:r>
          </a:p>
          <a:p>
            <a:pPr>
              <a:buFont typeface="Arial"/>
              <a:buChar char="•"/>
            </a:pPr>
            <a:r>
              <a:rPr lang="en-US" sz="3400" dirty="0" smtClean="0"/>
              <a:t>Code obfuscation raises the bar, but doesn’t eliminate the risk</a:t>
            </a:r>
          </a:p>
          <a:p>
            <a:pPr>
              <a:buFont typeface="Arial"/>
              <a:buChar char="•"/>
            </a:pPr>
            <a:r>
              <a:rPr lang="en-US" sz="3400" dirty="0" smtClean="0"/>
              <a:t>Commonly found “treasures”:</a:t>
            </a:r>
          </a:p>
          <a:p>
            <a:pPr lvl="1">
              <a:buFont typeface="Arial"/>
              <a:buChar char="•"/>
            </a:pPr>
            <a:r>
              <a:rPr lang="en-US" sz="2800" dirty="0" smtClean="0"/>
              <a:t>API keys</a:t>
            </a:r>
          </a:p>
          <a:p>
            <a:pPr lvl="1">
              <a:buFont typeface="Arial"/>
              <a:buChar char="•"/>
            </a:pPr>
            <a:r>
              <a:rPr lang="en-US" sz="2800" dirty="0" smtClean="0"/>
              <a:t>Passwords</a:t>
            </a:r>
          </a:p>
          <a:p>
            <a:pPr lvl="1">
              <a:buFont typeface="Arial"/>
              <a:buChar char="•"/>
            </a:pPr>
            <a:r>
              <a:rPr lang="en-US" sz="2800" dirty="0" smtClean="0"/>
              <a:t>Sensitive business logic</a:t>
            </a:r>
          </a:p>
          <a:p>
            <a:pPr marL="266700" indent="0"/>
            <a:endParaRPr lang="en-US" sz="4000" dirty="0" smtClean="0"/>
          </a:p>
          <a:p>
            <a:pPr marL="266700" indent="0"/>
            <a:endParaRPr lang="en-US" sz="40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9093200" y="2590800"/>
            <a:ext cx="3733800" cy="822960"/>
          </a:xfrm>
          <a:prstGeom prst="roundRect">
            <a:avLst/>
          </a:prstGeom>
          <a:blipFill dpi="0" rotWithShape="0">
            <a:blip r:embed="rId2">
              <a:alphaModFix amt="36000"/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407400" y="3581400"/>
            <a:ext cx="4419600" cy="533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8382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2000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>
              <a:buFont typeface="Arial"/>
              <a:buChar char="•"/>
            </a:pPr>
            <a:r>
              <a:rPr lang="en-US" dirty="0" smtClean="0"/>
              <a:t>Credentials disclosed</a:t>
            </a:r>
          </a:p>
          <a:p>
            <a:pPr>
              <a:buFont typeface="Arial"/>
              <a:buChar char="•"/>
            </a:pPr>
            <a:r>
              <a:rPr lang="en-US" dirty="0" smtClean="0"/>
              <a:t>Intellectual property exposed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869222481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38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762000"/>
            <a:ext cx="12192000" cy="1371600"/>
          </a:xfrm>
        </p:spPr>
        <p:txBody>
          <a:bodyPr/>
          <a:lstStyle/>
          <a:p>
            <a:r>
              <a:rPr lang="en-US" sz="5400" dirty="0" smtClean="0"/>
              <a:t>M10- Sensitive Information Disclosure</a:t>
            </a:r>
            <a:endParaRPr lang="en-US" sz="5400" dirty="0"/>
          </a:p>
        </p:txBody>
      </p:sp>
      <p:pic>
        <p:nvPicPr>
          <p:cNvPr id="5" name="Picture 4" descr="Screen shot 2011-09-23 at 12.34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03022" y="3429000"/>
            <a:ext cx="7798756" cy="2425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3122" y="6400800"/>
            <a:ext cx="12418557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3394966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39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762000"/>
            <a:ext cx="12192000" cy="1981200"/>
          </a:xfrm>
        </p:spPr>
        <p:txBody>
          <a:bodyPr/>
          <a:lstStyle/>
          <a:p>
            <a:r>
              <a:rPr lang="en-US" sz="5400" dirty="0" smtClean="0"/>
              <a:t>M10- Sensitive Information Disclosure</a:t>
            </a:r>
            <a:br>
              <a:rPr lang="en-US" sz="5400" dirty="0" smtClean="0"/>
            </a:br>
            <a:r>
              <a:rPr lang="en-US" sz="4800" i="1" dirty="0" smtClean="0"/>
              <a:t>Prevention Tips</a:t>
            </a:r>
            <a:endParaRPr lang="en-US" sz="4800" i="1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3429000"/>
            <a:ext cx="8153400" cy="54102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3800" dirty="0" smtClean="0"/>
              <a:t>Private API keys are called that for a reason…keep them off of the client</a:t>
            </a:r>
          </a:p>
          <a:p>
            <a:pPr>
              <a:buFont typeface="Arial"/>
              <a:buChar char="•"/>
            </a:pPr>
            <a:r>
              <a:rPr lang="en-US" sz="3800" dirty="0" smtClean="0"/>
              <a:t>Keep proprietary and sensitive business logic on the server</a:t>
            </a:r>
          </a:p>
          <a:p>
            <a:pPr>
              <a:buFont typeface="Arial"/>
              <a:buChar char="•"/>
            </a:pPr>
            <a:r>
              <a:rPr lang="en-US" sz="3800" dirty="0" smtClean="0"/>
              <a:t>Almost never a legitimate reason to hardcode a password (if there is, you have other problems)</a:t>
            </a:r>
            <a:endParaRPr lang="en-US" sz="3800" dirty="0"/>
          </a:p>
        </p:txBody>
      </p:sp>
      <p:sp>
        <p:nvSpPr>
          <p:cNvPr id="2" name="TextBox 1"/>
          <p:cNvSpPr txBox="1"/>
          <p:nvPr/>
        </p:nvSpPr>
        <p:spPr>
          <a:xfrm>
            <a:off x="1943384" y="3155789"/>
            <a:ext cx="1846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57235422"/>
              </p:ext>
            </p:extLst>
          </p:nvPr>
        </p:nvGraphicFramePr>
        <p:xfrm>
          <a:off x="8559800" y="3657600"/>
          <a:ext cx="4106334" cy="1676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3039534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Control#</a:t>
                      </a:r>
                      <a:endParaRPr lang="en-US" dirty="0"/>
                    </a:p>
                  </a:txBody>
                  <a:tcPr>
                    <a:solidFill>
                      <a:srgbClr val="070A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rgbClr val="070A52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 smtClean="0"/>
                        <a:t>2.10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 not store any passwords or secrets in the application binary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53140550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90600" y="3581400"/>
            <a:ext cx="11049000" cy="2590800"/>
          </a:xfrm>
          <a:noFill/>
          <a:ln/>
        </p:spPr>
        <p:txBody>
          <a:bodyPr/>
          <a:lstStyle/>
          <a:p>
            <a:r>
              <a:rPr lang="en-US" sz="8300" dirty="0" smtClean="0"/>
              <a:t>Mobile Threat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48158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90600" y="3581400"/>
            <a:ext cx="11049000" cy="2590800"/>
          </a:xfrm>
          <a:noFill/>
          <a:ln/>
        </p:spPr>
        <p:txBody>
          <a:bodyPr/>
          <a:lstStyle/>
          <a:p>
            <a:r>
              <a:rPr lang="en-US" sz="8300" dirty="0" smtClean="0"/>
              <a:t>Wrap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6832823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41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Forward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60 day review period open to the public</a:t>
            </a:r>
          </a:p>
          <a:p>
            <a:pPr>
              <a:buFont typeface="Arial"/>
              <a:buChar char="•"/>
            </a:pPr>
            <a:r>
              <a:rPr lang="en-US" dirty="0" smtClean="0"/>
              <a:t>RC1 then becomes ‘Final v1.0’</a:t>
            </a:r>
          </a:p>
          <a:p>
            <a:pPr>
              <a:buFont typeface="Arial"/>
              <a:buChar char="•"/>
            </a:pPr>
            <a:r>
              <a:rPr lang="en-US" dirty="0" smtClean="0"/>
              <a:t>12 month revision cycle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Rapidly evolving platforms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Stale data = not as useful</a:t>
            </a:r>
          </a:p>
          <a:p>
            <a:pPr>
              <a:buFont typeface="Arial"/>
              <a:buChar char="•"/>
            </a:pPr>
            <a:r>
              <a:rPr lang="en-US" dirty="0" smtClean="0"/>
              <a:t>If you have suggestions or ideas, we want them!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1854705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42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This is a good start, but we have a long way to go</a:t>
            </a:r>
          </a:p>
          <a:p>
            <a:pPr>
              <a:buFont typeface="Arial"/>
              <a:buChar char="•"/>
            </a:pPr>
            <a:r>
              <a:rPr lang="en-US" dirty="0" smtClean="0"/>
              <a:t>We’ve identified the issues…now we have to fix them</a:t>
            </a:r>
          </a:p>
          <a:p>
            <a:pPr>
              <a:buFont typeface="Arial"/>
              <a:buChar char="•"/>
            </a:pPr>
            <a:r>
              <a:rPr lang="en-US" dirty="0" smtClean="0"/>
              <a:t>Platforms must mature, frameworks must mature, apps must mature</a:t>
            </a:r>
          </a:p>
          <a:p>
            <a:pPr>
              <a:buFont typeface="Arial"/>
              <a:buChar char="•"/>
            </a:pPr>
            <a:r>
              <a:rPr lang="en-US" dirty="0" smtClean="0"/>
              <a:t>The OWASP Mobile body of knowledge must grow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9141875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43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for listening!</a:t>
            </a:r>
          </a:p>
          <a:p>
            <a:endParaRPr lang="en-US" sz="2800" dirty="0" smtClean="0"/>
          </a:p>
          <a:p>
            <a:pPr>
              <a:buFont typeface="Arial"/>
              <a:buChar char="•"/>
            </a:pPr>
            <a:r>
              <a:rPr lang="en-US" sz="2800" dirty="0" smtClean="0"/>
              <a:t>Jack Mannino </a:t>
            </a:r>
            <a:r>
              <a:rPr lang="en-US" sz="2800" dirty="0" smtClean="0">
                <a:hlinkClick r:id="rId2"/>
              </a:rPr>
              <a:t>jack@nvisiumsecurity.com</a:t>
            </a:r>
            <a:r>
              <a:rPr lang="en-US" sz="2800" dirty="0"/>
              <a:t> </a:t>
            </a:r>
            <a:r>
              <a:rPr lang="en-US" sz="2800" dirty="0" smtClean="0">
                <a:hlinkClick r:id="rId3"/>
              </a:rPr>
              <a:t>http://twitter.com/jack_mannino</a:t>
            </a:r>
            <a:endParaRPr lang="en-US" sz="2800" dirty="0" smtClean="0"/>
          </a:p>
          <a:p>
            <a:pPr>
              <a:buFont typeface="Arial"/>
              <a:buChar char="•"/>
            </a:pPr>
            <a:r>
              <a:rPr lang="en-US" sz="2800" dirty="0"/>
              <a:t>Zach Lanier </a:t>
            </a:r>
            <a:r>
              <a:rPr lang="en-US" sz="2800" dirty="0">
                <a:hlinkClick r:id="rId4"/>
              </a:rPr>
              <a:t>zach.lanier@intrepidusgroup.com</a:t>
            </a:r>
            <a:r>
              <a:rPr lang="en-US" sz="2800" dirty="0"/>
              <a:t>             </a:t>
            </a:r>
            <a:r>
              <a:rPr lang="en-US" sz="2800" dirty="0">
                <a:hlinkClick r:id="rId5"/>
              </a:rPr>
              <a:t>http://twitter.com/quine</a:t>
            </a:r>
            <a:endParaRPr lang="en-US" sz="2800" dirty="0"/>
          </a:p>
          <a:p>
            <a:pPr>
              <a:buFont typeface="Arial"/>
              <a:buChar char="•"/>
            </a:pPr>
            <a:r>
              <a:rPr lang="en-US" sz="2800" dirty="0"/>
              <a:t>Mike </a:t>
            </a:r>
            <a:r>
              <a:rPr lang="en-US" sz="2800" dirty="0" err="1"/>
              <a:t>Zusman</a:t>
            </a:r>
            <a:r>
              <a:rPr lang="en-US" sz="2800" dirty="0"/>
              <a:t> </a:t>
            </a:r>
            <a:r>
              <a:rPr lang="en-US" sz="2800" dirty="0">
                <a:hlinkClick r:id="rId6"/>
              </a:rPr>
              <a:t>mike.zusman@carvesystems.com</a:t>
            </a:r>
            <a:r>
              <a:rPr lang="en-US" sz="2800" dirty="0"/>
              <a:t>           </a:t>
            </a:r>
            <a:r>
              <a:rPr lang="en-US" sz="2800" dirty="0">
                <a:hlinkClick r:id="rId7"/>
              </a:rPr>
              <a:t>http://twitter.com/schmoilito</a:t>
            </a:r>
            <a:endParaRPr lang="en-US" sz="2800" dirty="0"/>
          </a:p>
          <a:p>
            <a:pPr>
              <a:buFont typeface="Arial"/>
              <a:buChar char="•"/>
            </a:pPr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9141875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5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Threat Model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00" y="2590800"/>
            <a:ext cx="10464800" cy="66294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Platforms vary with mileage</a:t>
            </a:r>
          </a:p>
          <a:p>
            <a:pPr>
              <a:buFont typeface="Arial"/>
              <a:buChar char="•"/>
            </a:pPr>
            <a:r>
              <a:rPr lang="en-US" dirty="0" smtClean="0"/>
              <a:t>Very different from traditional web app model due to wildly varying use cases and usage patterns</a:t>
            </a:r>
          </a:p>
          <a:p>
            <a:pPr>
              <a:buFont typeface="Arial"/>
              <a:buChar char="•"/>
            </a:pPr>
            <a:r>
              <a:rPr lang="en-US" dirty="0" smtClean="0"/>
              <a:t>Must consider more than the ‘apps’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Remote web services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Platform integration (</a:t>
            </a:r>
            <a:r>
              <a:rPr lang="en-US" dirty="0" err="1" smtClean="0"/>
              <a:t>iCloud</a:t>
            </a:r>
            <a:r>
              <a:rPr lang="en-US" dirty="0" smtClean="0"/>
              <a:t>, C2DM)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Device (in)security considerations</a:t>
            </a:r>
          </a:p>
          <a:p>
            <a:pPr lvl="1">
              <a:buFont typeface="Arial"/>
              <a:buChar char="•"/>
            </a:pPr>
            <a:endParaRPr lang="en-US" dirty="0" smtClean="0"/>
          </a:p>
          <a:p>
            <a:pPr lvl="1">
              <a:buFont typeface="Arial"/>
              <a:buChar char="•"/>
            </a:pPr>
            <a:endParaRPr lang="en-US" dirty="0" smtClean="0"/>
          </a:p>
          <a:p>
            <a:pPr lvl="1">
              <a:buFont typeface="Arial"/>
              <a:buChar char="•"/>
            </a:pPr>
            <a:endParaRPr lang="en-US" dirty="0" smtClean="0"/>
          </a:p>
          <a:p>
            <a:pPr lvl="1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140384215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6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Threat Model</a:t>
            </a:r>
            <a:endParaRPr lang="en-US" dirty="0"/>
          </a:p>
        </p:txBody>
      </p:sp>
      <p:pic>
        <p:nvPicPr>
          <p:cNvPr id="3" name="Picture 2" descr="OWASP Common Mobile Threat Model v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905000"/>
            <a:ext cx="13004800" cy="753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34814200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7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Threat Model</a:t>
            </a:r>
            <a:endParaRPr lang="en-US" dirty="0"/>
          </a:p>
        </p:txBody>
      </p:sp>
      <p:pic>
        <p:nvPicPr>
          <p:cNvPr id="10" name="Picture 9" descr="mindma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1200" y="2057400"/>
            <a:ext cx="1188720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4066180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90600" y="3581400"/>
            <a:ext cx="11049000" cy="2590800"/>
          </a:xfrm>
          <a:noFill/>
          <a:ln/>
        </p:spPr>
        <p:txBody>
          <a:bodyPr/>
          <a:lstStyle/>
          <a:p>
            <a:r>
              <a:rPr lang="en-US" sz="8300" dirty="0" smtClean="0"/>
              <a:t>Top 10 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8447489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9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Risks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00" y="2590800"/>
            <a:ext cx="10464800" cy="66294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Intended to be platform-agnostic</a:t>
            </a:r>
          </a:p>
          <a:p>
            <a:pPr>
              <a:buFont typeface="Arial"/>
              <a:buChar char="•"/>
            </a:pPr>
            <a:r>
              <a:rPr lang="en-US" dirty="0" smtClean="0"/>
              <a:t>Focused on areas of risk rather than individual vulnerabilities</a:t>
            </a:r>
          </a:p>
          <a:p>
            <a:pPr>
              <a:buFont typeface="Arial"/>
              <a:buChar char="•"/>
            </a:pPr>
            <a:r>
              <a:rPr lang="en-US" dirty="0" smtClean="0"/>
              <a:t>Weighted utilizing the OWASP Risk Rating Methodology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hlinkClick r:id="rId2"/>
              </a:rPr>
              <a:t>https://www.owasp.org/index.php/</a:t>
            </a:r>
            <a:r>
              <a:rPr lang="en-US" sz="2000" dirty="0" smtClean="0">
                <a:hlinkClick r:id="rId2"/>
              </a:rPr>
              <a:t>OWASP_Risk_Rating_Methodology</a:t>
            </a:r>
            <a:endParaRPr lang="en-US" sz="2000" dirty="0" smtClean="0"/>
          </a:p>
          <a:p>
            <a:pPr>
              <a:buFont typeface="Arial"/>
              <a:buChar char="•"/>
            </a:pPr>
            <a:r>
              <a:rPr lang="en-US" dirty="0" smtClean="0"/>
              <a:t>Thanks to everyone who participated</a:t>
            </a:r>
          </a:p>
          <a:p>
            <a:pPr lvl="1">
              <a:buFont typeface="Arial"/>
              <a:buChar char="•"/>
            </a:pPr>
            <a:endParaRPr lang="en-US" dirty="0" smtClean="0"/>
          </a:p>
          <a:p>
            <a:pPr lvl="1">
              <a:buFont typeface="Arial"/>
              <a:buChar char="•"/>
            </a:pPr>
            <a:endParaRPr lang="en-US" dirty="0" smtClean="0"/>
          </a:p>
          <a:p>
            <a:pPr lvl="1">
              <a:buFont typeface="Arial"/>
              <a:buChar char="•"/>
            </a:pPr>
            <a:endParaRPr lang="en-US" dirty="0" smtClean="0"/>
          </a:p>
          <a:p>
            <a:pPr lvl="1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325744489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WASP-SDLC Panel[1].v2_templateFinal2">
  <a:themeElements>
    <a:clrScheme name="OWASP-SDLC Panel[1].v2_templateFinal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WASP-SDLC Panel[1].v2_templateFinal2">
      <a:majorFont>
        <a:latin typeface="Tahoma"/>
        <a:ea typeface="ヒラギノ角ゴ ProN W3"/>
        <a:cs typeface="ヒラギノ角ゴ ProN W3"/>
      </a:majorFont>
      <a:minorFont>
        <a:latin typeface="Tahom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OWASP-SDLC Panel[1].v2_templateFinal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ヒラギノ角ゴ ProN W3"/>
        <a:cs typeface="ヒラギノ角ゴ ProN W3"/>
      </a:majorFont>
      <a:minorFont>
        <a:latin typeface="Tahom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12927</TotalTime>
  <Pages>0</Pages>
  <Words>1589</Words>
  <Characters>0</Characters>
  <Application>Microsoft Macintosh PowerPoint</Application>
  <PresentationFormat>Custom</PresentationFormat>
  <Lines>0</Lines>
  <Paragraphs>377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OWASP-SDLC Panel[1].v2_templateFinal2</vt:lpstr>
      <vt:lpstr>Default Design</vt:lpstr>
      <vt:lpstr>OWASP Top 10 Mobile Risks</vt:lpstr>
      <vt:lpstr>Agenda</vt:lpstr>
      <vt:lpstr>Mobile Security Project</vt:lpstr>
      <vt:lpstr>Mobile Threat Model</vt:lpstr>
      <vt:lpstr>Mobile Threat Model</vt:lpstr>
      <vt:lpstr>Mobile Threat Model</vt:lpstr>
      <vt:lpstr>Mobile Threat Model</vt:lpstr>
      <vt:lpstr>Top 10 Risks</vt:lpstr>
      <vt:lpstr>Top 10 Risks</vt:lpstr>
      <vt:lpstr>Top 10 Risks</vt:lpstr>
      <vt:lpstr>M1- Insecure Data Storage</vt:lpstr>
      <vt:lpstr>M1- Insecure Data Storage</vt:lpstr>
      <vt:lpstr>M1- Insecure Data Storage Prevention Tips</vt:lpstr>
      <vt:lpstr>M2- Weak Server Side Controls</vt:lpstr>
      <vt:lpstr>M2- Weak Server Side Controls</vt:lpstr>
      <vt:lpstr>M2- Weak Server Side Controls Prevention Tips</vt:lpstr>
      <vt:lpstr>M3- Insufficient Transport Layer Protection</vt:lpstr>
      <vt:lpstr>M3- Insufficient Transport Layer Protection</vt:lpstr>
      <vt:lpstr>M3- Insufficient Transport Layer Protection Prevention Tips</vt:lpstr>
      <vt:lpstr>M4- Client Side Injection</vt:lpstr>
      <vt:lpstr>M4- Client Side Injection</vt:lpstr>
      <vt:lpstr>M4- Client Side Injection Prevention Tips</vt:lpstr>
      <vt:lpstr>M5- Poor Authorization and Authentication</vt:lpstr>
      <vt:lpstr>M5- Poor Authorization and Authentication</vt:lpstr>
      <vt:lpstr>M5- Poor Authorization and Authentication Prevention Tips</vt:lpstr>
      <vt:lpstr>M6- Improper Session Handling</vt:lpstr>
      <vt:lpstr>M6- Improper Session Handling Prevention Tips</vt:lpstr>
      <vt:lpstr>M7- Security Decisions Via Untrusted Inputs</vt:lpstr>
      <vt:lpstr>M7- Security Decisions Via Untrusted Inputs</vt:lpstr>
      <vt:lpstr>M7- Security Decisions Via Untrusted Inputs Prevention Tips</vt:lpstr>
      <vt:lpstr>M8- Side Channel Data Leakage</vt:lpstr>
      <vt:lpstr>M8- Side Channel Data Leakage</vt:lpstr>
      <vt:lpstr>M8- Side Channel Data Leakage Prevention Tips</vt:lpstr>
      <vt:lpstr>M9- Broken Cryptography</vt:lpstr>
      <vt:lpstr>M9- Broken Cryptography </vt:lpstr>
      <vt:lpstr>M9- Broken Cryptography Prevention Tips</vt:lpstr>
      <vt:lpstr>M10- Sensitive Information Disclosure</vt:lpstr>
      <vt:lpstr>M10- Sensitive Information Disclosure</vt:lpstr>
      <vt:lpstr>M10- Sensitive Information Disclosure Prevention Tips</vt:lpstr>
      <vt:lpstr>Wrap Up</vt:lpstr>
      <vt:lpstr>Going Forward</vt:lpstr>
      <vt:lpstr>Conclusion</vt:lpstr>
      <vt:lpstr>Q&amp;A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&lt;Presentation Tagline&gt;</dc:title>
  <dc:creator>nkumar</dc:creator>
  <cp:lastModifiedBy>Dell</cp:lastModifiedBy>
  <cp:revision>204</cp:revision>
  <cp:lastPrinted>2011-09-12T18:56:30Z</cp:lastPrinted>
  <dcterms:created xsi:type="dcterms:W3CDTF">2010-02-14T22:17:16Z</dcterms:created>
  <dcterms:modified xsi:type="dcterms:W3CDTF">2014-12-18T12:32:21Z</dcterms:modified>
</cp:coreProperties>
</file>