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diagrams/layout1.xml" ContentType="application/vnd.openxmlformats-officedocument.drawingml.diagramLayout+xml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5"/>
  </p:notesMasterIdLst>
  <p:sldIdLst>
    <p:sldId id="256" r:id="rId2"/>
    <p:sldId id="265" r:id="rId3"/>
    <p:sldId id="277" r:id="rId4"/>
    <p:sldId id="267" r:id="rId5"/>
    <p:sldId id="278" r:id="rId6"/>
    <p:sldId id="288" r:id="rId7"/>
    <p:sldId id="298" r:id="rId8"/>
    <p:sldId id="297" r:id="rId9"/>
    <p:sldId id="289" r:id="rId10"/>
    <p:sldId id="304" r:id="rId11"/>
    <p:sldId id="299" r:id="rId12"/>
    <p:sldId id="293" r:id="rId13"/>
    <p:sldId id="294" r:id="rId14"/>
    <p:sldId id="301" r:id="rId15"/>
    <p:sldId id="302" r:id="rId16"/>
    <p:sldId id="296" r:id="rId17"/>
    <p:sldId id="290" r:id="rId18"/>
    <p:sldId id="291" r:id="rId19"/>
    <p:sldId id="303" r:id="rId20"/>
    <p:sldId id="305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  <p:clrMru>
    <a:srgbClr val="535524"/>
    <a:srgbClr val="98002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144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1FC10-8EAB-8B4B-863F-1CE40AEF8813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4DBE3C-5D7C-264F-9009-0401DFC93CBF}">
      <dgm:prSet phldrT="[Text]" custT="1"/>
      <dgm:spPr>
        <a:solidFill>
          <a:schemeClr val="accent2">
            <a:lumMod val="20000"/>
            <a:lumOff val="80000"/>
          </a:schemeClr>
        </a:solidFill>
        <a:effectLst>
          <a:outerShdw blurRad="50800" dist="38100" dir="270000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2800" b="1" dirty="0" smtClean="0">
              <a:solidFill>
                <a:schemeClr val="accent6">
                  <a:lumMod val="75000"/>
                </a:schemeClr>
              </a:solidFill>
            </a:rPr>
            <a:t>Plan Test</a:t>
          </a:r>
          <a:endParaRPr lang="en-US" sz="2800" b="1" dirty="0">
            <a:solidFill>
              <a:schemeClr val="accent6">
                <a:lumMod val="75000"/>
              </a:schemeClr>
            </a:solidFill>
          </a:endParaRPr>
        </a:p>
      </dgm:t>
    </dgm:pt>
    <dgm:pt modelId="{451C98ED-49CD-FF43-B62E-FB8D1B819659}" type="parTrans" cxnId="{E5C3979B-E4C6-0845-AC7A-5F8CE16530B8}">
      <dgm:prSet/>
      <dgm:spPr/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8E595241-5209-7847-86DA-D5CE7E0DE4E6}" type="sibTrans" cxnId="{E5C3979B-E4C6-0845-AC7A-5F8CE16530B8}">
      <dgm:prSet/>
      <dgm:spPr>
        <a:solidFill>
          <a:schemeClr val="accent2">
            <a:lumMod val="75000"/>
          </a:schemeClr>
        </a:solidFill>
        <a:ln w="57150" cmpd="sng"/>
      </dgm:spPr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D1ED94CD-705B-2146-9BB3-02F290FF5D7F}">
      <dgm:prSet phldrT="[Text]" custT="1"/>
      <dgm:spPr>
        <a:solidFill>
          <a:schemeClr val="accent2">
            <a:lumMod val="20000"/>
            <a:lumOff val="80000"/>
          </a:schemeClr>
        </a:solidFill>
        <a:effectLst>
          <a:outerShdw blurRad="50800" dist="38100" dir="270000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2800" b="1" dirty="0" smtClean="0">
              <a:solidFill>
                <a:schemeClr val="accent6">
                  <a:lumMod val="75000"/>
                </a:schemeClr>
              </a:solidFill>
            </a:rPr>
            <a:t>Conduct Test</a:t>
          </a:r>
          <a:endParaRPr lang="en-US" sz="2800" b="1" dirty="0">
            <a:solidFill>
              <a:schemeClr val="accent6">
                <a:lumMod val="75000"/>
              </a:schemeClr>
            </a:solidFill>
          </a:endParaRPr>
        </a:p>
      </dgm:t>
    </dgm:pt>
    <dgm:pt modelId="{E32D25DD-2889-3E4C-9A6E-FD3C833F814B}" type="parTrans" cxnId="{F5521B0B-68F7-844A-8670-A94B47A0785F}">
      <dgm:prSet/>
      <dgm:spPr/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999C01E3-1F15-0D4D-9D92-9E4FC7E475F6}" type="sibTrans" cxnId="{F5521B0B-68F7-844A-8670-A94B47A0785F}">
      <dgm:prSet/>
      <dgm:spPr>
        <a:ln w="57150" cmpd="sng"/>
      </dgm:spPr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92CAD374-6864-EA4F-AC96-71EDFFD1FDA4}">
      <dgm:prSet phldrT="[Text]" custT="1"/>
      <dgm:spPr>
        <a:solidFill>
          <a:schemeClr val="accent2">
            <a:lumMod val="20000"/>
            <a:lumOff val="80000"/>
          </a:schemeClr>
        </a:solidFill>
        <a:effectLst>
          <a:outerShdw blurRad="50800" dist="38100" dir="270000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2800" b="1" dirty="0" smtClean="0">
              <a:solidFill>
                <a:schemeClr val="accent6">
                  <a:lumMod val="75000"/>
                </a:schemeClr>
              </a:solidFill>
            </a:rPr>
            <a:t>Analyze Findings</a:t>
          </a:r>
          <a:endParaRPr lang="en-US" sz="2800" b="1" dirty="0">
            <a:solidFill>
              <a:schemeClr val="accent6">
                <a:lumMod val="75000"/>
              </a:schemeClr>
            </a:solidFill>
          </a:endParaRPr>
        </a:p>
      </dgm:t>
    </dgm:pt>
    <dgm:pt modelId="{9F35F81C-51BB-8047-A9EA-14176236E515}" type="parTrans" cxnId="{7F1B314F-182B-E043-B5D5-AF2C414F89B9}">
      <dgm:prSet/>
      <dgm:spPr/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D8B0C228-004C-3F49-B073-20516E3F79C7}" type="sibTrans" cxnId="{7F1B314F-182B-E043-B5D5-AF2C414F89B9}">
      <dgm:prSet/>
      <dgm:spPr>
        <a:ln w="57150" cmpd="sng"/>
      </dgm:spPr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3269D7F8-A5ED-494A-AEA8-27A1494C7772}">
      <dgm:prSet phldrT="[Text]" custT="1"/>
      <dgm:spPr>
        <a:solidFill>
          <a:schemeClr val="accent2">
            <a:lumMod val="20000"/>
            <a:lumOff val="80000"/>
          </a:schemeClr>
        </a:solidFill>
        <a:effectLst>
          <a:outerShdw blurRad="50800" dist="38100" dir="270000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2800" b="1" dirty="0" smtClean="0">
              <a:solidFill>
                <a:schemeClr val="accent6">
                  <a:lumMod val="75000"/>
                </a:schemeClr>
              </a:solidFill>
            </a:rPr>
            <a:t>Present Findings</a:t>
          </a:r>
          <a:endParaRPr lang="en-US" sz="2800" b="1" dirty="0">
            <a:solidFill>
              <a:schemeClr val="accent6">
                <a:lumMod val="75000"/>
              </a:schemeClr>
            </a:solidFill>
          </a:endParaRPr>
        </a:p>
      </dgm:t>
    </dgm:pt>
    <dgm:pt modelId="{C362D523-152B-1C47-B0B4-B0CEBAFE838A}" type="parTrans" cxnId="{E2EFAB38-649D-D94D-B535-0EAF093CDD15}">
      <dgm:prSet/>
      <dgm:spPr/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13925595-7DAE-1F41-A122-D05111E6B8AD}" type="sibTrans" cxnId="{E2EFAB38-649D-D94D-B535-0EAF093CDD15}">
      <dgm:prSet/>
      <dgm:spPr>
        <a:ln w="57150" cmpd="sng"/>
      </dgm:spPr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AC48A22C-D38A-2B46-8CA3-C53DCC1FD758}">
      <dgm:prSet phldrT="[Text]" custT="1"/>
      <dgm:spPr>
        <a:solidFill>
          <a:schemeClr val="accent2">
            <a:lumMod val="20000"/>
            <a:lumOff val="80000"/>
          </a:schemeClr>
        </a:solidFill>
        <a:effectLst>
          <a:outerShdw blurRad="50800" dist="38100" dir="270000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2800" b="1" dirty="0" smtClean="0">
              <a:solidFill>
                <a:schemeClr val="accent6">
                  <a:lumMod val="75000"/>
                </a:schemeClr>
              </a:solidFill>
            </a:rPr>
            <a:t>Modify Design</a:t>
          </a:r>
          <a:endParaRPr lang="en-US" sz="2800" b="1" dirty="0">
            <a:solidFill>
              <a:schemeClr val="accent6">
                <a:lumMod val="75000"/>
              </a:schemeClr>
            </a:solidFill>
          </a:endParaRPr>
        </a:p>
      </dgm:t>
    </dgm:pt>
    <dgm:pt modelId="{B22855A7-3D0C-534D-AD65-8AF25FCFABC1}" type="parTrans" cxnId="{DE601A0A-E550-8249-9564-FF4FCE2E927D}">
      <dgm:prSet/>
      <dgm:spPr/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E508B63C-7FDA-4641-B2CB-076733BF242C}" type="sibTrans" cxnId="{DE601A0A-E550-8249-9564-FF4FCE2E927D}">
      <dgm:prSet/>
      <dgm:spPr>
        <a:ln w="57150" cmpd="sng"/>
      </dgm:spPr>
      <dgm:t>
        <a:bodyPr/>
        <a:lstStyle/>
        <a:p>
          <a:endParaRPr lang="en-US" sz="2800" b="1">
            <a:solidFill>
              <a:schemeClr val="accent6">
                <a:lumMod val="75000"/>
              </a:schemeClr>
            </a:solidFill>
          </a:endParaRPr>
        </a:p>
      </dgm:t>
    </dgm:pt>
    <dgm:pt modelId="{488FB27B-BA69-9D4A-A928-85A57077B10E}" type="pres">
      <dgm:prSet presAssocID="{EB31FC10-8EAB-8B4B-863F-1CE40AEF88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2C87C0-7D01-AA4F-B401-4F845A3DCF03}" type="pres">
      <dgm:prSet presAssocID="{C14DBE3C-5D7C-264F-9009-0401DFC93CB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E5961-4875-7C4B-B1BD-A06B7C810812}" type="pres">
      <dgm:prSet presAssocID="{C14DBE3C-5D7C-264F-9009-0401DFC93CBF}" presName="spNode" presStyleCnt="0"/>
      <dgm:spPr/>
    </dgm:pt>
    <dgm:pt modelId="{E4877621-6AC2-BD4C-8870-D7F7B621E708}" type="pres">
      <dgm:prSet presAssocID="{8E595241-5209-7847-86DA-D5CE7E0DE4E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0BB2DF8-B802-1A49-A540-831500FE7475}" type="pres">
      <dgm:prSet presAssocID="{D1ED94CD-705B-2146-9BB3-02F290FF5D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671DD-6574-7646-B819-5D4F40422BC0}" type="pres">
      <dgm:prSet presAssocID="{D1ED94CD-705B-2146-9BB3-02F290FF5D7F}" presName="spNode" presStyleCnt="0"/>
      <dgm:spPr/>
    </dgm:pt>
    <dgm:pt modelId="{71B57D27-6FE4-5241-8150-0D334D15312E}" type="pres">
      <dgm:prSet presAssocID="{999C01E3-1F15-0D4D-9D92-9E4FC7E475F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06BCCDC4-6083-D64B-98C4-3A54727AA654}" type="pres">
      <dgm:prSet presAssocID="{92CAD374-6864-EA4F-AC96-71EDFFD1FDA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EFA2D-8607-F04C-8C08-EFC0DC84BF11}" type="pres">
      <dgm:prSet presAssocID="{92CAD374-6864-EA4F-AC96-71EDFFD1FDA4}" presName="spNode" presStyleCnt="0"/>
      <dgm:spPr/>
    </dgm:pt>
    <dgm:pt modelId="{2F3E9E65-BD9A-0043-9710-0BCD827BE5BB}" type="pres">
      <dgm:prSet presAssocID="{D8B0C228-004C-3F49-B073-20516E3F79C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A369044-01D4-A042-8252-E7FD826CA88D}" type="pres">
      <dgm:prSet presAssocID="{3269D7F8-A5ED-494A-AEA8-27A1494C777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318E7-52FA-8247-B591-CD2CB536AF41}" type="pres">
      <dgm:prSet presAssocID="{3269D7F8-A5ED-494A-AEA8-27A1494C7772}" presName="spNode" presStyleCnt="0"/>
      <dgm:spPr/>
    </dgm:pt>
    <dgm:pt modelId="{B59C07B0-8E46-154D-A205-4FB2DC0EF1EA}" type="pres">
      <dgm:prSet presAssocID="{13925595-7DAE-1F41-A122-D05111E6B8A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9C1AFCC2-707B-A146-81AE-A312A1B10B0E}" type="pres">
      <dgm:prSet presAssocID="{AC48A22C-D38A-2B46-8CA3-C53DCC1FD7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A7BA9-2C93-9E4E-98FC-04D7A609A0AD}" type="pres">
      <dgm:prSet presAssocID="{AC48A22C-D38A-2B46-8CA3-C53DCC1FD758}" presName="spNode" presStyleCnt="0"/>
      <dgm:spPr/>
    </dgm:pt>
    <dgm:pt modelId="{84E74912-3D04-EB46-9A13-96610EA0B633}" type="pres">
      <dgm:prSet presAssocID="{E508B63C-7FDA-4641-B2CB-076733BF242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DA1B3A4-20F8-F846-A518-110DAB92FF02}" type="presOf" srcId="{D8B0C228-004C-3F49-B073-20516E3F79C7}" destId="{2F3E9E65-BD9A-0043-9710-0BCD827BE5BB}" srcOrd="0" destOrd="0" presId="urn:microsoft.com/office/officeart/2005/8/layout/cycle5"/>
    <dgm:cxn modelId="{176E8751-A01C-9E46-8CB7-98A618E0185F}" type="presOf" srcId="{13925595-7DAE-1F41-A122-D05111E6B8AD}" destId="{B59C07B0-8E46-154D-A205-4FB2DC0EF1EA}" srcOrd="0" destOrd="0" presId="urn:microsoft.com/office/officeart/2005/8/layout/cycle5"/>
    <dgm:cxn modelId="{E2EFAB38-649D-D94D-B535-0EAF093CDD15}" srcId="{EB31FC10-8EAB-8B4B-863F-1CE40AEF8813}" destId="{3269D7F8-A5ED-494A-AEA8-27A1494C7772}" srcOrd="3" destOrd="0" parTransId="{C362D523-152B-1C47-B0B4-B0CEBAFE838A}" sibTransId="{13925595-7DAE-1F41-A122-D05111E6B8AD}"/>
    <dgm:cxn modelId="{708EA6C0-C17B-E243-9D42-B9DA361CBF30}" type="presOf" srcId="{AC48A22C-D38A-2B46-8CA3-C53DCC1FD758}" destId="{9C1AFCC2-707B-A146-81AE-A312A1B10B0E}" srcOrd="0" destOrd="0" presId="urn:microsoft.com/office/officeart/2005/8/layout/cycle5"/>
    <dgm:cxn modelId="{7F1B314F-182B-E043-B5D5-AF2C414F89B9}" srcId="{EB31FC10-8EAB-8B4B-863F-1CE40AEF8813}" destId="{92CAD374-6864-EA4F-AC96-71EDFFD1FDA4}" srcOrd="2" destOrd="0" parTransId="{9F35F81C-51BB-8047-A9EA-14176236E515}" sibTransId="{D8B0C228-004C-3F49-B073-20516E3F79C7}"/>
    <dgm:cxn modelId="{257023FE-165A-6E4C-BE96-AD6D04AD3C03}" type="presOf" srcId="{C14DBE3C-5D7C-264F-9009-0401DFC93CBF}" destId="{582C87C0-7D01-AA4F-B401-4F845A3DCF03}" srcOrd="0" destOrd="0" presId="urn:microsoft.com/office/officeart/2005/8/layout/cycle5"/>
    <dgm:cxn modelId="{DE601A0A-E550-8249-9564-FF4FCE2E927D}" srcId="{EB31FC10-8EAB-8B4B-863F-1CE40AEF8813}" destId="{AC48A22C-D38A-2B46-8CA3-C53DCC1FD758}" srcOrd="4" destOrd="0" parTransId="{B22855A7-3D0C-534D-AD65-8AF25FCFABC1}" sibTransId="{E508B63C-7FDA-4641-B2CB-076733BF242C}"/>
    <dgm:cxn modelId="{532987D1-EE0E-0E43-9072-5A8501585578}" type="presOf" srcId="{8E595241-5209-7847-86DA-D5CE7E0DE4E6}" destId="{E4877621-6AC2-BD4C-8870-D7F7B621E708}" srcOrd="0" destOrd="0" presId="urn:microsoft.com/office/officeart/2005/8/layout/cycle5"/>
    <dgm:cxn modelId="{9CF0A927-CD6D-3B4B-BDCF-C4F3BF7383A4}" type="presOf" srcId="{999C01E3-1F15-0D4D-9D92-9E4FC7E475F6}" destId="{71B57D27-6FE4-5241-8150-0D334D15312E}" srcOrd="0" destOrd="0" presId="urn:microsoft.com/office/officeart/2005/8/layout/cycle5"/>
    <dgm:cxn modelId="{C7B89FD6-AAA8-2248-A636-B9D8024AAC4A}" type="presOf" srcId="{EB31FC10-8EAB-8B4B-863F-1CE40AEF8813}" destId="{488FB27B-BA69-9D4A-A928-85A57077B10E}" srcOrd="0" destOrd="0" presId="urn:microsoft.com/office/officeart/2005/8/layout/cycle5"/>
    <dgm:cxn modelId="{F5521B0B-68F7-844A-8670-A94B47A0785F}" srcId="{EB31FC10-8EAB-8B4B-863F-1CE40AEF8813}" destId="{D1ED94CD-705B-2146-9BB3-02F290FF5D7F}" srcOrd="1" destOrd="0" parTransId="{E32D25DD-2889-3E4C-9A6E-FD3C833F814B}" sibTransId="{999C01E3-1F15-0D4D-9D92-9E4FC7E475F6}"/>
    <dgm:cxn modelId="{E5C3979B-E4C6-0845-AC7A-5F8CE16530B8}" srcId="{EB31FC10-8EAB-8B4B-863F-1CE40AEF8813}" destId="{C14DBE3C-5D7C-264F-9009-0401DFC93CBF}" srcOrd="0" destOrd="0" parTransId="{451C98ED-49CD-FF43-B62E-FB8D1B819659}" sibTransId="{8E595241-5209-7847-86DA-D5CE7E0DE4E6}"/>
    <dgm:cxn modelId="{E66A8CD6-AE6C-9444-891A-917C375FE968}" type="presOf" srcId="{3269D7F8-A5ED-494A-AEA8-27A1494C7772}" destId="{6A369044-01D4-A042-8252-E7FD826CA88D}" srcOrd="0" destOrd="0" presId="urn:microsoft.com/office/officeart/2005/8/layout/cycle5"/>
    <dgm:cxn modelId="{222722CD-C45D-F341-9C94-6E48C8C6033F}" type="presOf" srcId="{92CAD374-6864-EA4F-AC96-71EDFFD1FDA4}" destId="{06BCCDC4-6083-D64B-98C4-3A54727AA654}" srcOrd="0" destOrd="0" presId="urn:microsoft.com/office/officeart/2005/8/layout/cycle5"/>
    <dgm:cxn modelId="{E38AB447-ACA0-3842-83E9-AA72EB0EA0D8}" type="presOf" srcId="{E508B63C-7FDA-4641-B2CB-076733BF242C}" destId="{84E74912-3D04-EB46-9A13-96610EA0B633}" srcOrd="0" destOrd="0" presId="urn:microsoft.com/office/officeart/2005/8/layout/cycle5"/>
    <dgm:cxn modelId="{46DFC32B-4FE9-F143-B841-98FB9CF0891A}" type="presOf" srcId="{D1ED94CD-705B-2146-9BB3-02F290FF5D7F}" destId="{40BB2DF8-B802-1A49-A540-831500FE7475}" srcOrd="0" destOrd="0" presId="urn:microsoft.com/office/officeart/2005/8/layout/cycle5"/>
    <dgm:cxn modelId="{12604D66-D2E1-C647-A9BF-EC0318B7D4FA}" type="presParOf" srcId="{488FB27B-BA69-9D4A-A928-85A57077B10E}" destId="{582C87C0-7D01-AA4F-B401-4F845A3DCF03}" srcOrd="0" destOrd="0" presId="urn:microsoft.com/office/officeart/2005/8/layout/cycle5"/>
    <dgm:cxn modelId="{058457CA-4DB3-6A47-A148-4150EA0FDE8E}" type="presParOf" srcId="{488FB27B-BA69-9D4A-A928-85A57077B10E}" destId="{A03E5961-4875-7C4B-B1BD-A06B7C810812}" srcOrd="1" destOrd="0" presId="urn:microsoft.com/office/officeart/2005/8/layout/cycle5"/>
    <dgm:cxn modelId="{9284FD55-228F-1847-AEE4-35885DAE0CB9}" type="presParOf" srcId="{488FB27B-BA69-9D4A-A928-85A57077B10E}" destId="{E4877621-6AC2-BD4C-8870-D7F7B621E708}" srcOrd="2" destOrd="0" presId="urn:microsoft.com/office/officeart/2005/8/layout/cycle5"/>
    <dgm:cxn modelId="{A7A380AB-53AE-FB48-A3CF-59630B91E5D2}" type="presParOf" srcId="{488FB27B-BA69-9D4A-A928-85A57077B10E}" destId="{40BB2DF8-B802-1A49-A540-831500FE7475}" srcOrd="3" destOrd="0" presId="urn:microsoft.com/office/officeart/2005/8/layout/cycle5"/>
    <dgm:cxn modelId="{99E8F78E-116F-3F41-8B8F-AA205DE6F9A5}" type="presParOf" srcId="{488FB27B-BA69-9D4A-A928-85A57077B10E}" destId="{15B671DD-6574-7646-B819-5D4F40422BC0}" srcOrd="4" destOrd="0" presId="urn:microsoft.com/office/officeart/2005/8/layout/cycle5"/>
    <dgm:cxn modelId="{0C109E68-5106-5149-9B06-68252F02DCC0}" type="presParOf" srcId="{488FB27B-BA69-9D4A-A928-85A57077B10E}" destId="{71B57D27-6FE4-5241-8150-0D334D15312E}" srcOrd="5" destOrd="0" presId="urn:microsoft.com/office/officeart/2005/8/layout/cycle5"/>
    <dgm:cxn modelId="{C1FC72D1-A6EB-484D-AA6A-6E06E0FF2FE9}" type="presParOf" srcId="{488FB27B-BA69-9D4A-A928-85A57077B10E}" destId="{06BCCDC4-6083-D64B-98C4-3A54727AA654}" srcOrd="6" destOrd="0" presId="urn:microsoft.com/office/officeart/2005/8/layout/cycle5"/>
    <dgm:cxn modelId="{17CD076B-CFA1-314D-816F-7F17F1005AB7}" type="presParOf" srcId="{488FB27B-BA69-9D4A-A928-85A57077B10E}" destId="{172EFA2D-8607-F04C-8C08-EFC0DC84BF11}" srcOrd="7" destOrd="0" presId="urn:microsoft.com/office/officeart/2005/8/layout/cycle5"/>
    <dgm:cxn modelId="{9AC4278C-BE20-0042-A1D0-4039AE015825}" type="presParOf" srcId="{488FB27B-BA69-9D4A-A928-85A57077B10E}" destId="{2F3E9E65-BD9A-0043-9710-0BCD827BE5BB}" srcOrd="8" destOrd="0" presId="urn:microsoft.com/office/officeart/2005/8/layout/cycle5"/>
    <dgm:cxn modelId="{9B00878E-7327-4F4D-8B29-FF004EB52806}" type="presParOf" srcId="{488FB27B-BA69-9D4A-A928-85A57077B10E}" destId="{6A369044-01D4-A042-8252-E7FD826CA88D}" srcOrd="9" destOrd="0" presId="urn:microsoft.com/office/officeart/2005/8/layout/cycle5"/>
    <dgm:cxn modelId="{BC97050F-9CAB-6248-941E-57C5B3B57F15}" type="presParOf" srcId="{488FB27B-BA69-9D4A-A928-85A57077B10E}" destId="{519318E7-52FA-8247-B591-CD2CB536AF41}" srcOrd="10" destOrd="0" presId="urn:microsoft.com/office/officeart/2005/8/layout/cycle5"/>
    <dgm:cxn modelId="{AEF25D80-0DF7-094C-8CCA-A6B2CFEC7A06}" type="presParOf" srcId="{488FB27B-BA69-9D4A-A928-85A57077B10E}" destId="{B59C07B0-8E46-154D-A205-4FB2DC0EF1EA}" srcOrd="11" destOrd="0" presId="urn:microsoft.com/office/officeart/2005/8/layout/cycle5"/>
    <dgm:cxn modelId="{0B1DFE9B-92DE-6144-975B-17224C565B92}" type="presParOf" srcId="{488FB27B-BA69-9D4A-A928-85A57077B10E}" destId="{9C1AFCC2-707B-A146-81AE-A312A1B10B0E}" srcOrd="12" destOrd="0" presId="urn:microsoft.com/office/officeart/2005/8/layout/cycle5"/>
    <dgm:cxn modelId="{4AB9B5FD-65E4-054A-938B-EC9456090C4B}" type="presParOf" srcId="{488FB27B-BA69-9D4A-A928-85A57077B10E}" destId="{234A7BA9-2C93-9E4E-98FC-04D7A609A0AD}" srcOrd="13" destOrd="0" presId="urn:microsoft.com/office/officeart/2005/8/layout/cycle5"/>
    <dgm:cxn modelId="{CDA3DA28-E0E5-8049-96DA-79E2903E21A0}" type="presParOf" srcId="{488FB27B-BA69-9D4A-A928-85A57077B10E}" destId="{84E74912-3D04-EB46-9A13-96610EA0B633}" srcOrd="14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848C710-B11D-416D-84B8-FC5D137071C0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0584CAF-D4E2-46B4-9CF9-AE758C8A4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618B6-BF8B-4C34-833D-968876440A13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CDB35-79E4-429C-97B1-CC94E415D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A0364-EA16-4D88-839B-3007608E7387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DCCCD-E548-4F22-9851-78D71826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02BD-562E-4722-9BFB-6C457B3D9CC7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1C51-4535-4E36-B6CC-F79673E36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017A7-C323-4D02-AA4F-BB2C01F58E64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BBF2-897B-4336-8D8E-0D9C3A4BA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C7BC4-7C51-44F6-881B-5BFA869C4CA2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833D-67F3-4091-A730-2B37B98E9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81CF5-A143-4B86-9EA4-103C94064F1A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6A6A-BB1D-4B8D-A999-8FFDF5D8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CDEA-FDF5-4459-AF93-D960541D0A5C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969D-171D-4A8D-A11C-3EDC27DC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5B26-38CB-4888-A288-A5E02C742AFC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A19E1-A719-40F5-AC89-C7A6EAF67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41B80-7F27-4966-BD99-C87E308EF99F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C679-9DAD-4FA3-B945-3B199764D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EDD68-CD80-443B-B70F-D8D91C789C86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32D5F-9B04-4F9D-88B4-AE492C95C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C2331-D01D-42D0-A920-91BC0A1B28C8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8659E-3456-466C-879B-F48DF6C72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93F986-6BED-4AF2-8D53-98A6AE909E4C}" type="datetimeFigureOut">
              <a:rPr lang="en-US"/>
              <a:pPr>
                <a:defRPr/>
              </a:pPr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D55F89-04CD-4A52-B000-90545A47D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3352800"/>
            <a:ext cx="9144000" cy="3505200"/>
          </a:xfrm>
          <a:prstGeom prst="rect">
            <a:avLst/>
          </a:prstGeom>
          <a:solidFill>
            <a:srgbClr val="98002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53552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8" name="TextBox 7"/>
          <p:cNvSpPr txBox="1">
            <a:spLocks noChangeArrowheads="1"/>
          </p:cNvSpPr>
          <p:nvPr/>
        </p:nvSpPr>
        <p:spPr bwMode="auto">
          <a:xfrm>
            <a:off x="0" y="657225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 © </a:t>
            </a: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2006-11 </a:t>
            </a: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Rails Factory | www.railsfactory.com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54150"/>
            <a:ext cx="9144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Usability Testing For Mobile Applications</a:t>
            </a:r>
          </a:p>
          <a:p>
            <a:pPr algn="ctr">
              <a:spcAft>
                <a:spcPts val="2400"/>
              </a:spcAf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Presentation By</a:t>
            </a:r>
          </a:p>
          <a:p>
            <a:pPr algn="ctr">
              <a:spcAft>
                <a:spcPts val="2400"/>
              </a:spcAft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Ganapathi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M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Why Usability Testing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124" y="1111250"/>
            <a:ext cx="90328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Earlier….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People with access to technology tended to be experts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“Great Scientists” expected to fiddle with technology and read manuals</a:t>
            </a:r>
          </a:p>
        </p:txBody>
      </p:sp>
      <p:pic>
        <p:nvPicPr>
          <p:cNvPr id="33" name="Picture 32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828800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2819400"/>
            <a:ext cx="254000" cy="254000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133350" y="3695700"/>
            <a:ext cx="8534400" cy="3046988"/>
            <a:chOff x="133350" y="3695700"/>
            <a:chExt cx="8534400" cy="3046988"/>
          </a:xfrm>
        </p:grpSpPr>
        <p:sp>
          <p:nvSpPr>
            <p:cNvPr id="9" name="TextBox 8"/>
            <p:cNvSpPr txBox="1"/>
            <p:nvPr/>
          </p:nvSpPr>
          <p:spPr>
            <a:xfrm>
              <a:off x="133350" y="3695700"/>
              <a:ext cx="85344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Now ….</a:t>
              </a:r>
            </a:p>
            <a:p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	Rapid advances in technology; less time to fiddle</a:t>
              </a:r>
            </a:p>
            <a:p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	All types of users – novice to expert</a:t>
              </a:r>
            </a:p>
            <a:p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	No time to spare </a:t>
              </a:r>
            </a:p>
            <a:p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	No desire to learn</a:t>
              </a:r>
            </a:p>
            <a:p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	Increased competition</a:t>
              </a:r>
            </a:p>
          </p:txBody>
        </p:sp>
        <p:pic>
          <p:nvPicPr>
            <p:cNvPr id="12" name="Picture 11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6264275"/>
              <a:ext cx="254000" cy="254000"/>
            </a:xfrm>
            <a:prstGeom prst="rect">
              <a:avLst/>
            </a:prstGeom>
          </p:spPr>
        </p:pic>
        <p:pic>
          <p:nvPicPr>
            <p:cNvPr id="13" name="Picture 12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5791200"/>
              <a:ext cx="254000" cy="254000"/>
            </a:xfrm>
            <a:prstGeom prst="rect">
              <a:avLst/>
            </a:prstGeom>
          </p:spPr>
        </p:pic>
        <p:pic>
          <p:nvPicPr>
            <p:cNvPr id="14" name="Picture 13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5318125"/>
              <a:ext cx="254000" cy="254000"/>
            </a:xfrm>
            <a:prstGeom prst="rect">
              <a:avLst/>
            </a:prstGeom>
          </p:spPr>
        </p:pic>
        <p:pic>
          <p:nvPicPr>
            <p:cNvPr id="15" name="Picture 14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4845050"/>
              <a:ext cx="254000" cy="254000"/>
            </a:xfrm>
            <a:prstGeom prst="rect">
              <a:avLst/>
            </a:prstGeom>
          </p:spPr>
        </p:pic>
        <p:pic>
          <p:nvPicPr>
            <p:cNvPr id="16" name="Picture 15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4371975"/>
              <a:ext cx="254000" cy="254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User Centric Design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1016000" y="1638300"/>
            <a:ext cx="503238" cy="776288"/>
            <a:chOff x="-14" y="1348"/>
            <a:chExt cx="317" cy="489"/>
          </a:xfrm>
        </p:grpSpPr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107" y="1348"/>
              <a:ext cx="4" cy="17"/>
            </a:xfrm>
            <a:custGeom>
              <a:avLst/>
              <a:gdLst>
                <a:gd name="T0" fmla="*/ 2 w 5"/>
                <a:gd name="T1" fmla="*/ 2 h 22"/>
                <a:gd name="T2" fmla="*/ 2 w 5"/>
                <a:gd name="T3" fmla="*/ 6 h 22"/>
                <a:gd name="T4" fmla="*/ 0 w 5"/>
                <a:gd name="T5" fmla="*/ 0 h 22"/>
                <a:gd name="T6" fmla="*/ 2 w 5"/>
                <a:gd name="T7" fmla="*/ 2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2"/>
                <a:gd name="T14" fmla="*/ 5 w 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2">
                  <a:moveTo>
                    <a:pt x="5" y="2"/>
                  </a:moveTo>
                  <a:cubicBezTo>
                    <a:pt x="5" y="8"/>
                    <a:pt x="3" y="17"/>
                    <a:pt x="2" y="22"/>
                  </a:cubicBezTo>
                  <a:cubicBezTo>
                    <a:pt x="2" y="15"/>
                    <a:pt x="3" y="7"/>
                    <a:pt x="0" y="0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F78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4" y="1377"/>
              <a:ext cx="2" cy="3"/>
            </a:xfrm>
            <a:custGeom>
              <a:avLst/>
              <a:gdLst>
                <a:gd name="T0" fmla="*/ 1 w 3"/>
                <a:gd name="T1" fmla="*/ 2 h 4"/>
                <a:gd name="T2" fmla="*/ 0 w 3"/>
                <a:gd name="T3" fmla="*/ 0 h 4"/>
                <a:gd name="T4" fmla="*/ 1 w 3"/>
                <a:gd name="T5" fmla="*/ 2 h 4"/>
                <a:gd name="T6" fmla="*/ 0 60000 65536"/>
                <a:gd name="T7" fmla="*/ 0 60000 65536"/>
                <a:gd name="T8" fmla="*/ 0 60000 65536"/>
                <a:gd name="T9" fmla="*/ 0 w 3"/>
                <a:gd name="T10" fmla="*/ 0 h 4"/>
                <a:gd name="T11" fmla="*/ 3 w 3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4">
                  <a:moveTo>
                    <a:pt x="3" y="4"/>
                  </a:moveTo>
                  <a:cubicBezTo>
                    <a:pt x="2" y="4"/>
                    <a:pt x="0" y="2"/>
                    <a:pt x="0" y="0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4F78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151" y="1377"/>
              <a:ext cx="8" cy="11"/>
            </a:xfrm>
            <a:custGeom>
              <a:avLst/>
              <a:gdLst>
                <a:gd name="T0" fmla="*/ 2 w 10"/>
                <a:gd name="T1" fmla="*/ 5 h 14"/>
                <a:gd name="T2" fmla="*/ 0 w 10"/>
                <a:gd name="T3" fmla="*/ 4 h 14"/>
                <a:gd name="T4" fmla="*/ 3 w 10"/>
                <a:gd name="T5" fmla="*/ 0 h 14"/>
                <a:gd name="T6" fmla="*/ 2 w 10"/>
                <a:gd name="T7" fmla="*/ 5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4"/>
                <a:gd name="T14" fmla="*/ 10 w 1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4">
                  <a:moveTo>
                    <a:pt x="4" y="14"/>
                  </a:moveTo>
                  <a:lnTo>
                    <a:pt x="0" y="12"/>
                  </a:lnTo>
                  <a:lnTo>
                    <a:pt x="10" y="0"/>
                  </a:lnTo>
                  <a:cubicBezTo>
                    <a:pt x="9" y="5"/>
                    <a:pt x="5" y="8"/>
                    <a:pt x="4" y="14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160" y="1389"/>
              <a:ext cx="4" cy="5"/>
            </a:xfrm>
            <a:custGeom>
              <a:avLst/>
              <a:gdLst>
                <a:gd name="T0" fmla="*/ 1 w 6"/>
                <a:gd name="T1" fmla="*/ 0 h 6"/>
                <a:gd name="T2" fmla="*/ 1 w 6"/>
                <a:gd name="T3" fmla="*/ 3 h 6"/>
                <a:gd name="T4" fmla="*/ 0 w 6"/>
                <a:gd name="T5" fmla="*/ 3 h 6"/>
                <a:gd name="T6" fmla="*/ 1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6"/>
                <a:gd name="T14" fmla="*/ 6 w 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6">
                  <a:moveTo>
                    <a:pt x="6" y="0"/>
                  </a:moveTo>
                  <a:cubicBezTo>
                    <a:pt x="6" y="2"/>
                    <a:pt x="5" y="4"/>
                    <a:pt x="3" y="6"/>
                  </a:cubicBezTo>
                  <a:lnTo>
                    <a:pt x="0" y="4"/>
                  </a:lnTo>
                  <a:cubicBezTo>
                    <a:pt x="1" y="1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177" y="1398"/>
              <a:ext cx="13" cy="11"/>
            </a:xfrm>
            <a:custGeom>
              <a:avLst/>
              <a:gdLst>
                <a:gd name="T0" fmla="*/ 4 w 17"/>
                <a:gd name="T1" fmla="*/ 1 h 15"/>
                <a:gd name="T2" fmla="*/ 0 w 17"/>
                <a:gd name="T3" fmla="*/ 3 h 15"/>
                <a:gd name="T4" fmla="*/ 2 w 17"/>
                <a:gd name="T5" fmla="*/ 2 h 15"/>
                <a:gd name="T6" fmla="*/ 2 w 17"/>
                <a:gd name="T7" fmla="*/ 1 h 15"/>
                <a:gd name="T8" fmla="*/ 4 w 17"/>
                <a:gd name="T9" fmla="*/ 1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5"/>
                <a:gd name="T17" fmla="*/ 17 w 1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5">
                  <a:moveTo>
                    <a:pt x="15" y="7"/>
                  </a:moveTo>
                  <a:cubicBezTo>
                    <a:pt x="10" y="10"/>
                    <a:pt x="4" y="14"/>
                    <a:pt x="0" y="13"/>
                  </a:cubicBezTo>
                  <a:cubicBezTo>
                    <a:pt x="2" y="8"/>
                    <a:pt x="6" y="15"/>
                    <a:pt x="7" y="10"/>
                  </a:cubicBezTo>
                  <a:cubicBezTo>
                    <a:pt x="6" y="9"/>
                    <a:pt x="3" y="9"/>
                    <a:pt x="4" y="7"/>
                  </a:cubicBezTo>
                  <a:cubicBezTo>
                    <a:pt x="7" y="8"/>
                    <a:pt x="17" y="0"/>
                    <a:pt x="15" y="7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9"/>
            <p:cNvSpPr>
              <a:spLocks/>
            </p:cNvSpPr>
            <p:nvPr/>
          </p:nvSpPr>
          <p:spPr bwMode="auto">
            <a:xfrm>
              <a:off x="-14" y="1443"/>
              <a:ext cx="3" cy="4"/>
            </a:xfrm>
            <a:custGeom>
              <a:avLst/>
              <a:gdLst>
                <a:gd name="T0" fmla="*/ 2 w 4"/>
                <a:gd name="T1" fmla="*/ 2 h 5"/>
                <a:gd name="T2" fmla="*/ 1 w 4"/>
                <a:gd name="T3" fmla="*/ 2 h 5"/>
                <a:gd name="T4" fmla="*/ 0 w 4"/>
                <a:gd name="T5" fmla="*/ 0 h 5"/>
                <a:gd name="T6" fmla="*/ 2 w 4"/>
                <a:gd name="T7" fmla="*/ 2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5"/>
                <a:gd name="T14" fmla="*/ 4 w 4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5">
                  <a:moveTo>
                    <a:pt x="4" y="2"/>
                  </a:moveTo>
                  <a:lnTo>
                    <a:pt x="1" y="5"/>
                  </a:lnTo>
                  <a:lnTo>
                    <a:pt x="0" y="0"/>
                  </a:ln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256" y="1497"/>
              <a:ext cx="4" cy="10"/>
            </a:xfrm>
            <a:custGeom>
              <a:avLst/>
              <a:gdLst>
                <a:gd name="T0" fmla="*/ 1 w 6"/>
                <a:gd name="T1" fmla="*/ 2 h 13"/>
                <a:gd name="T2" fmla="*/ 1 w 6"/>
                <a:gd name="T3" fmla="*/ 4 h 13"/>
                <a:gd name="T4" fmla="*/ 1 w 6"/>
                <a:gd name="T5" fmla="*/ 3 h 13"/>
                <a:gd name="T6" fmla="*/ 1 w 6"/>
                <a:gd name="T7" fmla="*/ 4 h 13"/>
                <a:gd name="T8" fmla="*/ 1 w 6"/>
                <a:gd name="T9" fmla="*/ 0 h 13"/>
                <a:gd name="T10" fmla="*/ 1 w 6"/>
                <a:gd name="T11" fmla="*/ 2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3"/>
                <a:gd name="T20" fmla="*/ 6 w 6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3">
                  <a:moveTo>
                    <a:pt x="5" y="9"/>
                  </a:moveTo>
                  <a:cubicBezTo>
                    <a:pt x="4" y="10"/>
                    <a:pt x="4" y="12"/>
                    <a:pt x="3" y="13"/>
                  </a:cubicBezTo>
                  <a:lnTo>
                    <a:pt x="2" y="12"/>
                  </a:lnTo>
                  <a:cubicBezTo>
                    <a:pt x="2" y="13"/>
                    <a:pt x="1" y="13"/>
                    <a:pt x="1" y="13"/>
                  </a:cubicBezTo>
                  <a:cubicBezTo>
                    <a:pt x="0" y="7"/>
                    <a:pt x="4" y="3"/>
                    <a:pt x="6" y="0"/>
                  </a:cubicBezTo>
                  <a:cubicBezTo>
                    <a:pt x="5" y="2"/>
                    <a:pt x="5" y="6"/>
                    <a:pt x="5" y="9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2"/>
            <p:cNvSpPr>
              <a:spLocks/>
            </p:cNvSpPr>
            <p:nvPr/>
          </p:nvSpPr>
          <p:spPr bwMode="auto">
            <a:xfrm>
              <a:off x="84" y="1536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5"/>
            <p:cNvSpPr>
              <a:spLocks/>
            </p:cNvSpPr>
            <p:nvPr/>
          </p:nvSpPr>
          <p:spPr bwMode="auto">
            <a:xfrm>
              <a:off x="70" y="1543"/>
              <a:ext cx="21" cy="9"/>
            </a:xfrm>
            <a:custGeom>
              <a:avLst/>
              <a:gdLst>
                <a:gd name="T0" fmla="*/ 9 w 26"/>
                <a:gd name="T1" fmla="*/ 3 h 12"/>
                <a:gd name="T2" fmla="*/ 0 w 26"/>
                <a:gd name="T3" fmla="*/ 0 h 12"/>
                <a:gd name="T4" fmla="*/ 9 w 26"/>
                <a:gd name="T5" fmla="*/ 3 h 12"/>
                <a:gd name="T6" fmla="*/ 0 60000 65536"/>
                <a:gd name="T7" fmla="*/ 0 60000 65536"/>
                <a:gd name="T8" fmla="*/ 0 60000 65536"/>
                <a:gd name="T9" fmla="*/ 0 w 26"/>
                <a:gd name="T10" fmla="*/ 0 h 12"/>
                <a:gd name="T11" fmla="*/ 26 w 26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12">
                  <a:moveTo>
                    <a:pt x="26" y="12"/>
                  </a:moveTo>
                  <a:cubicBezTo>
                    <a:pt x="17" y="10"/>
                    <a:pt x="6" y="8"/>
                    <a:pt x="0" y="0"/>
                  </a:cubicBezTo>
                  <a:cubicBezTo>
                    <a:pt x="10" y="0"/>
                    <a:pt x="19" y="4"/>
                    <a:pt x="26" y="12"/>
                  </a:cubicBezTo>
                  <a:close/>
                </a:path>
              </a:pathLst>
            </a:custGeom>
            <a:solidFill>
              <a:srgbClr val="4F78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251" y="1602"/>
              <a:ext cx="9" cy="3"/>
            </a:xfrm>
            <a:custGeom>
              <a:avLst/>
              <a:gdLst>
                <a:gd name="T0" fmla="*/ 4 w 11"/>
                <a:gd name="T1" fmla="*/ 2 h 4"/>
                <a:gd name="T2" fmla="*/ 0 w 11"/>
                <a:gd name="T3" fmla="*/ 1 h 4"/>
                <a:gd name="T4" fmla="*/ 2 w 11"/>
                <a:gd name="T5" fmla="*/ 0 h 4"/>
                <a:gd name="T6" fmla="*/ 4 w 11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4"/>
                <a:gd name="T14" fmla="*/ 11 w 11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4">
                  <a:moveTo>
                    <a:pt x="11" y="3"/>
                  </a:moveTo>
                  <a:cubicBezTo>
                    <a:pt x="6" y="4"/>
                    <a:pt x="3" y="4"/>
                    <a:pt x="0" y="1"/>
                  </a:cubicBezTo>
                  <a:cubicBezTo>
                    <a:pt x="0" y="1"/>
                    <a:pt x="5" y="1"/>
                    <a:pt x="7" y="0"/>
                  </a:cubicBezTo>
                  <a:cubicBezTo>
                    <a:pt x="9" y="1"/>
                    <a:pt x="11" y="1"/>
                    <a:pt x="11" y="3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6"/>
            <p:cNvSpPr>
              <a:spLocks/>
            </p:cNvSpPr>
            <p:nvPr/>
          </p:nvSpPr>
          <p:spPr bwMode="auto">
            <a:xfrm>
              <a:off x="-12" y="1617"/>
              <a:ext cx="5" cy="3"/>
            </a:xfrm>
            <a:custGeom>
              <a:avLst/>
              <a:gdLst>
                <a:gd name="T0" fmla="*/ 3 w 6"/>
                <a:gd name="T1" fmla="*/ 2 h 4"/>
                <a:gd name="T2" fmla="*/ 0 w 6"/>
                <a:gd name="T3" fmla="*/ 2 h 4"/>
                <a:gd name="T4" fmla="*/ 2 w 6"/>
                <a:gd name="T5" fmla="*/ 0 h 4"/>
                <a:gd name="T6" fmla="*/ 3 w 6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6" y="3"/>
                  </a:moveTo>
                  <a:cubicBezTo>
                    <a:pt x="5" y="2"/>
                    <a:pt x="2" y="2"/>
                    <a:pt x="0" y="4"/>
                  </a:cubicBezTo>
                  <a:lnTo>
                    <a:pt x="2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7"/>
            <p:cNvSpPr>
              <a:spLocks/>
            </p:cNvSpPr>
            <p:nvPr/>
          </p:nvSpPr>
          <p:spPr bwMode="auto">
            <a:xfrm>
              <a:off x="279" y="1618"/>
              <a:ext cx="5" cy="7"/>
            </a:xfrm>
            <a:custGeom>
              <a:avLst/>
              <a:gdLst>
                <a:gd name="T0" fmla="*/ 3 w 6"/>
                <a:gd name="T1" fmla="*/ 2 h 9"/>
                <a:gd name="T2" fmla="*/ 2 w 6"/>
                <a:gd name="T3" fmla="*/ 2 h 9"/>
                <a:gd name="T4" fmla="*/ 2 w 6"/>
                <a:gd name="T5" fmla="*/ 2 h 9"/>
                <a:gd name="T6" fmla="*/ 1 w 6"/>
                <a:gd name="T7" fmla="*/ 0 h 9"/>
                <a:gd name="T8" fmla="*/ 3 w 6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9"/>
                <a:gd name="T17" fmla="*/ 6 w 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9">
                  <a:moveTo>
                    <a:pt x="3" y="8"/>
                  </a:moveTo>
                  <a:lnTo>
                    <a:pt x="2" y="7"/>
                  </a:lnTo>
                  <a:cubicBezTo>
                    <a:pt x="1" y="8"/>
                    <a:pt x="2" y="8"/>
                    <a:pt x="2" y="9"/>
                  </a:cubicBezTo>
                  <a:cubicBezTo>
                    <a:pt x="0" y="6"/>
                    <a:pt x="1" y="4"/>
                    <a:pt x="1" y="0"/>
                  </a:cubicBezTo>
                  <a:cubicBezTo>
                    <a:pt x="6" y="2"/>
                    <a:pt x="4" y="4"/>
                    <a:pt x="3" y="8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8"/>
            <p:cNvSpPr>
              <a:spLocks/>
            </p:cNvSpPr>
            <p:nvPr/>
          </p:nvSpPr>
          <p:spPr bwMode="auto">
            <a:xfrm>
              <a:off x="-7" y="1622"/>
              <a:ext cx="10" cy="6"/>
            </a:xfrm>
            <a:custGeom>
              <a:avLst/>
              <a:gdLst>
                <a:gd name="T0" fmla="*/ 4 w 13"/>
                <a:gd name="T1" fmla="*/ 2 h 8"/>
                <a:gd name="T2" fmla="*/ 0 w 13"/>
                <a:gd name="T3" fmla="*/ 2 h 8"/>
                <a:gd name="T4" fmla="*/ 2 w 13"/>
                <a:gd name="T5" fmla="*/ 2 h 8"/>
                <a:gd name="T6" fmla="*/ 2 w 13"/>
                <a:gd name="T7" fmla="*/ 0 h 8"/>
                <a:gd name="T8" fmla="*/ 4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13" y="4"/>
                  </a:moveTo>
                  <a:cubicBezTo>
                    <a:pt x="9" y="7"/>
                    <a:pt x="4" y="8"/>
                    <a:pt x="0" y="8"/>
                  </a:cubicBezTo>
                  <a:cubicBezTo>
                    <a:pt x="2" y="6"/>
                    <a:pt x="0" y="5"/>
                    <a:pt x="2" y="4"/>
                  </a:cubicBezTo>
                  <a:lnTo>
                    <a:pt x="6" y="0"/>
                  </a:lnTo>
                  <a:cubicBezTo>
                    <a:pt x="8" y="1"/>
                    <a:pt x="11" y="3"/>
                    <a:pt x="13" y="4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287" y="1623"/>
              <a:ext cx="5" cy="12"/>
            </a:xfrm>
            <a:custGeom>
              <a:avLst/>
              <a:gdLst>
                <a:gd name="T0" fmla="*/ 1 w 7"/>
                <a:gd name="T1" fmla="*/ 3 h 15"/>
                <a:gd name="T2" fmla="*/ 1 w 7"/>
                <a:gd name="T3" fmla="*/ 5 h 15"/>
                <a:gd name="T4" fmla="*/ 0 w 7"/>
                <a:gd name="T5" fmla="*/ 2 h 15"/>
                <a:gd name="T6" fmla="*/ 1 w 7"/>
                <a:gd name="T7" fmla="*/ 1 h 15"/>
                <a:gd name="T8" fmla="*/ 1 w 7"/>
                <a:gd name="T9" fmla="*/ 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5"/>
                <a:gd name="T17" fmla="*/ 7 w 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5">
                  <a:moveTo>
                    <a:pt x="4" y="9"/>
                  </a:moveTo>
                  <a:cubicBezTo>
                    <a:pt x="2" y="10"/>
                    <a:pt x="4" y="14"/>
                    <a:pt x="2" y="15"/>
                  </a:cubicBezTo>
                  <a:cubicBezTo>
                    <a:pt x="0" y="14"/>
                    <a:pt x="0" y="9"/>
                    <a:pt x="0" y="6"/>
                  </a:cubicBezTo>
                  <a:lnTo>
                    <a:pt x="2" y="1"/>
                  </a:lnTo>
                  <a:cubicBezTo>
                    <a:pt x="7" y="0"/>
                    <a:pt x="5" y="7"/>
                    <a:pt x="4" y="9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2"/>
            <p:cNvSpPr>
              <a:spLocks/>
            </p:cNvSpPr>
            <p:nvPr/>
          </p:nvSpPr>
          <p:spPr bwMode="auto">
            <a:xfrm>
              <a:off x="20" y="1630"/>
              <a:ext cx="12" cy="3"/>
            </a:xfrm>
            <a:custGeom>
              <a:avLst/>
              <a:gdLst>
                <a:gd name="T0" fmla="*/ 4 w 16"/>
                <a:gd name="T1" fmla="*/ 0 h 4"/>
                <a:gd name="T2" fmla="*/ 0 w 16"/>
                <a:gd name="T3" fmla="*/ 2 h 4"/>
                <a:gd name="T4" fmla="*/ 2 w 16"/>
                <a:gd name="T5" fmla="*/ 1 h 4"/>
                <a:gd name="T6" fmla="*/ 2 w 16"/>
                <a:gd name="T7" fmla="*/ 0 h 4"/>
                <a:gd name="T8" fmla="*/ 4 w 16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"/>
                <a:gd name="T17" fmla="*/ 16 w 1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">
                  <a:moveTo>
                    <a:pt x="16" y="0"/>
                  </a:moveTo>
                  <a:cubicBezTo>
                    <a:pt x="13" y="4"/>
                    <a:pt x="5" y="4"/>
                    <a:pt x="0" y="3"/>
                  </a:cubicBezTo>
                  <a:cubicBezTo>
                    <a:pt x="4" y="3"/>
                    <a:pt x="5" y="0"/>
                    <a:pt x="9" y="1"/>
                  </a:cubicBezTo>
                  <a:lnTo>
                    <a:pt x="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298" y="1641"/>
              <a:ext cx="5" cy="10"/>
            </a:xfrm>
            <a:custGeom>
              <a:avLst/>
              <a:gdLst>
                <a:gd name="T0" fmla="*/ 3 w 6"/>
                <a:gd name="T1" fmla="*/ 4 h 13"/>
                <a:gd name="T2" fmla="*/ 3 w 6"/>
                <a:gd name="T3" fmla="*/ 2 h 13"/>
                <a:gd name="T4" fmla="*/ 3 w 6"/>
                <a:gd name="T5" fmla="*/ 0 h 13"/>
                <a:gd name="T6" fmla="*/ 3 w 6"/>
                <a:gd name="T7" fmla="*/ 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3"/>
                <a:gd name="T14" fmla="*/ 6 w 6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3">
                  <a:moveTo>
                    <a:pt x="4" y="13"/>
                  </a:moveTo>
                  <a:cubicBezTo>
                    <a:pt x="0" y="12"/>
                    <a:pt x="5" y="7"/>
                    <a:pt x="4" y="3"/>
                  </a:cubicBezTo>
                  <a:lnTo>
                    <a:pt x="4" y="0"/>
                  </a:lnTo>
                  <a:cubicBezTo>
                    <a:pt x="6" y="4"/>
                    <a:pt x="5" y="9"/>
                    <a:pt x="4" y="13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35"/>
            <p:cNvSpPr>
              <a:spLocks/>
            </p:cNvSpPr>
            <p:nvPr/>
          </p:nvSpPr>
          <p:spPr bwMode="auto">
            <a:xfrm>
              <a:off x="58" y="1691"/>
              <a:ext cx="4" cy="5"/>
            </a:xfrm>
            <a:custGeom>
              <a:avLst/>
              <a:gdLst>
                <a:gd name="T0" fmla="*/ 2 w 5"/>
                <a:gd name="T1" fmla="*/ 3 h 6"/>
                <a:gd name="T2" fmla="*/ 2 w 5"/>
                <a:gd name="T3" fmla="*/ 3 h 6"/>
                <a:gd name="T4" fmla="*/ 2 w 5"/>
                <a:gd name="T5" fmla="*/ 3 h 6"/>
                <a:gd name="T6" fmla="*/ 0 w 5"/>
                <a:gd name="T7" fmla="*/ 3 h 6"/>
                <a:gd name="T8" fmla="*/ 2 w 5"/>
                <a:gd name="T9" fmla="*/ 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5"/>
                  </a:moveTo>
                  <a:cubicBezTo>
                    <a:pt x="5" y="6"/>
                    <a:pt x="4" y="4"/>
                    <a:pt x="4" y="5"/>
                  </a:cubicBezTo>
                  <a:lnTo>
                    <a:pt x="4" y="6"/>
                  </a:lnTo>
                  <a:lnTo>
                    <a:pt x="0" y="6"/>
                  </a:lnTo>
                  <a:cubicBezTo>
                    <a:pt x="0" y="5"/>
                    <a:pt x="5" y="0"/>
                    <a:pt x="5" y="5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0"/>
            <p:cNvSpPr>
              <a:spLocks/>
            </p:cNvSpPr>
            <p:nvPr/>
          </p:nvSpPr>
          <p:spPr bwMode="auto">
            <a:xfrm>
              <a:off x="44" y="1704"/>
              <a:ext cx="7" cy="5"/>
            </a:xfrm>
            <a:custGeom>
              <a:avLst/>
              <a:gdLst>
                <a:gd name="T0" fmla="*/ 2 w 9"/>
                <a:gd name="T1" fmla="*/ 1 h 7"/>
                <a:gd name="T2" fmla="*/ 2 w 9"/>
                <a:gd name="T3" fmla="*/ 1 h 7"/>
                <a:gd name="T4" fmla="*/ 2 w 9"/>
                <a:gd name="T5" fmla="*/ 1 h 7"/>
                <a:gd name="T6" fmla="*/ 0 w 9"/>
                <a:gd name="T7" fmla="*/ 1 h 7"/>
                <a:gd name="T8" fmla="*/ 2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9" y="5"/>
                  </a:moveTo>
                  <a:cubicBezTo>
                    <a:pt x="8" y="5"/>
                    <a:pt x="8" y="5"/>
                    <a:pt x="7" y="5"/>
                  </a:cubicBezTo>
                  <a:cubicBezTo>
                    <a:pt x="6" y="5"/>
                    <a:pt x="7" y="6"/>
                    <a:pt x="7" y="7"/>
                  </a:cubicBezTo>
                  <a:lnTo>
                    <a:pt x="0" y="5"/>
                  </a:lnTo>
                  <a:cubicBezTo>
                    <a:pt x="2" y="0"/>
                    <a:pt x="7" y="4"/>
                    <a:pt x="9" y="5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1"/>
            <p:cNvSpPr>
              <a:spLocks/>
            </p:cNvSpPr>
            <p:nvPr/>
          </p:nvSpPr>
          <p:spPr bwMode="auto">
            <a:xfrm>
              <a:off x="35" y="1713"/>
              <a:ext cx="7" cy="1"/>
            </a:xfrm>
            <a:custGeom>
              <a:avLst/>
              <a:gdLst>
                <a:gd name="T0" fmla="*/ 4 w 8"/>
                <a:gd name="T1" fmla="*/ 1 h 2"/>
                <a:gd name="T2" fmla="*/ 0 w 8"/>
                <a:gd name="T3" fmla="*/ 1 h 2"/>
                <a:gd name="T4" fmla="*/ 4 w 8"/>
                <a:gd name="T5" fmla="*/ 0 h 2"/>
                <a:gd name="T6" fmla="*/ 4 w 8"/>
                <a:gd name="T7" fmla="*/ 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2"/>
                <a:gd name="T14" fmla="*/ 8 w 8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2">
                  <a:moveTo>
                    <a:pt x="8" y="2"/>
                  </a:moveTo>
                  <a:cubicBezTo>
                    <a:pt x="7" y="2"/>
                    <a:pt x="3" y="1"/>
                    <a:pt x="0" y="1"/>
                  </a:cubicBezTo>
                  <a:cubicBezTo>
                    <a:pt x="0" y="0"/>
                    <a:pt x="4" y="1"/>
                    <a:pt x="5" y="0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9"/>
            <p:cNvSpPr>
              <a:spLocks/>
            </p:cNvSpPr>
            <p:nvPr/>
          </p:nvSpPr>
          <p:spPr bwMode="auto">
            <a:xfrm>
              <a:off x="257" y="1759"/>
              <a:ext cx="3" cy="5"/>
            </a:xfrm>
            <a:custGeom>
              <a:avLst/>
              <a:gdLst>
                <a:gd name="T0" fmla="*/ 2 w 4"/>
                <a:gd name="T1" fmla="*/ 3 h 6"/>
                <a:gd name="T2" fmla="*/ 2 w 4"/>
                <a:gd name="T3" fmla="*/ 3 h 6"/>
                <a:gd name="T4" fmla="*/ 0 w 4"/>
                <a:gd name="T5" fmla="*/ 3 h 6"/>
                <a:gd name="T6" fmla="*/ 0 w 4"/>
                <a:gd name="T7" fmla="*/ 0 h 6"/>
                <a:gd name="T8" fmla="*/ 2 w 4"/>
                <a:gd name="T9" fmla="*/ 0 h 6"/>
                <a:gd name="T10" fmla="*/ 2 w 4"/>
                <a:gd name="T11" fmla="*/ 3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6"/>
                <a:gd name="T20" fmla="*/ 4 w 4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6">
                  <a:moveTo>
                    <a:pt x="2" y="6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3"/>
            <p:cNvSpPr>
              <a:spLocks/>
            </p:cNvSpPr>
            <p:nvPr/>
          </p:nvSpPr>
          <p:spPr bwMode="auto">
            <a:xfrm>
              <a:off x="-1" y="1765"/>
              <a:ext cx="3" cy="1"/>
            </a:xfrm>
            <a:custGeom>
              <a:avLst/>
              <a:gdLst>
                <a:gd name="T0" fmla="*/ 1 w 5"/>
                <a:gd name="T1" fmla="*/ 0 h 2"/>
                <a:gd name="T2" fmla="*/ 1 w 5"/>
                <a:gd name="T3" fmla="*/ 1 h 2"/>
                <a:gd name="T4" fmla="*/ 0 w 5"/>
                <a:gd name="T5" fmla="*/ 0 h 2"/>
                <a:gd name="T6" fmla="*/ 1 w 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"/>
                <a:gd name="T14" fmla="*/ 5 w 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">
                  <a:moveTo>
                    <a:pt x="5" y="0"/>
                  </a:moveTo>
                  <a:lnTo>
                    <a:pt x="2" y="2"/>
                  </a:lnTo>
                  <a:lnTo>
                    <a:pt x="0" y="0"/>
                  </a:ln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5"/>
            <p:cNvSpPr>
              <a:spLocks/>
            </p:cNvSpPr>
            <p:nvPr/>
          </p:nvSpPr>
          <p:spPr bwMode="auto">
            <a:xfrm>
              <a:off x="19" y="1773"/>
              <a:ext cx="10" cy="10"/>
            </a:xfrm>
            <a:custGeom>
              <a:avLst/>
              <a:gdLst>
                <a:gd name="T0" fmla="*/ 4 w 13"/>
                <a:gd name="T1" fmla="*/ 3 h 13"/>
                <a:gd name="T2" fmla="*/ 3 w 13"/>
                <a:gd name="T3" fmla="*/ 4 h 13"/>
                <a:gd name="T4" fmla="*/ 0 w 13"/>
                <a:gd name="T5" fmla="*/ 0 h 13"/>
                <a:gd name="T6" fmla="*/ 4 w 13"/>
                <a:gd name="T7" fmla="*/ 3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3"/>
                <a:gd name="T14" fmla="*/ 13 w 13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3">
                  <a:moveTo>
                    <a:pt x="13" y="12"/>
                  </a:moveTo>
                  <a:cubicBezTo>
                    <a:pt x="13" y="11"/>
                    <a:pt x="10" y="12"/>
                    <a:pt x="10" y="13"/>
                  </a:cubicBezTo>
                  <a:cubicBezTo>
                    <a:pt x="6" y="9"/>
                    <a:pt x="3" y="4"/>
                    <a:pt x="0" y="0"/>
                  </a:cubicBezTo>
                  <a:cubicBezTo>
                    <a:pt x="7" y="0"/>
                    <a:pt x="10" y="6"/>
                    <a:pt x="13" y="12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1"/>
            <p:cNvSpPr>
              <a:spLocks/>
            </p:cNvSpPr>
            <p:nvPr/>
          </p:nvSpPr>
          <p:spPr bwMode="auto">
            <a:xfrm>
              <a:off x="111" y="1801"/>
              <a:ext cx="13" cy="5"/>
            </a:xfrm>
            <a:custGeom>
              <a:avLst/>
              <a:gdLst>
                <a:gd name="T0" fmla="*/ 6 w 16"/>
                <a:gd name="T1" fmla="*/ 2 h 6"/>
                <a:gd name="T2" fmla="*/ 3 w 16"/>
                <a:gd name="T3" fmla="*/ 3 h 6"/>
                <a:gd name="T4" fmla="*/ 0 w 16"/>
                <a:gd name="T5" fmla="*/ 2 h 6"/>
                <a:gd name="T6" fmla="*/ 6 w 16"/>
                <a:gd name="T7" fmla="*/ 2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6"/>
                <a:gd name="T14" fmla="*/ 16 w 1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6">
                  <a:moveTo>
                    <a:pt x="16" y="2"/>
                  </a:moveTo>
                  <a:cubicBezTo>
                    <a:pt x="16" y="6"/>
                    <a:pt x="9" y="2"/>
                    <a:pt x="9" y="6"/>
                  </a:cubicBezTo>
                  <a:cubicBezTo>
                    <a:pt x="5" y="5"/>
                    <a:pt x="2" y="3"/>
                    <a:pt x="0" y="2"/>
                  </a:cubicBezTo>
                  <a:cubicBezTo>
                    <a:pt x="4" y="0"/>
                    <a:pt x="12" y="0"/>
                    <a:pt x="16" y="2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62"/>
            <p:cNvSpPr>
              <a:spLocks/>
            </p:cNvSpPr>
            <p:nvPr/>
          </p:nvSpPr>
          <p:spPr bwMode="auto">
            <a:xfrm>
              <a:off x="204" y="1802"/>
              <a:ext cx="8" cy="1"/>
            </a:xfrm>
            <a:custGeom>
              <a:avLst/>
              <a:gdLst>
                <a:gd name="T0" fmla="*/ 0 w 10"/>
                <a:gd name="T1" fmla="*/ 1 h 1"/>
                <a:gd name="T2" fmla="*/ 3 w 10"/>
                <a:gd name="T3" fmla="*/ 0 h 1"/>
                <a:gd name="T4" fmla="*/ 0 w 10"/>
                <a:gd name="T5" fmla="*/ 1 h 1"/>
                <a:gd name="T6" fmla="*/ 0 60000 65536"/>
                <a:gd name="T7" fmla="*/ 0 60000 65536"/>
                <a:gd name="T8" fmla="*/ 0 60000 65536"/>
                <a:gd name="T9" fmla="*/ 0 w 10"/>
                <a:gd name="T10" fmla="*/ 0 h 1"/>
                <a:gd name="T11" fmla="*/ 10 w 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">
                  <a:moveTo>
                    <a:pt x="0" y="1"/>
                  </a:moveTo>
                  <a:cubicBezTo>
                    <a:pt x="3" y="0"/>
                    <a:pt x="7" y="0"/>
                    <a:pt x="1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66"/>
            <p:cNvSpPr>
              <a:spLocks/>
            </p:cNvSpPr>
            <p:nvPr/>
          </p:nvSpPr>
          <p:spPr bwMode="auto">
            <a:xfrm>
              <a:off x="13" y="1810"/>
              <a:ext cx="9" cy="12"/>
            </a:xfrm>
            <a:custGeom>
              <a:avLst/>
              <a:gdLst>
                <a:gd name="T0" fmla="*/ 2 w 12"/>
                <a:gd name="T1" fmla="*/ 2 h 16"/>
                <a:gd name="T2" fmla="*/ 1 w 12"/>
                <a:gd name="T3" fmla="*/ 4 h 16"/>
                <a:gd name="T4" fmla="*/ 0 w 12"/>
                <a:gd name="T5" fmla="*/ 3 h 16"/>
                <a:gd name="T6" fmla="*/ 2 w 12"/>
                <a:gd name="T7" fmla="*/ 0 h 16"/>
                <a:gd name="T8" fmla="*/ 2 w 12"/>
                <a:gd name="T9" fmla="*/ 2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6"/>
                <a:gd name="T17" fmla="*/ 12 w 1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6">
                  <a:moveTo>
                    <a:pt x="9" y="7"/>
                  </a:moveTo>
                  <a:cubicBezTo>
                    <a:pt x="7" y="9"/>
                    <a:pt x="5" y="15"/>
                    <a:pt x="1" y="16"/>
                  </a:cubicBezTo>
                  <a:lnTo>
                    <a:pt x="0" y="15"/>
                  </a:lnTo>
                  <a:cubicBezTo>
                    <a:pt x="3" y="10"/>
                    <a:pt x="4" y="5"/>
                    <a:pt x="8" y="0"/>
                  </a:cubicBezTo>
                  <a:cubicBezTo>
                    <a:pt x="9" y="2"/>
                    <a:pt x="12" y="5"/>
                    <a:pt x="9" y="7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69"/>
            <p:cNvSpPr>
              <a:spLocks/>
            </p:cNvSpPr>
            <p:nvPr/>
          </p:nvSpPr>
          <p:spPr bwMode="auto">
            <a:xfrm>
              <a:off x="24" y="1820"/>
              <a:ext cx="6" cy="9"/>
            </a:xfrm>
            <a:custGeom>
              <a:avLst/>
              <a:gdLst>
                <a:gd name="T0" fmla="*/ 2 w 7"/>
                <a:gd name="T1" fmla="*/ 4 h 11"/>
                <a:gd name="T2" fmla="*/ 0 w 7"/>
                <a:gd name="T3" fmla="*/ 4 h 11"/>
                <a:gd name="T4" fmla="*/ 3 w 7"/>
                <a:gd name="T5" fmla="*/ 0 h 11"/>
                <a:gd name="T6" fmla="*/ 2 w 7"/>
                <a:gd name="T7" fmla="*/ 4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1"/>
                <a:gd name="T14" fmla="*/ 7 w 7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1">
                  <a:moveTo>
                    <a:pt x="2" y="11"/>
                  </a:moveTo>
                  <a:lnTo>
                    <a:pt x="0" y="11"/>
                  </a:lnTo>
                  <a:lnTo>
                    <a:pt x="5" y="0"/>
                  </a:lnTo>
                  <a:cubicBezTo>
                    <a:pt x="7" y="3"/>
                    <a:pt x="5" y="7"/>
                    <a:pt x="2" y="11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182" y="1826"/>
              <a:ext cx="4" cy="11"/>
            </a:xfrm>
            <a:custGeom>
              <a:avLst/>
              <a:gdLst>
                <a:gd name="T0" fmla="*/ 2 w 5"/>
                <a:gd name="T1" fmla="*/ 2 h 14"/>
                <a:gd name="T2" fmla="*/ 2 w 5"/>
                <a:gd name="T3" fmla="*/ 5 h 14"/>
                <a:gd name="T4" fmla="*/ 0 w 5"/>
                <a:gd name="T5" fmla="*/ 4 h 14"/>
                <a:gd name="T6" fmla="*/ 0 w 5"/>
                <a:gd name="T7" fmla="*/ 0 h 14"/>
                <a:gd name="T8" fmla="*/ 2 w 5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4"/>
                <a:gd name="T17" fmla="*/ 5 w 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4">
                  <a:moveTo>
                    <a:pt x="5" y="8"/>
                  </a:moveTo>
                  <a:lnTo>
                    <a:pt x="2" y="14"/>
                  </a:lnTo>
                  <a:lnTo>
                    <a:pt x="0" y="13"/>
                  </a:lnTo>
                  <a:cubicBezTo>
                    <a:pt x="0" y="9"/>
                    <a:pt x="0" y="4"/>
                    <a:pt x="0" y="0"/>
                  </a:cubicBezTo>
                  <a:cubicBezTo>
                    <a:pt x="3" y="3"/>
                    <a:pt x="5" y="5"/>
                    <a:pt x="5" y="8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74" y="1829"/>
              <a:ext cx="2" cy="0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1 w 3"/>
                <a:gd name="T5" fmla="*/ 0 h 1"/>
                <a:gd name="T6" fmla="*/ 0 60000 65536"/>
                <a:gd name="T7" fmla="*/ 0 60000 65536"/>
                <a:gd name="T8" fmla="*/ 0 60000 65536"/>
                <a:gd name="T9" fmla="*/ 0 w 3"/>
                <a:gd name="T10" fmla="*/ 0 h 1"/>
                <a:gd name="T11" fmla="*/ 3 w 3"/>
                <a:gd name="T12" fmla="*/ 0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35" y="1831"/>
              <a:ext cx="3" cy="6"/>
            </a:xfrm>
            <a:custGeom>
              <a:avLst/>
              <a:gdLst>
                <a:gd name="T0" fmla="*/ 0 w 3"/>
                <a:gd name="T1" fmla="*/ 2 h 8"/>
                <a:gd name="T2" fmla="*/ 3 w 3"/>
                <a:gd name="T3" fmla="*/ 0 h 8"/>
                <a:gd name="T4" fmla="*/ 2 w 3"/>
                <a:gd name="T5" fmla="*/ 2 h 8"/>
                <a:gd name="T6" fmla="*/ 0 w 3"/>
                <a:gd name="T7" fmla="*/ 2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8"/>
                <a:gd name="T14" fmla="*/ 3 w 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8">
                  <a:moveTo>
                    <a:pt x="0" y="8"/>
                  </a:moveTo>
                  <a:lnTo>
                    <a:pt x="3" y="0"/>
                  </a:lnTo>
                  <a:lnTo>
                    <a:pt x="2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4" name="Diagram 53"/>
          <p:cNvGraphicFramePr/>
          <p:nvPr/>
        </p:nvGraphicFramePr>
        <p:xfrm>
          <a:off x="228600" y="1219200"/>
          <a:ext cx="8686800" cy="5257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 descr="sol_user_centricdesign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2819400"/>
            <a:ext cx="2312400" cy="2209800"/>
          </a:xfrm>
          <a:prstGeom prst="rect">
            <a:avLst/>
          </a:prstGeom>
          <a:effectLst>
            <a:softEdge rad="50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2495550" y="2819400"/>
            <a:ext cx="2762250" cy="1524000"/>
          </a:xfrm>
          <a:prstGeom prst="roundRect">
            <a:avLst>
              <a:gd name="adj" fmla="val 27083"/>
            </a:avLst>
          </a:prstGeom>
          <a:solidFill>
            <a:schemeClr val="accent2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571500" indent="-114300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Usability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Usability - Dimensions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9" name="Group 176"/>
          <p:cNvGrpSpPr>
            <a:grpSpLocks/>
          </p:cNvGrpSpPr>
          <p:nvPr/>
        </p:nvGrpSpPr>
        <p:grpSpPr bwMode="auto">
          <a:xfrm>
            <a:off x="1016000" y="1638300"/>
            <a:ext cx="503238" cy="776288"/>
            <a:chOff x="-14" y="1348"/>
            <a:chExt cx="317" cy="489"/>
          </a:xfrm>
        </p:grpSpPr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107" y="1348"/>
              <a:ext cx="4" cy="17"/>
            </a:xfrm>
            <a:custGeom>
              <a:avLst/>
              <a:gdLst>
                <a:gd name="T0" fmla="*/ 2 w 5"/>
                <a:gd name="T1" fmla="*/ 2 h 22"/>
                <a:gd name="T2" fmla="*/ 2 w 5"/>
                <a:gd name="T3" fmla="*/ 6 h 22"/>
                <a:gd name="T4" fmla="*/ 0 w 5"/>
                <a:gd name="T5" fmla="*/ 0 h 22"/>
                <a:gd name="T6" fmla="*/ 2 w 5"/>
                <a:gd name="T7" fmla="*/ 2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2"/>
                <a:gd name="T14" fmla="*/ 5 w 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2">
                  <a:moveTo>
                    <a:pt x="5" y="2"/>
                  </a:moveTo>
                  <a:cubicBezTo>
                    <a:pt x="5" y="8"/>
                    <a:pt x="3" y="17"/>
                    <a:pt x="2" y="22"/>
                  </a:cubicBezTo>
                  <a:cubicBezTo>
                    <a:pt x="2" y="15"/>
                    <a:pt x="3" y="7"/>
                    <a:pt x="0" y="0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F78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4" y="1377"/>
              <a:ext cx="2" cy="3"/>
            </a:xfrm>
            <a:custGeom>
              <a:avLst/>
              <a:gdLst>
                <a:gd name="T0" fmla="*/ 1 w 3"/>
                <a:gd name="T1" fmla="*/ 2 h 4"/>
                <a:gd name="T2" fmla="*/ 0 w 3"/>
                <a:gd name="T3" fmla="*/ 0 h 4"/>
                <a:gd name="T4" fmla="*/ 1 w 3"/>
                <a:gd name="T5" fmla="*/ 2 h 4"/>
                <a:gd name="T6" fmla="*/ 0 60000 65536"/>
                <a:gd name="T7" fmla="*/ 0 60000 65536"/>
                <a:gd name="T8" fmla="*/ 0 60000 65536"/>
                <a:gd name="T9" fmla="*/ 0 w 3"/>
                <a:gd name="T10" fmla="*/ 0 h 4"/>
                <a:gd name="T11" fmla="*/ 3 w 3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4">
                  <a:moveTo>
                    <a:pt x="3" y="4"/>
                  </a:moveTo>
                  <a:cubicBezTo>
                    <a:pt x="2" y="4"/>
                    <a:pt x="0" y="2"/>
                    <a:pt x="0" y="0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4F78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151" y="1377"/>
              <a:ext cx="8" cy="11"/>
            </a:xfrm>
            <a:custGeom>
              <a:avLst/>
              <a:gdLst>
                <a:gd name="T0" fmla="*/ 2 w 10"/>
                <a:gd name="T1" fmla="*/ 5 h 14"/>
                <a:gd name="T2" fmla="*/ 0 w 10"/>
                <a:gd name="T3" fmla="*/ 4 h 14"/>
                <a:gd name="T4" fmla="*/ 3 w 10"/>
                <a:gd name="T5" fmla="*/ 0 h 14"/>
                <a:gd name="T6" fmla="*/ 2 w 10"/>
                <a:gd name="T7" fmla="*/ 5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4"/>
                <a:gd name="T14" fmla="*/ 10 w 1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4">
                  <a:moveTo>
                    <a:pt x="4" y="14"/>
                  </a:moveTo>
                  <a:lnTo>
                    <a:pt x="0" y="12"/>
                  </a:lnTo>
                  <a:lnTo>
                    <a:pt x="10" y="0"/>
                  </a:lnTo>
                  <a:cubicBezTo>
                    <a:pt x="9" y="5"/>
                    <a:pt x="5" y="8"/>
                    <a:pt x="4" y="14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160" y="1389"/>
              <a:ext cx="4" cy="5"/>
            </a:xfrm>
            <a:custGeom>
              <a:avLst/>
              <a:gdLst>
                <a:gd name="T0" fmla="*/ 1 w 6"/>
                <a:gd name="T1" fmla="*/ 0 h 6"/>
                <a:gd name="T2" fmla="*/ 1 w 6"/>
                <a:gd name="T3" fmla="*/ 3 h 6"/>
                <a:gd name="T4" fmla="*/ 0 w 6"/>
                <a:gd name="T5" fmla="*/ 3 h 6"/>
                <a:gd name="T6" fmla="*/ 1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6"/>
                <a:gd name="T14" fmla="*/ 6 w 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6">
                  <a:moveTo>
                    <a:pt x="6" y="0"/>
                  </a:moveTo>
                  <a:cubicBezTo>
                    <a:pt x="6" y="2"/>
                    <a:pt x="5" y="4"/>
                    <a:pt x="3" y="6"/>
                  </a:cubicBezTo>
                  <a:lnTo>
                    <a:pt x="0" y="4"/>
                  </a:lnTo>
                  <a:cubicBezTo>
                    <a:pt x="1" y="1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177" y="1398"/>
              <a:ext cx="13" cy="11"/>
            </a:xfrm>
            <a:custGeom>
              <a:avLst/>
              <a:gdLst>
                <a:gd name="T0" fmla="*/ 4 w 17"/>
                <a:gd name="T1" fmla="*/ 1 h 15"/>
                <a:gd name="T2" fmla="*/ 0 w 17"/>
                <a:gd name="T3" fmla="*/ 3 h 15"/>
                <a:gd name="T4" fmla="*/ 2 w 17"/>
                <a:gd name="T5" fmla="*/ 2 h 15"/>
                <a:gd name="T6" fmla="*/ 2 w 17"/>
                <a:gd name="T7" fmla="*/ 1 h 15"/>
                <a:gd name="T8" fmla="*/ 4 w 17"/>
                <a:gd name="T9" fmla="*/ 1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5"/>
                <a:gd name="T17" fmla="*/ 17 w 1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5">
                  <a:moveTo>
                    <a:pt x="15" y="7"/>
                  </a:moveTo>
                  <a:cubicBezTo>
                    <a:pt x="10" y="10"/>
                    <a:pt x="4" y="14"/>
                    <a:pt x="0" y="13"/>
                  </a:cubicBezTo>
                  <a:cubicBezTo>
                    <a:pt x="2" y="8"/>
                    <a:pt x="6" y="15"/>
                    <a:pt x="7" y="10"/>
                  </a:cubicBezTo>
                  <a:cubicBezTo>
                    <a:pt x="6" y="9"/>
                    <a:pt x="3" y="9"/>
                    <a:pt x="4" y="7"/>
                  </a:cubicBezTo>
                  <a:cubicBezTo>
                    <a:pt x="7" y="8"/>
                    <a:pt x="17" y="0"/>
                    <a:pt x="15" y="7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9"/>
            <p:cNvSpPr>
              <a:spLocks/>
            </p:cNvSpPr>
            <p:nvPr/>
          </p:nvSpPr>
          <p:spPr bwMode="auto">
            <a:xfrm>
              <a:off x="-14" y="1443"/>
              <a:ext cx="3" cy="4"/>
            </a:xfrm>
            <a:custGeom>
              <a:avLst/>
              <a:gdLst>
                <a:gd name="T0" fmla="*/ 2 w 4"/>
                <a:gd name="T1" fmla="*/ 2 h 5"/>
                <a:gd name="T2" fmla="*/ 1 w 4"/>
                <a:gd name="T3" fmla="*/ 2 h 5"/>
                <a:gd name="T4" fmla="*/ 0 w 4"/>
                <a:gd name="T5" fmla="*/ 0 h 5"/>
                <a:gd name="T6" fmla="*/ 2 w 4"/>
                <a:gd name="T7" fmla="*/ 2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5"/>
                <a:gd name="T14" fmla="*/ 4 w 4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5">
                  <a:moveTo>
                    <a:pt x="4" y="2"/>
                  </a:moveTo>
                  <a:lnTo>
                    <a:pt x="1" y="5"/>
                  </a:lnTo>
                  <a:lnTo>
                    <a:pt x="0" y="0"/>
                  </a:ln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256" y="1497"/>
              <a:ext cx="4" cy="10"/>
            </a:xfrm>
            <a:custGeom>
              <a:avLst/>
              <a:gdLst>
                <a:gd name="T0" fmla="*/ 1 w 6"/>
                <a:gd name="T1" fmla="*/ 2 h 13"/>
                <a:gd name="T2" fmla="*/ 1 w 6"/>
                <a:gd name="T3" fmla="*/ 4 h 13"/>
                <a:gd name="T4" fmla="*/ 1 w 6"/>
                <a:gd name="T5" fmla="*/ 3 h 13"/>
                <a:gd name="T6" fmla="*/ 1 w 6"/>
                <a:gd name="T7" fmla="*/ 4 h 13"/>
                <a:gd name="T8" fmla="*/ 1 w 6"/>
                <a:gd name="T9" fmla="*/ 0 h 13"/>
                <a:gd name="T10" fmla="*/ 1 w 6"/>
                <a:gd name="T11" fmla="*/ 2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3"/>
                <a:gd name="T20" fmla="*/ 6 w 6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3">
                  <a:moveTo>
                    <a:pt x="5" y="9"/>
                  </a:moveTo>
                  <a:cubicBezTo>
                    <a:pt x="4" y="10"/>
                    <a:pt x="4" y="12"/>
                    <a:pt x="3" y="13"/>
                  </a:cubicBezTo>
                  <a:lnTo>
                    <a:pt x="2" y="12"/>
                  </a:lnTo>
                  <a:cubicBezTo>
                    <a:pt x="2" y="13"/>
                    <a:pt x="1" y="13"/>
                    <a:pt x="1" y="13"/>
                  </a:cubicBezTo>
                  <a:cubicBezTo>
                    <a:pt x="0" y="7"/>
                    <a:pt x="4" y="3"/>
                    <a:pt x="6" y="0"/>
                  </a:cubicBezTo>
                  <a:cubicBezTo>
                    <a:pt x="5" y="2"/>
                    <a:pt x="5" y="6"/>
                    <a:pt x="5" y="9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2"/>
            <p:cNvSpPr>
              <a:spLocks/>
            </p:cNvSpPr>
            <p:nvPr/>
          </p:nvSpPr>
          <p:spPr bwMode="auto">
            <a:xfrm>
              <a:off x="84" y="1536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5"/>
            <p:cNvSpPr>
              <a:spLocks/>
            </p:cNvSpPr>
            <p:nvPr/>
          </p:nvSpPr>
          <p:spPr bwMode="auto">
            <a:xfrm>
              <a:off x="70" y="1543"/>
              <a:ext cx="21" cy="9"/>
            </a:xfrm>
            <a:custGeom>
              <a:avLst/>
              <a:gdLst>
                <a:gd name="T0" fmla="*/ 9 w 26"/>
                <a:gd name="T1" fmla="*/ 3 h 12"/>
                <a:gd name="T2" fmla="*/ 0 w 26"/>
                <a:gd name="T3" fmla="*/ 0 h 12"/>
                <a:gd name="T4" fmla="*/ 9 w 26"/>
                <a:gd name="T5" fmla="*/ 3 h 12"/>
                <a:gd name="T6" fmla="*/ 0 60000 65536"/>
                <a:gd name="T7" fmla="*/ 0 60000 65536"/>
                <a:gd name="T8" fmla="*/ 0 60000 65536"/>
                <a:gd name="T9" fmla="*/ 0 w 26"/>
                <a:gd name="T10" fmla="*/ 0 h 12"/>
                <a:gd name="T11" fmla="*/ 26 w 26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12">
                  <a:moveTo>
                    <a:pt x="26" y="12"/>
                  </a:moveTo>
                  <a:cubicBezTo>
                    <a:pt x="17" y="10"/>
                    <a:pt x="6" y="8"/>
                    <a:pt x="0" y="0"/>
                  </a:cubicBezTo>
                  <a:cubicBezTo>
                    <a:pt x="10" y="0"/>
                    <a:pt x="19" y="4"/>
                    <a:pt x="26" y="12"/>
                  </a:cubicBezTo>
                  <a:close/>
                </a:path>
              </a:pathLst>
            </a:custGeom>
            <a:solidFill>
              <a:srgbClr val="4F78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251" y="1602"/>
              <a:ext cx="9" cy="3"/>
            </a:xfrm>
            <a:custGeom>
              <a:avLst/>
              <a:gdLst>
                <a:gd name="T0" fmla="*/ 4 w 11"/>
                <a:gd name="T1" fmla="*/ 2 h 4"/>
                <a:gd name="T2" fmla="*/ 0 w 11"/>
                <a:gd name="T3" fmla="*/ 1 h 4"/>
                <a:gd name="T4" fmla="*/ 2 w 11"/>
                <a:gd name="T5" fmla="*/ 0 h 4"/>
                <a:gd name="T6" fmla="*/ 4 w 11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4"/>
                <a:gd name="T14" fmla="*/ 11 w 11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4">
                  <a:moveTo>
                    <a:pt x="11" y="3"/>
                  </a:moveTo>
                  <a:cubicBezTo>
                    <a:pt x="6" y="4"/>
                    <a:pt x="3" y="4"/>
                    <a:pt x="0" y="1"/>
                  </a:cubicBezTo>
                  <a:cubicBezTo>
                    <a:pt x="0" y="1"/>
                    <a:pt x="5" y="1"/>
                    <a:pt x="7" y="0"/>
                  </a:cubicBezTo>
                  <a:cubicBezTo>
                    <a:pt x="9" y="1"/>
                    <a:pt x="11" y="1"/>
                    <a:pt x="11" y="3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6"/>
            <p:cNvSpPr>
              <a:spLocks/>
            </p:cNvSpPr>
            <p:nvPr/>
          </p:nvSpPr>
          <p:spPr bwMode="auto">
            <a:xfrm>
              <a:off x="-12" y="1617"/>
              <a:ext cx="5" cy="3"/>
            </a:xfrm>
            <a:custGeom>
              <a:avLst/>
              <a:gdLst>
                <a:gd name="T0" fmla="*/ 3 w 6"/>
                <a:gd name="T1" fmla="*/ 2 h 4"/>
                <a:gd name="T2" fmla="*/ 0 w 6"/>
                <a:gd name="T3" fmla="*/ 2 h 4"/>
                <a:gd name="T4" fmla="*/ 2 w 6"/>
                <a:gd name="T5" fmla="*/ 0 h 4"/>
                <a:gd name="T6" fmla="*/ 3 w 6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6" y="3"/>
                  </a:moveTo>
                  <a:cubicBezTo>
                    <a:pt x="5" y="2"/>
                    <a:pt x="2" y="2"/>
                    <a:pt x="0" y="4"/>
                  </a:cubicBezTo>
                  <a:lnTo>
                    <a:pt x="2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7"/>
            <p:cNvSpPr>
              <a:spLocks/>
            </p:cNvSpPr>
            <p:nvPr/>
          </p:nvSpPr>
          <p:spPr bwMode="auto">
            <a:xfrm>
              <a:off x="279" y="1618"/>
              <a:ext cx="5" cy="7"/>
            </a:xfrm>
            <a:custGeom>
              <a:avLst/>
              <a:gdLst>
                <a:gd name="T0" fmla="*/ 3 w 6"/>
                <a:gd name="T1" fmla="*/ 2 h 9"/>
                <a:gd name="T2" fmla="*/ 2 w 6"/>
                <a:gd name="T3" fmla="*/ 2 h 9"/>
                <a:gd name="T4" fmla="*/ 2 w 6"/>
                <a:gd name="T5" fmla="*/ 2 h 9"/>
                <a:gd name="T6" fmla="*/ 1 w 6"/>
                <a:gd name="T7" fmla="*/ 0 h 9"/>
                <a:gd name="T8" fmla="*/ 3 w 6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9"/>
                <a:gd name="T17" fmla="*/ 6 w 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9">
                  <a:moveTo>
                    <a:pt x="3" y="8"/>
                  </a:moveTo>
                  <a:lnTo>
                    <a:pt x="2" y="7"/>
                  </a:lnTo>
                  <a:cubicBezTo>
                    <a:pt x="1" y="8"/>
                    <a:pt x="2" y="8"/>
                    <a:pt x="2" y="9"/>
                  </a:cubicBezTo>
                  <a:cubicBezTo>
                    <a:pt x="0" y="6"/>
                    <a:pt x="1" y="4"/>
                    <a:pt x="1" y="0"/>
                  </a:cubicBezTo>
                  <a:cubicBezTo>
                    <a:pt x="6" y="2"/>
                    <a:pt x="4" y="4"/>
                    <a:pt x="3" y="8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8"/>
            <p:cNvSpPr>
              <a:spLocks/>
            </p:cNvSpPr>
            <p:nvPr/>
          </p:nvSpPr>
          <p:spPr bwMode="auto">
            <a:xfrm>
              <a:off x="-7" y="1622"/>
              <a:ext cx="10" cy="6"/>
            </a:xfrm>
            <a:custGeom>
              <a:avLst/>
              <a:gdLst>
                <a:gd name="T0" fmla="*/ 4 w 13"/>
                <a:gd name="T1" fmla="*/ 2 h 8"/>
                <a:gd name="T2" fmla="*/ 0 w 13"/>
                <a:gd name="T3" fmla="*/ 2 h 8"/>
                <a:gd name="T4" fmla="*/ 2 w 13"/>
                <a:gd name="T5" fmla="*/ 2 h 8"/>
                <a:gd name="T6" fmla="*/ 2 w 13"/>
                <a:gd name="T7" fmla="*/ 0 h 8"/>
                <a:gd name="T8" fmla="*/ 4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13" y="4"/>
                  </a:moveTo>
                  <a:cubicBezTo>
                    <a:pt x="9" y="7"/>
                    <a:pt x="4" y="8"/>
                    <a:pt x="0" y="8"/>
                  </a:cubicBezTo>
                  <a:cubicBezTo>
                    <a:pt x="2" y="6"/>
                    <a:pt x="0" y="5"/>
                    <a:pt x="2" y="4"/>
                  </a:cubicBezTo>
                  <a:lnTo>
                    <a:pt x="6" y="0"/>
                  </a:lnTo>
                  <a:cubicBezTo>
                    <a:pt x="8" y="1"/>
                    <a:pt x="11" y="3"/>
                    <a:pt x="13" y="4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287" y="1623"/>
              <a:ext cx="5" cy="12"/>
            </a:xfrm>
            <a:custGeom>
              <a:avLst/>
              <a:gdLst>
                <a:gd name="T0" fmla="*/ 1 w 7"/>
                <a:gd name="T1" fmla="*/ 3 h 15"/>
                <a:gd name="T2" fmla="*/ 1 w 7"/>
                <a:gd name="T3" fmla="*/ 5 h 15"/>
                <a:gd name="T4" fmla="*/ 0 w 7"/>
                <a:gd name="T5" fmla="*/ 2 h 15"/>
                <a:gd name="T6" fmla="*/ 1 w 7"/>
                <a:gd name="T7" fmla="*/ 1 h 15"/>
                <a:gd name="T8" fmla="*/ 1 w 7"/>
                <a:gd name="T9" fmla="*/ 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5"/>
                <a:gd name="T17" fmla="*/ 7 w 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5">
                  <a:moveTo>
                    <a:pt x="4" y="9"/>
                  </a:moveTo>
                  <a:cubicBezTo>
                    <a:pt x="2" y="10"/>
                    <a:pt x="4" y="14"/>
                    <a:pt x="2" y="15"/>
                  </a:cubicBezTo>
                  <a:cubicBezTo>
                    <a:pt x="0" y="14"/>
                    <a:pt x="0" y="9"/>
                    <a:pt x="0" y="6"/>
                  </a:cubicBezTo>
                  <a:lnTo>
                    <a:pt x="2" y="1"/>
                  </a:lnTo>
                  <a:cubicBezTo>
                    <a:pt x="7" y="0"/>
                    <a:pt x="5" y="7"/>
                    <a:pt x="4" y="9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2"/>
            <p:cNvSpPr>
              <a:spLocks/>
            </p:cNvSpPr>
            <p:nvPr/>
          </p:nvSpPr>
          <p:spPr bwMode="auto">
            <a:xfrm>
              <a:off x="20" y="1630"/>
              <a:ext cx="12" cy="3"/>
            </a:xfrm>
            <a:custGeom>
              <a:avLst/>
              <a:gdLst>
                <a:gd name="T0" fmla="*/ 4 w 16"/>
                <a:gd name="T1" fmla="*/ 0 h 4"/>
                <a:gd name="T2" fmla="*/ 0 w 16"/>
                <a:gd name="T3" fmla="*/ 2 h 4"/>
                <a:gd name="T4" fmla="*/ 2 w 16"/>
                <a:gd name="T5" fmla="*/ 1 h 4"/>
                <a:gd name="T6" fmla="*/ 2 w 16"/>
                <a:gd name="T7" fmla="*/ 0 h 4"/>
                <a:gd name="T8" fmla="*/ 4 w 16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"/>
                <a:gd name="T17" fmla="*/ 16 w 1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">
                  <a:moveTo>
                    <a:pt x="16" y="0"/>
                  </a:moveTo>
                  <a:cubicBezTo>
                    <a:pt x="13" y="4"/>
                    <a:pt x="5" y="4"/>
                    <a:pt x="0" y="3"/>
                  </a:cubicBezTo>
                  <a:cubicBezTo>
                    <a:pt x="4" y="3"/>
                    <a:pt x="5" y="0"/>
                    <a:pt x="9" y="1"/>
                  </a:cubicBezTo>
                  <a:lnTo>
                    <a:pt x="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298" y="1641"/>
              <a:ext cx="5" cy="10"/>
            </a:xfrm>
            <a:custGeom>
              <a:avLst/>
              <a:gdLst>
                <a:gd name="T0" fmla="*/ 3 w 6"/>
                <a:gd name="T1" fmla="*/ 4 h 13"/>
                <a:gd name="T2" fmla="*/ 3 w 6"/>
                <a:gd name="T3" fmla="*/ 2 h 13"/>
                <a:gd name="T4" fmla="*/ 3 w 6"/>
                <a:gd name="T5" fmla="*/ 0 h 13"/>
                <a:gd name="T6" fmla="*/ 3 w 6"/>
                <a:gd name="T7" fmla="*/ 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3"/>
                <a:gd name="T14" fmla="*/ 6 w 6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3">
                  <a:moveTo>
                    <a:pt x="4" y="13"/>
                  </a:moveTo>
                  <a:cubicBezTo>
                    <a:pt x="0" y="12"/>
                    <a:pt x="5" y="7"/>
                    <a:pt x="4" y="3"/>
                  </a:cubicBezTo>
                  <a:lnTo>
                    <a:pt x="4" y="0"/>
                  </a:lnTo>
                  <a:cubicBezTo>
                    <a:pt x="6" y="4"/>
                    <a:pt x="5" y="9"/>
                    <a:pt x="4" y="13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35"/>
            <p:cNvSpPr>
              <a:spLocks/>
            </p:cNvSpPr>
            <p:nvPr/>
          </p:nvSpPr>
          <p:spPr bwMode="auto">
            <a:xfrm>
              <a:off x="58" y="1691"/>
              <a:ext cx="4" cy="5"/>
            </a:xfrm>
            <a:custGeom>
              <a:avLst/>
              <a:gdLst>
                <a:gd name="T0" fmla="*/ 2 w 5"/>
                <a:gd name="T1" fmla="*/ 3 h 6"/>
                <a:gd name="T2" fmla="*/ 2 w 5"/>
                <a:gd name="T3" fmla="*/ 3 h 6"/>
                <a:gd name="T4" fmla="*/ 2 w 5"/>
                <a:gd name="T5" fmla="*/ 3 h 6"/>
                <a:gd name="T6" fmla="*/ 0 w 5"/>
                <a:gd name="T7" fmla="*/ 3 h 6"/>
                <a:gd name="T8" fmla="*/ 2 w 5"/>
                <a:gd name="T9" fmla="*/ 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5"/>
                  </a:moveTo>
                  <a:cubicBezTo>
                    <a:pt x="5" y="6"/>
                    <a:pt x="4" y="4"/>
                    <a:pt x="4" y="5"/>
                  </a:cubicBezTo>
                  <a:lnTo>
                    <a:pt x="4" y="6"/>
                  </a:lnTo>
                  <a:lnTo>
                    <a:pt x="0" y="6"/>
                  </a:lnTo>
                  <a:cubicBezTo>
                    <a:pt x="0" y="5"/>
                    <a:pt x="5" y="0"/>
                    <a:pt x="5" y="5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0"/>
            <p:cNvSpPr>
              <a:spLocks/>
            </p:cNvSpPr>
            <p:nvPr/>
          </p:nvSpPr>
          <p:spPr bwMode="auto">
            <a:xfrm>
              <a:off x="44" y="1704"/>
              <a:ext cx="7" cy="5"/>
            </a:xfrm>
            <a:custGeom>
              <a:avLst/>
              <a:gdLst>
                <a:gd name="T0" fmla="*/ 2 w 9"/>
                <a:gd name="T1" fmla="*/ 1 h 7"/>
                <a:gd name="T2" fmla="*/ 2 w 9"/>
                <a:gd name="T3" fmla="*/ 1 h 7"/>
                <a:gd name="T4" fmla="*/ 2 w 9"/>
                <a:gd name="T5" fmla="*/ 1 h 7"/>
                <a:gd name="T6" fmla="*/ 0 w 9"/>
                <a:gd name="T7" fmla="*/ 1 h 7"/>
                <a:gd name="T8" fmla="*/ 2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9" y="5"/>
                  </a:moveTo>
                  <a:cubicBezTo>
                    <a:pt x="8" y="5"/>
                    <a:pt x="8" y="5"/>
                    <a:pt x="7" y="5"/>
                  </a:cubicBezTo>
                  <a:cubicBezTo>
                    <a:pt x="6" y="5"/>
                    <a:pt x="7" y="6"/>
                    <a:pt x="7" y="7"/>
                  </a:cubicBezTo>
                  <a:lnTo>
                    <a:pt x="0" y="5"/>
                  </a:lnTo>
                  <a:cubicBezTo>
                    <a:pt x="2" y="0"/>
                    <a:pt x="7" y="4"/>
                    <a:pt x="9" y="5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1"/>
            <p:cNvSpPr>
              <a:spLocks/>
            </p:cNvSpPr>
            <p:nvPr/>
          </p:nvSpPr>
          <p:spPr bwMode="auto">
            <a:xfrm>
              <a:off x="35" y="1713"/>
              <a:ext cx="7" cy="1"/>
            </a:xfrm>
            <a:custGeom>
              <a:avLst/>
              <a:gdLst>
                <a:gd name="T0" fmla="*/ 4 w 8"/>
                <a:gd name="T1" fmla="*/ 1 h 2"/>
                <a:gd name="T2" fmla="*/ 0 w 8"/>
                <a:gd name="T3" fmla="*/ 1 h 2"/>
                <a:gd name="T4" fmla="*/ 4 w 8"/>
                <a:gd name="T5" fmla="*/ 0 h 2"/>
                <a:gd name="T6" fmla="*/ 4 w 8"/>
                <a:gd name="T7" fmla="*/ 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2"/>
                <a:gd name="T14" fmla="*/ 8 w 8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2">
                  <a:moveTo>
                    <a:pt x="8" y="2"/>
                  </a:moveTo>
                  <a:cubicBezTo>
                    <a:pt x="7" y="2"/>
                    <a:pt x="3" y="1"/>
                    <a:pt x="0" y="1"/>
                  </a:cubicBezTo>
                  <a:cubicBezTo>
                    <a:pt x="0" y="0"/>
                    <a:pt x="4" y="1"/>
                    <a:pt x="5" y="0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9"/>
            <p:cNvSpPr>
              <a:spLocks/>
            </p:cNvSpPr>
            <p:nvPr/>
          </p:nvSpPr>
          <p:spPr bwMode="auto">
            <a:xfrm>
              <a:off x="257" y="1759"/>
              <a:ext cx="3" cy="5"/>
            </a:xfrm>
            <a:custGeom>
              <a:avLst/>
              <a:gdLst>
                <a:gd name="T0" fmla="*/ 2 w 4"/>
                <a:gd name="T1" fmla="*/ 3 h 6"/>
                <a:gd name="T2" fmla="*/ 2 w 4"/>
                <a:gd name="T3" fmla="*/ 3 h 6"/>
                <a:gd name="T4" fmla="*/ 0 w 4"/>
                <a:gd name="T5" fmla="*/ 3 h 6"/>
                <a:gd name="T6" fmla="*/ 0 w 4"/>
                <a:gd name="T7" fmla="*/ 0 h 6"/>
                <a:gd name="T8" fmla="*/ 2 w 4"/>
                <a:gd name="T9" fmla="*/ 0 h 6"/>
                <a:gd name="T10" fmla="*/ 2 w 4"/>
                <a:gd name="T11" fmla="*/ 3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6"/>
                <a:gd name="T20" fmla="*/ 4 w 4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6">
                  <a:moveTo>
                    <a:pt x="2" y="6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3"/>
            <p:cNvSpPr>
              <a:spLocks/>
            </p:cNvSpPr>
            <p:nvPr/>
          </p:nvSpPr>
          <p:spPr bwMode="auto">
            <a:xfrm>
              <a:off x="-1" y="1765"/>
              <a:ext cx="3" cy="1"/>
            </a:xfrm>
            <a:custGeom>
              <a:avLst/>
              <a:gdLst>
                <a:gd name="T0" fmla="*/ 1 w 5"/>
                <a:gd name="T1" fmla="*/ 0 h 2"/>
                <a:gd name="T2" fmla="*/ 1 w 5"/>
                <a:gd name="T3" fmla="*/ 1 h 2"/>
                <a:gd name="T4" fmla="*/ 0 w 5"/>
                <a:gd name="T5" fmla="*/ 0 h 2"/>
                <a:gd name="T6" fmla="*/ 1 w 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"/>
                <a:gd name="T14" fmla="*/ 5 w 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">
                  <a:moveTo>
                    <a:pt x="5" y="0"/>
                  </a:moveTo>
                  <a:lnTo>
                    <a:pt x="2" y="2"/>
                  </a:lnTo>
                  <a:lnTo>
                    <a:pt x="0" y="0"/>
                  </a:ln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5"/>
            <p:cNvSpPr>
              <a:spLocks/>
            </p:cNvSpPr>
            <p:nvPr/>
          </p:nvSpPr>
          <p:spPr bwMode="auto">
            <a:xfrm>
              <a:off x="19" y="1773"/>
              <a:ext cx="10" cy="10"/>
            </a:xfrm>
            <a:custGeom>
              <a:avLst/>
              <a:gdLst>
                <a:gd name="T0" fmla="*/ 4 w 13"/>
                <a:gd name="T1" fmla="*/ 3 h 13"/>
                <a:gd name="T2" fmla="*/ 3 w 13"/>
                <a:gd name="T3" fmla="*/ 4 h 13"/>
                <a:gd name="T4" fmla="*/ 0 w 13"/>
                <a:gd name="T5" fmla="*/ 0 h 13"/>
                <a:gd name="T6" fmla="*/ 4 w 13"/>
                <a:gd name="T7" fmla="*/ 3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3"/>
                <a:gd name="T14" fmla="*/ 13 w 13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3">
                  <a:moveTo>
                    <a:pt x="13" y="12"/>
                  </a:moveTo>
                  <a:cubicBezTo>
                    <a:pt x="13" y="11"/>
                    <a:pt x="10" y="12"/>
                    <a:pt x="10" y="13"/>
                  </a:cubicBezTo>
                  <a:cubicBezTo>
                    <a:pt x="6" y="9"/>
                    <a:pt x="3" y="4"/>
                    <a:pt x="0" y="0"/>
                  </a:cubicBezTo>
                  <a:cubicBezTo>
                    <a:pt x="7" y="0"/>
                    <a:pt x="10" y="6"/>
                    <a:pt x="13" y="12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1"/>
            <p:cNvSpPr>
              <a:spLocks/>
            </p:cNvSpPr>
            <p:nvPr/>
          </p:nvSpPr>
          <p:spPr bwMode="auto">
            <a:xfrm>
              <a:off x="111" y="1801"/>
              <a:ext cx="13" cy="5"/>
            </a:xfrm>
            <a:custGeom>
              <a:avLst/>
              <a:gdLst>
                <a:gd name="T0" fmla="*/ 6 w 16"/>
                <a:gd name="T1" fmla="*/ 2 h 6"/>
                <a:gd name="T2" fmla="*/ 3 w 16"/>
                <a:gd name="T3" fmla="*/ 3 h 6"/>
                <a:gd name="T4" fmla="*/ 0 w 16"/>
                <a:gd name="T5" fmla="*/ 2 h 6"/>
                <a:gd name="T6" fmla="*/ 6 w 16"/>
                <a:gd name="T7" fmla="*/ 2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6"/>
                <a:gd name="T14" fmla="*/ 16 w 1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6">
                  <a:moveTo>
                    <a:pt x="16" y="2"/>
                  </a:moveTo>
                  <a:cubicBezTo>
                    <a:pt x="16" y="6"/>
                    <a:pt x="9" y="2"/>
                    <a:pt x="9" y="6"/>
                  </a:cubicBezTo>
                  <a:cubicBezTo>
                    <a:pt x="5" y="5"/>
                    <a:pt x="2" y="3"/>
                    <a:pt x="0" y="2"/>
                  </a:cubicBezTo>
                  <a:cubicBezTo>
                    <a:pt x="4" y="0"/>
                    <a:pt x="12" y="0"/>
                    <a:pt x="16" y="2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62"/>
            <p:cNvSpPr>
              <a:spLocks/>
            </p:cNvSpPr>
            <p:nvPr/>
          </p:nvSpPr>
          <p:spPr bwMode="auto">
            <a:xfrm>
              <a:off x="204" y="1802"/>
              <a:ext cx="8" cy="1"/>
            </a:xfrm>
            <a:custGeom>
              <a:avLst/>
              <a:gdLst>
                <a:gd name="T0" fmla="*/ 0 w 10"/>
                <a:gd name="T1" fmla="*/ 1 h 1"/>
                <a:gd name="T2" fmla="*/ 3 w 10"/>
                <a:gd name="T3" fmla="*/ 0 h 1"/>
                <a:gd name="T4" fmla="*/ 0 w 10"/>
                <a:gd name="T5" fmla="*/ 1 h 1"/>
                <a:gd name="T6" fmla="*/ 0 60000 65536"/>
                <a:gd name="T7" fmla="*/ 0 60000 65536"/>
                <a:gd name="T8" fmla="*/ 0 60000 65536"/>
                <a:gd name="T9" fmla="*/ 0 w 10"/>
                <a:gd name="T10" fmla="*/ 0 h 1"/>
                <a:gd name="T11" fmla="*/ 10 w 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">
                  <a:moveTo>
                    <a:pt x="0" y="1"/>
                  </a:moveTo>
                  <a:cubicBezTo>
                    <a:pt x="3" y="0"/>
                    <a:pt x="7" y="0"/>
                    <a:pt x="1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66"/>
            <p:cNvSpPr>
              <a:spLocks/>
            </p:cNvSpPr>
            <p:nvPr/>
          </p:nvSpPr>
          <p:spPr bwMode="auto">
            <a:xfrm>
              <a:off x="13" y="1810"/>
              <a:ext cx="9" cy="12"/>
            </a:xfrm>
            <a:custGeom>
              <a:avLst/>
              <a:gdLst>
                <a:gd name="T0" fmla="*/ 2 w 12"/>
                <a:gd name="T1" fmla="*/ 2 h 16"/>
                <a:gd name="T2" fmla="*/ 1 w 12"/>
                <a:gd name="T3" fmla="*/ 4 h 16"/>
                <a:gd name="T4" fmla="*/ 0 w 12"/>
                <a:gd name="T5" fmla="*/ 3 h 16"/>
                <a:gd name="T6" fmla="*/ 2 w 12"/>
                <a:gd name="T7" fmla="*/ 0 h 16"/>
                <a:gd name="T8" fmla="*/ 2 w 12"/>
                <a:gd name="T9" fmla="*/ 2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6"/>
                <a:gd name="T17" fmla="*/ 12 w 1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6">
                  <a:moveTo>
                    <a:pt x="9" y="7"/>
                  </a:moveTo>
                  <a:cubicBezTo>
                    <a:pt x="7" y="9"/>
                    <a:pt x="5" y="15"/>
                    <a:pt x="1" y="16"/>
                  </a:cubicBezTo>
                  <a:lnTo>
                    <a:pt x="0" y="15"/>
                  </a:lnTo>
                  <a:cubicBezTo>
                    <a:pt x="3" y="10"/>
                    <a:pt x="4" y="5"/>
                    <a:pt x="8" y="0"/>
                  </a:cubicBezTo>
                  <a:cubicBezTo>
                    <a:pt x="9" y="2"/>
                    <a:pt x="12" y="5"/>
                    <a:pt x="9" y="7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69"/>
            <p:cNvSpPr>
              <a:spLocks/>
            </p:cNvSpPr>
            <p:nvPr/>
          </p:nvSpPr>
          <p:spPr bwMode="auto">
            <a:xfrm>
              <a:off x="24" y="1820"/>
              <a:ext cx="6" cy="9"/>
            </a:xfrm>
            <a:custGeom>
              <a:avLst/>
              <a:gdLst>
                <a:gd name="T0" fmla="*/ 2 w 7"/>
                <a:gd name="T1" fmla="*/ 4 h 11"/>
                <a:gd name="T2" fmla="*/ 0 w 7"/>
                <a:gd name="T3" fmla="*/ 4 h 11"/>
                <a:gd name="T4" fmla="*/ 3 w 7"/>
                <a:gd name="T5" fmla="*/ 0 h 11"/>
                <a:gd name="T6" fmla="*/ 2 w 7"/>
                <a:gd name="T7" fmla="*/ 4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1"/>
                <a:gd name="T14" fmla="*/ 7 w 7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1">
                  <a:moveTo>
                    <a:pt x="2" y="11"/>
                  </a:moveTo>
                  <a:lnTo>
                    <a:pt x="0" y="11"/>
                  </a:lnTo>
                  <a:lnTo>
                    <a:pt x="5" y="0"/>
                  </a:lnTo>
                  <a:cubicBezTo>
                    <a:pt x="7" y="3"/>
                    <a:pt x="5" y="7"/>
                    <a:pt x="2" y="11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182" y="1826"/>
              <a:ext cx="4" cy="11"/>
            </a:xfrm>
            <a:custGeom>
              <a:avLst/>
              <a:gdLst>
                <a:gd name="T0" fmla="*/ 2 w 5"/>
                <a:gd name="T1" fmla="*/ 2 h 14"/>
                <a:gd name="T2" fmla="*/ 2 w 5"/>
                <a:gd name="T3" fmla="*/ 5 h 14"/>
                <a:gd name="T4" fmla="*/ 0 w 5"/>
                <a:gd name="T5" fmla="*/ 4 h 14"/>
                <a:gd name="T6" fmla="*/ 0 w 5"/>
                <a:gd name="T7" fmla="*/ 0 h 14"/>
                <a:gd name="T8" fmla="*/ 2 w 5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4"/>
                <a:gd name="T17" fmla="*/ 5 w 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4">
                  <a:moveTo>
                    <a:pt x="5" y="8"/>
                  </a:moveTo>
                  <a:lnTo>
                    <a:pt x="2" y="14"/>
                  </a:lnTo>
                  <a:lnTo>
                    <a:pt x="0" y="13"/>
                  </a:lnTo>
                  <a:cubicBezTo>
                    <a:pt x="0" y="9"/>
                    <a:pt x="0" y="4"/>
                    <a:pt x="0" y="0"/>
                  </a:cubicBezTo>
                  <a:cubicBezTo>
                    <a:pt x="3" y="3"/>
                    <a:pt x="5" y="5"/>
                    <a:pt x="5" y="8"/>
                  </a:cubicBez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74" y="1829"/>
              <a:ext cx="2" cy="0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1 w 3"/>
                <a:gd name="T5" fmla="*/ 0 h 1"/>
                <a:gd name="T6" fmla="*/ 0 60000 65536"/>
                <a:gd name="T7" fmla="*/ 0 60000 65536"/>
                <a:gd name="T8" fmla="*/ 0 60000 65536"/>
                <a:gd name="T9" fmla="*/ 0 w 3"/>
                <a:gd name="T10" fmla="*/ 0 h 1"/>
                <a:gd name="T11" fmla="*/ 3 w 3"/>
                <a:gd name="T12" fmla="*/ 0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35" y="1831"/>
              <a:ext cx="3" cy="6"/>
            </a:xfrm>
            <a:custGeom>
              <a:avLst/>
              <a:gdLst>
                <a:gd name="T0" fmla="*/ 0 w 3"/>
                <a:gd name="T1" fmla="*/ 2 h 8"/>
                <a:gd name="T2" fmla="*/ 3 w 3"/>
                <a:gd name="T3" fmla="*/ 0 h 8"/>
                <a:gd name="T4" fmla="*/ 2 w 3"/>
                <a:gd name="T5" fmla="*/ 2 h 8"/>
                <a:gd name="T6" fmla="*/ 0 w 3"/>
                <a:gd name="T7" fmla="*/ 2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8"/>
                <a:gd name="T14" fmla="*/ 3 w 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8">
                  <a:moveTo>
                    <a:pt x="0" y="8"/>
                  </a:moveTo>
                  <a:lnTo>
                    <a:pt x="3" y="0"/>
                  </a:lnTo>
                  <a:lnTo>
                    <a:pt x="2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9" name="Picture 4" descr="people,female,group,male,user,profile,member,person,human,woman,man,accou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514600"/>
            <a:ext cx="2865813" cy="19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 descr="iphone,mobile,phone,apple,mobile phone,cell phone,smartphone,tel,tele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94" y="3319171"/>
            <a:ext cx="2244806" cy="169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" name="Group 49"/>
          <p:cNvGrpSpPr/>
          <p:nvPr/>
        </p:nvGrpSpPr>
        <p:grpSpPr>
          <a:xfrm>
            <a:off x="609600" y="1676400"/>
            <a:ext cx="3551238" cy="991394"/>
            <a:chOff x="609600" y="1676400"/>
            <a:chExt cx="3551238" cy="991394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609600" y="1676400"/>
              <a:ext cx="3551238" cy="47307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Intelligence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 flipH="1" flipV="1">
              <a:off x="3390900" y="24765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0" y="1752600"/>
            <a:ext cx="3779838" cy="914400"/>
            <a:chOff x="4572000" y="1752600"/>
            <a:chExt cx="3779838" cy="914400"/>
          </a:xfrm>
        </p:grpSpPr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4800600" y="1752600"/>
              <a:ext cx="3551238" cy="47307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Easy to Learn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572000" y="2362200"/>
              <a:ext cx="304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334000" y="2743200"/>
            <a:ext cx="3810000" cy="501650"/>
            <a:chOff x="5334000" y="2743200"/>
            <a:chExt cx="3810000" cy="501650"/>
          </a:xfrm>
        </p:grpSpPr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5592762" y="2743200"/>
              <a:ext cx="3551238" cy="47307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Response Time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5334000" y="3092450"/>
              <a:ext cx="152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34000" y="4038600"/>
            <a:ext cx="3810000" cy="625475"/>
            <a:chOff x="5334000" y="4038600"/>
            <a:chExt cx="3810000" cy="625475"/>
          </a:xfrm>
        </p:grpSpPr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5592762" y="4191000"/>
              <a:ext cx="3551238" cy="47307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Satisfaction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 flipH="1">
              <a:off x="5334000" y="4038600"/>
              <a:ext cx="152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648200" y="4476750"/>
            <a:ext cx="3779838" cy="1270000"/>
            <a:chOff x="4648200" y="4476750"/>
            <a:chExt cx="3779838" cy="127000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4876800" y="5273675"/>
              <a:ext cx="3551238" cy="47307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Less Fatigue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16200000" flipH="1">
              <a:off x="4524375" y="4600575"/>
              <a:ext cx="47625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85800" y="4572794"/>
            <a:ext cx="3551238" cy="1142206"/>
            <a:chOff x="685800" y="4572794"/>
            <a:chExt cx="3551238" cy="1142206"/>
          </a:xfrm>
        </p:grpSpPr>
        <p:sp>
          <p:nvSpPr>
            <p:cNvPr id="49" name="AutoShape 4"/>
            <p:cNvSpPr>
              <a:spLocks noChangeArrowheads="1"/>
            </p:cNvSpPr>
            <p:nvPr/>
          </p:nvSpPr>
          <p:spPr bwMode="auto">
            <a:xfrm>
              <a:off x="685800" y="5241925"/>
              <a:ext cx="3551238" cy="47307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No (Small) Errors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3238500" y="47625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Evaluation Type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7325" y="1139825"/>
            <a:ext cx="8728075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Formative Evaluation 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	During design &amp; dev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Summative Evaluation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	After design is deployed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54275"/>
            <a:ext cx="254000" cy="254000"/>
          </a:xfrm>
          <a:prstGeom prst="rect">
            <a:avLst/>
          </a:prstGeom>
        </p:spPr>
      </p:pic>
      <p:pic>
        <p:nvPicPr>
          <p:cNvPr id="9" name="Picture 8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67200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68675"/>
            <a:ext cx="254000" cy="254000"/>
          </a:xfrm>
          <a:prstGeom prst="rect">
            <a:avLst/>
          </a:prstGeom>
        </p:spPr>
      </p:pic>
      <p:pic>
        <p:nvPicPr>
          <p:cNvPr id="11" name="Picture 10" descr="images1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2893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Formative Evaluation </a:t>
            </a:r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7325" y="1139825"/>
            <a:ext cx="872807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During the development of a product 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To mould or improve the product 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Iterative Process </a:t>
            </a:r>
          </a:p>
        </p:txBody>
      </p:sp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00200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44750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05175"/>
            <a:ext cx="254000" cy="254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500" y="3921125"/>
            <a:ext cx="8731250" cy="2359621"/>
            <a:chOff x="190500" y="3921125"/>
            <a:chExt cx="8731250" cy="2359621"/>
          </a:xfrm>
        </p:grpSpPr>
        <p:pic>
          <p:nvPicPr>
            <p:cNvPr id="9" name="Picture 8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" y="5118100"/>
              <a:ext cx="254000" cy="254000"/>
            </a:xfrm>
            <a:prstGeom prst="rect">
              <a:avLst/>
            </a:prstGeom>
          </p:spPr>
        </p:pic>
        <p:pic>
          <p:nvPicPr>
            <p:cNvPr id="11" name="Picture 10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" y="5851525"/>
              <a:ext cx="254000" cy="254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7200" y="3921125"/>
              <a:ext cx="8464550" cy="235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Output 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 Usability problems and suggested fixes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 Highlight videos 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Summative Evaluation </a:t>
            </a:r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7325" y="1139825"/>
            <a:ext cx="8728075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End development of a product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Measure or validate the usability of a product Compare against competitor or usability metrics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00200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44750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05175"/>
            <a:ext cx="254000" cy="254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22250" y="3597275"/>
            <a:ext cx="8667750" cy="2359621"/>
            <a:chOff x="-2133600" y="15875"/>
            <a:chExt cx="8667750" cy="2359621"/>
          </a:xfrm>
        </p:grpSpPr>
        <p:pic>
          <p:nvPicPr>
            <p:cNvPr id="13" name="Picture 12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33600" y="1196975"/>
              <a:ext cx="254000" cy="254000"/>
            </a:xfrm>
            <a:prstGeom prst="rect">
              <a:avLst/>
            </a:prstGeom>
          </p:spPr>
        </p:pic>
        <p:pic>
          <p:nvPicPr>
            <p:cNvPr id="14" name="Picture 13" descr="MC900053872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33600" y="1930400"/>
              <a:ext cx="254000" cy="254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-1930400" y="15875"/>
              <a:ext cx="8464550" cy="235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Output</a:t>
              </a: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 Statistical measures of usability</a:t>
              </a:r>
            </a:p>
            <a:p>
              <a:pPr>
                <a:lnSpc>
                  <a:spcPct val="150000"/>
                </a:lnSpc>
              </a:pPr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 Reports or white papers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Usability Test - Guidelines 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Picture 5" descr="iphoneapps1-350x2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2160000" cy="1440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667000" y="1295400"/>
            <a:ext cx="2617200" cy="1440000"/>
            <a:chOff x="2667000" y="1295400"/>
            <a:chExt cx="2617200" cy="1440000"/>
          </a:xfrm>
        </p:grpSpPr>
        <p:pic>
          <p:nvPicPr>
            <p:cNvPr id="7" name="Picture 6" descr="854519-business-man-in-black-suit-and-blue-shirt-is-in-relaxed-position-as-he-looks-at-his-laptop-screen.jp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295400"/>
              <a:ext cx="2160000" cy="14400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2667000" y="1905000"/>
              <a:ext cx="304800" cy="38100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43550" y="1295400"/>
            <a:ext cx="2636250" cy="1440000"/>
            <a:chOff x="5543550" y="1295400"/>
            <a:chExt cx="2636250" cy="1440000"/>
          </a:xfrm>
        </p:grpSpPr>
        <p:pic>
          <p:nvPicPr>
            <p:cNvPr id="8" name="Picture 7" descr="6074662693_2dbe06992b.jp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1295400"/>
              <a:ext cx="2160000" cy="144000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5543550" y="1905000"/>
              <a:ext cx="304800" cy="38100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19800" y="2895600"/>
            <a:ext cx="2160000" cy="1821000"/>
            <a:chOff x="6019800" y="2895600"/>
            <a:chExt cx="2160000" cy="1821000"/>
          </a:xfrm>
        </p:grpSpPr>
        <p:pic>
          <p:nvPicPr>
            <p:cNvPr id="9" name="Picture 8" descr="pintando1.JP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3276600"/>
              <a:ext cx="2160000" cy="1440000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6934200" y="2895600"/>
              <a:ext cx="457200" cy="304800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4200" y="3352800"/>
            <a:ext cx="2667000" cy="1440000"/>
            <a:chOff x="3124200" y="3352800"/>
            <a:chExt cx="2667000" cy="1440000"/>
          </a:xfrm>
        </p:grpSpPr>
        <p:pic>
          <p:nvPicPr>
            <p:cNvPr id="10" name="Picture 9" descr="images1.jp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4200" y="3352800"/>
              <a:ext cx="2160000" cy="1440000"/>
            </a:xfrm>
            <a:prstGeom prst="rect">
              <a:avLst/>
            </a:prstGeom>
          </p:spPr>
        </p:pic>
        <p:sp>
          <p:nvSpPr>
            <p:cNvPr id="16" name="Left Arrow 15"/>
            <p:cNvSpPr/>
            <p:nvPr/>
          </p:nvSpPr>
          <p:spPr>
            <a:xfrm>
              <a:off x="5486400" y="3800475"/>
              <a:ext cx="304800" cy="304800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" y="3352800"/>
            <a:ext cx="2590800" cy="1440000"/>
            <a:chOff x="304800" y="3352800"/>
            <a:chExt cx="2590800" cy="1440000"/>
          </a:xfrm>
        </p:grpSpPr>
        <p:pic>
          <p:nvPicPr>
            <p:cNvPr id="12" name="Picture 11" descr="images4.jp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4800" y="3352800"/>
              <a:ext cx="2160000" cy="1440000"/>
            </a:xfrm>
            <a:prstGeom prst="rect">
              <a:avLst/>
            </a:prstGeom>
          </p:spPr>
        </p:pic>
        <p:sp>
          <p:nvSpPr>
            <p:cNvPr id="17" name="Left Arrow 16"/>
            <p:cNvSpPr/>
            <p:nvPr/>
          </p:nvSpPr>
          <p:spPr>
            <a:xfrm>
              <a:off x="2590800" y="3886200"/>
              <a:ext cx="304800" cy="304800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71675" y="5000625"/>
            <a:ext cx="3451225" cy="1857375"/>
            <a:chOff x="1971675" y="5000625"/>
            <a:chExt cx="3451225" cy="1857375"/>
          </a:xfrm>
        </p:grpSpPr>
        <p:pic>
          <p:nvPicPr>
            <p:cNvPr id="11" name="Picture 10" descr="images3.jp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48000" y="5080000"/>
              <a:ext cx="2374900" cy="1778000"/>
            </a:xfrm>
            <a:prstGeom prst="rect">
              <a:avLst/>
            </a:prstGeom>
          </p:spPr>
        </p:pic>
        <p:sp>
          <p:nvSpPr>
            <p:cNvPr id="19" name="Bent Arrow 18"/>
            <p:cNvSpPr/>
            <p:nvPr/>
          </p:nvSpPr>
          <p:spPr>
            <a:xfrm flipV="1">
              <a:off x="1971675" y="5000625"/>
              <a:ext cx="914400" cy="609600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139825"/>
            <a:ext cx="6746875" cy="510857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5-8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people provide sufficient test results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and feedback</a:t>
            </a:r>
          </a:p>
          <a:p>
            <a:pPr lvl="1">
              <a:buNone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Group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1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(benchmarks)</a:t>
            </a:r>
          </a:p>
          <a:p>
            <a:pPr lvl="2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5 novice users</a:t>
            </a:r>
          </a:p>
          <a:p>
            <a:pPr lvl="2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5 more experienced users</a:t>
            </a:r>
          </a:p>
          <a:p>
            <a:pPr lvl="1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Group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2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  <a:p>
            <a:pPr lvl="2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5-8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novice users after induction</a:t>
            </a:r>
            <a:endParaRPr lang="en-AU" sz="32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How many people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7" name="Picture 6" descr="website-usabil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857500" cy="28575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 descr="MC90005387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7675"/>
            <a:ext cx="254000" cy="254000"/>
          </a:xfrm>
          <a:prstGeom prst="rect">
            <a:avLst/>
          </a:prstGeom>
        </p:spPr>
      </p:pic>
      <p:pic>
        <p:nvPicPr>
          <p:cNvPr id="6" name="Picture 5" descr="MC90005387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8700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4724400"/>
            <a:ext cx="2540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6682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The product is usable if participants performed most of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tasks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Benchmarking (Group 1): </a:t>
            </a:r>
          </a:p>
          <a:p>
            <a:pPr lvl="1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Quantitative: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% testers took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x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 minutes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to perform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task 2</a:t>
            </a:r>
          </a:p>
          <a:p>
            <a:pPr lvl="1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Qualitative: comments/discussion, e.g., if everyone had problem with a task, to highlight design flaws. Or positive feedback.</a:t>
            </a:r>
            <a:endParaRPr lang="en-AU" sz="32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Measuring Usability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530475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463675"/>
            <a:ext cx="254000" cy="254000"/>
          </a:xfrm>
          <a:prstGeom prst="rect">
            <a:avLst/>
          </a:prstGeom>
        </p:spPr>
      </p:pic>
      <p:pic>
        <p:nvPicPr>
          <p:cNvPr id="9" name="Picture 8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4191000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3124200"/>
            <a:ext cx="2540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66825"/>
            <a:ext cx="8229600" cy="4525963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Task success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Task time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Errors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Efficiency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Self-reported metrics</a:t>
            </a:r>
            <a:endParaRPr lang="en-AU" sz="36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Metrics - Usability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2654300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1762125"/>
            <a:ext cx="254000" cy="254000"/>
          </a:xfrm>
          <a:prstGeom prst="rect">
            <a:avLst/>
          </a:prstGeom>
        </p:spPr>
      </p:pic>
      <p:pic>
        <p:nvPicPr>
          <p:cNvPr id="9" name="Picture 8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5464175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3622675"/>
            <a:ext cx="254000" cy="254000"/>
          </a:xfrm>
          <a:prstGeom prst="rect">
            <a:avLst/>
          </a:prstGeom>
        </p:spPr>
      </p:pic>
      <p:pic>
        <p:nvPicPr>
          <p:cNvPr id="11" name="Picture 10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4575175"/>
            <a:ext cx="254000" cy="254000"/>
          </a:xfrm>
          <a:prstGeom prst="rect">
            <a:avLst/>
          </a:prstGeom>
        </p:spPr>
      </p:pic>
      <p:pic>
        <p:nvPicPr>
          <p:cNvPr id="12" name="Picture 11" descr="images1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71600"/>
            <a:ext cx="40386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5" y="49850"/>
            <a:ext cx="3657600" cy="923925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6500" y="1524000"/>
            <a:ext cx="6889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Mobile World – Quick Overview </a:t>
            </a:r>
          </a:p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What is Usability</a:t>
            </a:r>
          </a:p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Why Usability </a:t>
            </a:r>
          </a:p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Usability Test Guidelines</a:t>
            </a:r>
          </a:p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Miscellaneous Examples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2" name="Picture 31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676400"/>
            <a:ext cx="254000" cy="254000"/>
          </a:xfrm>
          <a:prstGeom prst="rect">
            <a:avLst/>
          </a:prstGeom>
        </p:spPr>
      </p:pic>
      <p:pic>
        <p:nvPicPr>
          <p:cNvPr id="33" name="Picture 32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5638800"/>
            <a:ext cx="254000" cy="254000"/>
          </a:xfrm>
          <a:prstGeom prst="rect">
            <a:avLst/>
          </a:prstGeom>
        </p:spPr>
      </p:pic>
      <p:pic>
        <p:nvPicPr>
          <p:cNvPr id="37" name="Picture 3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603750"/>
            <a:ext cx="254000" cy="254000"/>
          </a:xfrm>
          <a:prstGeom prst="rect">
            <a:avLst/>
          </a:prstGeom>
        </p:spPr>
      </p:pic>
      <p:pic>
        <p:nvPicPr>
          <p:cNvPr id="38" name="Picture 3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657600"/>
            <a:ext cx="254000" cy="254000"/>
          </a:xfrm>
          <a:prstGeom prst="rect">
            <a:avLst/>
          </a:prstGeom>
        </p:spPr>
      </p:pic>
      <p:pic>
        <p:nvPicPr>
          <p:cNvPr id="39" name="Picture 38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743200"/>
            <a:ext cx="254000" cy="254000"/>
          </a:xfrm>
          <a:prstGeom prst="rect">
            <a:avLst/>
          </a:prstGeom>
        </p:spPr>
      </p:pic>
      <p:pic>
        <p:nvPicPr>
          <p:cNvPr id="9" name="Picture 8" descr="Checklist-300x19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2095500"/>
            <a:ext cx="3810000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93825"/>
            <a:ext cx="8229600" cy="4525963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Heuristics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Eye Rollout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Aesthetics 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Remote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HEAR </a:t>
            </a:r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- Usability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2781300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889125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3749675"/>
            <a:ext cx="254000" cy="254000"/>
          </a:xfrm>
          <a:prstGeom prst="rect">
            <a:avLst/>
          </a:prstGeom>
        </p:spPr>
      </p:pic>
      <p:pic>
        <p:nvPicPr>
          <p:cNvPr id="11" name="Picture 10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4702175"/>
            <a:ext cx="254000" cy="254000"/>
          </a:xfrm>
          <a:prstGeom prst="rect">
            <a:avLst/>
          </a:prstGeom>
        </p:spPr>
      </p:pic>
      <p:pic>
        <p:nvPicPr>
          <p:cNvPr id="13" name="Picture 12" descr="images1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38862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Usability - Important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" name="Picture 4" descr="1781.stri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Google Usability lab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Content Placeholder 5" descr="Google_Space-79699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6934200" cy="5334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733800"/>
            <a:ext cx="9144000" cy="2362200"/>
          </a:xfrm>
          <a:prstGeom prst="rect">
            <a:avLst/>
          </a:prstGeom>
          <a:solidFill>
            <a:srgbClr val="53552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228600" y="0"/>
            <a:ext cx="6019800" cy="923925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Calibri" pitchFamily="34" charset="0"/>
              </a:rPr>
              <a:t>Know more about us</a:t>
            </a: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65200"/>
            <a:ext cx="617220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3733800"/>
            <a:ext cx="4572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www.railsfactory.com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5575"/>
            <a:ext cx="914400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+mj-lt"/>
              </a:rPr>
              <a:t>RailsFactory</a:t>
            </a:r>
            <a:r>
              <a:rPr lang="en-US" sz="1600" dirty="0">
                <a:latin typeface="+mj-lt"/>
              </a:rPr>
              <a:t>, No.1, </a:t>
            </a:r>
            <a:r>
              <a:rPr lang="en-US" sz="1600" dirty="0" err="1">
                <a:latin typeface="+mj-lt"/>
              </a:rPr>
              <a:t>Kamakshipuram</a:t>
            </a:r>
            <a:r>
              <a:rPr lang="en-US" sz="1600" dirty="0">
                <a:latin typeface="+mj-lt"/>
              </a:rPr>
              <a:t> II Street, West </a:t>
            </a:r>
            <a:r>
              <a:rPr lang="en-US" sz="1600" dirty="0" err="1">
                <a:latin typeface="+mj-lt"/>
              </a:rPr>
              <a:t>Mambalam</a:t>
            </a:r>
            <a:r>
              <a:rPr lang="en-US" sz="1600" dirty="0">
                <a:latin typeface="+mj-lt"/>
              </a:rPr>
              <a:t>, Chennai, TN, India -600033</a:t>
            </a:r>
          </a:p>
        </p:txBody>
      </p:sp>
      <p:pic>
        <p:nvPicPr>
          <p:cNvPr id="8201" name="Picture 7" descr="facebo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5" descr="diar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96950" y="4468812"/>
            <a:ext cx="33797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www.facebook.com/RailsFactory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813" y="5229225"/>
            <a:ext cx="464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blog.railsfactory.com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33300" y="4516462"/>
            <a:ext cx="2860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Email: info@railsfactory.com</a:t>
            </a:r>
          </a:p>
        </p:txBody>
      </p:sp>
      <p:pic>
        <p:nvPicPr>
          <p:cNvPr id="8208" name="Picture 18" descr="email,open,mail,message,letter,envelo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5750" y="4316437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297180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ganapathi@railsfactory.org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7461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Mobile App Usage - Facts</a:t>
            </a:r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Picture 5" descr="smartphone-data-usage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54100"/>
            <a:ext cx="86106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7461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Mobile App Market- Facts</a:t>
            </a:r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" name="Picture 4" descr="on-the-grow-300x2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66800"/>
            <a:ext cx="3352800" cy="3581400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8" name="TextBox 7"/>
          <p:cNvSpPr txBox="1"/>
          <p:nvPr/>
        </p:nvSpPr>
        <p:spPr>
          <a:xfrm>
            <a:off x="463550" y="1203325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17.7 billion downloads in 2011(117% increase)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By 2014, over 185 billion applications downloads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Mobile app store revenue $15.1 billion in 2011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90% increase from 2010 revenue of $5.2 billion</a:t>
            </a:r>
            <a:endParaRPr lang="en-US" dirty="0" smtClean="0"/>
          </a:p>
          <a:p>
            <a:pPr algn="r"/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Gartner, Inc.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3" name="Picture 12" descr="MC90005387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87475"/>
            <a:ext cx="254000" cy="254000"/>
          </a:xfrm>
          <a:prstGeom prst="rect">
            <a:avLst/>
          </a:prstGeom>
        </p:spPr>
      </p:pic>
      <p:pic>
        <p:nvPicPr>
          <p:cNvPr id="14" name="Picture 13" descr="MC90005387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73275"/>
            <a:ext cx="254000" cy="254000"/>
          </a:xfrm>
          <a:prstGeom prst="rect">
            <a:avLst/>
          </a:prstGeom>
        </p:spPr>
      </p:pic>
      <p:pic>
        <p:nvPicPr>
          <p:cNvPr id="15" name="Picture 14" descr="MC90005387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35275"/>
            <a:ext cx="254000" cy="254000"/>
          </a:xfrm>
          <a:prstGeom prst="rect">
            <a:avLst/>
          </a:prstGeom>
        </p:spPr>
      </p:pic>
      <p:pic>
        <p:nvPicPr>
          <p:cNvPr id="16" name="Picture 15" descr="MC90005387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62350"/>
            <a:ext cx="254000" cy="254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28600" y="4876800"/>
            <a:ext cx="8718550" cy="1740078"/>
            <a:chOff x="228600" y="4876800"/>
            <a:chExt cx="8718550" cy="1740078"/>
          </a:xfrm>
        </p:grpSpPr>
        <p:sp>
          <p:nvSpPr>
            <p:cNvPr id="7" name="Rectangle 6"/>
            <p:cNvSpPr/>
            <p:nvPr/>
          </p:nvSpPr>
          <p:spPr>
            <a:xfrm>
              <a:off x="412750" y="5416550"/>
              <a:ext cx="8534400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Min 15.4 percent annual growth rate through 2015</a:t>
              </a:r>
            </a:p>
            <a:p>
              <a:endParaRPr lang="en-US" sz="2400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$9.4 Billion – 2010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4876800"/>
              <a:ext cx="4572000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Mobile App Testing</a:t>
              </a:r>
            </a:p>
            <a:p>
              <a:endParaRPr lang="en-US" dirty="0"/>
            </a:p>
          </p:txBody>
        </p:sp>
        <p:pic>
          <p:nvPicPr>
            <p:cNvPr id="17" name="Picture 16" descr="MC900053872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502275"/>
              <a:ext cx="254000" cy="254000"/>
            </a:xfrm>
            <a:prstGeom prst="rect">
              <a:avLst/>
            </a:prstGeom>
          </p:spPr>
        </p:pic>
        <p:pic>
          <p:nvPicPr>
            <p:cNvPr id="18" name="Picture 17" descr="MC900053872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6264275"/>
              <a:ext cx="254000" cy="254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7461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Top 10 Consumer App - 2012</a:t>
            </a:r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75" y="1203325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Money Transfer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Location-Based Services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Mobile Search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Mobile Browsing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Mobile Health Monitoring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31925"/>
            <a:ext cx="254000" cy="254000"/>
          </a:xfrm>
          <a:prstGeom prst="rect">
            <a:avLst/>
          </a:prstGeom>
        </p:spPr>
      </p:pic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90775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78200"/>
            <a:ext cx="254000" cy="254000"/>
          </a:xfrm>
          <a:prstGeom prst="rect">
            <a:avLst/>
          </a:prstGeom>
        </p:spPr>
      </p:pic>
      <p:pic>
        <p:nvPicPr>
          <p:cNvPr id="9" name="Picture 8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27650"/>
            <a:ext cx="254000" cy="25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3975" y="1292225"/>
            <a:ext cx="441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Mobile Payment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NFC Services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Mobile Advertising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Mobile IM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Mobile Music</a:t>
            </a:r>
          </a:p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algn="ctr"/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                         Gartner, Inc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5349875"/>
            <a:ext cx="254000" cy="254000"/>
          </a:xfrm>
          <a:prstGeom prst="rect">
            <a:avLst/>
          </a:prstGeom>
        </p:spPr>
      </p:pic>
      <p:pic>
        <p:nvPicPr>
          <p:cNvPr id="13" name="Picture 12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397375"/>
            <a:ext cx="254000" cy="254000"/>
          </a:xfrm>
          <a:prstGeom prst="rect">
            <a:avLst/>
          </a:prstGeom>
        </p:spPr>
      </p:pic>
      <p:pic>
        <p:nvPicPr>
          <p:cNvPr id="14" name="Picture 13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3444875"/>
            <a:ext cx="254000" cy="254000"/>
          </a:xfrm>
          <a:prstGeom prst="rect">
            <a:avLst/>
          </a:prstGeom>
        </p:spPr>
      </p:pic>
      <p:pic>
        <p:nvPicPr>
          <p:cNvPr id="15" name="Picture 14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492375"/>
            <a:ext cx="254000" cy="254000"/>
          </a:xfrm>
          <a:prstGeom prst="rect">
            <a:avLst/>
          </a:prstGeom>
        </p:spPr>
      </p:pic>
      <p:pic>
        <p:nvPicPr>
          <p:cNvPr id="16" name="Picture 15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539875"/>
            <a:ext cx="254000" cy="254000"/>
          </a:xfrm>
          <a:prstGeom prst="rect">
            <a:avLst/>
          </a:prstGeom>
        </p:spPr>
      </p:pic>
      <p:pic>
        <p:nvPicPr>
          <p:cNvPr id="17" name="Picture 1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4343400"/>
            <a:ext cx="254000" cy="254000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0" y="1524000"/>
            <a:ext cx="8839200" cy="3810000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“We predict that most users will use no more than </a:t>
            </a:r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</a:rPr>
              <a:t>five mobile applications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at a time and most future opportunities will come from niche market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‘Killer Applications’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.”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7461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Mobile App QA - Challenges</a:t>
            </a:r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QA Status quo is not sufficient</a:t>
            </a:r>
          </a:p>
          <a:p>
            <a:endParaRPr lang="en-US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Complex testing matrix &amp; getting worse</a:t>
            </a:r>
          </a:p>
          <a:p>
            <a:endParaRPr lang="en-US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Simpler Apps &amp; Time-to-market critical</a:t>
            </a:r>
          </a:p>
          <a:p>
            <a:endParaRPr lang="en-US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Tighter margins &amp; Manage costs</a:t>
            </a:r>
          </a:p>
        </p:txBody>
      </p:sp>
      <p:pic>
        <p:nvPicPr>
          <p:cNvPr id="5" name="Picture 4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31925"/>
            <a:ext cx="254000" cy="254000"/>
          </a:xfrm>
          <a:prstGeom prst="rect">
            <a:avLst/>
          </a:prstGeom>
        </p:spPr>
      </p:pic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7775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44900"/>
            <a:ext cx="254000" cy="254000"/>
          </a:xfrm>
          <a:prstGeom prst="rect">
            <a:avLst/>
          </a:prstGeom>
        </p:spPr>
      </p:pic>
      <p:pic>
        <p:nvPicPr>
          <p:cNvPr id="9" name="Picture 8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4400"/>
            <a:ext cx="2540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What is Usability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124" y="1111250"/>
            <a:ext cx="880427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Usability Professionals Association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Is an approach that incorporates direct user feedback throughout the development cycle in order to reduce costs and create products and tools that meet user needs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Steve Krug, author of Don’t Make Me Think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spcAft>
                <a:spcPts val="1800"/>
              </a:spcAft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“..making sure that something works well: that a person of average (or even below average) ability and experience can use the thing --- for it’s intended purpose without getting hopelessly frustrated”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Importance of Usability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125" y="1111250"/>
            <a:ext cx="8458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Save Time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Save Money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Precondition for: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		Market Survival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		Customer Base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		Market Share</a:t>
            </a:r>
          </a:p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3" name="Picture 32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254000" cy="254000"/>
          </a:xfrm>
          <a:prstGeom prst="rect">
            <a:avLst/>
          </a:prstGeom>
        </p:spPr>
      </p:pic>
      <p:pic>
        <p:nvPicPr>
          <p:cNvPr id="7" name="Picture 6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254000" cy="254000"/>
          </a:xfrm>
          <a:prstGeom prst="rect">
            <a:avLst/>
          </a:prstGeom>
        </p:spPr>
      </p:pic>
      <p:pic>
        <p:nvPicPr>
          <p:cNvPr id="8" name="Picture 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254000" cy="254000"/>
          </a:xfrm>
          <a:prstGeom prst="rect">
            <a:avLst/>
          </a:prstGeom>
        </p:spPr>
      </p:pic>
      <p:pic>
        <p:nvPicPr>
          <p:cNvPr id="11" name="Picture 10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48175"/>
            <a:ext cx="254000" cy="254000"/>
          </a:xfrm>
          <a:prstGeom prst="rect">
            <a:avLst/>
          </a:prstGeom>
        </p:spPr>
      </p:pic>
      <p:pic>
        <p:nvPicPr>
          <p:cNvPr id="12" name="Picture 11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191125"/>
            <a:ext cx="254000" cy="254000"/>
          </a:xfrm>
          <a:prstGeom prst="rect">
            <a:avLst/>
          </a:prstGeom>
        </p:spPr>
      </p:pic>
      <p:pic>
        <p:nvPicPr>
          <p:cNvPr id="13" name="Picture 12" descr="images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71600"/>
            <a:ext cx="33528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93024" y="49850"/>
            <a:ext cx="8822375" cy="923330"/>
          </a:xfrm>
          <a:prstGeom prst="rect">
            <a:avLst/>
          </a:prstGeom>
          <a:solidFill>
            <a:srgbClr val="98002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itchFamily="34" charset="0"/>
              </a:rPr>
              <a:t>Usability Test – Mobile Vs Web</a:t>
            </a:r>
          </a:p>
          <a:p>
            <a:endParaRPr lang="en-US" sz="5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124" y="1111250"/>
            <a:ext cx="9032875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Target User Group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 Target Devices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 Test Environment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	 </a:t>
            </a:r>
          </a:p>
          <a:p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3" name="Picture 32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44700"/>
            <a:ext cx="254000" cy="254000"/>
          </a:xfrm>
          <a:prstGeom prst="rect">
            <a:avLst/>
          </a:prstGeom>
        </p:spPr>
      </p:pic>
      <p:pic>
        <p:nvPicPr>
          <p:cNvPr id="10" name="Picture 9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4325"/>
            <a:ext cx="254000" cy="254000"/>
          </a:xfrm>
          <a:prstGeom prst="rect">
            <a:avLst/>
          </a:prstGeom>
        </p:spPr>
      </p:pic>
      <p:pic>
        <p:nvPicPr>
          <p:cNvPr id="18" name="Picture 17" descr="MC90005387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3679825"/>
            <a:ext cx="254000" cy="254000"/>
          </a:xfrm>
          <a:prstGeom prst="rect">
            <a:avLst/>
          </a:prstGeom>
        </p:spPr>
      </p:pic>
      <p:pic>
        <p:nvPicPr>
          <p:cNvPr id="19" name="Picture 18" descr="images1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52600"/>
            <a:ext cx="3962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669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Hariharan</dc:creator>
  <cp:lastModifiedBy>G M</cp:lastModifiedBy>
  <cp:revision>800</cp:revision>
  <dcterms:created xsi:type="dcterms:W3CDTF">2011-10-14T17:53:19Z</dcterms:created>
  <dcterms:modified xsi:type="dcterms:W3CDTF">2011-10-14T18:10:58Z</dcterms:modified>
</cp:coreProperties>
</file>