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3366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b="1" sz="4400">
                <a:solidFill>
                  <a:srgbClr val="FFFFFF"/>
                </a:solidFill>
              </a:defRPr>
            </a:pPr>
            <a:r>
              <a:t>Bike Share Data Analysis Report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Prepared by: Shridhar H. Kottappanavar</a:t>
            </a:r>
          </a:p>
          <a:p>
            <a:r>
              <a:t>Date: March 2025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66C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200">
                <a:solidFill>
                  <a:srgbClr val="FFFFFF"/>
                </a:solidFill>
              </a:defRPr>
            </a:pPr>
            <a:r>
              <a:t>Average Ride Length by Day of Week</a:t>
            </a:r>
          </a:p>
        </p:txBody>
      </p:sp>
      <p:pic>
        <p:nvPicPr>
          <p:cNvPr id="4" name="Picture 3" descr="avg_ride_lengt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4114800" cy="4114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754880" y="1371600"/>
            <a:ext cx="36576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800">
                <a:solidFill>
                  <a:srgbClr val="FFFFFF"/>
                </a:solidFill>
              </a:defRPr>
            </a:pPr>
            <a:r>
              <a:t>Insight: Casual riders have significantly longer ride durations compared to members, especially on weekends.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3399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200">
                <a:solidFill>
                  <a:srgbClr val="FFFFFF"/>
                </a:solidFill>
              </a:defRPr>
            </a:pPr>
            <a:r>
              <a:t>Number of Rides by Day of Week</a:t>
            </a:r>
          </a:p>
        </p:txBody>
      </p:sp>
      <p:pic>
        <p:nvPicPr>
          <p:cNvPr id="4" name="Picture 3" descr="total_num_r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4114800" cy="4114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754880" y="1371600"/>
            <a:ext cx="36576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800">
                <a:solidFill>
                  <a:srgbClr val="FFFFFF"/>
                </a:solidFill>
              </a:defRPr>
            </a:pPr>
            <a:r>
              <a:t>Insight: Annual members consistently take more rides throughout the week, while casual riders are more active on weekends.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6666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200">
                <a:solidFill>
                  <a:srgbClr val="FFFFFF"/>
                </a:solidFill>
              </a:defRPr>
            </a:pPr>
            <a:r>
              <a:t>Ride Share Usage Pattern</a:t>
            </a:r>
          </a:p>
        </p:txBody>
      </p:sp>
      <p:pic>
        <p:nvPicPr>
          <p:cNvPr id="4" name="Picture 3" descr="Sheet 1 (1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4114800" cy="193902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754880" y="1371600"/>
            <a:ext cx="36576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800">
                <a:solidFill>
                  <a:srgbClr val="FFFFFF"/>
                </a:solidFill>
              </a:defRPr>
            </a:pPr>
            <a:r>
              <a:t>Insight: Casual riders exhibit sporadic usage patterns, while members display consistent daily usage.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CC66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defRPr sz="1800">
                <a:solidFill>
                  <a:srgbClr val="FFFFFF"/>
                </a:solidFill>
              </a:defRPr>
            </a:pPr>
            <a:r>
              <a:t>• Marketing: Convert casual riders into members through promotions.</a:t>
            </a:r>
          </a:p>
          <a:p>
            <a:pPr algn="l">
              <a:defRPr sz="1800">
                <a:solidFill>
                  <a:srgbClr val="FFFFFF"/>
                </a:solidFill>
              </a:defRPr>
            </a:pPr>
            <a:r>
              <a:t>• Service Optimization: Adjust bike availability for different demand patterns.</a:t>
            </a:r>
          </a:p>
          <a:p>
            <a:pPr algn="l">
              <a:defRPr sz="1800">
                <a:solidFill>
                  <a:srgbClr val="FFFFFF"/>
                </a:solidFill>
              </a:defRPr>
            </a:pPr>
            <a:r>
              <a:t>• Pricing Adjustments: Introduce flexible membership plans.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3366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defRPr sz="2000">
                <a:solidFill>
                  <a:srgbClr val="FFFFFF"/>
                </a:solidFill>
              </a:defRPr>
            </a:pPr>
            <a:r>
              <a:t>✅ Casual riders have longer, irregular ride durations, mostly on weekends.</a:t>
            </a:r>
          </a:p>
          <a:p>
            <a:pPr algn="l">
              <a:defRPr sz="2000">
                <a:solidFill>
                  <a:srgbClr val="FFFFFF"/>
                </a:solidFill>
              </a:defRPr>
            </a:pPr>
            <a:r>
              <a:t>✅ Annual members have shorter, consistent rides, primarily for commuting.</a:t>
            </a:r>
          </a:p>
          <a:p>
            <a:pPr algn="l">
              <a:defRPr sz="2000">
                <a:solidFill>
                  <a:srgbClr val="FFFFFF"/>
                </a:solidFill>
              </a:defRPr>
            </a:pPr>
            <a:r>
              <a:t>✅ To boost revenue, focus on converting casual riders to members.</a:t>
            </a:r>
          </a:p>
          <a:p>
            <a:pPr algn="l">
              <a:defRPr sz="2000">
                <a:solidFill>
                  <a:srgbClr val="FFFFFF"/>
                </a:solidFill>
              </a:defRPr>
            </a:pPr>
            <a:r>
              <a:t>✅ Optimize bike availability during peak casual rider times.</a:t>
            </a:r>
          </a:p>
          <a:p>
            <a:pPr algn="l">
              <a:defRPr sz="2000">
                <a:solidFill>
                  <a:srgbClr val="FFFFFF"/>
                </a:solidFill>
              </a:defRPr>
            </a:pPr>
            <a:r>
              <a:t>✅ Introduce flexible membership plans.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