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300" r:id="rId3"/>
    <p:sldId id="271" r:id="rId4"/>
    <p:sldId id="272" r:id="rId5"/>
    <p:sldId id="259" r:id="rId6"/>
    <p:sldId id="299" r:id="rId7"/>
    <p:sldId id="288" r:id="rId8"/>
    <p:sldId id="303" r:id="rId9"/>
    <p:sldId id="304" r:id="rId10"/>
    <p:sldId id="301" r:id="rId11"/>
    <p:sldId id="302" r:id="rId12"/>
    <p:sldId id="260" r:id="rId13"/>
    <p:sldId id="305" r:id="rId14"/>
    <p:sldId id="297" r:id="rId15"/>
    <p:sldId id="312" r:id="rId16"/>
    <p:sldId id="313" r:id="rId17"/>
    <p:sldId id="314" r:id="rId18"/>
    <p:sldId id="315" r:id="rId19"/>
    <p:sldId id="307" r:id="rId20"/>
    <p:sldId id="306" r:id="rId21"/>
    <p:sldId id="268" r:id="rId22"/>
    <p:sldId id="316" r:id="rId23"/>
    <p:sldId id="274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Lora" panose="020B0604020202020204" charset="0"/>
      <p:regular r:id="rId30"/>
      <p:bold r:id="rId31"/>
      <p:italic r:id="rId32"/>
      <p:boldItalic r:id="rId33"/>
    </p:embeddedFont>
    <p:embeddedFont>
      <p:font typeface="Quattrocento Sans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Evaluation\Excel\Date,%20Ite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Evaluation\Excel\Electrical%20Hardware%20Ecommerc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Admin\Desktop\Evaluation\Excel\State%20Category%20Dat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[Date, Item.xlsx]Sheet4!PivotTable1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2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3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</c:pivotFmt>
      <c:pivotFmt>
        <c:idx val="4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</c:pivotFmt>
      <c:pivotFmt>
        <c:idx val="5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</c:pivotFmt>
      <c:pivotFmt>
        <c:idx val="6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</c:pivotFmt>
      <c:pivotFmt>
        <c:idx val="7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8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9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10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</c:pivotFmt>
      <c:pivotFmt>
        <c:idx val="11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</c:pivotFmt>
      <c:pivotFmt>
        <c:idx val="12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</c:pivotFmt>
      <c:pivotFmt>
        <c:idx val="13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</c:pivotFmt>
      <c:pivotFmt>
        <c:idx val="14"/>
        <c:spPr>
          <a:noFill/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5"/>
        <c:spPr>
          <a:noFill/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16"/>
        <c:spPr>
          <a:noFill/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17"/>
        <c:spPr>
          <a:noFill/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</c:pivotFmt>
      <c:pivotFmt>
        <c:idx val="18"/>
        <c:spPr>
          <a:noFill/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</c:pivotFmt>
      <c:pivotFmt>
        <c:idx val="19"/>
        <c:spPr>
          <a:noFill/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</c:pivotFmt>
      <c:pivotFmt>
        <c:idx val="20"/>
        <c:spPr>
          <a:noFill/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Accessories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elete val="1"/>
          </c:dLbls>
          <c:cat>
            <c:strRef>
              <c:f>Sheet4!$A$5:$A$9</c:f>
              <c:strCach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strCache>
            </c:strRef>
          </c:cat>
          <c:val>
            <c:numRef>
              <c:f>Sheet4!$B$5:$B$9</c:f>
              <c:numCache>
                <c:formatCode>General</c:formatCode>
                <c:ptCount val="4"/>
                <c:pt idx="0">
                  <c:v>59119688</c:v>
                </c:pt>
                <c:pt idx="1">
                  <c:v>75453090</c:v>
                </c:pt>
                <c:pt idx="2">
                  <c:v>95721569</c:v>
                </c:pt>
                <c:pt idx="3">
                  <c:v>102308497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44-44EC-AF53-D22A13DB5AF3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Casing</c:v>
                </c:pt>
              </c:strCache>
            </c:strRef>
          </c:tx>
          <c:spPr>
            <a:ln w="22225" cap="rnd">
              <a:solidFill>
                <a:srgbClr val="FF0000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elete val="1"/>
          </c:dLbls>
          <c:cat>
            <c:strRef>
              <c:f>Sheet4!$A$5:$A$9</c:f>
              <c:strCach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strCache>
            </c:strRef>
          </c:cat>
          <c:val>
            <c:numRef>
              <c:f>Sheet4!$C$5:$C$9</c:f>
              <c:numCache>
                <c:formatCode>General</c:formatCode>
                <c:ptCount val="4"/>
                <c:pt idx="0">
                  <c:v>15209927</c:v>
                </c:pt>
                <c:pt idx="1">
                  <c:v>23965550</c:v>
                </c:pt>
                <c:pt idx="2">
                  <c:v>31979338</c:v>
                </c:pt>
                <c:pt idx="3">
                  <c:v>32528024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44-44EC-AF53-D22A13DB5AF3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Lighting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elete val="1"/>
          </c:dLbls>
          <c:cat>
            <c:strRef>
              <c:f>Sheet4!$A$5:$A$9</c:f>
              <c:strCach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strCache>
            </c:strRef>
          </c:cat>
          <c:val>
            <c:numRef>
              <c:f>Sheet4!$D$5:$D$9</c:f>
              <c:numCache>
                <c:formatCode>General</c:formatCode>
                <c:ptCount val="4"/>
                <c:pt idx="3">
                  <c:v>355599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144-44EC-AF53-D22A13DB5AF3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Pipes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elete val="1"/>
          </c:dLbls>
          <c:cat>
            <c:strRef>
              <c:f>Sheet4!$A$5:$A$9</c:f>
              <c:strCach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strCache>
            </c:strRef>
          </c:cat>
          <c:val>
            <c:numRef>
              <c:f>Sheet4!$E$5:$E$9</c:f>
              <c:numCache>
                <c:formatCode>General</c:formatCode>
                <c:ptCount val="4"/>
                <c:pt idx="0">
                  <c:v>24748378</c:v>
                </c:pt>
                <c:pt idx="1">
                  <c:v>36293033</c:v>
                </c:pt>
                <c:pt idx="2">
                  <c:v>67467093</c:v>
                </c:pt>
                <c:pt idx="3">
                  <c:v>73425175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144-44EC-AF53-D22A13DB5AF3}"/>
            </c:ext>
          </c:extLst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Switches</c:v>
                </c:pt>
              </c:strCache>
            </c:strRef>
          </c:tx>
          <c:spPr>
            <a:ln w="22225" cap="rnd">
              <a:solidFill>
                <a:srgbClr val="7030A0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elete val="1"/>
          </c:dLbls>
          <c:cat>
            <c:strRef>
              <c:f>Sheet4!$A$5:$A$9</c:f>
              <c:strCach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strCache>
            </c:strRef>
          </c:cat>
          <c:val>
            <c:numRef>
              <c:f>Sheet4!$F$5:$F$9</c:f>
              <c:numCache>
                <c:formatCode>General</c:formatCode>
                <c:ptCount val="4"/>
                <c:pt idx="0">
                  <c:v>14987878</c:v>
                </c:pt>
                <c:pt idx="1">
                  <c:v>20858895</c:v>
                </c:pt>
                <c:pt idx="2">
                  <c:v>20133124</c:v>
                </c:pt>
                <c:pt idx="3">
                  <c:v>19317457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144-44EC-AF53-D22A13DB5AF3}"/>
            </c:ext>
          </c:extLst>
        </c:ser>
        <c:ser>
          <c:idx val="5"/>
          <c:order val="5"/>
          <c:tx>
            <c:strRef>
              <c:f>Sheet4!$G$3:$G$4</c:f>
              <c:strCache>
                <c:ptCount val="1"/>
                <c:pt idx="0">
                  <c:v>Switchgear</c:v>
                </c:pt>
              </c:strCache>
            </c:strRef>
          </c:tx>
          <c:spPr>
            <a:ln w="22225" cap="rnd">
              <a:solidFill>
                <a:srgbClr val="00B050"/>
              </a:solidFill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elete val="1"/>
          </c:dLbls>
          <c:cat>
            <c:strRef>
              <c:f>Sheet4!$A$5:$A$9</c:f>
              <c:strCach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strCache>
            </c:strRef>
          </c:cat>
          <c:val>
            <c:numRef>
              <c:f>Sheet4!$G$5:$G$9</c:f>
              <c:numCache>
                <c:formatCode>General</c:formatCode>
                <c:ptCount val="4"/>
                <c:pt idx="1">
                  <c:v>133746</c:v>
                </c:pt>
                <c:pt idx="2">
                  <c:v>1083689</c:v>
                </c:pt>
                <c:pt idx="3">
                  <c:v>3183705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144-44EC-AF53-D22A13DB5AF3}"/>
            </c:ext>
          </c:extLst>
        </c:ser>
        <c:ser>
          <c:idx val="6"/>
          <c:order val="6"/>
          <c:tx>
            <c:strRef>
              <c:f>Sheet4!$H$3:$H$4</c:f>
              <c:strCache>
                <c:ptCount val="1"/>
                <c:pt idx="0">
                  <c:v>Wires</c:v>
                </c:pt>
              </c:strCache>
            </c:strRef>
          </c:tx>
          <c:spPr>
            <a:ln w="22225" cap="rnd">
              <a:solidFill>
                <a:srgbClr val="0070C0"/>
              </a:solidFill>
            </a:ln>
            <a:effectLst>
              <a:glow rad="139700">
                <a:schemeClr val="accent1">
                  <a:lumMod val="60000"/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elete val="1"/>
          </c:dLbls>
          <c:cat>
            <c:strRef>
              <c:f>Sheet4!$A$5:$A$9</c:f>
              <c:strCach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strCache>
            </c:strRef>
          </c:cat>
          <c:val>
            <c:numRef>
              <c:f>Sheet4!$H$5:$H$9</c:f>
              <c:numCache>
                <c:formatCode>General</c:formatCode>
                <c:ptCount val="4"/>
                <c:pt idx="0">
                  <c:v>7617611</c:v>
                </c:pt>
                <c:pt idx="1">
                  <c:v>8192358</c:v>
                </c:pt>
                <c:pt idx="2">
                  <c:v>13889891</c:v>
                </c:pt>
                <c:pt idx="3">
                  <c:v>17468642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144-44EC-AF53-D22A13DB5AF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25039583"/>
        <c:axId val="1533007199"/>
      </c:lineChart>
      <c:catAx>
        <c:axId val="152503958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3007199"/>
        <c:crosses val="autoZero"/>
        <c:auto val="1"/>
        <c:lblAlgn val="ctr"/>
        <c:lblOffset val="100"/>
        <c:noMultiLvlLbl val="0"/>
      </c:catAx>
      <c:valAx>
        <c:axId val="1533007199"/>
        <c:scaling>
          <c:orientation val="minMax"/>
        </c:scaling>
        <c:delete val="0"/>
        <c:axPos val="l"/>
        <c:majorGridlines>
          <c:spPr>
            <a:ln w="9525" cap="flat" cmpd="sng" algn="ctr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503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'Top selling items'!$D$5</c:f>
              <c:strCache>
                <c:ptCount val="1"/>
                <c:pt idx="0">
                  <c:v>Press Teak Pipe Fittings</c:v>
                </c:pt>
              </c:strCache>
            </c:strRef>
          </c:tx>
          <c:spPr>
            <a:gradFill>
              <a:gsLst>
                <a:gs pos="100000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val>
            <c:numRef>
              <c:f>'Top selling items'!$E$5</c:f>
              <c:numCache>
                <c:formatCode>0.00%</c:formatCode>
                <c:ptCount val="1"/>
                <c:pt idx="0">
                  <c:v>5.3999428958118351E-2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D3-46A8-A6D4-05E976BE85E1}"/>
            </c:ext>
          </c:extLst>
        </c:ser>
        <c:ser>
          <c:idx val="1"/>
          <c:order val="1"/>
          <c:tx>
            <c:strRef>
              <c:f>'Top selling items'!$D$6</c:f>
              <c:strCache>
                <c:ptCount val="1"/>
                <c:pt idx="0">
                  <c:v>Tejas Gang Box</c:v>
                </c:pt>
              </c:strCache>
            </c:strRef>
          </c:tx>
          <c:spPr>
            <a:gradFill>
              <a:gsLst>
                <a:gs pos="100000">
                  <a:schemeClr val="accent2">
                    <a:alpha val="0"/>
                  </a:schemeClr>
                </a:gs>
                <a:gs pos="50000">
                  <a:schemeClr val="accent2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val>
            <c:numRef>
              <c:f>'Top selling items'!$E$6</c:f>
              <c:numCache>
                <c:formatCode>0.00%</c:formatCode>
                <c:ptCount val="1"/>
                <c:pt idx="0">
                  <c:v>4.1535428202724364E-2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D3-46A8-A6D4-05E976BE85E1}"/>
            </c:ext>
          </c:extLst>
        </c:ser>
        <c:ser>
          <c:idx val="2"/>
          <c:order val="2"/>
          <c:tx>
            <c:strRef>
              <c:f>'Top selling items'!$D$7</c:f>
              <c:strCache>
                <c:ptCount val="1"/>
                <c:pt idx="0">
                  <c:v>Wire Clips</c:v>
                </c:pt>
              </c:strCache>
            </c:strRef>
          </c:tx>
          <c:spPr>
            <a:gradFill>
              <a:gsLst>
                <a:gs pos="100000">
                  <a:schemeClr val="accent3">
                    <a:alpha val="0"/>
                  </a:schemeClr>
                </a:gs>
                <a:gs pos="50000">
                  <a:schemeClr val="accent3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val>
            <c:numRef>
              <c:f>'Top selling items'!$E$7</c:f>
              <c:numCache>
                <c:formatCode>0.00%</c:formatCode>
                <c:ptCount val="1"/>
                <c:pt idx="0">
                  <c:v>4.0107823498598247E-2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D3-46A8-A6D4-05E976BE85E1}"/>
            </c:ext>
          </c:extLst>
        </c:ser>
        <c:ser>
          <c:idx val="3"/>
          <c:order val="3"/>
          <c:tx>
            <c:strRef>
              <c:f>'Top selling items'!$D$8</c:f>
              <c:strCache>
                <c:ptCount val="1"/>
                <c:pt idx="0">
                  <c:v>MMS Pipe</c:v>
                </c:pt>
              </c:strCache>
            </c:strRef>
          </c:tx>
          <c:spPr>
            <a:gradFill>
              <a:gsLst>
                <a:gs pos="100000">
                  <a:schemeClr val="accent4">
                    <a:alpha val="0"/>
                  </a:schemeClr>
                </a:gs>
                <a:gs pos="50000">
                  <a:schemeClr val="accent4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val>
            <c:numRef>
              <c:f>'Top selling items'!$E$8</c:f>
              <c:numCache>
                <c:formatCode>0.00%</c:formatCode>
                <c:ptCount val="1"/>
                <c:pt idx="0">
                  <c:v>3.7389754069797505E-2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FD3-46A8-A6D4-05E976BE85E1}"/>
            </c:ext>
          </c:extLst>
        </c:ser>
        <c:ser>
          <c:idx val="4"/>
          <c:order val="4"/>
          <c:tx>
            <c:strRef>
              <c:f>'Top selling items'!$D$9</c:f>
              <c:strCache>
                <c:ptCount val="1"/>
                <c:pt idx="0">
                  <c:v>Nano Gang Box</c:v>
                </c:pt>
              </c:strCache>
            </c:strRef>
          </c:tx>
          <c:spPr>
            <a:gradFill>
              <a:gsLst>
                <a:gs pos="100000">
                  <a:schemeClr val="accent5">
                    <a:alpha val="0"/>
                  </a:schemeClr>
                </a:gs>
                <a:gs pos="50000">
                  <a:schemeClr val="accent5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val>
            <c:numRef>
              <c:f>'Top selling items'!$E$9</c:f>
              <c:numCache>
                <c:formatCode>0.00%</c:formatCode>
                <c:ptCount val="1"/>
                <c:pt idx="0">
                  <c:v>3.2338056793937066E-2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FD3-46A8-A6D4-05E976BE85E1}"/>
            </c:ext>
          </c:extLst>
        </c:ser>
        <c:ser>
          <c:idx val="5"/>
          <c:order val="5"/>
          <c:tx>
            <c:strRef>
              <c:f>'Top selling items'!$D$10</c:f>
              <c:strCache>
                <c:ptCount val="1"/>
                <c:pt idx="0">
                  <c:v>Casing Fitting</c:v>
                </c:pt>
              </c:strCache>
            </c:strRef>
          </c:tx>
          <c:spPr>
            <a:gradFill>
              <a:gsLst>
                <a:gs pos="100000">
                  <a:schemeClr val="accent6">
                    <a:alpha val="0"/>
                  </a:schemeClr>
                </a:gs>
                <a:gs pos="50000">
                  <a:schemeClr val="accent6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val>
            <c:numRef>
              <c:f>'Top selling items'!$E$10</c:f>
              <c:numCache>
                <c:formatCode>0.00%</c:formatCode>
                <c:ptCount val="1"/>
                <c:pt idx="0">
                  <c:v>3.0139320729944401E-2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FD3-46A8-A6D4-05E976BE85E1}"/>
            </c:ext>
          </c:extLst>
        </c:ser>
        <c:ser>
          <c:idx val="6"/>
          <c:order val="6"/>
          <c:tx>
            <c:strRef>
              <c:f>'Top selling items'!$D$11</c:f>
              <c:strCache>
                <c:ptCount val="1"/>
                <c:pt idx="0">
                  <c:v>Press Teak Junction Box</c:v>
                </c:pt>
              </c:strCache>
            </c:strRef>
          </c:tx>
          <c:spPr>
            <a:gradFill>
              <a:gsLst>
                <a:gs pos="100000">
                  <a:schemeClr val="accent1">
                    <a:lumMod val="60000"/>
                    <a:alpha val="0"/>
                  </a:schemeClr>
                </a:gs>
                <a:gs pos="50000">
                  <a:schemeClr val="accent1">
                    <a:lumMod val="60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val>
            <c:numRef>
              <c:f>'Top selling items'!$E$11</c:f>
              <c:numCache>
                <c:formatCode>0.00%</c:formatCode>
                <c:ptCount val="1"/>
                <c:pt idx="0">
                  <c:v>2.9896515520423741E-2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FD3-46A8-A6D4-05E976BE85E1}"/>
            </c:ext>
          </c:extLst>
        </c:ser>
        <c:ser>
          <c:idx val="7"/>
          <c:order val="7"/>
          <c:tx>
            <c:strRef>
              <c:f>'Top selling items'!$D$12</c:f>
              <c:strCache>
                <c:ptCount val="1"/>
                <c:pt idx="0">
                  <c:v>Flex Boxes</c:v>
                </c:pt>
              </c:strCache>
            </c:strRef>
          </c:tx>
          <c:spPr>
            <a:gradFill>
              <a:gsLst>
                <a:gs pos="100000">
                  <a:schemeClr val="accent2">
                    <a:lumMod val="60000"/>
                    <a:alpha val="0"/>
                  </a:schemeClr>
                </a:gs>
                <a:gs pos="50000">
                  <a:schemeClr val="accent2">
                    <a:lumMod val="60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val>
            <c:numRef>
              <c:f>'Top selling items'!$E$12</c:f>
              <c:numCache>
                <c:formatCode>0.00%</c:formatCode>
                <c:ptCount val="1"/>
                <c:pt idx="0">
                  <c:v>2.7036809719402609E-2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FD3-46A8-A6D4-05E976BE85E1}"/>
            </c:ext>
          </c:extLst>
        </c:ser>
        <c:ser>
          <c:idx val="8"/>
          <c:order val="8"/>
          <c:tx>
            <c:strRef>
              <c:f>'Top selling items'!$D$13</c:f>
              <c:strCache>
                <c:ptCount val="1"/>
                <c:pt idx="0">
                  <c:v>Others</c:v>
                </c:pt>
              </c:strCache>
            </c:strRef>
          </c:tx>
          <c:spPr>
            <a:gradFill>
              <a:gsLst>
                <a:gs pos="100000">
                  <a:schemeClr val="accent3">
                    <a:lumMod val="60000"/>
                    <a:alpha val="0"/>
                  </a:schemeClr>
                </a:gs>
                <a:gs pos="50000">
                  <a:schemeClr val="accent3">
                    <a:lumMod val="60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val>
            <c:numRef>
              <c:f>'Top selling items'!$E$13</c:f>
              <c:numCache>
                <c:formatCode>0.00%</c:formatCode>
                <c:ptCount val="1"/>
                <c:pt idx="0">
                  <c:v>2.6820982866495355E-2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FD3-46A8-A6D4-05E976BE85E1}"/>
            </c:ext>
          </c:extLst>
        </c:ser>
        <c:ser>
          <c:idx val="9"/>
          <c:order val="9"/>
          <c:tx>
            <c:strRef>
              <c:f>'Top selling items'!$D$14</c:f>
              <c:strCache>
                <c:ptCount val="1"/>
                <c:pt idx="0">
                  <c:v>Round Plates</c:v>
                </c:pt>
              </c:strCache>
            </c:strRef>
          </c:tx>
          <c:spPr>
            <a:gradFill>
              <a:gsLst>
                <a:gs pos="100000">
                  <a:schemeClr val="accent4">
                    <a:lumMod val="60000"/>
                    <a:alpha val="0"/>
                  </a:schemeClr>
                </a:gs>
                <a:gs pos="50000">
                  <a:schemeClr val="accent4">
                    <a:lumMod val="60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val>
            <c:numRef>
              <c:f>'Top selling items'!$E$14</c:f>
              <c:numCache>
                <c:formatCode>0.00%</c:formatCode>
                <c:ptCount val="1"/>
                <c:pt idx="0">
                  <c:v>2.3837626264329441E-2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FD3-46A8-A6D4-05E976BE85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1062615888"/>
        <c:axId val="788076160"/>
        <c:axId val="0"/>
      </c:bar3DChart>
      <c:catAx>
        <c:axId val="1062615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076160"/>
        <c:crosses val="autoZero"/>
        <c:auto val="1"/>
        <c:lblAlgn val="ctr"/>
        <c:lblOffset val="100"/>
        <c:noMultiLvlLbl val="0"/>
      </c:catAx>
      <c:valAx>
        <c:axId val="78807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2615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Sheet1!$A$2:$A$30</cx:f>
        <cx:nf>Sheet1!$A$1</cx:nf>
        <cx:lvl ptCount="29" name="Column1">
          <cx:pt idx="0">Maharashtra</cx:pt>
          <cx:pt idx="1">Madhya Pradesh</cx:pt>
          <cx:pt idx="2">Odisha</cx:pt>
          <cx:pt idx="3">Gujarat</cx:pt>
          <cx:pt idx="4">Uttar Pradesh</cx:pt>
          <cx:pt idx="5">Tamil Nadu</cx:pt>
          <cx:pt idx="6">Jharkhand</cx:pt>
          <cx:pt idx="7">Karnataka</cx:pt>
          <cx:pt idx="8">Bihar</cx:pt>
          <cx:pt idx="9">Chhattisgarh</cx:pt>
          <cx:pt idx="10">Andhra Pradesh</cx:pt>
          <cx:pt idx="11">Rajasthan</cx:pt>
          <cx:pt idx="12">Telangana</cx:pt>
          <cx:pt idx="13">Assam</cx:pt>
          <cx:pt idx="14">Jammu and Kashmir</cx:pt>
          <cx:pt idx="15">Haryana</cx:pt>
          <cx:pt idx="16">Andaman and Nicobar Islands</cx:pt>
          <cx:pt idx="17">Goa</cx:pt>
          <cx:pt idx="18">West Bengal</cx:pt>
          <cx:pt idx="19">Dadra and Nagar Haveli and Daman and Diu</cx:pt>
          <cx:pt idx="20">Uttarakhand</cx:pt>
          <cx:pt idx="21">Punjab</cx:pt>
          <cx:pt idx="22">Delhi</cx:pt>
          <cx:pt idx="23">Kerala</cx:pt>
          <cx:pt idx="24">Daman and Diu (Old)</cx:pt>
          <cx:pt idx="25">Puducherry</cx:pt>
          <cx:pt idx="26">Manipur</cx:pt>
          <cx:pt idx="27">Nagaland</cx:pt>
          <cx:pt idx="28">Mizoram</cx:pt>
        </cx:lvl>
      </cx:strDim>
      <cx:numDim type="colorVal">
        <cx:f>Sheet1!$B$2:$B$30</cx:f>
        <cx:nf>Sheet1!$B$1</cx:nf>
        <cx:lvl ptCount="29" formatCode="0.00%" name="Column2">
          <cx:pt idx="0">0.49396849694770523</cx:pt>
          <cx:pt idx="1">0.090968360648670324</cx:pt>
          <cx:pt idx="2">0.080493732328811962</cx:pt>
          <cx:pt idx="3">0.070343725618375</cx:pt>
          <cx:pt idx="4">0.059755076896052618</cx:pt>
          <cx:pt idx="5">0.051058140519464626</cx:pt>
          <cx:pt idx="6">0.044623829001837693</cx:pt>
          <cx:pt idx="7">0.033585760180637705</cx:pt>
          <cx:pt idx="8">0.014187071796483715</cx:pt>
          <cx:pt idx="9">0.013412715237401077</cx:pt>
          <cx:pt idx="10">0.012387081624270043</cx:pt>
          <cx:pt idx="11">0.0072351834771450865</cx:pt>
          <cx:pt idx="12">0.0069370210914633723</cx:pt>
          <cx:pt idx="13">0.0042852746312154405</cx:pt>
          <cx:pt idx="14">0.0035956155458042129</cx:pt>
          <cx:pt idx="15">0.003239549357496221</cx:pt>
          <cx:pt idx="16">0.0028519837200405777</cx:pt>
          <cx:pt idx="17">0.0016552319720827637</cx:pt>
          <cx:pt idx="18">0.0012005168930137441</cx:pt>
          <cx:pt idx="19">0.00094860621809368618</cx:pt>
          <cx:pt idx="20">0.0008952592600042174</cx:pt>
          <cx:pt idx="21">0.00071341398914196179</cx:pt>
          <cx:pt idx="22">0.00053065421392885573</cx:pt>
          <cx:pt idx="23">0.00052349233842690962</cx:pt>
          <cx:pt idx="24">0.00043569992074526427</cx:pt>
          <cx:pt idx="25">0.00012428897988930074</cx:pt>
          <cx:pt idx="26">3.4046996982163078e-05</cx:pt>
          <cx:pt idx="27">7.8660438521009892e-06</cx:pt>
          <cx:pt idx="28">2.3045509641431896e-06</cx:pt>
        </cx:lvl>
      </cx:numDim>
    </cx:data>
  </cx:chartData>
  <cx:chart>
    <cx:plotArea>
      <cx:plotAreaRegion>
        <cx:series layoutId="regionMap" uniqueId="{F9F36C52-FD82-46AF-BEAF-DF1935A8DB95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solidFill>
                      <a:schemeClr val="tx1">
                        <a:lumMod val="85000"/>
                        <a:lumOff val="15000"/>
                      </a:schemeClr>
                    </a:solidFill>
                  </a:defRPr>
                </a:pPr>
                <a:endParaRPr lang="en-US" sz="850" b="0" i="0" u="none" strike="noStrike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</a:endParaRPr>
              </a:p>
            </cx:txPr>
            <cx:visibility seriesName="0" categoryName="1" value="1"/>
            <cx:separator>, </cx:separator>
          </cx:dataLabels>
          <cx:dataId val="0"/>
          <cx:layoutPr>
            <cx:geography cultureLanguage="en-US" cultureRegion="IN" attribution="Powered by Bing">
              <cx:geoCache provider="{E9337A44-BEBE-4D9F-B70C-5C5E7DAFC167}">
                <cx:binary>7H1Zc9tIuuVfcfhhYiZioModiZ6uG1EgKWjfbJeXFwRtqbADicSOX38/WraHyiIIXbbuRCti9NJd
pHM9eb49k//81v/jW/qw1m/6LM2rf3zrf38b1rX6x2+/Vd/Ch2xdHWXRN11UxV/10bci+63466/o
28Nv93rdRXnwG0GY/fYtXOv6oX/7H/+E3oKH4qL4tq6jIr9tHvRw91A1aV3t+W7nV2/W91mUL6Oq
1tG3Gv/+9uNDVb9xH/Jgnb5985DXUT28H9TD72+f/MO3b34zu/vb0G9SmF3d3ENbQo8kZ5gj2377
Ji3y4Mfn0j5ybCIcRp3HP/5zzKt1Bu2eOZnvU1nf3+uHqoIFff9fo/GT2cN37ts334omrzcbF8Ae
/v72NL+P1m/fRFWxePxiUWymfnr1fa2/Pd3y//in8QGs3vhkCxVzq+a++hsoXhOv9br+uTkvAAg5
Eg6xseTox84/wcXGR9yxEUWC/RzzEZBnTGQ3GL8aGkB4Z68KiMs1cHBdhbWGo/JS7MDOEeMEAUMc
9P2PPAVDHGEkHYYwfP445iMYz5zMbkCeNDZAuTx5VaB8qGsQrDd6ff9QhT+36AU4Io4cQrnA+BEV
hJ/AItERF4JyIn8IL/pz6Ed0nj2r3fgYzQ2EPty8KoQu1/fhsP5vgIgecSqxzbl8xOgpRLY8IlI6
glL8KOUMiJ4/rd0Yme0NkC5fF0g3TR6vv/48xP86fyg6koxgxh1DnvEjhoUkjLJH0AylPz+P3Wj8
bGegcOP+q1R5qvq3zJrNComDHNtmO7UoOcKMEYapce5+znRagfzXVvgDOMOguVknYNat87/bNDfn
/w42TfGSKpQfUUEJdYjciQQ7QhzsTEHI49fGkfP2z2U3Gt8bGYfN++NfPWyGFfnfa1de30dV+IIw
ENCJmCLGKN8Fg2RHjICZQ9EPQ8eAYX46u5H42c4A4/ruVYFxts6y5s06v39zDhZmFukXFMWgJ4Xt
cI5+KELniSljc7AwbSHEz6/Fz6EfTZnHmf2Pdab+z3PmthuknZ0YiJ2BYDKk2L+zW/Z+nUXpm6v1
ffNzv/51rYnxEcICI/zTrDSgkkcM2YggDp70tjPwvLnshma7rYHIe3B/XxEiZ+CeJSFw6Ofm/OuA
QOxCgBNAnJ+AyCfckRyoBSqeiB+ax/CYnzWj3bBsNTVQOXtdDtrlOo9U84LyjLAjmzIBKn9n+MKB
cJPtSJtj+5ca2ubKM+azG5FfDQ08Ll8XS5ZriCt+1zRX6wBc55N1+5BG3z9YrrN1/vj/oheUamAY
AIPAFHaAHlsBQJuC5kGMcJs8+gIGe549nd14Gc0N1JbLVyXbztc6X9fr5AXtNQw8wrD94KXs9J8h
8gRmA+Z0d4jjWTPajcxWUwOV89dlQj85Ym/+53V6/79eUPf8f9p8Pz67kx07v/pb7Pz9Q7qGbEb+
krSxjyDeJGyI/j2VZs4RQuBkSvrIJmT4/c+aym6+bDU1+PLee1VSzI3ARHtBhvAjkFCSg4zaJcHA
OhOAiGCbGNS2CTA7jd0w/GhmQODevSoIFmG4ruuoAtX/kuFyfESEkMyBVMb3P/yEG5IcIYaJzZGB
xHNnsxuQp60NXBbvXxUuf+T3IdhlL57IwPwIIuTC5hS2ftv4co4cAUknQn6ELw2X8vnz2Y2N2d5A
549/7/D4bq93O2T75F/8VzPi5AhSRxyMr7+pEPBqhASP85FF8PW23PoRDpmexm4ofjR7MuN/75T3
3TpeVzW48j/X/wKevDjikkGUGJzDx7+ndNgUKUCSFfJJO7f+WTPavf1bTQ0S3L2u/PcfVbXOXhQR
CuFg6eCdYXuHQH7F5pBh2e1/zM5mNxo/mhlI/PHuVSmLk7UeXtSoJc4RdiQ46IZAEkeQpyMMsR8p
ViM2/Ix57EbhV0MDh5PXZUyBkvsVMrmKvhVfIZ5yWoHLcV+9HE8wlOuATCISPQ2fbAhCMYQet+Jg
29riwMntBmxvZwaIf7yugNj3Yov1CweOITsMYWEERrF41DZPA8e2cwRRfEptbhjEz5zMbpCeNDZA
+fC6sivLhzSMXo5DRB4JBoEsBGmu739P/RPbPsKYMxtcyUe0DDk3O5vdePxoZiCxvHhVuub8Qa/T
l4yfoCMGLgeGv52GmIAclySQVfmBlEGQ+ensxuJnOwOM89cFxk1z30DJsNbDy3EDko7SIVgQkFe7
uOEc2VCwY4MV8OvrbTXzvCntBmW7rQHMzedXxZJNLmWj918OFiKOkMBSQvX3Lp44UE4hwFuxf1hm
yPDfnzOh3aD835YGJFeviyuX0VjoF3VY6BFFkFdE9Kky/26ICQTFYD9CKUbk9xkT2Y3Er4YGEJdf
/t9ywyhL2qpg/1X3v4Tk1Or7hYFnf/t9zRDcN5r+iHg8evxPYhY/uXV6//tbjGGTf11D2HQxHSn5
9e8fIKjw+1vHBg0D2gfuJNjg1zDhvH3TwcWH398KKBlFlDlSMkRBGlKwEvJC1+Hvb6l9hGyJwUSQ
Eqoz+CaVWRXN5isB8hHBJQZpExu0lgPR5p9LuynSISjyX7v047/f5E12U0R5Xf3+FvpRj/9qM00L
SiZtZkN1Phwx9W19B/c/4B/h/+2QqBVV2turmodp6I7jMHwMiejB1v61DTu6B6mws/vN51vdx7aV
DF2f2ytd5WlwVqUxx66NdPWl1WPvuDnufL2ocW2Hi/0jgge5c0QwqbZHdLIxkU3ii1WmWxxfkxSV
wyKkm3Fpym19un+YqX3bDL+1sEogEXdBLlbhoFrmqmiUjRuOpAAOHbJxm3G3+redEqnYGcSqwYpd
Csey5V1t5Xi4GGSd955lj0K72VAqcG33DTi1IDjn2wMqiVRrbwZsU8fuz4qw8ZsFq5owWu0fYAPA
rpMGBtb2ADIaO1Q3lK9kOhTxBz8Kad26yEl8vtS0lINwWcXT/t3+4TCaGA9ItT2esrMq4dXAV00Q
tOVCEunRrNeLdnBS63PTiD5eDqzridsMtnVBEiRpurACSTJQSPu2dGrFm5ltYZgGQ9amvOOrThK+
oLr4K2yH0xK16bLrg8v9g0zgtpEq24MUQNZODjVfDUNlfwq0tlcDRenJ/t4nliAM8ZDKOBIV1XyV
0Ch6QHCX7KKqmO0iuMNQuKzOh+P9A03BJQxJUVgdV2XI+coK/ND1e/En4bW9CISTLUaHKLcJmmCZ
iqZ1SdZ9SOp2uX/kqQ3cLH0LJZ12sVKk5Ku6sMZxpbGOg6XiDg0OHMAQFaQPsBzSWKwECtLeTZIk
CxY9zyL/wAE2K9taAYkHKy8qZXl5Mdjipi7kaL2zLYaCGZk6IcWFIRsqiRrU9RwIZPvM66KwTl2r
DZPBzeJSL6yuD0/CeKQzw00hYkgKp0hY2pDB9wpLjtlxp7FqV32UFa23H/IJHSEM0UBZ4ctOWbZX
1w2pT3JR5Gg15jjtVyqqu36GPFPDGPwvi7b0aZ9JT5FkfJ/oIbwuVa1vqrgIrw9aCTfY3yW9xB3i
jkesPloxXIbJudNJUBYJl0l/GCDckAKhDFQibSU9nbLh1MpGdO0EWKfu/kVM4L2pMt0+v4UfDQh2
SHiNXZLeRXHPPouxUDOKZwIGbhC8ae0CvBkhvDYFGPqkq1agWfPUjXCjDtyhzdhbFGwimg/pEEuP
VW0SrdJB9pZboSEaZ/ZoahEGxxPH4qXTbyAoNXWOy7CJ0SqSqqnPEivNywP3ymC6TQZaYasXnj9k
4yVxxvKqGhx6ObQ8Pcwk3EQit7cqc9qOx00A5GM4a5Y8EJ261ZW2knNajg46q63QsW/BwKXiMGON
G3y3B9gyBNXNXqsBJi/kA66XeZ9adIbpE2qSG0zvo6EUNdG2h62A2m5BGsGXymn8wq0y0ko3bpiO
ZgabkMbM4PwQxAHKOjhrPGuVfYyaxuouUkLadlkEdoSvEt7a6ELiGvef9zN00/UO240ZAiDtA98u
xs73wAsJ8VURsLH6VpExVCtr1IW4TWKSBiDn0rC+QDFR5NPAHMpv9w8/ISCYISAGX4D5m1i+l9lW
swxZShadsNVyf+9TpgczBARv6z4qSel4FMFiViP223olgzgdvKAamuCjsliXnbBR5vyqBw8uvwRH
SsafZEI4nyH41BoNCSLzmKuii5inbL+iCzE6D6rvu3JGQE2cUGbIj1RTgYc+tj1Go84Lhi5eaZnm
d5YsRq/P/GbGb5lahiFAGqyFjOOAeQEa4y+xLK0bv02DGfE01bshO0oa5LFl2Y7H0w7FiwbLbHSb
SA/VgdwyJEUVlQMnvZZePXQ+OWV2TcifpaJsOMmjRmUuGYUKvqlsrMgMMhOSnRmyg3Z5CudIC09I
P2vcEWpjlTsmQfnQDiAaZ47XxCjUEBojG5OyEeAchEGarESdhctcBWQZYnWg2baJVm0LduE7KI/L
fvSqJqg9Eol2mSpuH+9n6QT01JABULoSWj0oCC8mUbYgNY6X/lCQww4WNUQAeFGFxBFQgVRl7qIQ
f8wDpmcQnpr6BpMt4wALlbM+DUYvsq3xtmtzQpdtYLE583yq/83nW/2HcVMrqofRs/zMObUQLY/B
H2AHbo3BaKparuoEeq99whYsA202oMSfOZdTwndTLrY9eZmTUbY24IqTakm75oRa/WWWBZ+Yk7zr
peVZiTi2Vb8gmX26/yhNKNBNuG17yBhZGnV+BWCr+DOyIssNmn5wU6ZK1x+DcuHU6cxQU7QzyJ37
PBxHbHVeZ/EHcG+T9pjVicq9urPFzBZOwE8MatPWbvM48TuPAsHvnLqIV5gVyYyHsWHvDtVPDFbX
OQi/bhSdh1lZroCAX6wkuegUi13K/E9VkTau48czh20CGmKwHNdZ6ssxbryKc8stNOXLYCQniWqy
pV9o4qo+nVnY1LYZlAeN7ycJprVXFrGPF5qTamGHfRIu95+yCejJ5vMtVnI/qBJrhPgTZMHUWQ31
wm6bFem5kyf5jLaaWsLm860hIHBrtbiJ62PdBF31zsdBElyoJk8fDluCQf0ER20ZtKRf9UEzLtJh
fG/bynFT3w4OPLsG+3lsJUxKv12VaQgB2qohbuk4zUzvE0YPMYhOVcyIH8t2pXLrc9DnodtWzrWq
4rNa8fgw6U4Miidq1JZViR9LYKQkLm/F3BImIMYmubn0GxniduV0DnLJpvfq4A3CBrkT1Co/raD3
cqwCl6vhJlDiqpFJ4wpB4hkYptZgkDpkXBZwuxRiOIw8FDSXK59Z42Hbjw0aJ/D2lYwC6FxWMluN
LBxWQSdCKIHcF8KdkEfYIHFfQ8QrHRKYOtEnzNHv+pplbsXG41axj5WNkpk9mhrIoHIWKpIXFDUr
yFR4XYWu4qS84X38NaT0RETZTLR4St1u0lnbIqMada2KsGtWQYSPqd9fyMQ5sdJyIRLrJNBoFbbs
Nov4svTZgUsjT4dEPtd0CK161TcD2A+xJ2Pmu1UfrVmC39lOf7wfq6ljZrC9rJw+BiO9WcXCCV0R
R6nbaGLPrGJCnH/f0C1Za9PYCiLLqVcFs8RxYInazcfKvgZZmM4ctokFIIPrfcNIDkm6xhsxvNrm
WmOWpIuxD217uX+HJg4ZMuhOyt7JGhW0Hk8GdedoLo5VJgELNmIXaYdfZoPMvP2DTa1mM4mtDcOR
T3TRZ40X+FV65sQVXlZJPKz29z4BBzJo32hf0WDgjVc79Etl9ed9lUVuLq2ZrZrqf/P51uz7aoiz
YbBqLwqtK5C6n6kf3CYqu90//QnNtCmx3O7eiaLMxrlde5D6zNywC5DbFuFdK4MzJ4npYWd2czVs
e5Q8qSztyKbxdMQvS40KF4JR17XoP+5fxdQmGcyGTHanKrDRV0RHq7zy30UD/kh49vgUzOMTNzeP
RuZ2bnpKWG0ew9qev4y6wAITYfCYPyKP9pAqTvykdkdcpKugiCPP9jVdMF0Xl300BkvW6Gxm76YQ
MtR6G/AmTKBnLwXz8GoY0nyZdQ45sQZpHyuZNjMewu5xoObm6RqbMiUo9YvGY1F8nWRJ68K9WY8q
IlxROn/tB2pqEIP4voxKu41043WtUi7W43WWqci1ibqBesiDNDF2DMI7uWCRsrLakzh+EA2PzkDg
2Df7V7D7qGFns7ItPpKa1BqekwRp0nZXuAqu6dieq6a/O6x7g+4jK5zYD5PGQ1oVLimKld8VX9JS
Hjh9g++sY30XUehfWt1NkvvHXVycYcJmNMcUvgbRi873g5oGNag+67ZFZe82sgdPs4ggCUHzGUps
gPy7K4g31xu3McBYKXu0iAXWYnteZ8wN2uKDb+NlUJZXDSlnbJQpqA3WWyG4HLqAvUoaMOj8cUVo
dexn4Wo/1Lv1EnYMYjPVDbSHJMeqGNsT3ZFzxmdQmJi4NKisBl6LQoHzSnF9qqriJANzYWTNjDic
mLg0SByldR82DUycFO+QghSy83DQjkiDuKkTazUmgCsu5Jr45VXi2CeHdW3QtinbpB86UXtDFeP3
41ATL25otdzf+8SBlBsgtoQClCmyGKVO7WH/OgmZV9TpuSTKg7tWt6Qihx17aXA3IHVgKYasFcjj
2xHjhYXEuqzG3A1Q6SorPexgSoPEcOrLMkVgE/CxUwvI9pUL1trdjHTGU5tlsFdWrV0z3lqr/lh6
/Wn4iTEXPOLgi67d4bpd5avCWqa3+oNfLOcibVOMMKgcBmHJynCovbAMLmsUfeFBlbqF5X/dfwCm
+je43EEecRhyv1rhUJ1EkONY+lZ8F4VymMF+YgDboLRuGgTpVRhApvxGqvwrlG1cSuEcphb+Vn3H
+IBK6VQrndGbniRfU5JeVjaf6X5CYmweQt7mB+4im9Ie157TUXYlCl6dlKwXM+ybUDq2we2wYm0K
Fri1omNTu1nTfLXHYuHk1gcc0epAADbAbFG8dxrWJQ4IEHjMpYsWKIFapyWXekyXqiyqOWtvCmeD
46rLmA/ZsdoLmFpbXfux48Un5Kcz5v5U9wa1W0qRFhS2KmcRZEU2KtlKwRynzVjPoDE1hEFvHbY2
RP978ChIeKFH+0scdZd+Lj/sZ9rUUTKYHGc2YnZIK28o6aWOrWgVMRl5+zufmrtB4ybQUN/atOBs
8WHJkD6VQq7Sbpypw5uYu1kip7mVDwHNKo8QThZE0y9Oj8vDDqhZITeEOIbAU115bGjPw5SeFV1x
XbbZDIUnSGaWxRFIc0LFsKW9pPPvQinO0hi9L2D6i9Ivx9X+/Z8axGBywbvcaRkMUjoRXfiOOpEy
+CyK7N7Kk+P9Y3yPMO2wHsUG/C0mN4pUSYg77QlceFkFxb8ck8FlGb+nHb4oW99Z5kF4CsmZZNGF
oVpGSL1jVl16mY/mnJSJo7Z5a3x7Fp1FQeKyBuAKyXVV8zuL2e8rh/65f5VT3RtErztahUoUledb
1AsIv+yVOkXZXPhuQocLg+StLxMRp0x7XR2tbNLTRetXtwHVjUtkdFlxPSNNpihj0D0amV/pPqk8
J1SLhA1XmTzQShYG2TtLkxTqVrQXZi1vXG2L+LIUqne7mECA8CAczLo4nuR9nhQcNmqobywQsmnI
Ploqeb+/+4ntMQvieiiETQXEHkCitNVJNqB6AXWqdGbzJw6RWQ8XkJCDLUO0lzL8sYvjO6jeXzFL
zZzRqckbbA/7UiUahZXHScS6FUkKp14EkEJOZua/6WgH07nBdBYGgWxkqr2xt26jjLxPS3XT54XX
581qPwBTW7RZ25YwSSNeQkQAhqj89rKUwWXR9Cd1NJdYm+reoHEqBz8r20F7mtrfUCvB5pekvsVB
F83opKkRDCYTu0W8jeCANt1QuWWKz4NSpS7U/M94XlMDGAzOet+q+yqEJbBAu1SQaz9E16F27g9D
wKBxrVnTMAcQAIF63g7kPAlzT/rksDNkFrk5XZA2cRloL0+iP6Ha/K7U6p1og2tVzuUlJo6pWdQG
SX6NwObWHoJcIE9ScNvLi15mF52Wq4M2ySxcg7Br7YvOKr1KyI8iEBcDpP7TpPx0WPcGk/2eZUmg
YlCpsFeuUwadG3AZLBpWHSZHN+80bPOspnFpxYVTeonTf+j78VaT5LaxnA/7F7Ch6w5JYValIQTO
Yc5R6UmZisgN4xKY1hfZu/3db360Ymf/Bo/j2InHNh5g+qX6MNrZjZblZWRVX2lpdStUiA+RTZpF
XlLuxonduBCxwW5axgeuz2B5G3PhZ5KW3uhossAVu2q7YK4keGrzDIY3Vi4L3helF/AxrEPXpmWh
HqTTJjPxrKkBDIqzoUAOZM1Lb1BVrTyMy7JyfZ+Vc0mciQHMorQhaRqpM195nAcoWCa9rRq3cexO
u/sPwATFzZI0nBHEOsdSXux39xC5vOhFXS1KHF8hjdTx/kE2XNhxiM3KNNvue4lapDya6A88GriL
RKUX8ALNgU6wWZ1Wp1C7WdEcAlvjmD+0Yz+c4ZEk62To87lKjKlVbD7f0qh9pIXuetiqIowLtxZ6
qRJy16f4oHIbTDdnYKv/lBRdZtmN8nQu1clQoeq4S4twRttNnSSD6C1t6aDSbgM0Hz+iwg9O4E6l
msvOT3Vv8JiClOVkAIid3C+rY7uRlLncL8ScFzl1UA0uQ3Y0KXLVKk/aeexVENLUWn4o8nzNA3ag
XUkNPttJRqBMXcMxYvW7KKhuw3r86Mhqxouf2CSzDi3wh46maVB6du58yYsOuyE82j/D5KnO5dPj
U2aDLa0mU3BrwNJfLHg7+7RJsvaw42OWnam6DmOb8sLzEV9ARBctdSrEar98mJq6oaX1YEHNRQqd
y6Ku3SDnp0k+W8S2CUTuED5mlVkZ9VCeKUnhxfEQWR8Ce8Rl5saF9umdQA3V51boC7RofFsON5Xt
2+q0dIhQC8waLk+bkiQ4WTDH7wYP7vnQbtl1Q6zXvRRZvMwh3g2KMqnz+DTr/ECfBT1ckPOsMQ75
Da0SyLw68E55+wXVSRK9c/yC1yeCV7ZcRqVAw3HXOzhaCU6r/HNvM+bf1ExY8VcUiKS5T3M7hEhe
UpfZlYAQAXZ1FNvDeU3rvFt1SvfDUmns8Dunz8gAJb9+qY9xTofmBMKwY3DSOW2Ww8UAJdBpl/ux
c1rY1PHvmr4P8TkqfeRDkKGhMj8Qzg3MW4Is61kDM6eFZ0Hu2y26HMKRQ3GYvUUMOQYVlQOYh6ny
UhF/afv82sHBmW9HhxmMxJBjLaSQ+pTA3Hnjg5RJz+zC8UbpLPef9AkdYtbb8RYKfXAWKw9+EaV3
fctJ3L6P7+EG+4wSmRrAkGAaBVQkkIeE0EocuwWIMNpZX0Ss3x+0ALPaLoYb0G1uI2ATvLkLlcdW
egzXAaOTgtbZYaLGLLkLRYSanIjKsyHNczrC5X/w/jS727+AiQDR9+TP1uHUWdC2rWpB1vQ6XkDh
bnwOJu+4KntNTgcalRcNRoflac3KuzKPargU5MBmwa1tlyflnzovsTv4zcxiJtA2i+9QpOExBakK
T9clD5bOwItTAsXBnyE+khxo92CDzjiP8GhROLMiyHi/Cq1IPagm7O9tC5Y0Q4xNZzuktFl1V2dl
51thDbCw9C+onT7jVnXYzR783ffZglw1nW7LwS7AUy7E+1xlzadktIr7jA3d56GgxV+HHS3DRGl5
OdK2gexqWjqjdGkQ2ZA9tAS5KJORlm4bWXxwe+DLev+AU5tmkL1TeYpRH4C5IosvTdF0XhRFB2p8
s9ZO2Z0fjwEoZTrUeuE0WIDe79BhppBZaNchuIzPI4h45UWanoUyT87rpEJ/HrQxmyd4tjVQFedB
4hcFSPG8sc/CnKIv4OQOM7Se2Hazss7us3LMKjBFEz9NT5tcxpBPr+dKECcMXbTh+tZpJTRtnGij
4GQmz1iqrsCI+0Kj4c+mzuaSeVMr2Hy+NQbWuG96cI49a8jpQwgXCh7GrMnqGR091b2hozmheRzG
CXitwm6t08TJ8QL5Xcdn6jwmyt7w5vHq7fnDZWjfF6nMPajYqpObKB8GufDtnKhlVxXW+6DKrixp
t+RY1KBPzqQY9HAWWpwXB54Bg+vapmA7xmBVdkMZyoWVxRBDzMJcpceHHWGD2wLREZwREFo+1XF2
kfSVhCBJX9Zz6dDdIMEvtjzdwxE1Gq5ik9yD32mMwAzp4o5BiIe1jrt/BbuVE3IMh0RUY6ZzAgNU
QfSpqpOTcGw+woWMb/u7n5q/wfG0zobaacbcUzqvFn1A/xprPjf3qc435NwiSFCOuKoSO/NaxI5T
kpwRUs1YaLv5jRyD35lloaCDF2q8sYPCVnhMwctDcivC4NIKyIfD9mazrK3p12GqAwzX6DyHSwqP
HrQdPA6i8xl6TwFr0Luz4Zebc8DWi4ZivAgQ7pdj7cTvmQzJzOmfGsIgeBWzvGA5zjyw167sdjz3
BfHCZi63MAWvwd6ghwyn0AXsT2yxE+qH0Umq1GFRBPhVvae73yUikm1CM48VVeQNbNTvi5i1J6Hd
5Ic94gQ/RPx0DOb0cPk/RxkYyXkMpVDyxMfkXTmMh50gs5ROqzwIfCeCHWJhdyFrBy1BD5Gb/edz
Al6zns7pkqHtMGj/mIZwidjhjI+nYR2zYdmlVmH/tX+YCZilwWJ4MMmXggYgpIVlKbfPHdktEgs5
xXL/AFPr2Hy+xbPMiqqydaLMI2lzlxZ42dToLsD+an/3eHMe/24VI7OwDp5HqSXSsACeVktpOSc4
b29Klq1QWCzKoj8uOLscqP8XKkoX7hPPjDu1LIPgeSyllUAt5aoaKT6hSR0ct4Ol3uUhzw8juDQI
nkY5bhCpUi9qfHWMqyj1VEa5V0dcHgiOQXI1Whnyszz12jH9VpTpObGg2nfwx5ng/9QuGTRvBnjb
qRlg4mD0y3ABN9HVl8jm+npMnaI9TIma5XXwNJLvw4s4qTdq+ytPk9MiDN+peJixpCYYYpbXsRZB
Kh2ulMLF6MKPXV3S8L3d1HOVDLudbWSW10WkyvPQ30BAYx/uHqjybAjrT3FHi1WaWML184zNnKgN
qXdwxSy2K0jc9KOGpYB1exlHKHKbTMOVPQwvY8FDP3PO5NSObU7DFuUdMdoDr8Dkx12Nh2XUQO2r
KwUpq9P9pJ84VvZm4K0BZNv5CsxnWEcohiVOKLuuFNGLER4iOBB1g9+DiCDT0JXWMsBBX5zFCKMr
QhSfu7Hx/Z74LiwMdsOLz6QXooFjBbccMrhPWiIOr5LA249wUQXz9jjsVVEtIf+OEi/WvoR7VbEM
i4+Yw+03lQZqkdnMurODXkKqa4DKwHplh46VflIFwd1xp7qwXDQ87r/RjLHzVsX12RCFLdzYazrX
GZ0wCl2URWx8H2K4qnSr/XAcrkMEBbFXsQqtcUkzK6wuaUG1s6DEL9pvhwFoyB0+ipJsrrWvAh/S
aK2TOBediLOTjqH442FDGKIntGLajm2beHXM/6x8tITzd5tYw2FH0CwHBGd2yCzRJR4dK+WmhJ2W
Y/3JKeecpwmxYFYEwnM8WTBWfQLhijwlcH9o0PXKGaAWYzlmpTWe2XBnW55WjhUfVi0BvxL2lFW4
dOD3QlueQEzaEiuWdOlxUGbH8Ep85NZwRWpGJ0wIIbH5fIu8IYT2MNU08UoVRPBWqAUCiAxnKs+P
RVfNJW0nRIRZKIhREDWJbhJPpE30DmrW2bX8T86+bDlOWO32iahCSEy3TO5u223HTuwkN6o4AwiE
ECCB4OnP8r7af5/dcVXuUq64aSPp0zesoandD9cS74Mm7LVHXEQhn6dxHeixK2dHu6jYpDPJn5np
3RzECuLiB5Ho2vu6iETAStR2iaB+UwtMRyobOgKUGwgDot+TIE+WDwdYV3oG/iUysG7Qt+GT7G78
/g9PvgImXZqd/tEtLdykjx1JSmCAzmb6qIH2nor/jyB4qaHnOU3QklDdza68Q0OaAlo8mW/8fB9N
5khfBnKsXPKvm+IiJsSUd8ku47SAME5sjqmcw2pIUkARonqR/gcb/Mq++P9gg/jsSEClpXCD1Xdu
ECwf7aAeJTLs4u/B7coNewkdhJraKMSGEVoch6aKBKlz4fkfFU7XPv0iECwCDVNqSXMTbTSpJrGJ
vJX1n3/76hfH3480kTKWvCCLOPmcZmyIPnjx1773+4L8V2R5Vyydwd7hxb4zUKaQkZPx5u/f+tqa
vj/yvz8aSoJihsps0YngdmrMIR0fp/bfbsPw4oQDR4m0MIKSp27X8QR+Yls54T3Vsq3+7dtf5Bo8
jKEZS720cBZiw4nSc0Y9Pyyl1/z++xOuhY7w4kaHAu/EQ8jg3Cg1/Q7E+BX8xDMkFT5Njlbcix7c
0iwZWDy/e/3RPr0SGS8F8+oorr0lsOJGboGsloG7ExkRHWdakxyDmOSDQH8lSl3CCL3NYYTUTwJK
n/R2ouyeL/xupWsJkxSwxfUd9t2eKftvSpnwL/q/m821/mhnOqQF+lHeWql35gq0JpO9+PtiXTkn
l4DCBlDdUTKVYhAe3dVLWG3h+O3fPvridG+Nc3VfI7GTxoJJbxVCuQyf/v7h19bh4nwvYEjsQz3w
otfxC1/j3Fu+JvP3Hr0KqoKnZbO56D8C01x7SRcnfoda1bwYLdC9rv3CNJv9wyeVfoS7uxJQ2MWZ
TwH3ZnEXpkXChj3IDGnGyhvIH7vw3fugML72J1wcexspruKRpuCc75nrPpHho3nnFUwk/DH/7xZl
0Q5OLIgWN2Tz6HLbd21Pf8SRA0gE+Inp1GwhUL0epMwh9bs7P/20mmkYyxjEXPOj2deJ3Rgk6NM/
zRr8S/07540E6jDmvVybTH3sFtWLqo2l9vK/770r7/ISZaiEMHC0aOLCprsXnpJOba6CijpY6n9/
wJWE/xJlOJnO7gvXtrQDBDE7vjwK3p87Pv0O/bWy40cUzitB8xJoiJQxpJr2eI5uG+RY/n3X1iqb
rXfoWfwBMP3aQy7CgI4XNnODhyx27TKvJ+dgF8dtJ68pmT+4Na894yIasMZCncWCDNAGe6XU/jjX
y9c4Cn+jmfL29zW5tugXMWDoEhiYUG7KJWj6LPE8KNo45lf/9ukXIaBOts5nHoUYDAi62dBN9VnG
1Lz8/dOvBJhLSTyGVhsl0WhK488qExEHJs2kJG8S9hEN6trruQgCYlrJgNm0KTlUD75oMUHRK/L3
+IOc6/26+x/FwSXScA+bdTR2gdDyhA1qZ6jT++F9IJKD0uyg6uS1iT8iD175Uy5hh6B/050m4VyK
lPRV6CuVo7/7kT7hlbN9KX9H14DusjNzOQ51CUfoM6OAWqfz+McS8NXa7dff1/zac95//l9Zql1H
CMbF21xyIp9EVD/2cXMr9fjA5u35nRD0wcVy7TkXxzvsbOTRESuzEvIwYYSMMdSTXL0uixUvNvER
OOjaqlwccW/X/cglhc4UuExFCj5fjiD/kebalRMSvD/1v97WDuoJF8s0l7EO3oRknyB18WfQ9QdZ
47Uvf3G8m77ph0EzW4ZpE2dewIDd3/lQ/n2pr0S/SxCeJB0wlwPKs4Fb25TbZDfosNpe9NUWBXKq
2KSDj6Tur633xUHnC+WMtPhTYNjwE+r99+gXfl2CsEb3ITlq9xHT4dofdVGf64bHxkR4jtejqTaG
69lpZ/OuSQ4JoHT/9OYu4Xldi8CS7MFUJtpNmWkXXFDTuGSJCR7nnn8wwr6yuS4Reim0HkwfhlO5
dHap+iYJMuHF8q7eyPpvp/ASprf1NIr2aZ1Kgl5ABoLCz521d33dPKzR8kbG4SN1vCvLf4nR25ue
7QM6XWWayjHrPH3qO78FS6h+iI38o8blgwL+yvpfYvVUvMUmTrguRbc0mWZhnbW7VtkULVM2Of+D
s3PlZF6i9ThjciJthMeYscll3RHMQVr7Qab4n4/5H/fWJU7Pkm3ndqrROQGmOO4w7dxo1dXDmkMg
+G5dwRrvPPcaMncEnfmcCjZWEECdMjKGlQmd/4/7I/i/8Y1TPMoCNV42o/kT0URAzk4/1yO515AI
jMZ/Y/XDner/PgcjCwwGtjStmBdm6eL9HKT6/PezeiUF+E+34b9CdEcCwjs6xtUY2T5n46qydA35
gc+9vV322r4AMR7cdD1vqr8/8creuIT0EQms4w4Vu2rnTob5TIgZbiMiVfJBYLj2gIviXs+JRa2i
0yppknKYx0z6/5hQXkL6IGU3mi3ARy9BcLMLU6TxXPzba3k/sf+1EDCHEbyJR7yWd8mvpAY1qR9t
/MFOvRIsL/F8kN8BiWQbWOHAFghVd6cm/YgBxQcn8torf//5f315PwRQjPY9K6DPUbkweGBKfPr7
e/lPPP8fh/1SHS+EalYzUcUghJ78DuQa/oJ2vT1ZztOnYV6+0rX9ZvV0jqZ9u3HNYg+jMt1TB7Gk
0vaNn7ltGDIi7ZJLyj7RNAqyNu0+0k+8ElEvUYBKk7GVdogxWlHtVzlKzAV3sgOhTMYTg6DI89/f
w7XnXMQA4XWaJSuPql578wG03k39DiyYO4e639fm3iDz+aj5EAT/EQv7X2/9IlGIt4CrpR1l2cxu
VS4nUshAl0MIYtWcTTIk2KXNCOpe3kxBGrOMdvuGKsLXjAfAIpoRrhqD1FHTV5rUbQc91pHP5DBL
EY3fKV0BzUSR35ou26Z6nVZwSgQlt2kDv6rzMvOVREcH3YcRuMBw1fILA7lo+DwQNblsCeCeBL0i
H7qktO39UecLMaPT1bZrEtfFNi4rLOtYOqDQ4GLwMhcn7Yl21OTAA+gvIZz2Min36ds07OwP7ArA
8I730YtvodDd86xFqbtnqXJkOEGOrDnpNfLvN5UaUFE34VD09WnvzTcq5Ex8XxOivZNSLattFg+T
OAGCFd2siskb6zfTQzBvmCZ2Atj7PWk6mFb0FIq1Q7z1Fbq7ts5bt9ZV6O0sE0wcZZPuXxsQAV4V
mfLE1ZWM1HFIpvD9iKU0l2J1ruCc9nnU+kmWWD+XEStpkIojhK+Wm0TNQQVYatHp8JeetrsGDKGc
xO6ermMVDqAc8GW92RZ5MwbpWPjLRHKRxPnstxhJbvKpiYJ8Gn8F8207rGM2uDlnEE+GB9wtlGHh
ilClY3Mzj/Lktico2+SKtGCT3PYDblwoUjddJiwELdcBN5eFdHf3ne3ypgv8Obezzeb5rcad00/4
rdE8zJ17c97PmbS/YOfwRr03kL7u9zE4u0RnulP5tvqVkXhXEA6zwCTp78vyCxVl5J7W4HnaphP0
lLJpEkcR4I3pKYu2L3Oqi2af75LlZa2bM975PUgjx9D1b366hIgODtt4E1ko9kewV8bsHTafGwA2
nBzEE3C+UPji0XBwKYjIzlvmMzGG5Qnlw7kJan4DADaVWdTJ6ch0SLcCexMc5rpFVoom5GS2FC9+
1sW2j+kZr9bPVtx6+Bswnh0G9pNuwXFW7rltbZRNa3jqJ3nHN5bHLT0vjaz8LbkP+PJtWuovbbP8
plEoIZmtCzAGO/BxV5ByveY12OrP1syP4Y4tN440SzAkK5Vs3oY9/EGU98pS9jbv6b2MRT5s6631
XdF4wZeVRtB+7rfc9xu/jMfmawLBHFCiiy4wZyk67It++emt7ZzBea1kYiy4fe6TGvljVWvoPi0h
uO0bPfhifulS8kwFLZie4mwb9BPdIWSbuvsweCVRXMHLoXRteKeCGIMkln5ZVnmf+vKphiXJ1ro7
GSdlqBe4bIyF13cYOBxplFYeIWfZ9BoK2/N5hvxQM09F3fjHwW8PELQohU0OK3E3UCu5rRuVjS25
HWvzAKJQXQxiKG1TH2GkmItOfMNxy3bJH+p6e+X+XMBHL9/Jt26PH2Pw4rwozoCnyzfc9wiDDSBv
Cv9u0/QsIC3nJ0tG1AMbhoPZYZPY6RI4zkc7e5WN9LnGlhJalTD9KVcYVZA5bYvJyodaTAcrf8fR
z4B2L6BJ3SiRgJyDrLELTwGf82hir4FoUNE2Ge2POhXPQRIcfQ23mxplFUwRbgI2tQWYincB9asO
fkLZKLCmybTKu3kNm8wGydtG2ipZhkdqwTjUC32DVDaabMlboPV5f/fScMupJupuS0U1waAg6321
vkeMzzDielTrfqh58Nw7XKXNBhIiuKlI54O0LpkfP+I2gibMGtJsoKGuIuvzQ9zASTSNwNXQcw8z
ArljU9hiQe1cuGgRWW2gL2c9xr7tHVfPsIxLdaaM23lpbaA+2xbzpgxQmvjRBAl7bp1LkyxelX1W
RGzF2AxY/m6SuREgiW/8V7hNU64gNxLl+L92eF76zXtkxEI3WYxwW71pPYJz3fsz2PFN0sU3gtHm
lfWwE8mDMB1gWtDIeMyiEC/nJV3hdZqBlAAdcdGyuAejXnOTJdTYz2xZ1Euf1tC4JQwhtdghpzZk
S6P7Mpp9IfOEUWduV7FtjxzSuLTcOPBEp3CI5I8EQ/GvSYwu2zBN9MyY8e4DN7CcrxIp1DK6WlWz
s5NX9iRFOhPupLvpvdD8oB7Q4PHGxDfI+AZ1DsD28HVQjX1n/bO8WXZ1x1eR5Fvfq2MT4BOLwElf
HakcbVj0HAqnx6jdlvRO95x0vyMvnO0TaXv27OoUOJRAepJmRnv6x+wa94PzQL0knfERJjQ7OsxN
7yHot7lS49b/vUm9kGKcdXoPTtvXrk+9WxPDBLA08xjiiC1eags5J+CPAotFT4wMYcWNVVPVSpMi
ltvgRQRJ+23nzYBjI3FhPpt5Ho4mJuJ52kP/Z11DgAKOT42jd0ufjn/qfqZ+CUso+w1MMPdb9O1U
8LXuil0qepy8iJ074YJfNFiYxjrS4VATfzsLrOL3DrAlyMaZ6bzAR/Qn91fDHncl05sZF9Njz6Lx
CZod6nnrx/HAbDrhDMJvW+VmiNDj427yD3xwyXFvapItrE9eBT4KpzSekDewef8yA3fRnmBlHx/H
dhQFfHG+T4TNquwcFdHTkE7i27vFWpDBUTr8abzAVrNN5+BoZvg5PFgoDbtCLriIx40NOF8sVbiY
NiYfIjfMpQcXs0/NGq5f+4S4L2z248+DIf0JE4CwEkqtN9o0ooICd3BIw3g7I2AuP6LFm2ZYUaxt
0RmTHFiN77RtwK+9GyLnaZp4n8INpJItagHojfEWET88b8txzS1fJkdUWwztFi4YBcUpvdubpQ9z
YQb5x+1j/xi28wZt9KW5Vesaf41p3ede05AcMEuaryFReMqIGwwVYJPALbSjUMv6HTWYzSDeJQrO
ODfrOE7TWSSMuHxXE0Lv5iTVT1AJcV4O9tz4Zt2S+DRD7ph8ndKUvUrB/eZ+hFlxDXoxvN3eFHSp
RQETRBLniV+T5dg5EYSlU0hweOZ2GIscHJjZW7mDpeVl++L0Ywj875wRF0NePI9CKIVVkEnHtLXp
/LrOYt2s/I/ERl29zJe7HGvoTsZ2seXWa7Qkj5Ktxk6lDqDG0ssVIKy0QYB4FJAc6/Mu6nCJpUmf
K6HmfsphdOfNSz5qr7EZY2EQIOFV9Em0bfBd0vo5hEpQburR4yg4R/4MX6tlyULKI8S+Ne4/OxfU
CglgUtfjseZA6O5REyKB4Z4gZRxuxst9pNjylio66cIiCj6pqebibm27ME/d7qaq35zeclgM+94P
JDx2u/f7Og1u0iSMgzYHx0ixuyReU/vbWrgmPq+dBwLGSmaTnlSwkokBWgQJ5T1fgj4Vt0LaLv40
MJj2DpkejJ3v1iXY7hFjkq0KREtkuYreS0+jXUOvgLsk9Z/WsVmhZIaX/U2jlZggRwwWH1Zrhn6B
cUC75HVHV3T3Zd/+qN17KbfGQZLesH5UQyagmbVnvgrUq98htShcw+Et3Uu3h8XMkDD2PhJ5wDOV
SM8pNOu2QnEd7vftBL+tx6VlzpZsgyl2mcAs0OGdu9qVXZ9scdGsdOoOikPjt9gGJX6DhmLbg+5J
O75ibTZox8BP0uZUNL7NOQ78kvvjCiG12p+RYBEgJIGjhfFkhxnnEvEKdN94zkFdHugtC0wiDwrE
E1vAnm1nZ3g7xm9yVgg+emuboVQ68vps0SDRV+u6LOHJm1e0vkJ/MKyAemXSHuZpsGMRjo2LMhEQ
vMOANft3DwpoMmvd3vAy3APzp14pSeGsE0by5z404hUHKxyKEcraD8lM2x3t53VWOSRl+iBbQAJT
R2ts7OfJmkqdw+MvbipwvYftHoycOcnxqx77aTqmdA7SBipvzablC3wwEbo5ZIreds3cH5PQ/XUS
RJrcpi2E+LAwiTrA5GmL83hrPSgwdMF+BuWjrgwos3OhlyROqrbRsin2d3mDDHuD2Ju09mxUDH3H
/VsKjnCYgbGG/1PDVEIcPagvTaVL9TYW1iUwmcEnrl1FYUcCKOSMg0dO9Ti19FcYGhQ2IUar33kv
VlQFHfV+tdFItxsd9Yt3YAJujQfYJbhPXESdLqQMRPcuqR/4WdwHCG911PK+CCIxsgeydvxMhsU7
Aeu1/0wlgeTDCor0AuGHNAfMEPkdBPGT9VQnKwuq0RAeZtBRpV8RL+q+4kEkoV8sk+U8jCb+sSEt
UlmDxWwKRzj7rWIn93Mt9GgPMYuCzxOMIpJSEAabrtVJs5xxBe08U+kQuWIjdohyD2kGPzRzXwPU
Rmwc5Fu9xG/71CUhmPrNGINYn85dlmAVg0NDPSRaNajRy10btDG5XWiHHesk63S1TwSHE/NDlp6p
4f5QqaUeXVFzLxhKQgHTrDy9+QkKInw2KogB0Ol2R0iHlhofIc28dAHPMAJJt3Pj/GnOQRhje7nN
kdlxm/ZyfoLq+7Ln3e4vNaCZftBXtKacFDEAXXEWe97+Kro55QXuUgNEP0vIy/uufAQxCVrrrddr
ckI/LfrxnmoGGRJyZrJZ+NweEOIAXm6atNV5mnQakG4WkCAD8yjqsp2HhN9026Tjm3hOgRJYV7y4
LGw3+zbLfjaFWSH9WZhZQRdjpj2g+JFE0nXq2mb2C4brxxZx1EzmDkeXmlNtQUIEINKHOV6IW+lr
nLhG5QwFJSrXIOWPg2n85qTexVazmAM5mc+KzX/2yfIIfYxY3ycTJ8g+3YwtK6PGQaQ2xsAq92O2
QfG9VumbpWZTGUMN1x87Xqu43HHeZc5aET/CFdS8bO6dHO5Jq15XT4efug04qMbzWpONZA1jtE9q
H70fCKVHRyWQJaH0hVcTYk1C6s/o+EkBoFu3A3pA62gX97GnvDnbYEg/cbSHTOxURnb9HgfWiIu9
y1ou36P0ahcavsA6c0IbBZ7hXffU+nYmMJDW73en9Ubj2yrE2pgfvmeC1mVmZWN3u7q5bmTm4D+d
HqAaguaugxpHfQ5xMcuntLZrdL8i/54/zRLB87iYfU1vbA8962JcA77dUfjXPkLKtp4/D1pzTFo2
TO4pZGWQ5f1sBOuj230ZEv+MvtPEK8W8YDyNtWUyQa0uzdpmq6MJ+zmLWsgHQiEUcHRApU73wxoZ
AZo9jFVRLqVbNq5TSo6EprN5COfRUz8C4RJ5F0k6o7Wlml42v/Q6TcOdBWxEgh6w1fsL90hrPsmu
D5szuKstPUJ9KJL3dgpgtF121pcRyCwe5b93GAU5FLXTYt8WOIAL5KAJYe2pac2mDxrIoaDOwFhY
/HLWUIrJFuyM4FkhCTnRoKfjEVPyJbj3tYB/dz4Rr0OKB77EWox9DCU0WKysv9GX6HHtwonU6KwH
UZ7i8haB/NkF/bB+YjqB9WudCEmeQ8xn/D8+CBDBMfQYmgBmwnF8qxNAutss7oZOvC3AqXvIoOjY
uTWfx5hNR+It/v4G8evGHLluTPCg9nUmNzBSdo/xYNRxxphluUONEDXf6TJE/NWfQmpefbcBwo34
61m89JXWOxpqetfQq82aiOyTn41Kef1DEpvd/fJggUkByiEKrNGCp0qEMo/X2ka3gqtge+umWNcn
QxMwVNDhXVWa1VirrlJS1Mnv0FhOPqOE5q5akGsvjz7xEu+zPwcJP429bKf7VITdXsRL46tPEmIM
KCKBaYR5TDZH4Jwk9+2Oq3TNoAsr92JY/d2FeTKnuOwQ3D3/aPjs9xLTWT+JhixBGregnQIXQRQd
FH1RdqjDNVIHB4Q1K6Km8bpC+YnmbzLSKxod1Pn9eNbN2ARpBi8Rp4EWjQzCGmBVmtyGRLDlgSgf
4vK7bpL0s9MBFNcS0jXms0eHBNsu9j0AMkXUtFA3DumOrinC/36r5TB4Dq29cJKYJdZdi/8Qsnm6
N2LCd3lHwHb1/QhLZ/0ZmWlQ64y1iKEniO21BhAN9R4J6gnN0CiH22ZEy8nngc5heGK717YDQKS/
U5ZPW4pOCzbei8ZBoy9TO20UHT0ftzfNY0kH/xUyYpukRW3iECExjhYJCo7va3Q1vWXql5vO4TR8
C/1pXaog7iTJkcrN7uQNtWmRDtX2LkW+vJqMEtUvp0SuiRjyPuoxVF4BxTMFTQixB2/e9vAW8+c4
/OLTVFs/s5KT5QnayK3p83WGPM0d88Z380WM2aPttVuRaq95z2WLMTXdOvSEkR4yQFMMpmAPYxBx
et/QOl0fSdBuLdBK4dxIoH0o9N7mbFG6q6sU2U98A5JZbZCiyNm0Vdgr0SrcVUSg05EMvQoHdLW7
ab1btEvrDCk1FaXfktHHH2ZMWoLuZrET35sYsEWIZl2GLjX6IJn00F+lo6mRJGmIeTTvfdFlRn2X
BfUggk9i3fV8u5jIZyeIT9gdjQI1IotQXdoXhoeCngBIpFOJtsL0i+89TU5IUXv/DPOn2VTdPrgW
9zg0i09c781Y1AEwjc9kDmr6tvWhl+RIw7zgoIUW7E57wnlwF9mC7RikYYcmiSBt+jBSS9FqM54N
S0ppXZCR0ANUzUxX7TgGELjHbBuj557o5lCLcBnzMPCbCFS8uRP3gx+aFwAuUFfyFh2Pom/mMao2
zKt52dfrgNPeW9SVgFyxNfPaqN8/cdiDkxJu3glGFuhgjKXdOE0/g5pq5THe/Ub8MjtDv6Fj4ORm
HEfUfPNBLQmqoQ25eepiFAFfYkKi/bkhe0iqekHhfIQVGuAYoGNo+J0oRntk9swAZu+7CM1U6Fh4
uOWn1M/pvGzmBU2n3Z7Ba6OkaJQveBUxudz1iXPzkUL5aj4IcCn7BzS6podBbHVXSheStJpraL9V
uOC8uWALlFpgTL4nfj7PSIWbbB1kuhbxlPjLL2V11JWYCL/DUjBHMSjhknD6g0ZU11ZIYozLQHSj
6pYbBL9Do+KV3A+tl/gvbvDS+KULu/TIBos+KZpqdRnHNdAsbqM1u6txjfC8m5SIi9YNIShybtpb
9AfgcnbAcMhTGWSLenWeRITJzDJ4EeL1ZB36iIgZr9EK0fGXZEVw/AoBTBSv2RAnDXQ2UD11hd4o
OJdNKtlXKXDHlxx6YE8WKiPIN1K5rJ+AMe+GFz8W4QuKFtQgrjHoZaacyuC8jn3N/8ALyPEvSVov
PyYBYY3SunrtbyzmTO/4d0xXbo2LI/Sllyip77hFmn3bhUkyI03gg/rioh59Dhb0dfAlWutNsyzt
Ns7CTArq2R9dsyXDQRDdcdDQ/WY9MHT1/1i6UcQ8snczz0DddxNGKECoThmQNfLBps10b/G7a7ZK
ugHDAVvyx1VF6N1LaMo91VOPUcvC7VFtJj5DFsN+Cohd6adgDTASCMIlQS80msLuBG7sPqLtEtPf
c9rsN8lm07veT8LvEYrlKlzcVrEGTTvofqItHDRo1Zp0xuiAQJlsDIHUZ+k632FyAK2VberuEzC0
qgg/K0y0J4WeN9CTVwnHyp0Cwabaid6sPU3RpSTu0wB8wTfLaAzkgafwi8APnRuZSjSObf9Z8Q2s
CnBbf7PaNadAY+Sk+f6Nu20pYWWl1izSKf9NbSK+Cxd1lRePBgXJuldeI4K7qEGbJdtx8953SUoN
ZkN9SCvIIy23HvPpUakAIlzbyGB/B6JrXqcp/4Hl9L63PO05ujTwIF4V1KVdsAMw02gy/QkbBYfl
cLfqi29N/zDIyd34cYSSqhlY7yovmJYWF0Otg7xOBkzcWA2LVsCc2VamceifgNEOj36wiEMgqL5p
olGC4hj2X/W4r5VY07FsBT4ma8HuFegOM9pimOX2o7f1SZejhexD+bPuzv0szV0aDO2hVRatFij3
jeU60LFgyFzqjNgdNty6Rzlgp9l7CHXn3/vgD9yh/UnKLXhvkpmdPDPTixLXSnLbB4Sg4dXS9Ffb
Ryhcw3HzK0J6XsHLJXqOdyEeOh1BRjII4qKnroszZtb9NMXElULKtIR1noL+Zh3S3CgVtZk/Uuj2
DgY6MDCl2jroIKSUwW1jbm+2oQcjbcHeeZtrA0KhQDsuRZmWpRBJLIc6QFOQu+QJRXL4tWlrkRYI
CVLmacTIY+g1SZKRRcc/hQdxOIyeF1R1m5QymzqXZKgnFNye0qUpOoCHnk06+Qv4E8Hww6Pedo/5
Af+eti48tnuiH3uI5NlyhGhi0Y1mL6YW5vUu8vx7mLSpP0H9PssasM5Or7g1EyTOKDtDuhzR4w+A
qFrRisDUlkLiPtO23tGS0lBvhxqRtGdc3jB1JElQH1ry/zg7ryXJkStNv8oYrwccKIcDa8O5AEKr
lJUlbmAlsqDh0IDj6feLJneHrG0218aMlsbsrIyMABzu5/zqDPLVLU377FRZj9+6THQkrcm37gMy
wSHrQiBnLTEm4nwU82ZiRtOlS6X8on3dXOMcGi0tKnmyDW2pMKZIv8SI/LaawLpTspKSTGIpHGxJ
5lxUqCy5Tra0PgPJ03R2SiY//DLJo8Ax9Wag6zgbvtU/+nQsn1JXEW9vkPHgYMLJnFJvvNy6m5tA
+9ywIqr/UjAIcQp13VO6uA4R+IYp0w+5oZxbk/lFG3apN11iKfUxbesJboEj/yl2LOPFdGbZ7/xY
wZwS099C55TzcAB7u4OttqKU6VV37anDDkNVzLfJc9TTnIsMNBiW1LIJr5mb7OoOiOtHzoK9sBaB
5DBbz8a6ol0C5bUFqzAvMypg5eRA+KW1y32RT2HHrJSo0k117v1u3E398inp0Q2bgDF0C41/9LBn
P65r8jXR04LELCW/O2/F3pjxxhezP0WIEYbtCJ+3NwN3jBrO10s+ldC+q/E28Ge2BZ2KycSobytF
90eFdCjKMALjJ4yrnSVWJq7iVAk7v/cOpFZCbRslQ4TNVKt9W8puV2KCvY3TXAGq9PHJEovzc4lr
44Y19l7rdt78Tc+DeRrr3IS+981tUKzpvhsn+57KMj5qP59ungxsMJ3K9cvQVHm98YRphXSezqaX
lbosUnlvbQa/jTOnOwB/BwdCRLtHr16XY2AEGb3aWlEMBcOLShkO2yUTjNGapfpdOsG4C9CnR9qv
56imO43kyOQL4QS4zrvEOBhT24SmDCyOWDMFBNPqp6XGF5859bjoLbVLQetfk1L7YZuA6IZshDGk
OWiq3SXPNgftzrRh08NVplZ2A8BrmbJi5iq91oRhiUeO7q7ZkWH6qacnTvSGOLx02LtdlfGhpzXH
4BsWY+omzpZKStjHBejO+yTMXK/7xDP1eDMLdzE+LaWh1W7Ivam14FrjJXlWcljiq8P0JPp7TLXJ
dJzY74dyAyeoTSbBKiCozVojsAQ4TVw5VyF+75rwZymS4offUF5+IQB20ttO+D07X2prbpGfoVzI
wCb2nRwBMCjamQB6oZFZsivXoLK3a894VhdJRsweHHa9HKyzv5Dz98F1QJJOejEWKvx2qkV20G2d
5k+e4Sb5T6an40M0vbpj2tYAM1V+p2sqeye0dKcmVnhGfuk0tK01hmlC0MsHpBalt4+Rk6xHGxu+
PKdkTeQc/n3vFNdYxn7+uprabd5lOibVuxtMqsxCK+Ap+1m7k1NRxc9McNkFU+fZm2VYTYcJFjaT
SuZWNypHPzAV5cHzA9Ed6jxvCqIKgSLzSGVs6ipiNnS/HiY6meopXeN52avAnGt0AXYan7skbdLP
ZOp27vcZOWtjAE6XKn6u+wwdWFjXpe/SgqWzNO7NdiG/V7AAy3iglNIDUiOTpO4H013g0ECazUUd
ekYANKB4ZTx+MexlKK6s1aI9rAwH0CjXG8hIAboa/AgahxzcqrZZzxVzG5LIEaI231qjr+D/tKVH
g1AEtRRfwbBaDgMmG5Fm30qS2Q+227bD0eIgbz4ES8d03FNpujScfTk29ZE7wDCXjZUbi6NwJSnV
/iDArq9OS0yRmYUGvVL70SnrSl6Esoz1jeRQq7vaahnKLQuD2xqhFmX1+wHf1Bvl0nptchIG5pNn
Lrn7QXUWO1NYJKK03s1g7bIPPIlqesE8dp8qnsSe6E42kRyoDzzGeIFK+zqQn42Jo+sLwcFu9Uqu
irY4WDvVj2++CTSNfgXMc2tIVvWjpUgafhJO1jdVSIEfa0ACsx7KKy1ta5wV+VT6tiZBqS9yacqW
bDx/bIb+3rIy9ccpzTF5s9e47rd1bBY1G/xk2I8uBI2SIZynI89E6+hmNztk0e9SxahZ9uem8MZr
6wklypA6dzUoTMq4yI55P3j6+zSB61Kfy36xXo0+UeMhdWeJRBm+zVt3zJ9P4oN2awkMCuG+Wh+I
WgxqdCfCLU4qdZYJTngc5g+Bb5ZVExmBZyb1sepnqsWs0MFwijNHOqGzCiJDUjqP5gl6pgEMbf0q
dmD5BOREC7BY5LW97fGG9eJWjuYczFduHaK7XZ+SNu7uhMzK5aNRaYJHwtQaHDXuAKMm8Au1elbx
JU37MkdHOyU8m7mOk+SBurqfNUITx6PGcQvwP4lETAXa2wbdmvCsChAWWk7EFKpB9JI2OdlUQE+j
/1AGAaD6ERldA1mwOrns+k0yBaOpQ8h2f8y3s3RH/5U0k6oClejcsXhrDJRMj2ApXfuUd3nsvwMa
B9OLKDJHfEgtHpDXRo+F9eybNPg8zymhZN9IaI+XBY1m1QNxEZCx+M7GFN7gn+dmWpJLkRa+d7Hc
NWufzGYkP7NUSzpvy7IvW2h504zNqKibsT/rzNf5VdrIT55i0czLRz02aQ7/27tQ3GPlwyj3A+kE
lTDl9LqWmMOiu4BbXNLUXc0fvnX3qxyA6gsJwR/rDlFHaaDz8u2xObROJtydzWDe+VvQz24ONRXE
7rmNiwnRR+P0Yp6OSFWSgE3YM0UcDkx+soBOIaW7qGv6ZIm6kgYYAG9FT3ZCeOGOV83QrTp5qLGa
FJdedKP/1naAL6G7VFpt23EY5i0ZpXW9rQttXtBDmM95mSKSCTqEX5vMMpYvlTGgN1pm0PdtPdMx
xcaavDgw7gwI0xVccZA9Gwl7DQisbc8wOLVFM4h2sD7fMZKjC1ymyYwd3WI/s87bcBwwMJ5Awpzy
rG0f2GaYWkcBqcb2sPH0jLhwsRsDQLxMhOCIABx77GyydW4BsH/w2FTgE1Pk9gyMSB5ooGRXXUiW
9DSjwxpTr2bEgDHP+GDPyfKtKVlnXpQO6OxuBjwDWpp1KtUGfdQch4bM6Kfs+zoto4kxWxdfpSv9
RUljz6Dh3ESC4jF6ITIDPiOtRe39mMogMZ+AOt10VyLo+hiUBHE8JNDPiv42aOYN6o0arV+nKRWZ
FWXb8I+xjQQkVLiFG7ZKkVnsX+Uyyy+BSIv1A7Qd2G+vMYG5Opin18Rymi9MzlSPQRLwnuhq5HzL
V1n7BwcfX3ZDVSqLaKp5O/vV4UTfF7lsxaXw+DwhLXLvPae1ZegwrtbePLicMPBjWU8/k5Tz/Kkx
3Li8Fm1sfexKms0oyXujDXM7Hu0Hi8aqvLRd6taPynRkvie1okOKUaFVuMVB6sRR12eq+VEwkQQg
eSHY66DarMB93bb0QHDNTbmXQyK8R2NBXBqJVs4om+CWVLNRgkkt0VCJimgZCng24UJ4L24jzc9Q
/FUOPNN4cVjOxUgKnYENKBzrxMo2nWhjOgxv1S+ur1oVrdJZiygG9fNCzSo1jzqIxcdcugS+pa4B
5GngDDB2gs2c3NbWmj7VsgdxShvERjL0ep0WRdhXubD3o1rU/FKQ85mEdJ6E3bucm8YuxSgvn0Tt
p8aeApXnNVvyeNqumZN9W9dlabag2rEZCsIVzENdDs36nW0rjyPP5RNvuyEFJSC017K3ScFQ7mus
ev67odvqs6eHvtjGguemNCukEciOTaSQsJFoFdN+XCMTLibYcmwscsNAjfGnF7eDe+WuFTQeeZ7+
cEuLGR5oB5M2yj1R2NHcTbqO2N5iAJEK1C+iwe7ykw7EKH8uc2ufRy+VnCt1BmOCFFt7T/7Ebrhp
3dlONz50zHQWi7ckm14BN22VztyzywQoqNVCrZyObX+vuR3TU+hi7KL1o7Jeq5k3DIJ/lFbpLaGk
n+pfOXjsfJN2Xuk+NB06pKikKoLvrvgFE8FM77yuPZ1UVNnVnByEMsxvfqn6z5wFjrVzS7SaESHh
Y7F1hqQ5jwu6340ajKWMoG6CBwR0lRHO1pq/j41UVVikjQ4eV6SMPxj/R9sjvZ743mgQCtWsWflM
IkoDybQBNfUmMjoQH/PZqYgoAJgVLZpbqzMZzlvOJL5dRtvTJs4Etr+tu8bTvV4fLHeTZUH/hRMn
z3cgyC7COs+wf6QLAxuRhM69l+/HASg+IuArKM8d010IO5qxNmySZDTsbTXPa8f0DN2dSdeZ1NFK
DP2tq13KAK1bejFa8DV9YI8vk5OyUo622bIruUGlkI8UVhD0rBdZLw8GWkE/qowCnRzzhadrQMvk
VZsuzbv1SyoL94n08/TdSxaAtrDFyFdFFgau4esIV+rfcyUZ07cwcQ1/6DihWGMEUNK9TkVgeqcY
4B26bK2MqMt7OaGE8R3vBe8nFKRydFozzLH112b5bCycS6ERqLjXYeJlfXxZmr5t3pYWf6hPtewE
89aqQJMXmlZYX/juAag7DwWHMZS9G1MI1yFa8hFf5myOqg229eJ66edejBoflrKUlbXEsLE9g60k
CN5iRj3KybA2nZMWk978O6H4AdS19Pco5MuII2JFDGtL9CsJs7vboX2tHcYECT2OT4M2zG2VZlDW
vSG2TMlBX0+pgx7JaB5n3XwxF3/YQcyMz2bhBWdw3enzHNvBYzmbVhGa6wSKU5jFNmk8a9e2tj4g
BKqf1pKU3KlH+25KywxzIxBR7mtA3QGaA62acRkRqDx53SAio0csk+UVtL1qRocpHM0dv1XuATCq
ecOF3rxMUzVt0mSU55bKxglLVBMgvYAf5bzMYOFZ94a8amSK0NwzT9CrDs7UxB/cNUl2vmnVyIFd
HU50LeHQCdAO5aanVVJsWEmj3kozaD8mRrGErZtYDfya0sh1HXBS5RRROVlGtPjgalKkXtTHRYcm
ermumGpCWuJ1EwP4Pbrjsry2qDnJfMziw793q182ce2UByRsLpOQkzhxwrZrBerOIGdn+WOby2+O
7f/HeOIHvyZCexTelar7cjvskgOuvkOws9/Mre1F7tbeU6SHboghc19spig+22f/gK1v635vIrYk
grf/xfv4XcMUb+MXE5konWmBEym3cfLJ9Fmx6XlCx/fHH/L3DYy8+t0H+nd+KcV0jyDOpNxZbIxb
D8EpI0JVhsaT4cZhCin3Ea2rdfStdtxS5hVhU+M1nomsVKFEjnwYCiRfdFD/+j3dnT2/d+F/MaAx
J4IJ6honYDB3dr8rB99NHxUnOrirTc8VAkiv4kA0PHnC05DIMULSkAYRJLAa/8WV+V2XExfmfjv+
7sIkyzosmdHJHT0ls6Oz1FuuMkbsTQHlHlCWev7xj+/BP7vBv1jWurbXves43m4F1JMvxGjm1caq
kCkcikxBn/7xn/ldZxwfyPnHDwTJ3gbVbIsdhIKNUsiqty3M5v/wQ/xiQG06MfUkUordJCsUCxZQ
QFKFsvlXQwb+2UX6xXQ2tElbNUlMfhGYRIhD5hgH+Y3A2X+VF/fPLs8vNrMB8ydSR0/sfLfd4gFF
W42t+l8spn/y4r/GU8cL3Kqg2d8lCAVCv5vYIVMg2//Rnf01nNouGgfdLtfGXisvlAPwaL+qlz9+
8d81hPvBr9nUXmdVM65/lk0Kavujr7N7ceZpIlhhDfC+NCOmcTCrQTS3P/6T/+xq/fL8p34CWMZc
qB2Asfjotl1/yy0o1z9+deu+4H9ne/F/ebJlrh1v0om7G/O4ldvebAMVMQdLFD+8qqYyils/GRA/
Nr39AHG35p+tfjXjjWfnTnJO3bxJXl3eVraBjZyN5K+38T++L/8reVePf30L/X/9J99/V43usgQ2
9x+//a9XVfG//7z/zv/9N7/8k/27un2t3vtf/9E//A6v+7e/u/k6fP2Hb7b1kA36aXzv9PN7P5bD
b6/PO7z/y//fH/7b+2+v8qqb97/86euPKqs34BZd9n34099+dPzxlz+5rARu4n/8/V/424/vH+Ev
f7p+Tb92X/t06L7+zu+9f+2Hv/zJN/8cWFA9AUp7B9I3YLnM7/efSPvPnssOLaQbCAT095iHWtER
/eVPtv1n0xam8JGcOo70A/aNXo33H1niz54lRICG1bY9xyJN/P+8v3+4R/99z/6tHqtHDDpDz0cS
vz3E/72e+AOu77rSQuThe6bl/pq4bI/aX+540tbTaRZ1axachvsX9lz/r1/6PC8iy3P3q/KKY9EM
T4lfAUFkw4dsSdTJcLdQfm5Y4kbACVNam54RHnYirast1NbPZ/8GeMY9EP1vBTyiaD0+cgGsyDaD
MuTW4DtBUhIplZq3UrTudh70scqLH3FT6GsjF7WzZzfZptQxwyLKL0JPTz3n6WlwR3NPU3uufaM5
twCJhF6t3wSz6s9NPjJ2ygODcqsTeEOxtaQZbIdSIFNIqQ6R/L3Vpds/dI1JhEt/QxS6EqW8zBdn
Ct6sYoXCmi1ksIlL/tGI8t+r1UHm1cfV7bqjPaLNKAN88gsX+SCrxd81biq249DpkBp/ujoObE4n
yfpCd3QoXGOlVW8eBg2EO/XueELLGJV6qW5ub+ltGby2puwPonWIZhgegZLM54y0nMMSRwgkQUtX
33tBw9s/j8aPEhGrMqrl1DhDc66RA7livK4d7kRV4Sn67cuIWnDrxesUGZlZoqrM7F0pyvdqYTAQ
Oc3jJc+zciPEkkXDxB2tSidCCeJHzEBgaEMv9uB2ODJ1nmxyo/YOAZOp8a14WAnKMb6NpuVgvyg/
5LoqLlUR5JclzT+UgTXutDH2J7u6Y+rSSK6Jk5SbtVHtlzpg1qo3lx/nwXhn2MzGtqCtF/R0aYBF
ie6u/oxi6HlAdvhpTNx9VzpZ5IxIHBbTN/elnv3dikLtqQFRDOfeXM++KGFOTOuNNLzkMMpZPca1
Lk+WObwr9ytUp/6Su3TEPsB7pUbsu4nTbWo3jYjX0e8BjMRciyeTcum62NOy8WY6jMrcN3P/M6OA
29GpX2mUExolPzmqqy5XtRWGkFcFKHr44ptZsmVVNxcXuZzH/J+zj7hEQG5QjvrVmR4AxQ/6PDiC
qMuc9mFkCR4JyVnoyv35WXkubnDcYj/m4SLabiSQssGXobA6pZ3Mz8U6t+C3xriHFrj1GCiu6Glm
ZLx5EdqF5V6YK22fe9YmrWl9xNBxmt3UiFpdthcdS6TALYVxMuftSfbpcUh84rkXeTbvX7p13RRa
SZyaMt2AKOU3UdcB7X1SRw4V7UlL+ZQqRO2lmp2dp/p4W5rpoWgbcRu86nsbG/GFhcQzExMf1TYM
6Rjx6B77Uj96ffU4LWP1lpbNprKKHgYZGB7p0QNzmI09Hpom1BAOF4CZacf/eeiwkG98dNvHuSLH
GNtvtbXMyrg41m1CNBiOhh4++7P8mcfDGQ+J2koN/dh/q+yBGA6/0LjvOmcrBmWGSBHkQ2wvR1E0
h2Qt508OW0dY9BNbR94gsuvKnefM1ieG37wWU0LIjwfmq8gHsCC1v+ksvtrBbdK+9dnSabsfR3M6
t5OLuDWd6g3aBCsSaT5eJ9N8WBmUsauLOYssTP1h4OryicMi3WR5u+msbrxQZMGRrlDRQwBEu8rk
lC4I84y61Huv1lD+MG0L5EE979YMCrl022FnFQjxMzMh4bvPjQ2phjsYMCj8Gf2OoYQBEj48AH+v
A8KFoZJiV6NgB/HWACATxehsPZSota8eos05YI3VRT9jDkvfC9O7WoaNI9n3hrDEfG4306dW6T0y
OBrGLLGjNTZ/aNFfVqKJSmWkJwZ1QLD6EV4iccaUc1gTDyS1CXH8Z3uyad0oa59NbdV7pFZPtjdf
GOyxYXE70WK2bZSZ1XExusuS9ShKTa55ujbwi82Nth0m2zTB3H1ShEtxwLI3n52UZIq1fx2SgW5O
6A9el5F13nvWpsqPeUe6iJ1lcQixcB3X5YudBRl+XRVHywRo3WSvc7YwOwlDtj2eaY76XePZN+1g
BXbM+bOT1d8sYw4iu8rfJaYaVJYinKb1p84MtkjL2PjZgPYAYKCacgfBDbIO3xQPsCvf2+wBEAah
WzfNh8nUW+2Nb8pOPxK1FnoBZvwOnusuwPgypQtkLXVplaOZ9XwP5Lf80d29l0FM+zom1s5SXOs0
zy95ZbzNYC4Dnlh0/JKH111Os3VrszQ/lX5xlS7gEAhEaKTeT4uxvidt0xu8TAv+RBxzWeEz1M43
d76mW0AfLXnn7nqeO5y1rRoj3LXuxgjSk8XJEALizVGn4zRqyvUnMgBg4op8qrn9Bh9XhKLMfOpS
fMHNWIZ25d/apNE7TF0tv3Yqc/NxDqZXlH7YNr3TAnYU5d1lsoAYNU68uMECHXfNC7NX0X5ig9Ox
HbEGn2TbI5AY8LRUifU6qvXRCTAfBU2DgcQ6Zn7y1TOsp3VI9gioyaMdampgtBOjRFRY2eIMlrcp
1FSevM7Hp1ALlPk8G7sRuCDSk5khzYm9TcO4wuckBhNC2NsfcubZMT7HfWMOKmZNb3ojsgwPaxIQ
6HHXh3j20e18d8eLfpGYPbaz2xo76nFwMzsjfwPm/TqPb0lQWZchdcazKYdTOeJHVO1DMS3LY5A5
29qq8XUnbnHwbGx8WGo3SpLjm9kdmtpyjc8cYl9qAgX2QWoh8KqCZgEmG+0N5sa9YrmR/FqjiPLn
D8bKIAZ3cYyw7pzhuc6tMB77760Iumfh2Nix9Yo5LZZ2WLT1bjKIjKwra91pVt2huCut0DCHKcrS
2yydfGcup2q0mrdRPC66qfclQVp7Mya72Hdg/pBuuZfGqb7Zk/+5sNW0izHUvCL7hWFcI3bG5QZ2
iyqtq9YN4Eu1z8xjWrrq6wp7vK3lOJ9yR341x8q7BoXYYzenjhTG/GgiroyoFz9NhvL3MAU7CJIi
avqBw3NZ1jCdm4GyJFeR7dUV7n2M+6gRu7BgNsU+yeZh6wmWbeYrLOKe3ATKH05IUPwQLMZLveEp
gz57YmEw6sdoJuMTzvNnE8pJGda8YYSsj7kMUyg2b2BnYBzPbL9k6k7sz0sCimj428IdgnOaFNcE
L0/Ifu1DmY03+P3sYWH4Qigpmk5DhaxoSfTNw7zWVk734JPG0Ztxdsae050DRIFB7Z8GAO2tJOqR
fQY0NHGmbDP5g7G3JuntGd7z0cFJ+bjcNY1G1zz6abPjSBXb6U7p1HaFPUwuHQ7+dcGvknkfrTgG
8U+eLI+KScgfHjKMcyIN+2Ki3zkGrjqsRZ6dK9N+NUa/OFpZH+wqK9lUBbmDWW93D7PrQhGM4/PS
rtj/vHajC2s/TBiPHHfyd7X2DawfunmJ2w53bhPZUO6vWgz+3lRLvYGailwjMT8Ezr1/qOILvAPW
IK1CO9Umz9gYzXkzRqpyjHNiNhT7AYC/HPxI1XmPGNULNsbaemQYYZiCiOhO7r0QyRlJchccd9su
xkYgx3Hk+TTa3ej3I9Y6/1D5xnmtavVaztZHoVleRZP3z0nRpGEGv3XNJmY+r3Jhbg7XZSP9BCex
2T5rnB8HfPD+fslOtvDmV8yi/a1exBn3E3TLLB+V94GpzM0p4E01NtHbpe1/ZyrLcILYG4+G5zzO
AOgbxm4KcLJseEUaa+5qXxSRGJePEifQ0WPE5SMjB1UEC9YS8IHjYkJ3O6yX0mHlSUM/jCYFD5z1
wUyXYLu2xtEvrPmxFkLvZI/kTbYJ7OPqPS/DwRvz5sFpgDp69d4NTv+woIuPkjfaJec2L9VpaAt5
1QmVuFOjVumhY1CIYaGe3JjitUn0a1K/dO1kEn7TlQe3qpetFqNxgarOzxKEe0MrscsFq2oBIN9U
Hc0cdncvTFGHRcHsf3BsUUVBKYLDnANAZglPEApocoYuUrX+w2SY69Yodjmk46zTfZo687H6afaI
kdqVGZBSTkcrze1oqcVPw/25Yh6/TEuhH3pf/UjST6ZZvA0xF0OkWh/icZHbxHY+TlbwauN42+dc
n+f46psq3letpDQX6z4b1zsLUbwMxvyRuAVY1LgtMUUG5hbw+NBY1Rmh6bIPiB3C0ZhUhfW0WO07
7OI3z63Sjc7k58Zh92X96ENa2AfhT+U2sNoLiUPGNk/yW2bX001r1D9VUsyhT8V6GF01bOdVuPg8
0ZLRPuHYbucnr1z9tzr+vH4cliR/tAbtoburcennmLj80r12o3kN0jF4xBqKGIr7uOEx5+1W3qWv
ig9imKtr7E8na8nLAxADIu44jfdmCt/X+MFbPTfOExTyXtNoEnkcUIymLcXWIvwotbyvQGPpgzdQ
XrpLfLHRErMWVP6UMMUhEu52mD3nYvettWU05y1NyuJyj+qCXmNNjkNw7PqkPiCk+5oNa3lUFmqk
fBo3ySIJ3UEFfTFqNNCLYeD9rmlz/Zl0JXe0d66bXYckPzUFCgkSO/femBbbRsn2sa/XPQM41iMh
NvsKedq+QsFYAi/fvBXzGUc4wvh76MZcvYhpdZ5LAXfJVuNFxdwGD4uYrMjxGQLeyMa4qd445wj5
Dihm23PaEajI6JJiWwlZns0J5qDI+uqAJuzWuky5QkVaHqZFYjaAJa2SV5ZldaNhnthh6Qt1M0fe
HDsnS0uCP+yxxOQ+suej8T8izP5sQeFdaysdEXHMW87k5DgL/6yaNLj4KbJJWa/MSJ4hjz+NRXOS
sExfA3/yo8GOy4Op1Uc+7XJBxoGBqxke64QAY5FK8wFJSHOvyUk6wd+wr3sckQtC82NCINihnslr
GftsG2du/TLDDx6du/MZsUd+tfxWHFpreLeXlS6VZsMT01bEs332EFUdayPdT3Aup8mrL2nTE1Yj
LTIOBuOIkvWkUDJbgiQap0svjlun+0oD4tzJXcJ9iyhNnOOUVZdm/BbE/ktexheTCxeOlnwH8x1B
Y+YnBKgkjSgM5FhBJ5UmOzLZQYGng8YIsGmn7LGMMUYZnvUBrSVth+vdPGcgsV+tL8XcyMfxgH6Y
5rz1Rai0xC5r5rTr/rqTiX8V0jNRnCmLFMATfHC/pdFtgDc++wEiH2x4h3p6YQTDyaN+R+CSXLAo
fEaEl5Fjk/wwymw/kNoIHIAC3p88bDfuckSkcx4shl5VZnAce9y+9gJFq8oC2rLGIqXfLWITwzi7
G5IL0AifbFhCidqwt51833k1nrYZ7S3V5WYlQQd7hLeRuflFJpYfWdnylud6b0ILk3++NUaHQt3p
XhDqySjr3G8+HsRp2Exr86m1nHHTV+UbwvQP8K3ge6jtu5X+qDTO+Od+9gxnIDoOgfI62BuqyKtl
ptUeHvInc7ofxIKCzSdgYRqTgIEhzU/pVAQaxaaBPnDFcJTcJ+4Jd4/WLTm6Rn9diokplZX5TSHm
vU2GjG+FFWNSqb1s6+IBD5lKoDf3PSFyJ5HRYbDZjKMcrmKojuCE5ee6RK1qINyLkqVFy1eu/Qkw
mzGP9JBl8eAM6mYFfn/NhfnQJwHysXtwg4e6amMRVHDrddsdnTK/keqQq1CjWzkXYMX0gmI6S3MR
O0S0IpzToqbfbN/x26G7JpvpwWxjFPafHVn5Iav9Ys3LS9srDBsSU3zudzJyZkqgZih5huMWbdzg
ErqXT0PUCNvdVcZiPUp9TohNeCCiKwSPN8DZhjUarGTY/m+SzmK5cqTdok+kCDFMBYfJUKaJwnb9
pUwx09Pfpb4TR/WgHfaxlPnB3msX2WKy3ff60OwqTsJBPjMd/TayvLxg7wfYkXYx5uAsp+8HP9Xy
ajQkNb3KQT6occ9OkY6fs4ujwJ0UO+ByYjUrK/G8YvP0C6fuX7lIQr5BE7nIYPcDM6KTOY+hN+Ck
GCQff0r9JXtjV3em85H04llvlWeBMxVpf9weWnuQoVYa+zHWPtMcnB29gA9qBxerywdjKePkZ9mh
WdsdP98EYgORYFnP634u7cZH9EsrRf9DAVh0sNngg4wE9fnDCeTpZ6e53PIgMxmybn6iqm99JWau
p9dWqFv9D7yFR9yOztVOeYnWv+7MRWtyyAX5kL5rnfgdLbxSbmx8ZhZj3MQ1Ak9PPD8X+bnsBhm5
s4kx22LO3GCIpZiqO7hiZvJSxMpHESPBd7P0wxqtZwzjiV9OaXlwjbs1mcWt7dBYAKthttQY3Awg
ZSru7Wd233ZCihVP0m5Uk3rXltVTUVv2Xbod6bh2UKmTGaL7eBKqjfHags/EY9qcDds9jyiRb65o
jhTPRZD3bRIhfXxtNjnwSso0ttcf3caUp1B54qeVr2gULOSI6OMnad4hC6sPKbpDW/QCRhV/6346
ohWyzpnSY7YtzR06N4SAJSazxrXP7h2mtv0uAXJws64GOKAsD6y2E59kZO8cw7gg4/nm1SujeGVq
w8jZuw2zjaICGXS/pnchjnjwjL2NUTEzuo4STnfDFiiVj524CiraV7/ytD2odiaf1avACnktM1SS
SYlDtqGwQ1RUHni8OVSpAn3knlbQt9q8mwYPi4vrZpg07H+wT5Zd3+dfRN27x2wpb24MtqIi3epQ
rTendW4tarsIa7saNklcn2qlU4K1nZPrCgcsXOLQWqr+VtTwHS3P+SDky8AfkL1TvWeoQhV/4TJJ
pPrrpMkQ9biHB4PPNaEOlnqIT8/eaw2PTJW4/PWm7GSVUxVkw2OzjB5VRpWBHlsnp14vY9Zru7Hx
ANgVKMfxzvg5MqUcKtU+qfStcN4hkf1DrIcSED81+NXkqr49ji9iZKfZ6E/luBmssM4ZiJX8dUAj
VkuHCWKrBBM8iGIAnDiorPJwzSMy1mxsGZ2/ojnk4Gpel4WpDJOKN+6ExB81qAStsJ4XmV5ARTCZ
9uqGMf4UpMPAi1MyeKInX6rMQP3Y/7RxapwVa/hDA16FqOz8GTH8Id2ZEygwnTewrUf7QJ50JzGt
sZMY9ijfzaDjGSk3R4SSc9z07rS7crDNEW+by73HQeDlzgkk9T/bwc6jJOsIlAI/Y6MPTO1RH7Ao
GN/pj5QdMpn/mdXSBV3q/S2wiJ2pCzEo0i5tKIh+7exgLIom1ITElzo/8gYL/7i6bjDWerobQKL6
vc2p6zG4St2dhjUy0hjTLYP9ZdpVtnPsv7NpHaCWvrWmdqwT1lHFUJ8l1HSX22B0k4Oj5twSyCz9
YZWVbzdW5hdzz1ihiX3CRrt8s3zxUyWT+o19YGEGwvXQL/golPw1myCl2Io4yNXFGExd5a+63wKV
PjOi/W0RthZ5/bYOHcK5bNylpiUOGjGFKaugZyHUYIMkKoZ8ON4uB5t0YQvycAa3uuiUMjwS1b8G
GmJkZswpuE8+MBmc7IKPvml3Q9Ind2NSW3/utGsGmYhxt8xC7tov0Y36AeeGFlYaT0LrMirMMOtE
yqhdGgeipCPy/gS16Iqk2mD82oy0DuhPuKhx/z1Pxbgc4R2gH0eT3B0cl42XKr2tgF78pYgZWOf2
FijGNnuTsDLy6h6J0jmRXBBY1o51BRbN6N5sqblSAJ+IsHGnaBjSrGMr9SVI+QMjcp/CBZPqyfT0
a9yKj0EWbohUzdiXBk401QVGkyhvJPb0kTbnMCXV5tDp1ntc5599Vf/TgIHuFKwYgcUuseSGcqbp
WGXrL9unlumFQshS4jwEnJKH92J0/b9tHvAqy47hotQuMmEeilsss/X+nI7JS70Rc1oNUrTXZ1wS
+lBAcGXGPWjoZw3H2xvWWtJYxeVesZsyhC7y2Rhaup83nS8Gm49Ss4uTGKvnjorwMDGaT5PCO/LG
P0+yH68uUDOtiZMH8q98V1oOpnujAglDcOaFNuzUrEXMGM9dOWYHYvjMFPAnGDkoUh5alLepxrHG
pQ+hk2xANKsYgotty9Yr6/bdm30R00f2mmgDc3CGqLYt3FGFiChTx52ULYJprXweDQWdvTNeFekt
QatMSlg1E+8CPIjAAOJ1SIvlwdAj3sOryA5Iwc8M59c/Ta9ymuXF3lUg6KK1a9+V2C4D+ETOQdYp
SC8njpyZgbJrZu2xsEFb8Bh5LBPYA6LLhxtlTPfCwGyZypKcJ3PyQJWNRUjm4P+q0pCh2tndFRPu
d+/R+xaduV9my3wULjJzo22fVm8euSodh9Kl165NbGeHuFf+LOq1NDrxkwtIuYhgTTCNr3OLnr13
Puy2PikUP8zfM876uMjOvBHqEYEja9x13oEEtjdOJzOtNT3kS46j0cVVxdqHLeG2yGi16tB4ICcW
SMaJY7mRQmB34EGoS/MvJdGvCZOOjNZsl4IyPxR2czGpa5ALJv6iymmvrknI2rQ/EJh2HMkVPf33
pau9d9wn48GSlrzXGrsALpB0h5U4vRu0xuSFn8xUBe6X4XOjyjoNXiloUNP6yfRIL5sbAHkZHKti
KpbQcvkIeoUVV7Yd0wuxzFx4jR5ii/tXZon7ULCo7aYMtmxqpu5RyxPtIDw2qmx59tOqG3eAH8+j
y+6IUXhxkBnRHSNjPd5GSoZeG8nDypQnd636Y2p6p6IYVz/rvWqPjz0JV73XLlWTvKMmkP9bZtpq
prp+MujNsWVW/6jdWYvWYT5xVM/hrAKYLdaVOXYt26BuiitYB3mt0xLamGwunAFTGOfdHFAvpBdp
Pbm6lV713v6f3s/9DjnlENqJXgSxsNcrKK3neh2YtUN+W0vVz91c3uZSZwJtK5d+wyiZ0/OS93vc
xBjYtoYIXyIK+WZwUAtTG2hp97RWujz1ev3DKWqcXV2/tAmifW1i/J0hkw+b0vgD9FR9apk75K6z
L6A+njslVwOCNNjd2Ip7ETIbXmyTWz9u755r015nTBsMnjrcW3yJTYDa7FGCUYHDmevqdC/N1sdv
NFwnPVNgbYGHrJktJE3KRzDMFqYh2vXKmT+azIYWYTjUSmbHlSlDB/Pe1avESSoMqOK4o6nBraBt
o12gWN4e4dDNw0nCo8ZrUquQ7E2ILKeZQPiYF3tfsB8+DAxJeFaGV7u1TiatBX2tdtfFNF7bqv2B
v7cDUNC/FH2NOc5MPSi1+kNCNudlY7pfSQ2POyqrD8QRQbnC/GXO8+6kEFQItGBKrqTmOcUEF6Xx
rGN5cQU+rdw9KAMLRYMn82xqMGQTYX4vHkb9Wv8y2PqQYSh/s9jYWm2GGAqPou7BG0rWXaKXt8yx
HRw7vHOj43wahf2EyWpjfq0fsKTCKa8iz3TusgDEEoNudSsOn3FeaexZz7djByHLd+z8yTHFeyIP
FdtyX0O97FOGg01raZXd3sDEkt9Hw3hbOs3aXI8bl1v39qMysB/VskuSVo/FgzJQzVwgpT0hhmav
N4pnG3rOXuY93109OtRjCZLzDD+No2XU9p7NUmfIwDgyikxL3M8NEocQBfcQiOWfQsxEpAtrCBLW
lDqAu13BmQyUmtFiJf8yCk57E6xu/eZp9Aq26P+Sc/RiMs7dK7H2UeUgDDEUBqUo7X2vfdd9P58M
eklQVuqbt21u5w5eY2f9nYHKeIQUOrX60czTj25lAEo6EbmKDWPlx7X/OIvR7bAucyGWiAoWyo2E
HJmig7Ii12nb2n42UxywE/NVswJforLnnG06+UZh8V1q53yOGdtZTuigJdnmsYfe6i9LKoNi4gFw
FwQlThOsfKTc82Hec9nEdjAV0wwGZX1dCSYJtES9MraemQQ6bBGNCm9Pqv6pdAV2ouuPqPyv1MIK
zsSHI1nCVhu/wi3hoPRNzWc/vLPmkFFTqs/ot8FPp71PO3XSrPrdJZNwjzvX9GcAEpEKy1RbYLoJ
bTiueveQRo2fr8vf0H4IhnKv7Ltest55Mhum8kk3dH63vOiJi+Yah4afSu1L65zXSRVn03teaSka
G/+44OZcV1O9CepdBW1GUnzGkITQpTcy6Hq6u3UCmDfpWFw4XXaqQpW3NqsM1rEnhFjZKsea5afq
Fbdi4NRSsYrqQLiCxYxfO+M3T7FRLhnOfMEpnnTan9RE+W0Jb9eP1k9c2oOf4sHFy6e/ghwd+Pxx
2Glanex7k+07PWfQqwXqrjbFnurl7HZxh9bZuhHDZtWPXefRrpx4swYkOp9BATU8Q5q5vJae/pbq
ehuaCbt8HTcbFK922Ukz/yFfgn5qM8FD3/Aj3TBOvGzeLk0W9sibHWX1zG+pnsXWNTewUbJsZQ7N
Arru7RASdMjw5kNNhti3Egb7AoKDaS3w3eaEwdk0fDnm3RT0TiKdm82fjYCqbOQ+GRYZebOo6Cvr
Dwe1WDAJ6aN2+VcDH2fyAvPEcww4G9kD9C1QH+QsY27/blmBnUAqZWTqfRjsawbaZfyuu+IPgrR3
C3vEhYdGWX6z1GQ3bndVACfmx9RngN7tsAf6el/zNTm4dnFbPboB+z1ukImBOlkYn3YfcmH9oy0o
esitw81Z7r01eVsK61ai1gqaZFZCFZSfBaQ2NGuGnINXIb/I57DOOcrU8bXXqsB5XgsaysY9Dcso
ArekAoQjIGb7iBjjUiXFy6KtSxTn61Gu5sCqwHJJNShPwB5cCv822a1UJqiqmnO31vtRzfodMgUi
NJ16n2OjCyrUNyQDmDutrf6XjlqE6+LWV0BmRp3H18ICFc6jvvrWNKGI0rkvhd6fmgZpD80PKL0W
z3DrQkA0m6cc3uutNJt1WwXi5yiTCwSqLNJXupGxzdVzKkA2SZzpwQAKJpIVoj4EA+a7QOY36UGB
CPMFPdd1rXPwbqQPBCK1vL3XPJsQ/N4aO5PsdHr32rEjnQnWoNwC0AeA7DBTK8G14gFOvIE16fZF
7YT+//8yxlABjMxop7TucU8c17A4NwkVJiTCJAEAM3VX15ieB35GZP4DCQq58TIzh3mAojYfVscK
in1TA4bsmrHe2ucqd3tXGTpgSxmNq649zxOipHazkmHK41cClx3q4PaRYf/oDhoE1BdXlY8QjGZF
SwZsvxVRrelP9GlRbSo5ozbzljbrk3Smi9MSDCFduNf6YB8mB6TOuvRwcZA8kB+AgovARaBkhOXo
xsXB+7zSHeGkG9sLllD0KIXzMGJjico0ti7WfsirE7qpyNGSZe9MjN3Hdh3wZOr6oVxAYSD9sTAN
7zrnO6P4O2FLPlQEqF9IR3Kme2wD4HTj5l2DXlMkQ3LM1+G30MqroyZsETxIQulQHVgLZTdLGIRa
gmYIG+ly+A2F9lgFi1225oe2w73nUWc6JKmyqyBJhTEpl3dVnhmZqKe8asYbeeoFTxYuLQkgYu92
abNzV+PkjQa8VXXYnlN15AU9L2KdUQpsmAY9UQORG+5Z8VQ8YYbrhLM5OxgJFyMytZJJICLIJSmM
qJsVAISLRdSyq6+Heaz2pZpmR5e7rrIczbftRl48YDmU0Et8UNTh29bbQ4da8K4NOkuCVbsC31B3
o6XtR7dlUG0tkh0HkqVSc46t7VEbp8pOybrhUNq6fuIpg0wzcifN9SVLGL1Y48Ngg3LPsxoWGZMD
BM+LfqDJMtC1lkCVSJK4eKvzbHddDVhmRHHrOJeF3/qPZA5kGGq311XHC1bAvIzyEMColHfyPdkw
zzbvMCe9nUcNnq+LgiiIOB3xGA3tsyw7gDDj8CIABN5qM2FXHdM39Ebh+XY5sT2Heast/Uk0WgFN
wXNvmb7iP05gLMO/4zV1jVM71y/QDKLJ9ZwdFineKADK1IgSQGRc3hdbl5zGCq6eanLOnitQB8VP
JtKGl6p33t18rk+6XUJQqzuoJqp2hjXybi4DpwYKxwiGMCO0uJc3AYOOGrMedgPV5bkhDsJdbe8w
G96vaqnGn8Jb794o2x/ZsSxM1dB1AFvpoB+uPVqUUMmhv8upTuAqlZ8Q5X8g8FQeU/GNP8XC+SMz
smqn1sVOlEsVVkPMZTyz7aH++ee0zCldkTx6o+SElcOjS7D6Fs6k7pFfxGFHMvlots0J1q8TGoTA
HFUN0PvqxA3zX4jeK6v5bC7eKG6sIwp1vEQizpkYK+pzm1wLhk/OoBTBOLLVr1wGhHIRFxMn7t7Q
Thi6bb9WllNGZkTEsns5kMsn8y55yE6ivDLMXa2Mh7XymDtTH04QSBtlP9raA4vTcGlNsrvKebxW
3viGj98MJj0cAVYEDQQTDh/Vx1D7LWxDPetHsWAAZwOFIAEVacOgyq3JJi7y7za1fmFIugdPHNxJ
fTO0PMQbbh5AP9pXVynOiM7Kz6iDxPLOq2v7+XduDdmXS/zOXPNbLADZXix8z5HelgZSUhUHMLy6
h6Ju5Cqd07TUNPMAZi4YYkNQgQzTkQriNbH0DNnKkF/auLAu6VpWtFh5t0/TJPYXUq+es/xDk28K
I0/BbuVZV9ufpI2dYFkNm0cfS9cKEHu2TTuigEj3JljV0LIbZh9wKwMs1sZu3m4tfXsIxZaIkTIp
pIkq68swOPTtVbdlis1mYCACyiZPv1lo5g0xLKc2WfftCAyorxYAuLzS+ImIwBimp9KqH2qWiTMb
MSUb7sBaxbNVdBla2yJhmOui+JPsJQCgbxuv23//clsOAnrUNJjZqmgwns8sxr4QW8q9sTD26Nur
g7S4WN3fZknHF7c2XkCEvxRGLS6Mpz67tSlObexCU2ubfh8rxEVO8Q3oS4QlACh87Yx3FJS0unM5
PHr9R9S9+xpn4K6xyaMOYWnid6SH3MtcdyLyKNDdw0SrHZgIrIzqBxMaugQUFWFrYvLunbi/F0L5
w47dCkVetIdpSbAiAMLzZLbp82YCbMzQMtFAxhr1TkkeSK6oL91gtxDAl9vGO0QqGitRAnCLxZUs
r6bufOTaqh4Vi9phKpt9r/BykWH/LTf1jddiAq2W/uwM7T9Yec2+FXl+MwQSJ7OMqzDPdOeUbl8m
L8v3AApfVvJTbtWStjdyT/bdaCJPH+qdNunKjvMomiw98pqifWgink+mFb+lXtU/PF3S4C6rhNG1
8kRkfwzGMD60ORb2W02XQxwNyLGgB2gasdNkT0TP5OLpbH8tcEWTWioMkcWXTa4Sah72hZTpbuPo
YSLdj24xCXGj+Hf41lmdsQKqEZ4jYpKIKVmq0NnqIjsXBaMBIqt7aKhVyGpTsj9YX3rqmWBsLeYV
5BCpMQBKoRLqgmirzrSBWSIJPyuH3pIwrzFUH4Ju48NoYl/aRTxXCsZ/3yyS5zENxLc2s0hjEww7
5FZkkIw4yNdwLFd0XSiEVMVoD5zrh7mTHyje1+PU7zFyyffOYJYKubcIGPOo/iLi8YMjJ4Dew9+A
uPeD1r3QaGWv7txdBoOEBAd/7xHZLkqYrv9WIJ08YFYcBsXqDyu4GxoIMT7o1V9YyKTPpjufOQC6
Y5yZDiM1Vf1Y62Zm+ADxbJy0fxWpy6cs1j8wjNNQ66nAyp6qIvKkmu1i7L5kgDZRRSaKApL7ZDTL
9Er9KqERprwSRR2iq+Dcd2gjrWx5sDpHla+tbtQA82wWY/5MyuqhVls8BWTNiLAE5yR1JtgT4/SK
HZEpxyrS1eq5EkCHQaTGJB4iO0wVtw0LlxO7IUdnZ+uFe7RG9nxiMMI6kcOBm5bXFvAmaE/twX5b
31kzwXPllLUX2fCkJmmxAW8zqMLeeUwBMIADzI0N08Gxf2WswDNDqefb6yYQKsy3pYlvKzk5JwYK
HP4680342Gzfex2tvl4GHGQPCDnONUeMuimjAPFeZC/Sl74GypkX9omb8Hcys2MxEnXX1+6uUeDs
uP3HUPT50e4Io3Jy8LVT42ypdAuryZI0WTJMQ6tzQ0+ZPxHScSRkGLMnoz7C33rvvI06Q7qBqnzp
a/811k1HsYaLJUlw/kvjL5AM9wQlcwIQXVbsuDcVS6YvTwPguJ1M30RR3JrxquUsUdnzpX6MDJFn
vmR51Ir2qdboTHLbLkPUU0+cTNMxM9gL9d8tVZ6vK7HkaMdg3CPetgbEjHOCvHaibggyOTKMVdNn
h8G6rvav1gqcNEnM8cxz2b9O6dxFFvySnVaeJ9Mb9mmjfFkGixGyA9qTitPCg0JsdTaNhzdsC6g6
MMoxO+R2da7GdNcQMzMxdIdjOBthLueRyQLdWqs3LCptdNJoyYlkyb+AkPD6TqtvjJMIc8zrKO+I
f0JQ0Aax2h9bamu9PLHYfLNMbO3ziKZ6YMiaUkFkRYj98MbaFqBRjsBi/Jvl3ikrUvS5iYqvxwXN
PKHlRyjxJWV/nmP1Dh7c2hXESx7AlDjBquev08CCj719Ea1rMwd67dr3tqx3gqVVpCLoZESGNH3b
xh2aGA0MRE50hW6Bbe2/zDphjMfzkssPxbEAjl7VmOSZxCFIgIYay0uym2ejR5bJ8NhLdhmgCt/Q
4WwOk/iDBaZZ5GN2xp3T4AHLq6c8HZHKKwYbvcV5ccf+VCGePjrdBBLbMi6d20EIVdclpHu2bjUe
MWm69XNjdszlEpH86B0eutQ09yJejP2aVViqaMMDbMelT/rYcPfQWxVU8fNQzsdsnKCYNeLmINxh
34CWyTW05DYnbIKXRjuLyeHXMpDp9fTsrr7QWszqqzFxTnLtFYfRlHDkmol8gEGJWlsckH52CFqJ
U7AN80joFjoqvQo724g/XWiioggbY7YQwSjVK6CEcFVI2oPc1geEIXXXFeLptfRYuGSL9oPEaLOt
j0o0GOOnJwncaZwEZrBWf8XEI4X9QK2XI3fFjDLl5Dk2M8TnV5UW8lwx5DhWdvGdDOR0mfX0if6J
iXpdtWGDJBishfUpUW5diDdqfUB47OSS5Om/L/z9+bEy6y/IAy/ozGzA29sf67S1byXAXZx40Zwn
Spg29UqYHOUeSq+IpmF5T9fqk2tgNxfV/GZZ1gluXH6eckErCIlbjauXWkcLAjLgTjz9I0PYekMT
T86FVRlXD87P3l0n1seJh6psSk9waYu7wghix918gCu/jRmI6FyFtEK4gQnKTquiitCJ4Is2eqFv
mjUzpQRrBhJIjeErOsnVhXo7d8mrN6gkl3mp8qJbQxta89juySFjSzzzYGoVyWmFpVcHq8uwtG2r
en0FUQu+coekD6evNaHkILe5qaCMSa9yLjOopsvcM7nLVmApgNmHi73iBBpn6QEpOAlMezBq+nue
G3/HRbevuQobkeleGSrkTqosuRjgK3pQDdlngaH5Cb/0wTbW4qHnbGfAdAwR1c99eTeEfcRz5nxr
Flsqk9QTm8LtaM+WfC7Ka26p8x2KbBQvaXzMIUj6I0znS9k5jGGtzc2h5A5nCNMBL94Ed5MYonGx
5rNWUj3oiDVZMZNnsyrrifyvF3co672teRAt7VwNZ1l75Ih13UHL0YoYrbEnDXVXYVI9JkQMbiew
JrVXPa6cvc4qnmmY6Hd6Lv7Hnufhlol9zDWyeEi9/eHk5JFXt83pzEh1NLiMW4ZQunIcGdui1U/1
C4KiEUva60pTzV+jCwHHmMRD8DF6jo1Cx2nVi6t6gJxs66jhPHv89wVt3aedZTFHnphD6I45k2T+
U5JEcGiUjDl6up6gUIq7nLo78qDlTM/OiMr71dcaKYTRUX2pS3FOTdRCFciWJTef5pol86r1x3x0
f4uhV07MXN96B08pDdrdNArHX81xRpUEPF+m3tcU9/p3PvyIDR0wxPl7j/sNNT+vj6551ceMvEZA
PfrScqyLKgnCmSVYBpvUtRAwL1kHI9fysGSy6LZKhu6aoGQRdjHfcrcxT5sraW3T/KYkRhXJgvZX
zXt5QZOwy0z+1ArhPX7amvvapSJyLHldqJoDpW0Psaoxqxse1mBQtbg83c5noXc4A5PhKmb1rxhW
tKKwhEReHnszJw2MkhH/mcOC+Tzb8l52qC5cJnskiBqhkYl+r0hGWqajbNbCfo8TrQjm7F8vtL1e
LllIzdRFwH7DCjW7QVNdd1UasXf/NhunDOA1/auXEXjtq5iSRzyhYSKe1y/HhbupTpPH0JrKHW+9
uM5WjJBwCxjgB/bzwWMCaon6nqoHS7G/WtVUsCTq2+cq9oNbf/03pUHoNV5F1jxQGSyHaUIE1nIm
eSKRxBG8K2qHTNVzj2ll9Z8xNSU5EVA3oLxH09hgcRM4ErL0stiz+2THyqdbMFJesZpjfya9lz0S
fDa7ww2TLQPBv216ZdT9asRtcmIlR+mbW8y8jdi9kUeSM8IKY9Gz3YL9Va346BFxMhNlW9/GrRoW
+MR2VWKW16TqkDfpxbEpNB39Vzs/5MTZg7psofPNr1Nqb3jiTBy1mSw7Rnt94MRlfqwbVlJNpiZR
Xk+wihvgYQqqV1Roj7pOOdKc/qUuCCBQmviDlGb0kokF0USWmzE0Gok80HUIb2XcvTmZ/At8ENWm
IGEhpdVFSLB1H9JC3mJfsibTokwWKQYx45nBQBelXv1NRva/0Zg+hvaoaO7LMuMTkcbykhiId+jW
fi20u87MhIVJZh2SPULZ7I3XqVuPeT6eNTTXyb1XTIOtHy/z5C5IQ9aX6o5qf9p7ku0w6gxugoQy
DG7YZ1LzK9bzAENZksYcC+j7JnG5Fp8NiHLqGntqKKgVfFRe+kLmTN1bbtiPnhXl8P4Z/+IABBhG
dlTXwXTejcP8LL32Jx/s/xXp9J446BCERE/fq2ENIMCnP3fc4i5Vm+mAqxMoWJIiKrWbNPnQV239
24lkn9b5vzglIhrxw7uKzq1SiAjtxounOhqnj3we4/W/XIMJoDieB1fywlSG58c6aVN9gxmFwtLE
NrXfPgN15NeqYBdGbGlrZEHVzDu//RriH4TMIQQdvW+ncTonZQYsG5mnl8e3aZV21BMKxco3Jbt0
UaCkt76a8L87KO9JLJtgbpWkP0CTi1K9iRw5KIFRsKyrZufvlG1JHvV6UtbcQZCd2VHX2ufSTP94
5lQywWYr5Cp5eSLz8TikBqNss1FDw6EpbZ2E0Cd9stihNx/tHNRq1wR9SlThTApbMGvrR8UsIla3
no5YESI6j51LBpmjOt/1/JLq59nDLgUabKQBAO6VZArlF+UT7HnK7nq4dto/s8Rji9pI3dA5oArT
5F5kyV/b7OIgF6RaVhC2ExcbqF3wNxph35ceqrtJLC9qklo8bsZL35YIlLkF9WpQQzoJgXHf5qj0
qnvlvpKD/GZJnjJ9ewsGW/6dtBjVmY6QmFHJzPvDlJFpVM+QgfNRTOlfc5GvyGixv8zYbYe5RBbb
3NnI/RQWP2xHskCw8EoxdwrgAL2gCC6OcZPRMZb5F16rZ5e0jUPWfTL9INUNUbMvO5haSBLAVqpa
Qjeo7nJR3vVZexGZoh4M8gkCAysFclztHUAGDuiVhiopu4fCUDfEnou51yUgW0+YwLiWQtbTdKtZ
MYQO1VG0KIyXdZbaIO/hXiobAJQLdVbVQ68RzZJ8LPh9Ay/e5jfjzPZKEEomSeRhAbgn1Zi/ZYaa
j9XKhcFgVHsW+VNyoRXj4gCQVbOg8kkr/wPO+XduSl6ysjm5EzUv7+Q9VvpfJS5fCTCNg2puQ1Jo
u3tv/4uxfkTE4hYRoPtQWGsTlGQ3ko7A9xctQ6uYkwyY7Q4oznWNWVeqTrbXulINneYpmbv61Zzs
65qnAZkezlfqHUcn/lR0W700DcNn1AHefmrFVSls56wxHSOWiuzI4jQW5BrYBrbAIkvvOaFMKAGt
UAV3GSxaXkc0RphT6l1s8HhYqqkeUMoRhMb+FjdEF9FJR0oqEO9TFDmotjRPCYrB2jdtlUSW0yNI
hDxRZrh9sd1vCSDmGs6J/MskjSXOv8HW6U/nZtcPLpKQ2n4ucRcEDgMR3+ydXYcSJTJVno66LaIl
Ye/Fe1LusO/4DWWvz84BCQypydlgdwBaa6TpuvxAviuA+NLnq4n9NJEuOfJdgmwmgu7/qDuvHcmR
NEu/yj7AskEtbl3LcPfQETdEqKSWRiONfPr9GFXo7R7MXMwCi8XeJKoqK0V4kGa/OOc7ZCUvIBfw
RScpitWaOUHZshtLeMNlgCgsFN0xqtmWjMLXd4B6eKozFI5TJ06pFe/i0TsoLCMra+KeZWS4lKbu
7DAntkvdJM0xhEaKvBIxR9nh6cCJulG+6KgbtGfZcNazdsy2jk9IDRdhc3DL+4Q90SZpU/RdevrE
7nsWiWDtKccU2pwRiLXKEhuRo3vfB+UOeQ9jfI+bzwpQhtUpNvT4OyYQjFFZdB1U/MVHoa9IxORE
CpC3RmmNezFkglq7KD/ml6Yt5KdRDVvi/4ISIbGRjrNsPwTR2Ma3JuKKnBqDYw9eigJQu50GqRB1
W1AhmLp2RruOg6MtY/em8/Ai2A4WWSWRnLtE2paqaVd+lzrsvtdx0bx3ZOpcKVc3Y+U4VMKkQJL7
vajdGlU31vStT1CMF2iP+ELYUKvklPfmm8ZofNtTlMIvUisft9cIDhI9ycPgsiOWKS/MGDZgPfkO
GQGhSJluP8u0e9fqdoNXp+fRaT78OHwCI2PtLcP6kE5wVUUfLv35df99nOfnuslYhdtO228k8EBI
9uOC3bZYE9QABx/IquDne4xqS6y+L5Sgb3GSfLV6+k3oUrgkF7pepU9TIM/zJJNiysVaJDMW97D2
4VXzwyojoh7XokDKyKyJ+hq2seBT9/wlnoJoqZrhVRk+kq44fA2HgcBBSKuoF/UH+lHw4UYJhTQj
Rkryze+UdmA29aaV3L92zOYuUIocPTWVmxLFQdB3b1WoXlWM46Kpwx9othguLLYNEbk4FBEOE9qm
2fKYBCv0EPUYj+sUq703AdofByxJcCGgB9hUvRI4QgSNdukkPNZdg4YfhjyrcryHcH6w3Y1+fx2w
5zbcQ9DmrGUrE543fokiJgDWrP74WxOwpc3pR2ld24BrhZ6aos3ht8od3j+vw5OL6sLwDZ1wTFZ7
Oe9hpmn3yqDsDZCAd6Wrtgzvq6XVohud3NBZ+7rLtQAqGXwBwyx4ila27n/iVulbIe0ImcZIDiG3
MnzsZjG2kDGIbZmmMtxiOE2XRmU9an51Rg9EaemQBUDlW7PU+b0do6Jnxu1S7DPkdtaG2b4LP+b7
yvFQUOgB4iAqIMVLhUAnSYrvJIy5BikV+4TDyBD6O0SErYHuIpAWJj9WIb8fhhWG3zSlv/eylgLo
0+xVABhmTYIMi21KtMqHgMG2cJ8ZyTbOZhmymtql5qhXUxvOujT8+1TPV9LptTP5sEs5Cey9c62r
cXzEgKdTjXOpTfVXV3HJy9hk90CHXu+Uiz8mdCNt89uRm30XnrrcuPz+G1IieAAUuj6YFtdVYlPV
VBbp2utyfWOZbcMbTs7s2BzCRmZLzeDPDJ3hcfQEapu5zhszUo6dqd4zskWV6aFIdKqN39R8U0Lq
WKOW99lUXocq+kZ1DWyl0PYyZqICE4hLh5U0tvgMV3VNJ6zbdx0muEU7GIe5wkzH6XVqdZYJbXUc
KCJXTsS0Iyn3jY/rO7F4JUQVQfsnfIabmQ0EpzxyMxr/WDDr5OOx56oO73nMWCnjDqkQEuqedsmq
/FszOJwICmcaarBs1nCPYefEBeQ1HtpLzrjlb4mX6XOkIEefhdh75RLuDTKeJWCLXs8qi4NfEmJh
Z0s+EnR1OBxgBKzKaqnZjb81gOlHvSTjRr1mNX4T3Pbr3uZN7eybHyhgPohF6Ve1ldDpHjo6AhKm
CQMtuy2CkG8blvQyeHKj6TWKKUOKkINqjIJ77K4XgoYWUlbjEp/gUpnU2dKay/6QvapJ6FvjPacg
mzKfaQEkYMfXHiw4iivNoXRxYj4bJ/OPBjbJbqDGhflEsi7BbYO07nk77jqQLmsTMxI3836sGeaj
uFsJwBHIrRD7UxRu9MqvVlpasOALvPvGyYHvc5lzMKbB1QGUXLr5vsiy98iQB5bOr1VNLR8NYHwq
J97MGU1Zr7rf09F3eBC69poNJMz1TODB2r61mk8scbLox57paUtBTlbztxZhefZ4C0KK2t/3y+Rg
YNJBBhOhBGCMMiZs6/mVcKgbyQ9TT5DFL5btb+OiO+Fl4zkJJN/kjs+tN7lMk2SY5YTMJNp+V8Tu
l8iorKehu+rDPE6KeWjzOvn+vWEbjU+BzTtUCWeuq1UDJ6WfvryauFfOUESFlIdY5OzEfgiKnjq9
5uNFR0i7V3Iowt36ZlADQgArfN1zXZaCdXVfIYgZba4zn6dhqSpOml4UCOi9tcZSa8m9y+enU4Sh
29u4SY+jjViHzW+n2ZLhlxMIhrYbRn0Te2gtLIcUBoriLkvIQ25prbriD+RtrINFjYqzJB3XDHCC
+ADoFuwwAOW+1gExEbZ915iU58CWi0XH5mhqecUyfrqfyIe2/OQxcUpMCvIVDAVBbmyhh278KYP8
rq35hU7P8rCI1CHlaaNv6NGbUlyBaoHRWxQbLQZEg9gKcBxj5HUFKcm2K6SCLtsBgksYzOOoG/vp
SSV9fk68c1YUH06nMzEvWWWizFOPgXOX9I6+GTgI10MUf3gBTyMp2YhJMVDtnCxb8xB9lZOkxcsE
7Tw+s5I8uUUwOEfZ5Q+TzWPVJ/CgiPFy/2pZM1pJ5jBQbK0hu2vU9FRAlltMDZdzHY64imFOLLkr
AJVkSxViHbMycMhARrK1krpYIf0wL1ixuTXpiHlZXwqnYrhLrg8liNPvtLjX7yKC2xnWPvuOGaxa
tlzYIWmn9To+8lb9VX94Pp87+sd4kf9prSOnX4b0Fvl/ulAOX6xV5xQS5t6ncY+JctmrGheQAUIZ
rWqsrXK95V91T2zHhG/CEPrPaAwUF8D44LTz/nf0NtOU9pvGe9QH7tHCL/kMRQfHqIc31Vh/AE1m
kCg4mxLzE0AfLxc2PqZn+yQxFr5Zy0cMKMF9SIFl8/L8XlIMDviWyrFk6OqxKGYsZSMDaMGjecOX
8D19pyqdWl/3fhB6nXmdCUTCbJpZklFYogWMsNsV8j6qCJuWKRERa5qqrbZYgp/qRDM4R8w5DITN
dOL5ap+0gmeuJgIgNmzjIbPZSSAQveIRq+hBG5au3EstuRZbTSvkUVrjXhdBe4kMTjJUWlvVtgn8
XPDnUDTNlefZ9pqxW7AkDxTa3MA1D/M+ZTFFjkdHksR2IHwCRDjGSqVI5MNOaaxZ92Z3pD6TaKhv
f4GTf9Mv/43o+E+i5v8BdfNMhQpY/0/3H7Gb/0bq/P+IzenNNE2a28C0XP4BYTDk1/+a1Hn6+CYK
8l8hnf/pb/BPZKdl+q7lGgjSMWcG/4rsdCxDd+nJOHYNEwbr38ROy/uH7vngM30fiN9fv+ZvYqdl
/oO/HUQ33bICRNS2998hdhp8cf8JAdY2mc/9OwrZJpchMxBx7/LBKzaSv727SMocV3MpGCY2hktx
Pol6uJIizlHE/30ZdVRenTMlX3VAkCZ8OKY8LIUDRSeCyHvBxkecdFEX38Rco1mccD2gjSC6ZBWn
g/WjZ4H3wnEnbh4tl1qCvsTn+neIV40Jng6bqK5t2s6h3gZxRZRxLXcKe73KkffCdKyDCOsQLXPe
7qY2l9+eO7B31xjUHbNs0H8AjwqyYfLevhsY6Qv8oxYpeiBsu01R20O3LIdRBZtYzWeNmEpco7I2
gBcaXuree2UwV84OcCFVhMVuyolcYYBCCDdcOgy/i8g2xjmotoouASiU02+aWJtOWPICcmvo8e2W
CMeijCAosfn07lWJzGLhpFb/lTqaOgRwrA55EcunOpptenPiWIFtDqJu29w0wsyuLIK4bNnlL8WA
jNJm9IhgWpVrN8nHYOexhflDU9ysszhkqW2UUcPMlvZ8gakj/tJlbkTAtTrCbnPTpVLEdEwkCxCh
PyWy4XXK7HxWB9kcfQPmK2aXWvNlZkJ/RUebsiEeChvcKUnZz4WdRk91a/B/QfHPbnz5yY0Za/M2
aAnzec7pdj+WIuvwK/bDUzx2yUaoQe0bdrr5wh08/cmXBk5YjuAxW5Oa0b2ixXPvU2NotnUh85Wv
985Gsao/Kj3Ch0Sfg3OZOAhIoZahPadW1rEmi5lrdm3dbZGklGQ+oHth5qIr2h582W8BSJM3kGNz
MEE9zwatmHmktMIX1Arq0ekrBgCCMF9ulo5RpRdK/1zVrUtAa9PT4zok+hDsBnLBuUN6Z12AXDIq
ZZlF6ehkWB2ZpQtNPw74xBNkVU0FsLYvNWtT2JP3Y7dKglmIPWdiapQ6rBXx1hhLLWB/sIDRUL9P
ZUMsbTGInfub9gb/i1WrME1H8VHlxYBv1qm9pYaID/W9HtnuQvaSvy1IQRTNOdLgBv81NKNVHVjc
GoWwSMdNaw+ZX26GPwMTvrsJ8wwdQGpF7rlpiTFf1lL3010de+pJw4DE8zXSrAuGxz+5JkaAoXHS
vxBnW4LmzpXsl16NMX8Xk5St7bAHRHeGllQ0GnjE33s3LIwTuWrqg01z8ADqx9n3NgNPkpfjc1pO
wWnKYiaVpo4lO/fCTW/VGl7/bPYH6QxLyTcgTcbyhmOZFwmjexRGsLXzZdrbX4le3MqiucaqYsJd
Oe66ClR1h3R7PHOcRWt/GD/4YigAR7Do3ziTGIbq9LQNqr+N1gywqfWO1QrMnEVu5GiaTVYVpo2x
yMC7Wll9/E6yYceV77wNkoTcrIVd2QL7hvrHbjuvKepU0MC7FBK8JhndqyLxIFbCvFoXzBhJMLJB
C2gcm3aFepqt0KpxmFDaRnWJ6pTNRjG8ZVbb7MKYdWuVME8eTeVszZq9YjudydjcEbnOCqanF+xd
JLaU8NlPRB7lKc5amnfeUU8k0XIYGe9LzboPYAwuhlmYBk6KvLuWSXU2uVfQkzztbncxCck9inCG
GZUOoEIShihs7BhbrJGZK9tknh93GJ6xmKptHQtrDayRstQZqqOyMKi31Pn7yixsRRMpZ1klk1cx
PbUW5uFsUCdowxfDD1aOtA+TpUBQjhkkT/86JPJk0WVqZf8DiYPQLbJo5cgsf/RvcClYb9GYKLN+
xRv/HWvmnYsrDm50TM2JbULESIPixz7QOB3saZGnr4zd4SN0NSZgz9+YSfBqxua5x4iwdlR56Xx1
MzAlVGO9M2ZBEOutIdlR866hhAYrQQjHFl3aOtWtbdPM9ukOyAddZRO8DmOxiYzwPfOY0hK+iCm2
fbb8+GwHiJnREvC6L0Lt4IHfG7KjX7Kbi8hQMihIn2uXL03522SmHXrk68Ao/caZmIC1c/AIL2rZ
HQQfLGkNq3LQDo7H+l8MPKQ9NTVPydGpphWLizVr3mwnWMAD0Aze15ONLRjmiIcpT9ci3Ib6Gl3B
Mq6BTmU3DPQF1Bimf1prLuWwJWwdfoyPm5NT2K7eTfJilibatyVKeHHPFX2r2vK+HRrE+U2xHYOC
pp/9xYpMU7Q0EsdbHB8luJFFOGFYTEr5B2T2o8EYUDnvuQeIo27Zd/T2AF/TjPHhERhw8dgzLFyS
ylbF1GNxK7x+S9PnraUz3+Yd01Iukhx/WGsuJI3tympMFhYOiRlDm5EELlrsFNBZznjJ8y831ptj
iLpj6Y+Ab8MG8C3SNUYd0JJWkEOqvadr35w72J01UJ9aHyAz9OLPshhGcKxyrRwoPQtYCPWrSEO+
b9IO6Ac7W8gPs9PHs47Q/Sy9GMqdcLIYb7WRvou6VcRQgcax/cHbOnw2B2Kf1JEEr+alD5joMQYN
+31UyfIVtri39qyaTnnIJbJW7nha/n46WL6RENOYGtERSzYki8mG6pkmtn7M04B+qWi6/KWMi/QR
Ijg9t+ZjgwU5WWFI7U0BqjGxJr1Y2W0HGoQHJkbDKlpVsJ/PTGyFbvMl64bsayyHw2tKBF25t3Sj
decrY2KVZqhg5rCyH4T60w8/YZ5Wn6zi3Uf45rjzJLWfB4aqFS8EedSvTjMM7A3MMfsmhKcAs0TK
4H2Tx5iI22HUXqcgon9COAtkG5TnXqRGmt1j8+6SG2GC4DmLWjGgiNNRH1ZkH3FxVXlV3UdEPIxP
aaHTB7a/KZ91U7fnPCudN5BLuU26PRYqARfrHFcs+FQcxX8aMhXOZHtW9yA7skPqEtIUmQbHuAfs
CfFiiIg4j3jIwtFAqRiVXrKzSx1TA3G4RKHoKQMdYLFFYzOrD8gNTXG2brCC26ehbixSjvh7teyL
5hxRu5b1FgMhij4awHuZmxEZ9J3FesaKt3arZcjhPPdn5Hj7gxTdOI3ZhBAk9S0RbQJwP4dOT4en
v9JHK7tvbpmNr3bRAmUZttI0nBMwO1bkXPpwKgReByRttYP4gCAkvVrqhZ/sp67DFmKwhL9ZwjVf
QN3jUQ0xauOnJE3pygg9f2dSabMKsIEP1m7jr63G5+VgBqH/CTKfCXiSTeuyHox9bpvxrgFUs82k
HN/HOnbug6g1savDdttbthe+JhH6IPbe0Xip4cDsx6mBTWDbdnalkSdNgxf4I6608t4C/tCuhiTl
6I90XhrD6pP70RvQ3NlaqP0Y0PuZSvmGhslJ+UawSMbeurSG1yG26us3V1E+z9uA+oxP0T7KWCLt
tvO+vBDqbt4E+aWwSs2of3AZ9T3YRe7fo30YTnXtsunWoYle8WGonYZTHlZMXJRbvArzTJ4S7lgx
IrrppQ6AQPbTqQqa+NXoeApZhZjyfewkOfNSxidQEu4XundHXyvb0X/QuKRbEWfBrTGF+FKRUV/d
zlVnwl3pBbIJrZrBQnKrjLE/R5joHoLKjVmiTe3T5JjeezFZ6YiwLVdPLnO5Fn9iEf2EcRNfQEhZ
p5QotWJZ5IZ/KrlieQZxVGLJlfKNJTwHSd/4D+g9ejKDIeK+MT+zeWHrOazWjbV3rWhYSoFNre7q
IHW3sV97F+E01arOgBHlviM4sRPHvfMiMX4GkwRM4ztW4fC3d8TMzPW7x2Ac2MKmgqoatknio7x2
xvHmR62/8VgmPk/IqBhTl8VHYLoBZY7K1T2G+eHZsUrvPmy7kvy7xoq2QWQOJ4O45WzlJWF7S1qL
4YoUjPfJt5cGBPLfANxaxm1ywG8mq61ExxPu+98sXGi3SluTn+w9ZpqUD1k0wam1plnAEHVThaDR
owCL+74dUB6E3UMSeRxtf4Xn9kPQ4kCddHIdIUKgow7HoX0bOrahs6iFRYdOkOkhcU2rWjmdG++F
UQb4QM2k+yBtUkELcHzjPus9kHHClwynC6dWl8jndLLtuLkfjMB+h9Y73JuE5vI0OfHJziyQRonR
EF8tHEFWLAUTZmwwr76kzonFQ5FJM/pwam3IVoZGI3/1HdaGm6F37J2XmxVeiAwx1ILHnpgVUNLI
3SjXqJOIojZSykAAjFbJ0nML6x2SS5z5yZ9Bku6xGqM+fIJCY362kNZ/en5Zt1NtUrbblmQ/zvxm
rBjUkuC8TrQ4P3c9VhvRBeOT1kBhOIXNoK6kgY+C3ZPQzxamTWpVBRCAIp/tEvvH8COgP7vHBVLF
a5oM1vMt3VC+VrVLmSfAS68DP5k3wBNf0GLqGwi7hl3mhMZkKKGJ2qs+LPh/5hUuDhRLsLxPco7m
tULbkpDfqoFrrCawllaO8iUsmviKpSoDQRDNgXlIygw8JTZ/dC5GB+NK1IGHJAmw4flNbP4aBoXo
c5hXU7tufcjQJF6bLIUQ+EIbN5hfmjlQ7HQyh0tThjnR31VWf4wRs39uwPBAxCT0pJI1AXVPMO3y
yuSRoi2yn3uyCNDCh0V8FagztFWoFUDtYJdrj73Ww2lAbmajRGdoYm47i9+t4sn7GglL7bjtjQjc
L24+1OBJcEzp0NaG3fnf9jQ0Jx3aNjuJtvoo0NGe9GzQClowa3wpUyvfRGVnHziu9Ne6VtkGngtq
JsPCDDOWNl2f347qHPSsgFOE0iuVZvKenMroGFbReG4tE+M72YcJrA005J4+5WuDWQ2lQp56SKIM
chqEX7LC84OtnvDTlewQCoisfee7HH4oP+1YZOcIB1ARD08EqHq3aDIEMiulRcc8tz0WXiq8jnFn
vCWenK4sqIo1kHCsQsL3WbN0nr933To7qtG0DmoUoNmUlzhbZP3mS9NOM5TDrZVAkCGpcxvNvuiM
yfneDaOLb7fHbgPqblo7vOq7hFzoNat8dLSZgZiNw5X10QQiltvGPlc8pCtY2XoL4xoZdAIm/8Xt
MvlTRbG/ofZxrywi7QeuI7B2+GEfK+HQ8bjVnKmIO/mx0eqIxt43zT3JCVW7oCwI31wj9V9TChaM
1hEeVSF7YqXyUi/u0LXGB4sJxrWnmWoJkvbhgAJcyc6OZpFhncQW2N5JAe8kUP3S5g0J4IQQaLSo
0tuHRTSKVYjm4MGKyug5TrXhErC9/HL1sbt26Oj+NCIWmzZIaSM8Qkjn4qex1tpgGy+1ic5y6ek6
EaxObcu9XXjtEl5VfXOwXO3zUgJuoWjbZRhakEjDw7ImkPyajvwmxM8MGISm8OwXgbqbKj6ZBSsY
XsiyJIQx0dldhGbuP3axRPxDcDOmoToe3E2D4gr7r6nORLoaxjLLB+ks+Q6yBnUJA79WtvnH81pr
7lkx4LK6bZDW2sp7ziS7nT7L/PI+Zxv47HI9dgAQGw8FsVE675mtxuX/hNEXRI5p5uwap3jVGzOJ
P5Oc9otSmfS9SSmemnaOOjS8yTP/7yRP/Zcz8HnY/q/D9b+H7/8vo6dM2wkI/vqvB9qX70TE/5Y6
9fcv+XuE7f3DdnU98JGfYMlwXH6zv1KnfOMfNhIuy7M9B+0RUpl/zrBJnXL4j0RLeTrTan7V/06d
8v7hG6aBGzTgEp1n4v+dGbbp8v//j/rfUqfwxzEnd3XLt2zdNf5D8F7SUwjbVTdtKth8S6938TbW
U7cQhfmkVd4LVtRT1KIyZoNFKC/FQdntPeBkKhE/E6BQGEA0A3oI2jIpNwNo8EWRxPW2rBFoIEnb
d0xNhBjO+avedwtHOnSmsODrDla7iFn52hpS6wbcVdQm3rYMhl1UQS0TeXTSJBh0xynvDYmLDNeO
u0zD9NhV5Vk00ZMopLlADfxABZXQSbuHBKgJ98y86JveyCp6I6eQDZrSslPZe4wuFEw6GaXzjeMS
JNVk/BIKcPtPyDx5oR50hhubJJLJ0aOqgUa+H1FJbwV7r91g2ddiMvLL1O4cozcpO4sV6hculEHs
I8OTCwsABWCHxlynqbjYZM9u/eY5JrFvpTaJ5iW30A8+sdg2PtC0tio2lQMuV9SKHWOH8czGdR6l
fNCpqy110F9r6lcwaenrHL0Vhkh7/Yo9slfi6aNowL/R6s8wHJ4sCKFl0750bvnotMO3k4O8htxc
cpv1QqI/aJiGSacz0cLRsKFeDJZM8Ae8lcSgIqf3pTl8pVFy0XW737QgqXZETSMKQqJ51+iYwOxJ
7fFjFPsxc3QABXDQAPLep1L8kCCVHhKgMSvLDa1rnRFqEsQk3ifC6CEhNPc11r9z5+sHC4fOGWoi
EV016iJrcl8MUh+MHKc7o7RqTURRteZYbladXR5CNYEaCD2m/RmrDaEb71VQpo+IqJYdqUCb3JD6
FcaEztMJtiRSCio3xPe25+LoZohfQubsxhyjx95z49tUO3uUjBMjaDs5RLa9ylOk1a0FJampodNG
JSSfSVXVqW1EuPMIdl5W1CJZ12kXK2AYPzUd9GU5uTeyGEP1UWfeFC0kWPa46xvsRBV2dB20mOo/
QwCja+rkkzX3rgMXnwHCUCJ9W4VEPC0HzLrsEAwIJIUFY9d9ZfV/pCYAyGh/YvpdQ8N6iFtE6wTU
LSPbvMgAp149PDCnc5CFe/nach9G2o+taAArhbhCEfQEcHQdNjCl63lrw/AAEESds4kchFwB6PGp
p8RXLnfE6DrvLiKijdl3AoK4jzyRGg19TfCuCeddL/hdtaYNCUaPd7Ihobar872BYTystCsBBgjA
2mqjtf7B0ZmS1t4nd+RWjNZ7E1nv0sMMhVoIysPS9eRdZvEElMh9ozL+YVX1xpDgEJQeygOdD0PW
4Y01LeFVfGfS9KlOv4ci/faFl11raU9LP5BrRxPtRR/1dG8qj0m73VFVFx22V6c8wnJpNvNAQkMk
nU0AxqwGRzQ6rwE6XBh9ReEDasRn4gAQg08TkecFC3G9O0HZwspcuvVaZ6qCKy+p7tu2/Q76x7AC
kDl5QXhoDB/DMcL4Vceu75hH9r0tWYon0mwZ0uKBGejoTwMjjLSqxIaVU7oyIT7uEtLEokbaV02C
W0z1HlC4Cn1MJVVw+v0n8lvIGjK0AZ2ygJaoAiaDx8xMip+olY9VBHalbB9KLdqGnm5ueR5eVPbY
52r6AzBg0djZXVLB1XcdOB3mwITJxXF4gnwRzNI5QPX+7O11g88wz8Td1Bcfao6x0rUAF11PZjbA
0hHtAqp5nfygw+ROb241WmeZEMdXjmpvsB1bjJ6FQTIc3PVQeNmh4G9sgY9777yMbRN6dEN02h3E
BbWVoZss3bHExU8vM1hOe7UqZeKGQFgbTSOSAq3D3BC+OvhKDhK8fG3iDuqTXj+yj9s2wsmP9ai/
1Z3MngRYFfcWRY3xGQ6KJBFG8Vc8i/Vx6Bg7m4avdvpYf3KBzmkPKMaxvodrLtpPIZzpIubpDy70
2aHMea1avprEGkgLxEZ1DDTjataqP+FFfySL1lj3SCaO6LF4MCsduaqmbzlb4JunRzAKmGa8EiYd
i0MEET5mJVYGG8GuDg/1nRVo/T73IXKlbfTtITZbmKPZrxsabC4PO9wmRf2S+daXsFJn1/nFzm71
7wKGF4P3KWU2XkJ71/sQMBvUGwuCiyXK117yQRG3gaXVkQeNoRD5Y5ETHrzeeoVtKznvrDXs4eau
OCSAFTD5K0gFE4VoFfioFwf3WcA+a+GSqRSrGLkND0JE5Vkbeq70It2hUGs2Hofend43u15YyQWb
O7akIvfWdQxkUU9YoaKQpxHrOW78zodpVPKY/P6A56ig4cE4XquAKUvtfLhgZRetiwIkJEBtXxBG
j6FmJJVxwIEZYSFjZO8+Dpgd2yEAQ1tY1B1duHZjHMjMgPsnwEvWZmDduf791zhDnNp5Ha4Uif6Q
38w+0ia9SDMDttuECo0LGfKJZbB2wgaH2Txy1HDEzI+10ounNSz8cGUG5luRUQogMT15k4UrZvpw
7V2jf/aEyCAfEvWqCWKT1DF92gZ5us105IWNCw7CybPPmniwlRVE3JQOlhU/C2ad/y3Tw1u20afk
NXX5HNBuIcwpUeVrt5h8P9SB0GTsDnGUuBAqEq/YpV4nPVnlltavumlUK04PDS0nuWEdoRJLFmUS
b8iZzwm9MCJzFLbxc1JExwH9TbqtgCqILrzkU098YSODtSBPidzH0tJ36PaPjgb9fpribxVAQlNk
8rkaP810GcgIxCjjtc0FUPzwaUJ5B1xsZFcUDocgGmAVSotSz2rKRWtO6amJ0nDDSXyX16wLNdQS
S4dGaSfjAFa5RrhHZlwNvYITMb+MkcneBoj13ix9/2ZqmX8blW2t3ZImsvFrztg7AlGsjzaErjB2
YhZGzPMLYzSWSAMT0ocmE7FXJncO5QW2bCAvbjCsJPiLLaOfWZkc5XdNgMtYTn+yMc/2IOHZ0mON
WleVyzVu8dhPczSnV/TPbs/OYS5t7cH3wUXVJ6LEbpNNR8cfFbz21kPQzShlvXWWprTwULWAnVG9
qmOS9uIaECWzIPorXinfFKhHSTcBCbNFs/CW+6A6q4F4FLZL4WKymJbZqJeObBlXA9KIr1LCTxad
faxin9jDlu0tAEQWCOmSzY7EgW3dTAa1h6TGWIPKDdtcMOlzssEIilKVByNgfcl/47tY7HW3owBP
S/3mEaNximPGQZAnvPeomJ52m5jy6tOU3ZtwKfI9SDVrEJF97Ywf7+QenjvTqN9ESHafmbbao4bO
bo2AE+Z2dMNFHq1yiucXPWB/D6dCOxssdpFrMI1QQ/iT5+WHA2302emchaY7LeyTMaacD9VbHJDD
2hES6knnTtWjPDNGA66SkXaotFQ74Zm5NyzvkxPyWUNDcokFbhMhiQ+cdO/Gs2ouyJmpvy3Qan5Y
V58Ry41lSlJj5QqunHaw7sbCYlhcptpHm0iCmHr/ScLu3FUiiNE98AI0JZ75IXgwu254JtNiQhCG
bQfUAFnRMIC3onMllnX9Cmexe/K9uNxEOFWZlVUzylcgRmsssaNECEnG66zHuJtmblzLppzRxSNf
+10hIu9Y9vFJh4X0NI2lRWJQfDJ613zSOcWvsDp3cXcgl2Q4tTJ99+Hv3NIixHuk1WQmEnWLlB+6
8srt/RpAMj+NH3ti5zk8ah5sNGFX4cp3R59cy9K/jKWWHLOuuKSieMYoZBCTYmTzaj1ljdPaK82X
zZ1dBd3OF9WnPmbN3e8PjrGYhjq8ME+hqVItsP2punbzD7+BWBFKD9LJEG+3+WEyFCv0ysJm2p0a
VVxazfbYk47ACFPjFgwVV1FOni978HqDz4x5V+CX+9g3ul2RN/Da6PQ20GTCHSNpPUh4X1rTW9Um
MAbMeQxmGEB6tiaXKRkZj96ICmdUYbAi+qG6uBUSiZEiR1Vd/42efcBG9VNlJbUeTrbWVu7Zq33j
2pXpsjb15zZ0xy8mNiSy3/0muFaeOFTJgAy1q5h0QTAIhfsOwJyFzfy9ivvh0xnM7H8xdx49kitt
dv4rwqzFD0EG7WI26X2Wdxui2pEMehc0v34e9gygb0YSBG0EbQr39u3bnVXJDHPec55zY0cLzPrR
qQpxTOyTNti8Q+oYdI9rhZaFbt+6ZEmzyAPeAh1Wuh5XWdrm2pprEYSn4tXv0tfGhhyfZ4baqibN
vi39rWKod6ke5m0Sa/sUVPG971x47CXNNdHR6JMZf6Py9kGQ4Flekn59CSfIgrGP5Ae8RPbLZME7
hXbxOKZM8nuuDnBWsdoEcjMBY90kIQwWF7MB+1NqnnDAz8FxqMbxkrug7bv4iU2FCSUgPyRVX6+s
xLskAxL9OPveIZ+6dFV41oGeouwOiDG5NPiq1271NlZZ/hkLIm+8BU9NPA+X1mLwKiYtvgpreKcL
BLgdpuYLo+0AXTgQX31UveZJmD9jmA/OAmLz5u/v95OAQqG6/LVclaqCIJITWR9yylnK0WHd4KGn
MbnBKcT8uPCvkmPK2Ch1MOWI962kiaOmmm027XgztG+hN3DcwBCSWwA/izHzdjzHKzvq3ZcEU1dU
sYsArXYPWR4pjhQUfDS1zY/LawtCcXJ+yno/u6mghpe+h/axHDgBD1QccrEcqm2cpdMHIWLGhqqt
bxQvSGjXqHTXhK6DW2vN/S1B/tih12N57XR3w3KFj6vsnU0AMGbFiGV8qZLEfsSp60I0U3Vvvrdl
Bwc2odfXC7hwsAs/ZkNCfcmohsfeIDCnCU6tc6Km5xr30LkrEnuvg5jPxDyCrKQPdyuVXgBOtFvX
YQPgDb/yq5VPbxZs42e8szfQ7DPO/LnfYlqAoouQgIaCS76sTC78Tk9pSie3U19DyS1zjmcpambV
KO5hs8h2tDRATzRg3YPnMq5NPBlX6XJVYOpvMxczmENBCr8jdxXYqfW4q+opX/canAFmFzo3OP0m
MgqeexF/8BlnKv9BXZN4MtvM2iR5uMkd7p6svPGeQXx0hdJm7fNx/GRw+unFTo7l2n/pbTO4VB1Z
txBmet5YpNV5/Fs37/cIVOk1j/3HpgF0CELuHCLFHEOpH3LQqJo6HWhkdkIAgWy8faKlCzYyzQ/P
weQVz5ldnZ3+VoRz/Schu5ljpQvMjBFOP1UrvmUiDWqAWOGZ2HsC53fqFAdV0ydhOn1H8eSLZVgY
refPacjSHS1Nn/cstL5Rk/amjU2JTmNmTTB+tDcS7eYyq2TwCT8LWnQOq4CX/6eBOr9O4IF00ffg
5t2tbKDkQzOhvIJL6GmOCZuGdfymWJirPN/PFBpvqHjwd23/GBLW3QtlQyEL7U2b3EIg8KfAKX81
5tztCCSukeu6K5pzuzWAqJ6VSb9l2MU1qMg+f5ns9Mt0ZmsLT7E4CNbny7BPnSa4Y+2KH0I8+XPa
lScaGqqziO5DXmbPk5IuhzP2BJGnOFexn9kz2arWasf3VBawukFgpkz3Vo6fZBdv+YIATrv08k9E
Pg6JPzSg1GW/C0fXfkDcPlbIS+fKn5ZYOHe02nLP4xA3Gzsm1AutXa/7CotcTvHXviPH7KhB3fzI
dAgKhzFALpAGaU05VJc+Nl3QPePwjM7N4i+SOUQQizoUWw4RbyWtJSQXRaz2GlATZ7/cOMV+rZ7x
3H44VNFf2ja4FLnjvlQaEaV3XrWV33u8i6eskclpEnIDgiuj7Kd/RSaYd1lE2J6VmU8ZoPPVUE+M
+NIoPuYZmEkFWP89Z/69oI3Cx4JOwx3ZIsLNZb5kRxjk6MZ275NHyUlVx6cgHGyOy779CEkf28po
Xf/+UuJlRJ4Ff44+JFAQbhJ/yF3VxckrRXPufJmtBR4YSmjma2wo+TxVF1dZ1wGS/w/YZF8m6dKD
HWHKczJGqG4YfDDnGbc9LrgBkiS3+Cre2lnA453A8sEjsY0Zo6hQkE220p+R/rCz8GXZObGl5Cev
ZtYXVkSD4/jUsRfpKPiFA7gnV+qra2hYsNnjT/Kw5brvOgYrAbQ21ExU2CUjiqjnxb+AnXE7pHkP
MdjIrxY9LK0wmNugGtoAuyxEj1Xf1AMPdPkxv8m8QmuuGBOWJgpZ2rnZpkzqaAW35btM9CX37Grt
4hJfmZR7rfy0xfcjj1EGmjzTeQ7I3PrD7OopXdD2bldkqEDcRrzgGZ5Q9dWkwDLMglhJ0c6PTKI8
kOVlyqTla8T1cG4ZDOON+ioLp7hVS3Qu7myUL2Jfuwqa7UZbU3EqvO7bmczhta0COkd8j95BVezk
5F5tR1e/W7RFAxHhD2UwC0EBiciW3W3GacLMqH5vYhydbnglRZsRnziLmGbUhHvMUlyaU71ZTPe5
hqE3CIo8uNstioj8lIN3hHGxMQrjYZR1dvH9D8fshmevZHydpmn0aoE/x4tRj7spmZp7qN7ylnhl
/qMd4wutRbjDC6Z5yWwdFJ/Mxa56sm2XVJ9lPEYexh7KP77axOdDVOEt68DCQcNtNvyRyxllfsCZ
8jOMKMlNonwXzOkfyro80P2eWk5IOfM6myHq1EARCsn8grKQh5HIS1ZJTKTWVwt/DzwVG3vnsfbM
5K6K9uQ5HmD40NphQgpOiZREe7lpH7Sb2liReIBi7bc39BixMsrQPIMM3vJL6jp2xodjDYr6ODfZ
h6b7CYM+RHnVxoOu1dmspvmkRwbcztQadxeC1Spoe5Zk6EgbAJTMJzj+bBzNk0+/IynhmDZKlXg2
a3A9PLk4JDkJkZtumDEf1Bj1m9T8S421cyYEajVI7jmiTBVz4eQ7qdx3L4dxPZmetzch7r2SwX8l
rxP9xKm5jo3wJ7r/AGhLB6+dMp87SWnjMIEhkxlQEULy5Or9O3m+bYWR/jS2D5d5bZeuepcyGe9D
EH9nunvtegfce5vBOmjM4pImpHhCHEhFS0svVpCd28N5N7gsb8qu++yUT+cnHhr6OfKYHhD1qVAF
nubOmreuXXCoAGCwxkirj5NnyWff6LCxMziBpuFbGySafC9M+9w2Xvlgt0P2WtXmpja1SXmQh20+
b2+Ji9Ubplh5wscA3S1YouYiD8CyRecqC/KD57mvhQPrL8t7tUtEUa3DwMpPYrlbMZxZkmAuxEd8
uUFf6Afg3j1NXBH+5F9edMUHjhiPHLbP03o7ZQPHOXeATK2Pysm5io9lcjKr5wIy98nPozU8Autc
8PRWQovr3y8LSpN6oMeAsrpT6mE/KcLjEB6GyoqvGcfIfdEFz1PLFqkcvpV//xJZfFP14K4XPPy6
TC3r2g8UUMif3Hnim5Hh6naI7a6Lxqku2SB3nWJhG7ktOEz4N4qN+8Ih8J3vSnCn5qWBvD5VzfTC
KI0biu+tG4bduKymx7hsxquXUgExja1zsJYjHDwxqml4nsGhty7a/pJSSYnkZSaE47giUWz1qB6V
x3AaLpsJTUvw+YqcxZvDMqaXfoXKpinN9eRDxpRsPzdcX1yGLaxMDKjj937C+zGOY/zQ17xrpWOe
GtUt2EHxQueIegQavEF2nvHiZ/SvLQcA1TogrQLrm2xJCreIVzOWRAFDwuKbCaLfPuK+dTW03nOw
3PsJnvN6DAH/QOFNkmsOy/AYp4KjVNFwcqdLecPHKeIc2gxr889I8xnBUO6OIM6Tc9lyze65k210
jCqA87RczUnVH3G0qIesQcgStfdtebGLOZZm3xQRaRtSYbPX8I3XlA9m71CXUMBH034wK+OrtwoF
dMLjiao97zkcSq6bjv8QR+E1NqOBE0fU3UVEqWVp4Q3yMnO6RKle4dZQa9Xlw1WrqORv6s/p3J86
e2huzYD5JErUeK1KAkJEDUOkVqZL7Nq3qHURXiYKbVr1GaZZ/OwLTcGKrY5CGvQQ1PgSuIlMqyIq
iavo6sQHsDkbvkufpRDZIVnIi4gmp8wYJyh542E2DbIdke5fCOd4gHCU+9Yt+r+ojB9lTIZXcHDd
4TtysR5T/pcarToJmTTbkmP0se8nKIQiPSepdCCaG+/oIdkemebTTPLxReGPxcJVMZUQKeH2vM2O
g+0SjZkYg8xWd+m9nAMFDdDumpINIqjQS8ueBcVLElLgU5etLZtdyC+WHu2hv+VNy74RFBr+t19t
Le4dAHggmw1YqcmtUF/V3Rw1zsBN95g6u4s/91c+nvEujXCgj+6oPois0ADgHYgNgDiN7Q+8e5rY
Q7klnIKBRb+hA9K8xKksGsUb1vevIjKJBcuXZrkqmSb1hG5NKRzwUzPq8barH7YrzzoCjeWMNf17
rn01Y3cgs28Xh64nbmrmVDNKEPsbqaeBN2BwLkCUj4HH6CFJmRlS23WvLL+8e4H7Uidhfyu5apZU
SL7Hgt01IN64qqQJhdEaf7imWT3ZyxcXuhrQZutEa6SJLWV0z7L9E9nJMhksh4cawvKaI+Q9LLRe
xIeauUWU7TVhpZOBT9qeS2w3o77WPRTv1g4wmg3nKe2Gs08Fyg5E3rAKFs6aSvkQA8TR61wTha3n
uL77nWWfULHIEgeKGK6Tp7sATAHueNG8qDHo9nh++gvu19xOwafP2uWySo0M6wbCI1ehg1Mn0Iaj
5DExlHqqW5uzZjsV7wWEi8zO5ScN5/MKjvjGdfsv30UnDTEYeVa5J4LObAFYkwd5RcrhmeHUi8jZ
3Kb8xY/ci49dkn6/j8aWJnHw/KkMre3cDUspCz77kGHvUKuPmucHtgoc8QDOcxjm1zbGsIitlQWn
v6JCQOSKzVeg0fEqAh1mzf7NpM4BNZyCkjjegCmYjiYdpy68q40mGc2oWOut3WquvgHKW0ef7j50
kujyQCt98uBl8QdGZ0R3NDEPltO6n9E++AQROqk5E/WWvW9iDx9RIX+mhrZOddtgomSAABvkMnj9
G6BbQH1l94dzzKVWJLKoreDsVO06hgZhjhXOyAtgMl74qwrExnDL7z7IM1IREZbirCYuACGe4I1F
ojBoz1XLkcVvNiPtm28yktdQjPshK15FMd1M4T8E9G6uDA+wkdSMnCTGrEq+BTmmc9eifcfKOELg
b//EPLm1sNfxy+FnpW1mYq33SqJ4QavLSxRhfeJqes4r5tdm/GGlDlLORvNMIr+wuDQT9DQT5y3A
aL/dVLL6LQxQTF4wkpg2zJuVDU8hmIg4rsFfUD/Af34t89E8GTXDGhxU41tMNpTQpVs/ybSs1/nI
9a+QnrvlzlA/AmDcwK7gOlKOvyb2PgrfdXvtVcYUblIXo2vEB4XCP1TDOTrUkE6AxRdbb9F/4tpv
9662C0L1xHYSsDHbuhH9nYejvWCbudpRqV/mRNyQdU/zKJ0HjKnPLtMQap0SSk3yuj/Ug2FsS52W
KOZ5uM3DljDDTM8U0Yj80RESf1fwGTCieJgAh55sq4X30702Q8YA3TaeIzmxo2JH2M0m7JfA7toT
Dr7iaXTdp2oIw1s1xzEkyPGZYKZcp7hNEVQE1xJPPHA5Y1PqJ8aZLSMmE9ZZE3f+wySb6jihL65K
ZXHYiBT/Z1q+oGMKfPO/k7nqtuM6lz0lPeaMemLKD4ZVn0k7HlrToP/gOwjRg0bnLY3UlbsvlEsq
G7P+MRFMez37R43GMeLdh8sESkVqa+tE0U5Bezh1Phpl7GqGwfy8JUxVEPt3qIPFSUn54DMwviWC
0vLcUxSdBtFG+pRKQKzp934sfvSQqs9mU6Vrt0/xXoiaHujSRF7s0n3vMKxqFYtQw19DK/FUsx56
88YFz71tYVLv8pgAwkhnYWwR5DJV9BFyvEGR0ek5dfoVx6bmQ0SUH4KRIW4UNOPB3CI3Ihwn/Yl0
RrP2e6BE7YT25gbG3VD6uanw+JgTE3lytD12wDjbezr9zhr29QxjS1L5kMgYmKalyZYbRtGTBOPY
+C5W3hxFXXfDvuvxc3gNWswUZVdEJdcy8mfOSZXIf2DtlTuAWw8teolWgeJKUCEGdf3Z55JnJjOG
jPLJs2lQmybrii44QPjSxkHHnL9xte6MQvz2JwF/yrAezD6oz75uu12R24fZEvI8D0NPpnig+hTa
3sUiD0xsyQx3pQlCjWDoLnAcuaehitWwKV3mcwbXvPh3MpnFSyzFD9w+dGaWTFxT3Ju7zmW3tZys
fTPIubJ8OUBZ64TthM6Mi0M5oeUUGdfRwt/a2tJH28bE3dYh3ZIcyrjohIdoOeYOGtGFhuetgUb4
MhcfNux0a6licNzSoY+BL3UAhg0MMLXTIMFyaRiQ9xENo7ny9p1wR5ziYnjorXFFhESeTKPDwSq7
XYDqteGVnq3JiH5X2fzEX4IMgD+W5FSZPXFWvyXqViJLUDL4OS6iO3Zi+Ua7EBsrPSX+WI+/IDKt
qQc892p0jm3hM2yv5VWFEs9F4JfbsYAC/RdNgaPrkXBtQg0uDKmAS35WZ81JoXC39PnusNtyG4eD
YqbQw0LGPcLs3xRODOBt/ZOTzxeD1oytcP1XY56WwFsIayvlsSXvygShPzLFxWMMtmTbNf2PBG5L
Ay5o7Vk1n6NRPA1m9tbGMNbd7g8mRlJYij6J+tfS6DtHHpf9iatIgrU2KzogJSVO3sgH0uOy4JcT
64Kard9xCvF3XG5mVOxWXnzsNSeGzqQxrZWQIgChvjeBZx25v6wsezFx9RlNxebcbgrVCfiG1HJz
z0zPcCau+Diqs51R8Gwq5CQdNACwOCZuilnKm9+f3PkdkTlcW20lVqWT/qzghqXXWutfnpV/iUY8
daX6yXt8skOsadqgyyKJHtgUICYOlBinDsWdEpA5wz2cPoRNi9C6GGLYCiJMHEsW7HQKOiiOf3Ho
RgEvcITQDIbNEdmysoh7d8GnJ5zXEL/g7Lk/x3i6hDN8ZrD7FUw84FolmBcMhV5+Kz16ZzyzYVHb
eGP/XLQON9EsejJEPhwjJpM8x4yRPRJdXQgs2PCmMyg/ULWLM6Zv0zN7rHEbAuen5TfGHtS04Xv9
nU6KbArznQ6GJwwt0OGsvavC8hBAPwRc0ESX2ijvImm9U4UIcAjS/i1khD4udLgBczM9fsWVINSk
1JX25bcxmlC5YPDSE5hCjYRpP5pkbQoXY0MyGOsplXdmqic4s5ei5KTGkZd9SQzEesNz0Bjfflzv
3RKUaur6l0FdcJxRdOGFzZmMqzpYquUkg3PwJXNhuhcfSRg8yxaatQL0eA5swfF+6FduN2dfHhij
FU0xH95cUYll5h9TDJV85j67Hlumm70XnBpAgavYEjSUcuvdFz6ZV/gBTKSb5Cm03M+xd9TF5t3n
BqzPnJBPpTscEgm6ao7qFy+ueashI1LKvR98LlSLYNYegoDT2cgkzRjDdmPzLs19d2AH28Y+f79h
Q8Qkf7uJfe4Ujh9ceNk3yib+BDjfnMHXawLeyP8cenbVlPwU3t6X+XWwmfAkgdqKDEJRQy7WKt4I
xTAlLRkYx7D6xhCc94zXlaOQV5Jnd6ZDV7ohOid19YWl40eMuNQNTNGj8Cx9LqSDyyxJaO9JnWCH
4zHfODZB877XECbsfjpOMR/I2FE/KpmlXGO1ta+jjCx1FNpPc/09OzjNzDIBjluoH2n/MuEQOFJ0
9oLvgwc6/Ab5Tc0CGXBD++VXEjNy4JSCIflUxM5DwNX5acohKnRG0bwi3x+nsn1Rqdv/sGrnMlqq
2w5Cm2wLUI+TzhgeBok+4YjsarrRJi4FDWMCcKwtP6a6CI7scmobamz3YcAd149p0WA+ALPJVrR1
p8kHdDaWqn5k2jWTSrAzPFlsFb6ywEr9kfRZmE239xa2m68gfmNi+CZ1uwq0+2XWEKT9pADsVwo+
gUDXMlfSLgU3QWaYSm1TYwE2BCNmH207Udt8NPDI1QCqA2G9lgTemLmi9vQ0U5EHsFZBAIhbxP4+
TzDe9Va8KVz4svCugWRZd7ERMbHiNqnKS4tIzdOL9pmD7auCZ4qlQNpHrEuML5s1JmRrO+rwV5Fv
ZNtbe84Kf4yBw55AQvbBR1JFZel1eO4nce4abSPkQ1L2q+Q71tiua0nMvqAKYEWRBpHlIli4y0gf
Pm9rWbzmdRTum2wvEPAOZoxDgqltB6hkpTr9mzAhIHbM2CYjYYK/24Br65mHZVq1/gEDLFBSq9n5
TbMUpF4iCAEbPJmbgQslNVpLp+xY4dKu5QpavVBtvOGdS/eJY77nLAzlFH52f4wQBlkJLY9eeSTn
0n1MAJFwf9kVCS0jCWbVWkzLXbsGFsAFqQ79vwPcVxJ0DOd/5rYYmN3DHMUsv80YcOib0fGDjBhn
Z2ULqLqdQ3Zq9TY400k1/UHCLeAiVzgMdIhty6Q/Gp1+FUkPCX7sv6OEkBwpRD5xLXE6V24GAvG+
vDIJ0/8etCD+gFnhP1hD/63o8wdg0F37r/9ikhr4z679wA1k4HhuIETgue7i6v/5/ZQU0fK7/ztC
b00VVDczh23b7WTFBBlH8v0kXcaAIQuwJ3Ojm4DJpDD2biozRIbyPcTE5XYQs/4p8fC/ejkgfv7L
y/GEXNg6NCh7limXl/tPL8dKzHIOvXTclzaqGLiRO+DeZlvPuttGyPJbu05/M/hiszCTL5sEeVX7
5d5o3d9eYQSbrKh46wiANiGPpGVu/g+vj7zE//T6iDYA/iFtEbAX/OfXVzkOMnpOLHAsllCqhw2o
ssPiQDAQ8lbTQOhC7Vu5lXromD6kU9V+TN4PS1VsNVCz2dEdao2bAcsAT+TfV/f/jBz1/2FqxnTt
hdX0v0/NnH8339l/Ss38x//y76kZz/uHJCYryL5IJlP/DH6y/+H70gcuajqWtKX3P8hPpvUPT/gm
ZiSPHkg3cHgK27Lv4n/9F/8fhHKEGQQmVgfOjK77f5OaMU3zvz5QPEQ45x3B6QAdT7p8s//8wAf4
8YYUBhQ+p445Uhxf5Hsuh/Cap8BGQrOnlLAOjWsJ2mrFUI3dC4rLankKt7p7meGU4sl9SRwipzYZ
vY0/ctFuOtpxGqo41iE+t02YaJwcrnyPYpNzfTme2Ha6FTl4SkvybE8FWrJlG4akOCN5WElxskR7
NvCcM+faRinHbTHWBPuB4sCc1eVuyrvHvJnsu4ZL4tNPH1DxuqVEft8SZd5Jx/VhJKc7QFL6oavg
T4nkXHtUliUCmH49k9tR2ZZcWUlRFYFRe7i6c2JTlNqRYfXr5NX1t5o578sUTRxvPXHn8uil996b
2/eG2op1K4O7hVvrUNO89aJgEBDQzy5zTbMsTH//UIiYtAxR5oMlgyeu/85ORh3dFAyz1kFexU+t
gawMtulxjluL6Qj7Xt6l1eMsmzeq4eMbDaLWCaMfl1OLg3STAqQRxIfjMUOtAnIC47Q6aIrCtpke
KBAxK2cdGB0/MKuQuzTnTGFhE9G51k+GLQhivtuh3bzHTfHgCs65zHqKIy579K6kqXetQ/CFLvFy
Rx6IglDhnMlV9TeZIJTEI6N0T9YYsOL0c/BTjAGZddZ2FXMGL+UqKJU8WUl9GfFbfUDLzDEZj/Km
M0u+9j4NwGDLP8bJac5ME/V6hqEeiHY8h5wqgS4a6HxAambLfuUw6a1d7pu4b4p7jTK1nhLj7LCH
n3W4INfjgb4S29mg/dECEgj8tjxnVtC4J1z9PQ5P/43LsHlPCeRefYAFyy32mgvu3LaXOVzNh4rR
O8QoNPUwdfInaipegRqOuxk9eRT2Nn2yx6H4xODsbFJ0AHpuO2aHXPlBnUHVdLyr09TuoRPZM2ty
th6VmWDGtvESZsmxlAt0F4zqqoh/pPDV11mhgk00pgCYhbnvMWueMl07J+n4XP3IY+k6mS+1ZU+X
jBJAcgjpeaY0dp22ldpe264YX7QeWjBoxkqqNuFgKeVatj46n4zebZ1FK5b9raxGtPnCofUnK9Ob
UWefTtRzESNSDGiFDjXVcVRJBCysmneflhv9Dq8dBtbsX/poGqhNnqdjXIXPPnP/uwAEtWH2RGFc
GvxqpVV+ERndONm4HPd7qOtTEyWY5sNVbmfWb8+s3vEw+RzkhXEKQD4csiJzdx3zVyoCYtrbHPch
8eL0xvVHPtMJ426diV0NG4Tpjt5ZGz2kcz8Ct9agCxegZY/BHJjn0ha4tqHXbc3CEte5SfEiZN6e
Yln+fO0ye6gseYEONqKYfPlGOt7HcsrWpFyNHZ7ALlh5Hq3pYF2oPMKA04qX2lekjsbYPutO0RUJ
wxKiasPpi9KuLet0ybUpvXaO1FfP7FiD+BDiLkMOGMfgtZh1u8sy/zbNg34koka/Us08FmPzrvUi
ebTizNiLapp2lKY+hej/g3T9YwQIF8I7PzUdQJvpmJxBl4kfBRLOwceI31neNQz9O9OXbrkSQGzt
mLKGiX1PbfVtq9G6GwhZHD44y3vIUBhG3ZyDI50a0eSPm4i2STxGUbiRptfu2kZfE/AwhzRsf8yq
CTZUgOCrdArj3Jj1JW899WrFiX4eMI5BFoYs7kRXLutAPMLk0GaNsaamcto5SGGY+jqGLYV1kW1A
JVgWVXs/G55jOxofAjWyWYD8pvyYuOQcFuVj6LkSADgCqOVB1F/W9ogtBbhavfeMkdhLnDXIB7Z/
p8Yi2sllliK8Ij/nMd4JRTgxCyZzJ/KsRGbph23qqI+i7F88gbuBCEHN0dxbtYVn0xNqlDjAYwBx
YTjdgBpsL9IvjWsX618mOOwHyENPfsIdXnbDrtKLEDKi3BZkFuysDXapXv4EgEd7ficgWH7emPyR
lEGrJXvF0o/dd/hwq1J+OgMqiIoAJqW9eUFF68DLx9VL15K5NGkSgx7D9M9w0UEoF9zEtlEc7RTf
Tmp1R0Dru4Q2qNVQuMw+dXgPMU7ODNVfKU/f6j+ayParUuzJiFUptR4uJBHZb0DcsHD2MTU25P5P
ELniXanwho6RPoe1vfIUcTWnrQ45nF+rIy7PJ0wguyIHWS94FtZOR5dpUFNvNJvJdOuSYNgaYwTZ
geKLJSLbbBFZoyhkJQH0jwhgX0N/OpgTT7wWfEqQSeTGnHIHklXCOqf7g+5lhYsIS3pgHobaPBjs
R5cKKNFqMC02q5gfxFDL4SQXWPjgr1WUmb/Mj7psltlu1D1Hqnq0+W6PuAOQg4Cp3YtSkF9srxSy
iSuZj68iN38kwiM50RXtLocXTf7QTS/a7HdkC749v+uO4cCPxwTS/Tz10wYsoMY4pjEReuFPY3R+
xG5LfkWMxoVywUfiKejwS8Opw+1wm/d8kDHMGtuiyyjo897Y2Xw4DiwpBCcq4MkRdIK4o/wund4U
bLFLpmqKFGXrbaHbuycrOtihh32tzquT4FTG6AGQxUQ3hjKB1mse3tuUgZsagQ0u4MLfErn7pPzC
A1xkZGtZ0rO9ZmNuwzkgliOLU7J8+ftPPXGJtZpCQFJLRKNsk6dyKcR2a3tA+qB0hPm3unu2fTSB
Mh4K9NFdSyco4Gt/a/m4Mq0oLbY48GEKGHjLe8Cgp6kjmWIxEV0NPdeMcU4GUhSYMTLmQxCikmYP
X67f5E3erGFsROzdqjk6lHhvjLC7pNS6XBArUMB6DbnMDeYj232Gk7PJ1hGs8QP+RxA8OOtWMfzd
M0Ea+Qju6DE1IkppwqLaaxiGN4kDGSctJQvAovYWouE2L+3+0Lcivlkdblh4anA0pkNCb8tig5jP
RWA8ggdBiM77Xd0wS4Eld8JOZCE6zvXO8Ak/ZubSatnZ4yOcbKpTRVEfqaOEqcJ8elcT2/hr895q
ANwozuXrrFx5cmP7jzH11CaWMA2DLuEEDUVuRXYyImEZHVQ2PSij/AoYpx0m4qPUi9M8QzUFGZ1w
ZmoTR/XN8OqDL7v2XKBy5HUJCdGMl4agUlxmpnK5HjHa1rQg9tqLiPOar6SW8V7zbGxdAzzRzBa2
Kv0B8FjmMNWmkw7VtOOlQo7dY3R8CKWVkdUQwL4qjf3Vb/FRN81+ltnZtBSHZVuoNSSSChXQhLIl
YK3SsRE6/AB7EIs5EhC40JFJalK+zN5EcVPr/mEOibgdT/m5KF3neaZLlx/oumYhuLVz2d/CMX8Q
wqEELQAcxlEueKQNEpeB18lz9pgngfXSDnnwwgicWGiR3fyKQ15r5a9557LdE9Bof8b4eSjl8fdh
lSGoKLkPO/pI86Bi3MJ2tUojeleI2OUvAi7WTphLng6LyIHB3cTabIk7ghzRl9oBU59IzBjsN7uo
ycKnWVbNI4nMlcaG8/T3l7JUpFseTHf7918RfNhUC6gXJuTFlVCBu3EseszkHPkbsGtHxmOLxNRa
AGODZjOXDtaxOvtRdOmDV5O1Q/Vwj9Uspm3vF8YpauHvRLZkBZiC+NVAd1x1cPdWVqrLh3k61Wo2
kFjT9ogAFx4gDfEKwHi5c46HgbUcNqQS+K8dn6Bwb77CGXWZMk+83w3spcJ2P5u5f0bE+2zpA9r/
/Su4kVwW6W5jGMS9MMye5sHjN8fkgzJ7uFTt2GyHvNo24MBl6RyqdO/a9XuXyZ+NTRGp34v3OiBD
xEg7Kd9KnIZxdJLDpynq57SaHnxJQZ0fP/8bc2eyWze2ZulXqQdIXnCz56QGhzw8fafenhCSbbHv
udk9fX70TSBv5iCBnBQqBkLI4bAliuT+m7W+BavOrw02T1q4RTMkNi7Cxnzhj68sjta01X8pcMGR
5+xERRIB6DLMFKyvY5RrTNyMmUV4I0JmncVjmNih4d8BKzuU7RNlR/PUMLzyYOeVu//8NYWGlHQ+
ectNsiidNv6OtOYPa6p3t1APTLVfES1PWxFTl/Vx9mLOvAXSHqF/pDsvkZ34pozj6yAhnud5ceSE
aF6N2A2fVCYtaPiaV4aGpudYFa97x294m/vsZkhRjPXam/7MMqIUEBzH8dTMmOuT4inP7PLcRcXr
+Pc/OiNTaSRFJC7X5U7EBOkZqsSIMMrhDR+i5iQXYx7gprY8+1jvQwwJjR7Yg826MKqdbbuW5SIu
zmVda6ccGREyrynxyhYTtYbK/a4qbB/JDCXBrkk1MjBA6XRNbe2I0RBXG4j1dRIKgaEOJU8k845x
o+kDQE6DNCsd/N5OwfCw7w6xMRI50uvihViQ2EtqaDd/Px0xdW2VxAR1vP5XWvT24ESyA33Ip71U
06vVNW9NaIbPs7E3nVa7GYzLpoJnNG8jv3P0+jpThC1R2z7//VCjsQRzAHv/76e8/4qjFZGkg10S
obIypzvJBP1uEbpxs2ukEVF6FybUPXKPX5N6Mu4KmAOv7UW3taxiZzhhh7RV/SodUZ8Ke/kRaeEj
HdIRt9GS3HrCFsitQ9AWT4zsuVkQcMZHghcsVFX5h9mnsLps6024EZ6PXhxxN29px5ki26mDO4U6
dMaPfh9ndJjvbB+je2vaiNDIqTTWon22i4ZEYVvx7I7fjH++WUXz3cWx0/YUh3Rt9Crnf37II/bu
JHJvNTk1ZxeY874cpxuvRvKdmRcgo+fXzdLp93iwrw5t0eXvhxhbfIMr/awsjXtsSHTl5FyIZ5fN
zyVbjMOsi+6uM/XgfZ1ekehgkFXrmpa1NPGlJ7/+LqP+fmAd66mM6Nk0ccGttGhflGZWN2YjtOPf
TxMLwnW9GOMWEyWqIgiZZ/qW8dg05CU2TOFfMHfntyzWb1ah6S9/P9ReieCQJtHKj3WxZC8JYbcs
d3sLjy2GKdmQ7Mw0QnA+Rgu45Tw8Eg92m+DkHUNneHf5niBox5dk5ByKRj1iypCR0ZL1W430lqUY
dRr7DeXnfI36KIRV+yhtQLbxIOy7SCQ2FWjEX5OV34olj9+wjho7e+3IIt626N7657zL8GOaOdvM
hLsPDiSi/xSPtc6WATvCmakSMuIqd30a05LBkAYPQL+A5J7+DKY8LQWyHwW9BnfX0lMAyfKapVl4
BLksgwqn2wtNAOJNGSZ/tJbmwDSWMxIGol5hXMI5E4yEiN8AnkolaFutEQwd7/vFam7JXF5deCf4
4PT8jNkFBaG2Qv3aQ6s5kT/Naydaw5YrYvEJlDvQwWRN+hS/95Wi8+ow55PgmL9iSKj9oR4RleGY
28UpChuMNbckT0hiNmPyeKqCNUI8uv6/aamws0wli2uCFYEAB+JEyoY2YsdA5ojc/JtZu7Mqa0n4
AVKu2LXPeSPxX6iEJAFDYAfcEK4SQrVoe/3H/9uR879ymv7v7k91/Sz+dP890eD/x7m0azn/YzzB
5fN3PH/+n3v7+ftP919iCjBRr//rf1CdtH+ATTIsWzABpgR0SAD4J9XJNv7BzFplLOwwPv3XYALN
+gfLEQbHNjtdRsrrkuQ/xtOaILPA0uhe0E2bju46/5vxtGkaoKP+676DLpTJsqaZlg1iylzH1/+y
j0mE4k68xLrAois6zkgptnk5ZT4egPjJjsdb5foLFvUTiKO7MMzxYTGXO7JFihdLHAihhZJCZJRt
avPRBYXSKaV+tbNol7vCQKkyGT479Nk35rI+J0VeBxHSAE4dqZ7GNldPLcd70A5jjSxCuqDhjdxn
1YV3ANvQlkjRcWuj6yCgyr6PGehtWckvtkuAqxl4aMlbnn8sPJtPyLhXAF7e7YitqrZdWJhnh0jI
c2xq6NXn/EXS5oZhmcDx6ByPk8bY69SPjH4rjupODe9FaSJljDud+CsWOUnoaM8QJ6nsRRvEipP9
NH+pLrWzE8v0/ZI4Q/nDVYpTY3CqwYQ19lCY/c7W3khx6rqJEbVpkwH9mSkGEl7oA56T7eEdt/g1
OxQoh4isjJPs8k8UIrxew+x76SomHo5vYB8GGju/2fV0aZDk+spEsyctca+VHQ0JUJBZe1NSZgEt
FBPXDOaoBNEPjP5e9Wd46/M+qxaK9VE9tgA5iaykODbnHWnZZyh+Lq6scfB0kQKIiopd2VzMrhVP
0zpAINdJEhnGpISK7K2DLx8YroPoG22aEECAjSnOQJvjEQY51xzbMrzGHUyq3B6BnkToKuZE3uNE
RgFGp7vVQmTCL/g9TYRKlzBmIArPlb/URcAesApAgn9gy/qI1jgw+D4J5vMyYjQM5XEb5mPqd1Ae
fDGlxsW2gfh2LRlg1rKvGcR+cVluICkM4g+j32ACw32CpRyTYnVSoloGeY8pU8+N5FooWrtJ+giq
73oTavbyXqqqOJUpIlBCJS92PpEw1NvvurCcZ6sJH44TP+xqtE8KytHDREA9GbxheRvyBKxECh7K
LiO/inU7KF0mQF35PGq4MYy6bPYyYnG9jgpKrt8VvU2Bo7mHVTVjLtIkupnERYLSzNvGwGuUpP18
zQb5XBEOHyBg+NEYTnyP0nzThprLVM/KUXcA+R2F7sBIjN5V31Wd7DhbKIOECqsLekG3iwdrP83x
8jrb9hlLW+abzDeuzmIzhU/0s0K2EcMVrJZxN2v7tgCVg+Re9TR8WLfaHO4Avrylm2rgaluHvcWx
VRWNgcki91aqBI3lFpe+FPYhHc1LaM7Js3RaWnQTCg+b00DPFnFhpOg5Cbkm6LT3bTl9mqoV7s0J
Cm9SqcnZ4JJuVAOdrdZmB6EDv9bChTURkCDAYti0I77EsrT2uigtT6ysmtGYbIa7ju23LdmLjAPc
k1OxpIf8D++H55x1yhlVC+EKqSgDk4HZ1clN5kJ1E1DMjruqxbcu4QEcJlUdrlD21ONoV+RKDsme
ebTmDYZM2ObkWy5xdxh6xgxKMQQMdsXd6iLot6Wu+H3OJNgA0XulDKz2sUAzyrgVT0B5wZ/xCyJl
dIjDVbbcte/aiPTDHm/cDKRSn9W82We8nI9Z85WvxpA6PafxpK+4X20v6TE9a8Q1ZIlo3qH72hZa
fcwPrVVa54XGmceCmDZwrhucQC3AJbh1FPU3LukZTWHrxanAu00znSTIzee5xzq5vnaktYchQjnT
tnDls+GsVNMjROlYGSsyI7e2ldAewFC2TMe9YayuS6wR/m3HF2Fr/I7E+iJR7bCYIXbghNUl1o4R
cSBv03QEEltZmPErXTtnqHO9dMSghh8svoAJ94zO/qknqXEfbV2/xzmbCV0mhz6N9b2tj09OP3YX
FTyeH9fF7Ntytq9YbzZ1PZu3ts15bQnfyMDDqGqjnf7+298PXc0MYoPc+3uOCgx0GZ0flvRbV0Ig
bXXn0lpg0E1NjG9h85QQ9rqLzJqoyrynFRnSixbF7rONypkotXWB9d4A0t5ioE+2TJJp0WLGbnI9
tcTCDhL1MWFhzhidad+9toHWO9Uphj/tobt2ckiTWA0KlWneHEZjQPhMf4xQ5Ozycj6LBFtCTrCI
j3oq8SZdw9cp56s+aVutrZBIdyRZICacwgTiTLrShxsYAGULf8tmkm/mDUYLdEd0fLw8eTcbVXms
KEc4ByAlh6p6IPMadVBUPNP+QZJ2DnMfHezSOPV0wStw4TiYIEWfOlF5y/DCI6TA5M0nv2cZo9eM
y7DVoXh181MiNMWniCaoK7F5i0Rv7DNIEw9jvxPzGMSzhiy/+1Aqum5QNBhYzHdlzs6ZqK4D+is0
FP2tIjgcrqnlNWaG8aWrvDQFwBDOv9D6G1D3z4RPvrOjeVWjz24OCtCzCyZVmsgEhLG4SroHfdE3
akuYIbu7++za+mZQLIZ0HVmZxvQ9xBAeC0a+Uwh1n5GQX+ndujebkl1fY+uNUoQaeoxf3zJuyiB/
Ztx7TMyNmuIHohqlHIYlbGOz2Xx0ae+LjkOuLHBWZcu5xuoYKTVaN/U0jLi/kIgSqEJYZFeqbqDV
5pGXHkDIHvFiqMJ1nNvqq+rZS4UM+Lix1rWhg/rVLs23SVFf5hkVazZZAW90uIKLRbadY9+JEUV/
mi2Rx1Geb0JceYGaIsns1OJpMcoYWXB9VUUd7eyZKRARIPCxW+0lWW0LboknthvML9uM3SAxtJPS
itdoMHYTgVQbslL7rVr8nozwhR3fDE4F+Z6WmCdHr656DeoPHXa5HWxkgGWv07dG6z4jiXdkHBIt
0YJDc1iI0rty+xYtkl7ACz3mDmi/AV489QqnCNcRTefMzoUF/bAuBFX3BaHtz2TEDlVo67s/fDa0
iRTOKFoCR7qPKW6ejfglXD2E+BlwYSB1Y9dwF+l4APVjs32Ai23M0VYaqwWPYe2uzrt3gMrHbCxA
SxC0MDca4SFjstXj6V11xzqwyxIjIIovYhehAKZ3idwOREOL10JHeAz/mUkKzuY5v/CsDoz6ScZW
I/Uy16j9LXt5GYpx2saYDjIgBKXmMxQDq2CvIdqYI9dx35QStGASUVkX+8EmDXEw7ZXbh6+4FKda
gT5ChJkHtouukwcWqSEZ8iMBvtCVzIncAEmG8iYciAhklbllxerhN/bLPGQfUL6NX2y3uEf7LoZS
l52afPnSde3DYWg4xo2vCu03LNH1i3Q22Mrf0vWC4Mqdjp34LNDZ7jAQe2VuOpswFB/ESkc7qwyf
zbj/DXsHamRRviW98YKMna//d0E2Sk660lYA9A8UIU8M0KkMM3Dm0fw9w0zyatWBjFLC46FL5U6V
2XFwrcmzBKyK1IgDN2ocyCa+EjPOzft3M5vS3TKlRFfM+9aZtuXELKxxkbaQfXRn23Fmw8+gcMTw
rYA6p2IXJgGp+ltq5jfDQXtFfNltyki1UQ0CZcoR3aPCDNeI36mQHovCz7oGpuGcWEJCbQKr4LsD
9VMxkBhjmxRvNAkJhoFy+bAx7XhaYYECCX/YLWjb1LYo5ER5Jbw1qJ0YBJEKmAOCrWPiQIbI8KuN
EXyGtfYTH8PBVOsQSFNxmgwKDrxOxgZrB4JuVrNt3LpnZZhwrBUmwZ5K5OxU94M9SnjR2RWFjLkO
cyfQLrLqGFBCWJJFYlZmfyZkALu8+oiH0LnksOjgWpXbvkDjgG6RpFlH4F7ikOWhm99nnSs1r4s4
wr4gF5jfmaqDwNBUbFCh9ZQW6F1NG9BlDKZwMIYW6KnX1wv1Pzv8jftRuwLA91CUB8kAk8wkx7iU
mc7CeUqDEWlA0EOl4kL2hyK3KOEg+O5yhTBbdO2EDGwFwR6+XVXjJk6by9gN40Pro3fi5JCK8rdD
2fnVUTjtqoYarpfDA4INm2ANCUdYkOSk6l9Wrj6jSeGVUIrWd6EsrbgfBaSbn5Yl3wVG97FgAS3c
DxyV3FmziYha6Z+zYYCE0+ETaMdmswAk8ZzGCVCV4pInycLPQ3ZIw+Jsp7n5clmsVfkIU1gpEnAq
BUcsMdILeh4fLk9uf/aYiDxAhxTbnRMouX6HEpojYshfBbylk6vPW70qwdN6NdVaEFlk90h3Fd7w
ZtraqIzYtvwsF/USRy4BtdGLvm6hY6fD0Gv/JgXQfp0mmyDz2SDxtJpPsV1MIJIU94gmV3++mOp0
Se1+fDUmzpxIVzbjCJyJfcj7aks55glGmSiqf9mGdWyywnxHc4R2m+CHGvmSjAZ440QI+LCNtEsJ
psMKxXe8SHWn8FpWZ7rmuldjT59Ni+UQC6nJtHcaDNDA7aJf9ZKSIDyYoQ+ubPCrxYyfJGJIIHOn
laLKPibr2FIQY7BwuhFfRes1ajyssZCbJEdkNidVs2Pz7DuIxTcpD7VPbEgRLIwCt/DrZgyD6ftc
DYz5h+kwzsA2mjQHEN+ae9kgFOWJLnc116Q3HNNLp3dTS7E5iD9JsYtVHeR6w8HWlUb3hJvJ3Xf6
DffHfo4YpBdAq73QvnBkO4chUg6xFadbDhsQl8MfchKVPXpADqgqJf/a4Vga9Rjtcy7JsjGROdWl
BoMyM3+X4ImgYolTqBAl18RkIzI5aQX0orYCcelkozwXhrIrSox3BIGh/GnH1jMsenUs9hhOvgDh
Aw9t5R8AYJaPlG3TrDl57YRJUWF/FjM75SecjrtGI+cZruPIq+TvY7be+0Pc+ZNLmmnaTk1gFd2h
kRZB6MI0EWYj7cIjk3rRNH63shqZoeBOXohkARX1Hbl/sSXOJwWB7jfo/bwph+/vZFkLL++iuerG
aF65BRLoNLayW/A0kDzAnvYtdcL3OOyXZ2KBxLaL1T949b8tU2JTIPd92zCD3EL0xi4fgWCrc+w4
VMyowpvMOMoqv3Z1bdzL/jilNjuVBteBsK2vzK1wRKXVhThLLEOTCDphvyJ0XC6tHJ8MqykAnPAd
4S8Y6rPJaBRDZ3MW2C4dxYYGE82Y4EOIf6qm1Qc0IxabZPON3QDeZxfT+6y9ykrPf0RXSewSqUL2
GyhrZ9fNKf9nrm3VoZ5PS2p8lyXUrbkzxHkw8rfBabN7mAMyrTDwqBGgaeDE35pjEIukYibXBwCh
xZA9rNxULoCAJqfdJUDbtp0D9lF1KVOXc44c/tjUAprGcsTL4JKZNYT3Zm6egXYHcxq1eyA33aZc
6A5aScqmPojtVOgTSz7qPqOZ9X1dKvkuX5v4ruep1exqfp1aJtqZ7vdDuPwuZHQPQ9LR7dD5VmFB
wI2gzkwhQ+6aCCppKTDXCJsVL7VfBhBKlW/YctFU6oPrh5X+mziq9Hmp1Yvo12+GddCuYwiBBVC+
NvhHrrZFyHqiuk/waujl+1F8zHq9Z6IQhAXHF4Ja6QkUOxdVRWA0qaUPbfZXNYp0HysN9n6pHxSD
jiOB4ukl1SxZFRuh1018i1WzWoxTI7CgICIYm+ikFRBHU9nvUUhGp1Jprq5Ci1s4TfYoB/MtZ23o
15pr7rhSVzkV00NidNw0qX2ezNk5McYMkBxqCMgrvr6l3hpSTy9Jop5txHQXYqYfs65cjWRRD3ku
t7lbbnP9rcNFdqLLAhg6wExL2baem0TgN0O7040+2+XooRAu0ekVt1TasK1GIWoY9gvaSoVFjVIY
J9UFKQXn9FxiS+psQ4PFoWjbijaAq15RNM6CyK0mCWbHmW4ZnpxEms3VFpJcy7bT95h6qf6dvN6X
Ncx3C3PCZqpdvDuamgat/qcgXxWxcIILm3S1UWnfqZFeHTJRPNo4wtVZOVATNvDoEotgiPUPDSVg
6bE2t1lDFITqquXRMRNUE/jnfCh5y65wKfo0SSyjKUtOLIYUWX2oevOTgtfTR8u6DpUM0e6UukfF
Afrv0dlUW2rxWbE4DDJn/j3OPfEmUfdrRe5selfR3kdGfCEi0yu+PcSV9Qv9zvyC1Phsh5l7oM3q
mKItbhBpo7tVF9oiWZM7Y9YIfzKdCkUhQwCqcfHkzt1PvT5WRb1qI83dPC6/ZYoRlGV0hAApLJQX
KAQfUf0nXYxtRRWAbOVcTc2uqMofemFcu9aFYD7oD2y88PmUF231YZTJXge2kqiswcrwd5Ei9XIR
Nob6Y5ksStL0LJRfmg3V0EFOZ13RjJ1ByuwmwI+bgb1wBaAaFhWkHw6msTEeDk7ajUu5mZTaXstg
60cxv8LR+52706lVil8l9d1mKI0HORwJI5vmI1aSLxouZ7VDTiNHQT/NzGoNgmFAXDBf9jCjfEP6
w/lGkmhtXIuINWCGKjgKgWk6zgvs1U95xWJJbCKXSJHaI9eZwqomiaRi/Tps3ORMwfCyzV32XU4K
dnTetg2HVohpbxRQl0J8m1A6Hk5nHYwyQTe2pF/RVEOCRDHYpl9zZV9jhuO8MiB3mTKI0+RPB1Au
bGiDXZWZFxmIX4Vd0NzrdO+Zr+ikrkSx5AYN1eSTvaWHSSdjQ95c6g57orgORVK8TgaZNXKObmbl
qtu2pmlp190a4hnPMvAor9fQaNC8MI/1FdVaA1G4QtHYfcQRT01IypbKjGvk0hoDRF6Ti4X45DjF
1d2J+K11wZUv04jvug7RUfe8iZndyQqKdsuFcZcqkG6+jizb9DROkLztRBVbhxEnQ4S0uknVIYUq
jp5oOZXHHNXlnqqYcQbJpjd4c65XJ8glS27lTZjV4tBUVHGm2YYo18LlBBuPtyZKXxf7jR/LvAId
wAejXj653e0jmW29N7cmXjouHo871bOhJ8dkEMhXQ0M/ATGDtaXlFYQBGC4pqXN7Z5hVUlrNksov
Q/Rf2YtngqV+Hme33RZxhs9urC6WlU3nrBBjgKYSz4B0Qj+BoPs6yE54oy1gNGX5c9NO+YllI5n1
pf0dUjJcUX7ddekgwkujPz1AoJ2tpTQRUFi2OcZmDArD4NXuc0pWMGnTSHUHLHrGgOkcZMB8aGf7
xSl1Gqi457FZGG81tsWgb+Un8Xc1jF5hlioix3sYajWUIQfTfTze+5gUvDlLCVqqlW9O/ivzh+yw
pHZzqCtCAckMQZEG+ghVgVnQJkUsGJZ6Ztmx2Cc3NzxOKH0XV4kI3LKoT2RM87OO63tKutOxZSQ/
NH1/npLkZ41a/uaWZsNPSW5qY3CvTvnMpbhMizruW1McoOnA8Ju/JVQ7OBuS9IwxklsAfkNgAQPL
K2s4CwMqHGO3BPgiG+9mTOXVGo3mgVpjkxnugEl77LfCyi96A6OX6K5wAyKR4HA3pYdv4n7b0IY0
4O+OObmOCICKrZ2l/DTt+VkbEba12OK3KWuvo9TQL5AIeW6s9k5G9cyMe4Nls8IcbxE60pswCAvt
0czWfMC9Up/cwiYDBBi+qpmHrH7BsV1uW3V2OUvBc8eT9Rih09rOKnFOi3PUdfpGILmZ+KYKAuvO
bJtYvlsqw5SUNXw4EexRJB+MzAmriNSNHcefplORUG2LA6IPjXpCY0jncIdtMGE4G2KbtksrfxAA
zPnAFLZx7nmuZ57aDUAOsSLC3ncTAsUg4Jr7trVuZisEL6aKIJEXQpVLAF5Ku4Ms/hGXLTb8gq5n
YIg2m15VLiSjokzYJEb4ShAHQd5mvdesnhRj/glorDocsJsUJstYE4c4jS7WlpDNJTSCcMVGdvFV
pGQUkOZJjWW8qw7sFaOlhu+K/FMt37NEYDdc8QWqyRIwvavEvR5Wp483q1lO6wNObDHHbGcXRGXl
c2NuR4GaIFfjy5QbPzU34Y8v1O/GROheaMvqwwWVrffy2IJ9wuGPXc8gkjDq20vcMelEgWsSfJru
mUiP3iTZx2Fby1BVTOjMXFTmeo8yTE0U47QCUHi9/JjxGL8AwX7TK1aLWll/yvojTlXjlIWC2qIv
jwjDXwkkm49sLg9YZrRAlZhbIwZNh6oetwVr7VvIcHdr9H4y5OPZ6H7m7pdsQQHkM1u5UamfHe0h
8sdYkbK31NG+IKzRryCtMCZgbJ6FNZJltf7iPGq2vKfpe4uKAxtzaVeprwYQcBc0KOQ3N+g63nA5
OzcKLZWANqLSewt/kTihmzF2jsGajUFM/2Sub6rcZJpIcg9tWE42F0GS4PVbouFVdNMeRfpu4dW4
I7rA9eayvfczFz5vTJVVk/6jq0zCe5zS9a25Du89/icP73QQj1OK/pFQvhYl1mZgDnBORLhb/Zf7
bgzvGpXsfg5NP+md6KlSSP1tKGpQHkrW2+NV2kb1RPu36cWY3HK6ubObkkBH53gkdehTd8vyRSsc
b8QQf1B5s1hVm9/ykmkNIcZB2oLEzOWCSlc1JEMDAPBOlUT7Xkt1DCk5QkkdjkYCTGVTAhD2hiUk
3iaGoVf3HYwI1NbI3RB/xTMhgVM6gTahGD2GLRdemwaA1X3lW60Lo7qr+LaDdErlH6RJG/0vU30q
rXtf9SkO4XokFN6cduXSrCVkK46wsTJ4ReuLSKOChvnCjkpqZ+OeCWcBgm/Ht574N8eY0mscFXer
YcmczBbLaQLWJWdrRCuQjKFBXAK14WIq1GUYM9xRIkvXwRDX8F52UBbQnef4Bcq0Wm5smaLVsgx2
ncTipluK3SjlQ7IHuvS29cZoXOMOGuUGS1nt6PFntJTwGYqXRsORKi0YnomOsws58C5KeSqcAZiK
YJxmJSlQiDDmLj53g9CvBTNQX2q1xhB1jVwgI2/fpvq5FSEQSGxw27ka633Ha39RlA+64O6DWtXd
QH3uOUGIoQM4oWIskmnVHRvZF77Td8XB5IheZ847DqvhU+sR4rKDhMTpugfyOLVDkroDky1Vhd9I
l1eyELqFFh2YVR8N9WLYRo4M1n4xEGButJJ0uWy+CuKxfClRcENDkptlRvAARN9q0t9ZxcQ6c2x1
Y8lfqI6SQ12Ifrt0DJQnbDUEaTcDyEuCderpsb5e4O6A8QKnaqGddhCPeJgfFrtCueowjs9s6xzm
JuY0nEkj1rA8MgkFn3+ijX/VxGAidI1/VgwGjU4eKBa+SZuXQWldOvKeMYgXddAIEkk1FSARCTpd
h7WWZU3Cpmvb2eZhbPeOKs7k7ZgYPlhzOlG2tWu2m4ogJAmx1M5V9RkZ5BCkbn0hdOUNQAwKwZby
NdaS33SB+e5vuRhT8la1dhPR3dRcX6r1co1ZmObq8mpp5Q9HAdLgLOLVQBgR4ucDyVm9QwzDBKyo
B9lMD4SpYGSh6vrYUqyVb65uImE4hwTPwpyRE0n+BvgwdBOjPbJq/YV6kefCSrTTuAj5rtdvJTTA
j8hNHDCYmer//bTXlFfsVPkBxLuxRsFTI+klAh0Ff8+g9W9h2sbHZqptvwT3wNnPytRxcsQ8MIRQ
nJ1zlWwSxJnAtH8imv0u87H0gPySMGQZ46Prc+wrxUrLYhYbL1n01vf2k1t07r10WcE1OtVXDa1U
pyvqOhTDLiXKnpKTrFYlJLiAEsrVeiYGFC6ZqZGUPuffIXXwXdHJ4SRkAeYeqBBiTt/t5EZbJzYN
msitoY2vFiWMgrOSg6DfDrDKiSNN66OSXhpLsU+TVREOj6aebYtiPrH04Zp1VGBFnwb0WDgtOIeZ
8hs/m2bcJrSazmTGwLyM7zHVgshtyA5QaHNy3s2c8rH8kUSnpl4eKRbYG9N98xlRgM7Du0bOGzuz
Ifh6ygywbT100NGAKyqMZl+Jbg/8wjgoMztCI5EZwW9uRgTYot2zldE0pr91M7eP0bpVL9sWNacE
3VZH5nKoRdwdshWeDv7a8PQSlnpY2hBqMmg0GLtWDYD+UJy9kKzSkqJtn6p2fpOK/BwQcOxpP4qg
m/pA75aXhp7hiNyaoEtYiNBuK09Z8umUpvGhiwdA6JWtbFpFxSdf5Zj9wFIW7iWKiygYzRzeRR8W
/uK+xBJyRKUuH3rUlPsu42dmJuIBQvUas344tuzBNkWXPuqpyp9L6GowgOiYBr82102qwKA3JuE9
HimjRoqMXd/1tyhulBMBZciHiIhOtWFDULu/JMSMWI5zGWaWmJTYBVReYPczgPxDrvGClUm+sxj1
AKmiE6qi1J87pjStwmwls3/xXUSemTHBliUMLbTufgERgn2Uku3HbFWJh/mxwol578UTsuI/I/6M
U1wPf8wW6bs6SqjzyzXSTJ1ka4Kr5yHZ2VMjT2gpcw/IZjb1fwSo3NekoQMtMfNVUxZes05o3jwF
fy9ki+Naa3Jzm5vlfG+zVfbdVLkfJLrWPYBGun7sQlKysp5YtUUFQSqp0dux1l//ftpWGWu5ySn8
VoH4oI2DeUEf7UWMnPcLcyHL6cIghew1hOWh0Bv7AU0u5SzZqflgn3SGUoe2zOXRdOuTI5N3OI2U
QbDdTgMvPX/OFwduYfIY55FWgdKgqQpkX1lhB5mx/GyKUEXcg0IlQinFXmn5cmuzC0goY6C08EZH
2iJ3WazIk9a3fpm9RlLav7VIGTZxmyhPDnOEnaStLJvUOdh9MwLIhYgTVR1KasdkJB0vIUBh1pwM
Rl0PyX+zNZkusmFjlqe5yiXM4EinrehOHXiH81ABCJFiX6b8Taimd06oBGHU72Sq2ldtroCNhmxZ
8Ku6HN6juAhh0BO43GoorQML4BEHKURi/oIsIEQRHp6jjUfXwEVFg4Y+wta2AoQ9ActAD8exvtvS
La+lHX0laUFf2KkLx4fUt+RHjp4kcu4EinbCZyfQYXRJT96Fqh4hWzyqupZbHfjVbdZCcbPhJrbO
Y7CYM9RRHAV9pf3J56m4WqZxsu2O+AUp60smq0NlxJ/yQ6p9fSjoQVjqn+Wg/wZ9IoMxwc85Nmjh
yYgKoXeNGrEeOMXn45jUD2cUpCkiXOdLYvCjWuaxGKFbOT3tfGnCKgv7dLq63DiBy4PAeZ857+Qp
X/+dqDPbbRtpu+4VEeBUHE4lapYHWXYc+4Sw44RjkcW5yKv/Fvv9gf+gg0YDnTgSWfUMe69t7Xzt
qGcPIx2aG4z2DSzxtg5YC/tiJzN7IAEOZXTh+vf1ciASJP50VbibVuauxAJEojUKECDhGDUMdNpQ
IQ8WgXMHVqXPWSGrx///S1wk3+04FMdy5gBh9DHzOg+AViU/mAtJayNj7G4k2dN7WuiaDKwsmDdf
3SadHjUSiS3dvc1UMaeE7gwwiSAbNjMpVFWFqQeyyfiM4nkXLKm8yal6LafircnM5uL485rHRHvF
3gAkYTw+K8WuJLQRm9qsOILUSh+y3DmOPQwwyQ6sigPnMTSt+REDtjkOJED1L5XsGbiUbLjt1avq
kshYmJyWADd/uxXzUOKOzUjbNFMp6GePuM20+ufY/ZNEXXSwYpJeFuntNQ4oqlN7bOH0sOJizPGZ
zPVttoJfBk/caRIM+DPa594JSqI7mUd1eRJcZTQhkNvbxXDHbfUxERBxT1zVXeeqfMLJUfPqaxa8
fmazMY2gmTyAjM2uKbKR0TLIZ48BH626WRHCKGeAfLBtkgxIaYDSx4Y9UN6tYiY0zDurQiM0uhHY
CfKG4+y3ZAI51TaszFIwrkms71IL9cBLjXSLQYRMiMwJVFjBpw5J4BP0IRyvaWpzxro3SBwB0Z/e
UbRq3NFH4rsgzZJksefZU+j2csui/+6hN310EzU3kg36mSl4Rmt20Q6VRgx/VnXFngAOFqsd+Zz5
bJMubmdfYzEHt3R07nm8psMFxG2absZqwbf5SzX/fJS2FxqaP43I3assHMJURVtETa2cc9vCA8Wb
1u1i0baw8ibjWDiMAwgjzO8JgWu9J9KHtu7k2ZXOcz9l3ZuOWZvxlHi3JKWlGQsX1jIUqolkq5JV
8kMrcPrkZj+jgrH/QpIkn3YAo+UJ7R4yvTTRiBBlk7G+aEjIWuzqDn7AAUwFvcEH9W94Mv6C9hwx
KrKOJvC2jXbZoCa4clBf2y9dR1GH0fzaeynPZHHVTvEWUo2yfBuPSxx+rZKqBVEaM5fBJ0jm2bfb
T5b3FyCW6w5lR49tsRkMHYPoAi5skQ4xcsNtO1f+DvTXJ1f+9zCK5ZJP9S5p9MFGxvsy94wv64ZU
tYYvK3+OB9gcFjmo2hd/0W8jnivcP5xs575eyDHl62ruszf80xPTCDrZjRo9I6qCaiZ5pTyloulu
qbEVhNJ8jyk2ElKJnmQ7f6LZJdepJVLI8mqmGhlzWiNhB930j0KHPtdpndxCZ9kWgty+RSEtKfPB
2Nc99ig0iKSxzOUvWy6IPoPRfxvLgvdqMuv3ZnXzkbln7sEsoMvIe4600ofnpmKRnynzcHc4uF8p
Og2zaaNUmCxXHbYwZKqonVcOIctde3U/7YGRY7/qpxdDV9WhrWNvQ2YT8MKMB2yx7E+3ZHJSmqjM
kwBZV1BU1M/5V9Ym0Iffm7SANJk444mgDBi2Y8HT57mPzcKfG4OIiHikVvXSY2IARurdv8Y6Lx1V
+reiKGVzwGoROQMXg30ryM3auoH7TFCpsRl18IsnKdjiD38NFgPseczqTDTlrqU72RD6Ml4yd/4a
qTz6BjqKH8/umrb35YN0QHnT1Ec3TPGSLb+bdvjhQ+Ib3LJ4YHgGiw6Qzltt5LeQ5xotIr03n6M7
mR7vT0V3bhjb9XGnl0c4PBKJAbQX+BnvC7ZVKLLkqDr9U5HNb9owrgaaGhuc7FYoAoocOaFSJRyz
9TN28e5IggDxgeNyr21lrviwO6Phb2vofuON5zthB0UCcgC8OURNWLJpkAvRJknkOdCJA9dm54SD
nXM3M++dmNC6rpN828uPeRwvHwYs33iVcE3pfurs6TFOH+wW5HlhAANPM733l+DNbgFL6L59Shfr
NGqSRECtn0flm1vUPVwNq6WJpV4L5sWkUi0Ud/qKHp76VQk8oIIH1iITKz+Ui7d1m366kX/CgqlZ
uiIafG0dXJJ5BYUdjsvkz4LcgtRW529mj3dl8Lgnsv5DPRnNkk5xzlFd5Cx/VNWeOy99mDK/Pdtm
8w+hJo7cqhvPTRmgQx/8Q917y5XcDohnSQAWe6yzay6dGQ2PZRDZUy9HUQm1ma18eSJPMjXm50JJ
RYy3ICR1yI6uTOxTAF69qPAQdMbE1i4NCzhoVMQLptq9TqavIMvQRaTzn6ZHy2mvWky77y1GFfqU
pcpgbW8Ce+nN2/ALkz/hf4Pmt4ARApbkyPi9PjTCZdvszMVOUfI6gEB3E2M811L9iUGVQ0BJne+G
FR89tx43GtclEP6GGt1yjh2t/MZ0ujXZiMWhPXsPk2Uukb2O9+L0jL+dMMWMIE62PeqJCeh1AUtq
NNRQzIuuscx5UxPKQJ6Mlkr20s0G98OY72XVgMiv8hPC+jsjmfhInlFzHRjXqJrFbYr8wGUtxfLN
eHB1A2QxaHq0X2p6qJGQgu5/h3VOflM2JtvJbHGiYSYmV5U5WeOfFF6QyMTrpYN05/kljKVa7LOU
043LZ6C95s3yHP8jY2qyH8cUnnEawRvuoqQyp6hdt+mlxiu/QiCl/U7F9LIUbL24Nh0j/dW6NeuQ
kTtFkYWS9sTo5MiMZhLRat89SmzoG2kwxNEJCSVN0Jd7KCWzpQ6yHF7zBW9IKmgxamrHoljun4sl
IquvyC2aT7hkEfvOWG6gDW8csx+ivDP01ojbg1G2fw0nMyLDDQ+zsjAC9rfVUErnt23d9DZ/2mZN
NIFjTJFq0kufqxLKIQBztHf6moBmj5ZJy2M9wBhshHiy2sE/y9z/zPEIDynmXDKOzq1bzrvMc7KD
18z5XtRjFVkgSKLZXaxDz8Zzi1e4PJu1vJBq65/5bMKtPw4OAakgRoQcnh2CW89CwkCSqTp54FHr
FvmETocLiT/BhlSJHUqFbw/pwK12JhbbzkE4wVVpTbAGnBUPzGg0Yz8PyTcRrv7JU57Exnit5PQy
28STZjL5LM38hUP7LTfHV6mwJEpjXQ0TGpa5Huwi3Z3I3viAJg3EG/S1eu2gGDWWe6edAwJD/7JU
BKvN73XrXUnYOCN/5geI37tqeF0ciwgVzZPApfBjNsTJCPuX76OrUx3cqkxn6T7z5XkJEZ93vCLH
BIgehvakfxm8NDnaFmDAKe8Yg7jNSSgYSINiZAxlfmOWGpgCGOy6B5k+5gbZXV71qpkv6pTfPZdW
HcHk3zlyeQmQtHaFurv+fCsDZt3xSHIBXB5ht+/Ka6/o0tR2GAPmi4KhXAoGaOwJR/G/XBI5zkUq
vr2BYBfyGJmUAG4mHqgxtiXOnwfQGrICXphMwG0yNlNQbprPwW/ufj5Q5dqoQ5g8htb0Y/rVvUMq
nQM285k8bToDCofAm2br4NYVDYKgc0X6cCQM9PtQnvzUsCnnAnwxhN3AIwUMK8rpieIVdzxQQpdN
Fs/BQfn+ZelmVmmAuXztvug0h+cyIHIEbsPXPcNkw0+qbWs/6HCHIvddVoeGlubYmewniM0D7ElO
fYNzNAX7sEGAP2wGM8lOYBSzbTvCJ2qDllkPCieEiHO9dzuMxtlzRsLWFhZzEc2xmT9gxMjhq1V/
gviUlzbjHCJbajInebcRMVfqF0TeE3QOJMigw2Ptki1AAdRV6O7hoW5tWuYs9faqkttesFmriid7
AKRbDLcRUcVm0s5RsqPa5MGZdhbkucHw3vxiA3Oxhuo8OXc5ocbNUsa1ugz3yEuJPQJkb+vZfjRr
INkFxPWgNMgFmQgS919aH5EfuRxMZktdUaFi6pphYGK7L0/JTChBz1w6mfD6zimH7Jw/Vvzvo+9S
OkxoTJmJEPtrX+sFV+5cA8cAMBkhBPrVZWTo8E8MJmlr/ifAMFDg2auyr8vekBNwPWvxqUfrr0+2
O8sc9UEDzT2NYBI4Zb2fZmQSTc43j3B1i0Yd+K1I0NzGahe4kjzKFEEFO2YmwWEP866jPdhPGqwq
2IxzopPgWE/Jy1BI6qWY1ZQ9tHD/3L9awYOtZuc0IHIirCI96Kb4QBzN2Tz/jEn5PbgpQu0O0lJA
2DlS9Z5yZW6ME+G8z3FVAIMpxGsT17Cn8A+iwCorpGWV26AW9z7rhsdqQqGw9VPCl0SV7Ak9YqQp
nEPfr8TWUr2hMmSgJxnCdpoOzAurr0G3DSPFdNyx+FQHotDBc48lgj8HkwYiKso9TsMp90LSq6xo
GU1Qp0nBQ8tmciN6dthZHdVNCah6SQFbQ4mBWk2lY/x1kQxta4z+U0UEUmKgeKyT+r0dRXOwTFqT
ZK8GX+3iIAT4bnkXu5bG3jVxK4Tgora86/+lPHmewB0Zxr/qji+oJ0Egg9g05IBMpZfuOtjEkB5i
cptuwtDy4kjvHDT1o51kHpQkj1wl5FyZXAWZDIX36DAKZ15FtLi8XUSBWO3/DQ6p5swoTg6wl6ib
mEDVMt0ys4fXL8ssMurw5GrJikrUDznOc257WO38sLWNvAB22ZMNZAiHqnsz/exsxuvhU6D6C2l0
svAJqxsSMDrUDWSDcN/wDDImQfRMKOK2kojB9GKgRs4YuwL++nHT7NbP1Ufh+D9pwMYPJFrNqiQY
GbuhFdg4S70NO957fJDJJTDcz1rwDWN88rY9s7mmbL89LZH72hlxmzzmcUZynr38k3J8kU8oR2oq
bxhKPR+qmqBjDHHzgHz7RwlJyi5RsEyAZAsfsYJNTKaAuDGU4muZQ+LREHsKi3giB10U3U+YoA/n
oI16GPwkaIKKJ2tlhvFBRUCqmxyR5/D40BzBpPP4W8zrxkxq1tkj6AH8ifO+MflxkgYkVOyzWho4
1QuGL/uCoVxDpUjIHMPwtIpyU3iRgzqVvoitP0OGdjOVL7VVjUekxw9VEnQ8fCtAuDQPnoU4u0HC
VHp8RcGqllngAE3LPyaQb/mIEBc4MzeIEQqoEaO/9d3xCNiKvJBxrBmmIEOEcjOwv1gdb0pvEaUN
G/4THpnhd9G6MrLVB/eTh84RGbrdtpSo1vBQtDyAIkaejlOKLs5YoMIDzS9hNm4X4jl5komAG65J
qfvIDBAzWYXY4CrAXF0tOA6E/Wza4y85ig+/bxfuBuGitiehBnvtrlMPHsEzmW99u+6iIl8xvmBl
+uwRRnVpZfLmLJ8JL/dUAPyaS27xGYYBxCPjrbLPKG+JPE6AHqcpCCPWu1Fc8PMPvv0Xh3W7EcYA
kH74W+PCOsxcPR7l0EbOlJMVm5oieDDHEEp0Q55oW53j10SiD6CngsYxy7PESYxAN/hnxdCKSmmz
mydmjOSZ7ehAd5Del2e23Q0xElESJSw8TniJRWMW3OyIN4u9HefPbt/BX+fh203jpevbF6JOgqNq
xwv9KIdiikrfN6DJJSLfFUZhRcUraTu0TVRAYErvrUrQVvtMYDLQ44jxW6oMstPa9EHBelkz9Vhj
SnpR0jOuOVzxs+5R4U3F1EctyvzIYShZm/6XN4fek0W0quhpPDNsKIklPogTxSqYWHhtw7+WA3W6
HN1H3+1v5fdkWD9NH2KS4sz0AuMPqsFH7YgGwyPaEMPpf8xgLqmuylc/g0yN1vySZDwVmRgx6HCf
ABP0P/K5pe4khmYXK5eIDeZASy1+zz2qTNtO+fG45rZFNrAIdsj3qhlBHTLpfprkvPIcJR8mXXJi
aH1szOda2qdBWcttdIv9UPCk5SUL2FzREbWYvXHzINdvmwRVPAFiFp1urqQ4DrH1B7oiIn1wl7Yc
yN9GajNP5MHTPPlA/hjGr0tB/K32xPtg9oIUCJ9w9Yb+9kSWHYf9JikpTIY4/GUn4t8QdnJfT49p
q351CX6lbMThnvBCxD4llo8VbyAxNVJL/RY2YQiPVIGTQpIKLf237wJ7akAV9pT+Xb48w8PiHQi1
+RjaU4vSekVzlxBDJMm1k8YquhBoooP+VHN2XmrfJrOOW3KIgcOwUUl2Y4YYjvyTA67bGrs3edej
/9VOMmQjHRzNhZ4PsC36bw83mBqwj8yh2hve8tWW48mUYxzZ1voGBzyUNtkZ9Ws+o0ckbDq5lkm/
FQJ8IWWrIvNCsEb11IOYq2Fr2rg4bKu/dylTUTfnR6B5QFZJfQeXYVkGd8cuifYOWTcfK7bmUmCf
cuS9yRzNPh3wzzqszdOePxJXFl8CsiifKpe9y60KYbomVXPBjvSZNCRMNHbN16H4VAC1sxAamzV+
Ty8IngE2mUAZoJiTyarPuu7A8uP5LySuhRRP+pL3y6nImJ7NNh69JJl2hleQpeFbu4qAlceloEY1
aAb1z7CEMZOJiqotFCMSciIdFr47xJoDltl0fCqpXPb4xdNoXm8lvu3TTAADS7RbbP5pcwY1cWdl
u6HIfweDZzDNdKZjw+r7AQzsjC8IJ0nNkGnv1KV192AoaEJQHlvKLoV296TKGOlCRb+hECTrarRP
HYF7PBh9gb0OVT7mj4IyM9lbDZnXVh3/E7YZgP7a2sZyLztp3uU72xv9zDiXoHC1cPjky17YlXsf
/HbVasTpXx8jQp29EjOLCawvvCNBFqQhMwXvoIdEKI6TKOwTTDR2pvYUZszIup2FBOB1wAjylAT6
2SKuHbB7MZwLUfy1a6fYdynKgk5YCJIK1vhonXAtAhB5WUUYltOCOPKfpqqF2pgk406k8gtYgY1P
ayg1sHvbI+lKT+2lIKCT8jTU2yaI/acgBJbQwIaIoZg/i4H7YcDichgy9t8MiZnr+0NzDJP5x8i7
4uznxnbFgd4VyWXYTA6Whzi7TWsSXGxUKs4AnK2DLgtraNnrEPgDK6liB2qThAyg13HGVm4chL2f
Orrh1JtNaLfDNZ6x8VgDJnTkofritkG5mzpJ8BAjE0eHBoob4qJIdHQOLNurbasDtUE77PzR5nyU
AwahOrXtQ4rqm8iR0L5D20t38YLxGhEPs1hmZsfa8zCQuG1/84kB3DVNA2UTN61AMcf+Pph2C6LZ
DXe095B3L7iEKUaSfrwKBhsbbRRIKx2EBk0mjWhqmyigK33ObJmzOSA3bzCjNqN+tbDh4jyDqD3P
X+kQckUja4Vq7HWkn1cdUO2yrO9DTz3cLuJPZ1BME3UbsxTf1/b0i4niUaXAj8MGSoaSuoqAZKp1
iZMczJPB7OPcZMGRhQ3W0mk9DCzJgIy7g+ByuZ8zMt+1/QpWxcXsjEbEXmrS4CZAmyMpeicWM5vU
arLf7tomu3ELExxQrebIA7BlBpdl6gANuUPFGcUqfUk410qAEKV/yxKTPsrG0RlaTzSU/kYthFbi
FEJzysWlFKEXsrc+OKkA6bvqjazu5tL6hC4yGegcS1xqOz0mQq9bpuC5pYc82J31Fo/vtoG2OLbJ
oYGadUynH4v7tD9O1khHhsGrdi4yHJyzpAmPBgQBIXSsgwhQDDK+Qj8hvT+jIjbHwpPNkA55F2uP
NwTO6RGjO67AnFp1yZxTCG+KPPDxXPeG3HHQeJ1iXht097wN/lioBzZDeHFjpzkPExNNbGsM4mnd
YmY5cVGjdtkXFVE73TQCIEWkC3mTVbmBWg9hRr5nPg/aFHezbIqFyyJnt8zKhD3TA9OY4mxYUN6q
Uu+6LrvhiCv23jCBJenkzmAJSG3VbINZjecM/mLG+YSGt3rvpqQ8uq392yxYP1vMpRu0k7hN5KUw
UuosUY4RxAm0+lDQEp/ZBm94t3FsPGVF7H85VQx1Lu8ONpwt5uameUDE1p4A28XMN9gop4Y7Qgkr
n/v+pVnc/M/U56+dzb2uHBMRMU7hKgHezKBokxpqL1kMETlo9Qf2XdaZ+ojuAENrrw282y1hamzg
2o3Zu/PFxbp/mBqDRZeWCcQU5pJmM7kP6ZAZ28Elc1aK6QtiIDFOTG8xxfsxMyEDD0cLm7CRhCWF
3fzKjJBkKqvD5z+jUXXwqzLAdeazYdP30KW3m84T3cVQCUeIcrNbmIK3r2d0JSuqLKxH9xfd4d1K
w1NueeZLOKD4VCwCKGHEw4BpnT6LJybjG8c9URY7u7T0SxEkf8LmMdMexF6XZRuk9GpHYhCoFGGy
k+BFPSgDdZiDI+eUMcjJ14+LvGmIGtPcsWXT6O3UjJtm9JdNkad4W2nUtgZTD1XpkuEmensLMfGd
RM+oQ7rXm5X5FowI6Nt1ewwp5LEXwyNpZyDtwrjaEfDzyRHfPjDkXZXWxwQiMNvclvHbwJL/6gvZ
3XVKQ7eMfrmnHVt1CYIR5OLNB4QGdVSODMi7wKjZtublffSzjm2Z9eKUomSXXrBqUlZ16VNQ/LQN
XuDoVyrYpyD+K2BKnMgeWR5niN8Hbk31v6dEzM6Dg4bxZKX0DyTuPUlIK1FVQZSYlkSxKJWbAK7I
fXKwJI+AFMVo7urBHy8zoutdvpI6WRhOe9GR7tejM5JBZ4DsVMZZxSlT+Kl/1Q5oVN01W5NAc+2F
b3Gz2BsDMdA2TLMOeqR4LYjL8bPCf2ZcwRwcu29alyAfYOLvO/76g4VMDIW7BomLGshnd3/Ny/Fv
nO40r8nZ1G54Vk5KfZXGD9ZUU820Y7gxyuQKGh3HUkq/lxhthv3NeBv7qXmg3SPZKexXZK16nXI3
PrNRjMCC67ONM9hZeSW5RCBvrTvybmFMn5NOZjQs9hkjqhRMrSixmdUBovsGSi5Jqjaqi2qF4DsB
49f8NpjaP+m4t+lD0pYqwYuJJ8deNwzLpas/Gjucvox2T6mPZxngxDlsaHX6URhRmxMepysz2VrI
mx4XhrrErka9dp2Tq0Db88qdMes988aVh37u3+JAD09mR62npqnbpP3Q7quZIVaGZW+Lk/c29GQa
jCk2EAiIMnItF52yMCjezXS5VtlrXJNFCk7JAAaISXMO5c+shfs8OOgFg4TSbKRmYJSUY9MBp1ew
WjRM8VopVMvIpCLI1j9oArm7RdIjTyUfSMx/G4axaasZItVoamKfWwH95Yn22WXM4h4gmBxyeLqb
gWUfLC393oRTsBFF99mt+prW9Blfsv7673ftW72bO5P9qIo7mnbvy+3HT+bAxRpO3T+YgzDxAPFa
D41LhFXzg39R/26t4CWjdZ4bDByCDVpVFOURe98xI0OOAQtUHrJ3bANga425uQtydkMBMxKZ42tA
bKfQcyiMYiUrDjs1WA7SG7VtPe5mZz41KPB3nDmbrs9PmUVSlNX95lLOTjYLiaeGAkTa7ntc7xAd
2qgq5+bJU9OXIxhKNcxyYjJKQnzsG3/2kL3HFaRpQTBfiWr3G7/biQxi81SPXXgY7OCiukq/p5Xk
EOyGV/5g9dh5jjyEKpsv0/zBRl+fp3I901rB2l5md2OlROEJrzfj4J5yTgPu6RLMkG3AdsUKwTJd
HsYSznBqRiqtrF2RxUxdZPtotvAQTPMbfR6m/Nb7LMIFwo/FlYHqcjgk7Y9AXewhk1JD2P5SvgZU
4F08RH+byW7BjN8aEMCvSahfFwUhgk1xSwR1d1aF8M6Lkfwyhqa4pPzbRqoOV/CQy7fWdy6e27Pj
8q1L1xrhyxRLXhGYIawbh6vvt5AMlCCgxbAvoHe6e8Uh37uh8TykNLQsqwovHa9NQc0mmfUnUju4
FtjcstX7kiGFWQCEfdt1OPlMIBK5vx4z/YSXOW8eg9GmHEXcGAkvf3Ckqx/GIf2bp8l48gmypHBs
vqeeHwCxq3yY04oShLx7XlXBSairOlKrddeTTr6nuCMOLcmwTuUBnnWnTE4uamj2wskDWnbjWjPd
VBZu4VJ01mMucR4LuTJLYyEPCf30tZr4WQvHvc0mCGqnSA8ImykK/fGnt/KWx6Gp7rCNxIGNA9Eq
E1A9PeIBl0xGdZiUpHygzpkQBo95Fp8CCSEfwnkaZah4T7WpdiB70m83aGOMWv2/cEFSOnRefIoN
C01imF+98MdI7PI6Mvp4GJrh//2Ce2ErtJZnMdr+pWWUe7Qb+8rx6px7ggYCXixoVa0ApGU07xnb
bmPlimP/SlaZ3kOb7WxMyX/4EyFO4eovCpE9FyEl/sBftIIIj8CLSb1CdOXPtXkpYFwz36MJI4MQ
SBbToVfc3RVk5a0qUdIEc+gwMmyd7RIAfbb+ZJbb7c1mMH/30kS5XhYcTmBDcOp3x6LtBUwtQshR
dCEwqOII3xDrsUb5J06EX5jBPlhEzQz4yasjpxjB7jxs58GGTr8s/c3WFJq5xfYZ/aPazrL6Bh/M
bT9VT43w851dhc3OVrDv2JbjBVBHC3ZSmQErTooZi7627lVWm5yWNtNpC4xhyPSNz99nTETYML0P
zaC50B8H1G6GYfYHOPf91vRWqSezP2shFJQElHOr0hxpSJkh5kQOhDsngCo9INrt1MGpZl5wGUF3
R5BokHytMWGtZmgnIy3ve0BWeCzsHIlDsnCcmoB4NlPHMnBK18BQy4FLM6eowJtpPo0sBc/Q6hes
fXttO+PGh2u2F5bYun2w0noUACknNv/3S1K51j7uUzwzHAtbWYCQMCt2UEaw0oICLE/t8tPbsX7V
/XwK+Yoeuwof/Jp53JSE4CjegwL8WuQhpNvzccxbW73M0GWuCRi3m5tJDRUz2VULYcO2u2AXSlbe
T6i+F8WUkwNObMt3IxHYglr8e2ZmzRdzsO81B8oWB068JRr+p8apQnR1bJwWjIVbhkwmpF4bF+PQ
vjm+/T4NroUtFuKNwGE+N9ZyIRMQeVmXV08DTy9j8XF8ZFaYQ1yTzd7venLtBlU8//ff/vs3ZrPn
rBqr69x3YHVyIhHlolaOTFPCacTTlYPCQFm30w7gJlaD083yBCFUfTvTz8HGwmeJfUzVlxkmkXCa
/tJnPeFDLHKgBluMXtli0O/MuhxuC8smezCzDdxSDBJVUj7hiC9IXYnfJ0sxv+zH7gpq6bmu5vGI
zXM6OItmrpNQ3ZBA8JY61lvK43IjlOetrYTGh5owgDyO2ageebH7D935j3Px2Wdxcg1H/UwnitKV
LL9knCuEdPOELVGIKxkm5hVw8FsL8eyFIsZ94ZAgDBO3OyPLBrWjBHDUmET+ebL9EwwVRjeZfdUz
jJC0xo9b2Rap8G2bvnfmj2hk+hAnmD98oTiTJSZja/xVhsF77CDO5JN4WbCXbXISXa4tISg7isff
7jDlYAtyYOuDDRk/8fRzm4nwqVb5QlKOe2Jo7l7++0UP/bh1aXMvndeFiK2wDi4RLTXoqYReR+h6
iAJnLvdDANFBhlSME53pE+SG/qSwiUdl69wD0xcg7scrNn4cXZ6BwEngfwOYsu+SCS2/z8wAAN5e
zbsS/+wxM/vfrNlo6AoY9pXa5kViRw1IpbTDI0dzUKW/h3w0Ll5/DIve2wGlvWGbzpl3PgZh/oq0
GX0j10LlAGzkgszt7kpCr31BbPfpSTdASlo+jLmHwLN/kBaaOeWxsPLOBXSvr7pw96XeLo2DOH9J
JLtu8wfMzLdokUuToJIcetY+1+4kc6LkrQBca7+OvNi6Eq5pUCOnWZE+oSmL9xOT7Q1ybAgEdhXh
LXAiu0H5QVQh2Wpp+0GvnT13Pd0ktJ3voJjcixiJ3+QdOgNMHbbVwB076oHHaDg5g1f+ykMGzbkb
Tp+kKH0wNSZTgDQ2P5b+cdTeS1q680/KmG0xhv6Ihzfe6qxPsdo2DnqgED3uYH0yzfWf80w9YkrF
j1C7JDW4YBBau6wiEWga4Jb8ISusNaR7wqG0VR+YKFrf9EvMOLkbn1oZE19ug4Dqe5c15uiKh8Q7
xI96WNoPGWCaCxkrcyKwhUyL9ntJ5uVBp8Yr5SRVArrLl9hxMd90SRcxYG0BNaXqyegAQfpzUD3Y
BiYqErcJN0OGGU1Wd1ABdEKR6BPiXDqUEYluX2lv60CqibhezMidOiDvC2JGrzXO2I0II+3i65ws
y7EYveWMKwf4Se6r40zmyhU+0lMgCSSi4PkZCv+7F4AJkIGKyA9RdY6M43beDxq9lNAtsZWdYzyj
jrvLQjs7mihsdVN2bpgkIBDDmzYQ3riLG5rmvOkXMnDVl+0CQkVviGvXugx1Vd6N/N7GffbYWR3M
M6uYSWnP17ls+1pyRUsNRCRz1r/+n2kpOtxSTbepBW+jZDq/CeRRt/3XFDbvM/wSD2NOPf5zXTCU
3VwzbYO9wfItZFUp3Zf1xGb3iWsMLtS85fr/rxMOTgC05t67hcZkXswJ+VQ4so/P6tB+dvrIhzV6
61R4niumoyN30Qe49S1AtOQ6x46i5EO8qfy8vtS4MDaEDbzyAXtP3A0au1GXHqc+yyIwIvh9GkXS
XCNfteQzqfLsGvSQYPuwYOOxyGMwLZilyBEbwMqRYGPdl4JR47wg8bbC/h1b6qlh4J1MVf+/Qk3O
sriK7jkoofZlgdAoP9Wtbis3mgMxvWYpX03LM0s2DoxEVoIUA2QRX2YJ6rOvWMbJXOt9irJ5z6Cy
wbaeIL0OJxJaMuzgXVVlB6t/7ApyVOpFDtyIXnZOZPqnmM62LbotZzaKao9nqvfOGit/RG/jIYE0
FUR/55A3/K+W6bhUhssQWV4T4AhBfNSmmAmyBnqKQ1xbG9LbJDhcCy/c2C2SmaVLlmsLik++9Dna
ClVhC61iRMojanjdYqK0ww6CIg0Yk74k41hL6ZM5EnVBypff49Hjy/hdoN0mxBLIRZb6JD6mb0UX
NHcUYRQOc9wf/o+9M1uOWzmz9at0+PpgdwIJIBMn2r6oeWCRxZnUDYKiSMzzjKc/X8k7OiTZIbf7
+tzYWyGRNaES/7DWt4hIokEn6Kiwang97s00SpRhsXELADbcBtiSqbXy8UBdsAv9ydyWhNFuqSqY
TU+jT8hderQ8iAgVcjJiwN18Zw5eTBqKyLZocCBM1MaeJIxNlOfdxsmTYO/I4DFMU3iBjM9XJWq9
mVL8yrGcGdgNLVvk2MHWrCYODfr90q2u0jo7GCUaxslgG+163Z3Q0XqapXcVFSphQpVnfIHqvRXP
495uDORDc5BvWr8jlckpk6s6APSUJ2fweNmt11cXylyiNl06vDl9555DMteYzfClqytjXEdcEg+m
0yPGrZDJV0Qf4E4I1AL/KC6yqB0Xsk3MHRpptC1ucJnCl80S5wqlOBvgdeY0NftmQnuRLHjLwahA
pKS1eCv7U5Bl12H81IYorxopbmu8/GSlkUsER9Qhz0U7+jBlH3aGrl5rb4JQNzQspIYvI7VBgqhV
JJR4RfNMo1ruZVIay15327IHltlgF8shq2WEby0qdgJgTAa1GhLitF3H22Wlme6FemHQwi108DZY
ltiLZtleWNF7gq6lKcnGCdswvs945wBxxNcJer6yUScoOOf+omiUfWvtBYCPkkBehtog/6bQ8g9j
5V93GbPOit0LdgkL5QJFl+A2enJCeOVp897FiOD1MWZtV9BTsncNK5abGZl+V0CYbbb3nrUpYB+f
vbo0ISxUy4LmcueHnVzZSF4cnOz7ErEfynm8BIYNkLD3a732VOUTQ1xzjAj88J7AdlArlLGAZyLM
/ypvkWrWsNpmPIELI4PwgFLhtWz9JWtqvY5N31gGTjKdG6UIUFLB2RqzchWy9WX+HW2sahoe/AAa
JZHt73KCk4E1H9qmm2wKxwmxPmXRSjUTqMykcV6KfMgPc2V/IlIzN0BZ0RVqIV48jFErN22avdQj
4YVufMd4616lONunkEAI7KntLjLTnS98cZ6b9s01Wn/rtrWzx9kzbdTIoDHPkgfR3PNtN3dkQCqw
aKTOhH7/MnUmurrAxAArSXkaYid6JqYewem8H5roBQb5rjENeHNltcWahsJOh/MqvYgHE3R4+MbD
is26yee1lFlwFzcTlQVbRrdduxj4Y8+okFYgyAHzSsgk+n4gVUVC6cLCBz3gkAGHB4/HwLmuPWPR
dOwvYsO8F9qPjp7Ha3TREnVphZZApEd7gsAZSg9jTQQ2riWKOy7JmRyI4kECRXAs1fvgvzROIFdJ
k6zF5ftisG5wZPylF7mxsJ0Iq0f9XlmWXouIiWBVhZsuRjqU+KgQFQCrFdPMHE4qzx7QyCMWYGR+
c7QDcEU94hXtWTr+EymwIwqvrD73jrUG5r5m/mOQrWqWG206mxQGLzLFGlh6XEMQtu8Lv8ZhGRjq
MF7+x65jQqtCHNoVp921x4pu63b1p5FP7VHX3LyTxrqaXP8trGJs3HNXbRHdPCcm2LAg9SGcNPlp
MNhJWiE5f13GXMmzpuu6IxqW29L9lBNl7Rdc60M4HdKaDh8fBNEk2ZNRRsRjTcE2IEZ9B7HlEvBn
PDbKbxnZ4WGBegR3MRL2EgN/eS6U5KuY+ptglGKdpZZa1zpRN4FwHNLxUMIzq6CRL1vNbuZr3On2
3DYMCFp+YWIi3lhgiFobvQ9NLb3y6qrdknqO2nSusoPu7NdUluEVELJ7VUo073F/j6n0Pef7I0ZZ
n7iuorpCNy1Qkly80wPbFCaDGMZqsG5IrO3ruQIm/v2/xuj4/yNJcrpgQGflx1//8vYti3J8jW0d
vbfEiHz/q/23v/5FYd+1pPW7sGxGKG/12z//qT/zsu0/bOUo2zUdmyxn0yHwY/ho2r/+xdV/mJ4D
LVVgCQT9IkkqyYv6Eopt2X8wb3Skh4nu+8/8EEgi/jBNJbVgc22Zpmfa/1YgCWkjRToFRf79BdoA
8RirCNMT3iV/W/2Svu5ZUe82xNOvWydEUDLP0/TsAV+mpw3j1Q/vzPnvv/U/8i47FxFxIby+f3gs
CCQWCd8eeghe3C+P1ZCGFA9BThE4VMVXoxqLTRnNwDGSlljgIGOf8PsH/IcocOFppKnqcssQnjT1
L1krHrlMukt8d63M0YNBnIk0XHbYoAYArTLHDNSr5xhK5zaUZJsgjOjAa9OwmtucO+l+xEl1NKve
YnEfiGvorcgr8NOWp3/xRPk4f/kYyJ8xLdtxuBSUUL9klsfKSFBF4Qv0leGdXEu4W+0yQCPLThVX
A0kaKE7xRrMbrJsvfU2SCqoTU93hFE8QpY6ALMe5+Pz907IuD/vz1cHTklIo05bMtDRfhR+zaujy
RBl7k7vuoN2dWjyxxRJXb/jp0r7g7wUPK/OkP4okHgg4jPVqCNBmhSjNny0SAaiYw6NplnsRGrex
GSAO9/zk6PcdCzQ78pJvhl1Pe2nFGHyxY35Fvpdss6kq737/SkxBHtA/vBRNSIm2pLQ1///zS9HR
POCVkQ43qjS8qsch2BijZx5SwrefCiyZty6berZReVffGUUzfMvdix43zWiUWfal9+kQXgmMGW2p
WB5nEEHsLngzvBSQcWzuAhHD2g/20Zxzaue4YLucptujxyPNeUYNF87n3MZgE2aPse2YD4mMdyQd
7IxJEQXYEE9bOrT6SGoPsYXbDevkssFzszBcfaznaNP1R8e77Sv9nLSYRmihmMJM1n1Xu0dCTw9a
Z/fxPG2MLiNRUrD+czZw6tYRw+mhG64JhnnIozvSgLDmQPDzK/94ya8G5d3etJF4gQTLVAMRzcKb
3gPMR0wghksEGc51zYcGDHl+KsruGAImF0pvCN/7mvkp6mjsKTPb2Aq+AKW+tswreTFrWVgGXGxU
pWgaCC/yEV/7N3dQ6IUl4JDKTK7m2b9rjYtkAwUnFHCl1t2k7YWVEoAmu85DMt8wOVqACsBx6lbz
qcVTR10sMZmbrhVDS6R87fCpj2xkfn/lXI77Xy8cJaRDJ2hKU7ruL2dIqbImcZrJWZu+zG4KgY6m
QJx6RcTUVjKNWCoVGPcslGCqK7dhIkFcxfDpXrTfY5X1uJl74xtMxmSncEasY6NEPMyOj9hKRgVn
JODNru+H4oWJcyo3AQkc37xuMO+70i8A543GiymT4ErMU73tMElHJJkSlaTsQB910sWbtkMy8fuX
zV3kn7xsdbn9adyQHAA/f19KLcpeXb76svKmk8OKhOgay7D3JbewM2JJ9PMmw1ffTOdbK6prkCfz
SAaDMsqDOdv6Me2b+tNhe/T190/tn9xGNPctbfFZALZznZ+fWRpMWU8uLAg3bZFLWhefYc8mVuB9
GcbgX5zM/+RtYA9oAWJGzWxy5/r5wRCyAS6eWmc9TY16CepasfcV6e5/8ZJ+eJRfDqdUx2B22JDh
ioiiD4w7MK8aFPtcly4GkBZZ/u8f0Lzca3852bXnSe9SQ2iJtf3n18UVGqMNY69A2jYCOZ2gknRo
QQ71NDtPurBLgBGDprXDifQihcjPHiFFq3//aXjwsTwKI8ex+c+fn0ZhDA4+RMdZGwF2Cn90oUYR
r8dQAMqqZ5Vojsm9Sl2AblY2PCa4Xf7FM6DG+umNcDSZTdTpmvsbMlJ1+fsf4tisMTCRzcTuOp2d
KV6EXdOdqhbPErdTTRU0TCuvIwiUZG3JLnsGSTybAGO8ToPO+f2TubzpP34ojtaOTdutbNPj7Lqk
0P34XGZ7TiraF7UOMTWs3TaDYVEy5g9NEp1+/1C/fokoMyg4kIC5lGOmo3/5/CFLWKgtDW+tmM/A
5I7VPiNF+wTBoyM2xvT+1fvMPfaXV+cKh8qGuo9TVDkUmz+/usFqGUyYg79O/YoBQgDzBU7V8EL8
BO11yrYI2oes9hyl+G/Y6R6DFhxOMpk+G8dRbakt0rWwRnMREH20a5Na3DShR9C4l8xHhlwSRa9n
MpiwRbzV2SR6VAB41SF6Re9WmebPYQPkL7cMmJ+zaR9wAU1PU490RRgEZ9DjS6BLpIyTo9AO4Tfe
oRB4XF1+ZK20X327cpl2OR9tL6Z3z3CIDGVitsRnniEzg+hfF2NBrHAWcNUQl7ON24jVHepw2lyZ
Xs+OnR9sGToUka6PeYU5+NqML5P+XocPWZihJ5MYOrIM4idCdXPVlhncnXaOvX07V2xgc8aql3Xw
pB6LJkzg9CVm1C/8uGVUNKo4Poh0qK9K6Y6fKppYHJJF7nnVfhqblegksqCYQvQpsopkM9jTdAU0
k1Fb1/Yn36rMJ2Su8raPJsE21Jfdu03Wxd7TEhdWg/GPggF0HNC9ZY9zPV4AYmzQ8jn6OtYZ84U5
dc5trzOSFubmZmwa9NKlSJLrYPabXZk68cLpG+twAUS+5FWZPudWMzqbAUniXZUm/dlI0q4mhEyw
nc2YKK2gC4nHqG36W+lP3WNpxd4yNxVxpfNYICU1kmu2AMGOPZKBDruOrrsY9ldMqtDKrDK1DWa3
vPbZ+0A+GQUZNtp8M3wTrU0ddad0tloy01NnYTDu+jIyS1jakwJ7EBDNxWqme8XshaxvIveU0FdG
WaSZv9cQRx4sr/U/3dqunpi1Id3qh6VptcZz5yI4m0s/uTcK2b/W7GXfx6krrM2UXxCNzDJieMUE
ty8M9EbrwVQfePSMow8JABDTYC0GAmdewYGjKEZjok/ky3SP9cSIRhsYBEtQCshfdHw1sMVZ1V7t
7kTfwIdqmAs4cjKXkCXGV4KhsKAywsLjLee1QBi36Wg3QATofJ/WA8eNQ/gjfmvMRKM/s2onQIux
IakZlhEQfj16et2PPRpbqfWN35TJevIJ5xoZbZwAZF4Iai0TLGKZtnkp55u6sINDU4SNWgyOio6V
FyZPdMf5FrIkWwezDTehNxBk2YFogV8erT2nK1moXR7Yyspn0Lv9uWJ5AAcDF4tjN9OKhA5cTnjf
H3HBBgc3nDDlzn56a6ssZaXYIK0O2pc6RdlMMFG4L+QY7Pw+0Ws/x09QQvCBcDIymBwwwA66gtoD
whmIStNeW6RYwKfgnXE3ReDah3YGPLGoGsfpF2z0BH5PO92WliDqToygUFB2w3I0/Fv4cAKpOkad
Y8aJO611AmcgjiEgh8nFmdPVUGVsNMTEdJO/wSh5h9vFu27CETFqBv5nVSNEuQnNkTFsn6JHeehL
o+Hh2tAiUzDNr4POC7etNZjLcJAz9rDEHfYjLa3FZtsw1gIt/zcw13x/TNwgdkgkku0DVCpq+w0Z
rXjNfae7YTRWM8s21WsIpnsHOCl6CoieJvaXI25hmEO/Qm8bHaVjthtv1PM2dMvwzYNxBAIZhTlq
TibZSSu2USLsK0sUKl4WiLSPs8QuntSJOEHsjOqVC6//QbcEvLgQpZfKgt/OjljesQhAy1an03Ey
suBN4B+lrhyTQ1Q61cuo0AB5CHzv+pG7gJE4cp2EVkwUUBt90YXDdFXg0I7yMrtv5tLbI3LyWRjq
4mSpvn/O2zx4cdq6v065tF+Nia69k4I+zuwtso4COVyxK7DZtCLFYpJYgGtJ05MGrNZoc+Sg7+dV
PxWnqBdQGboqOuYpdQJN0OAfe1MbWy8keBA1IqVhzrA8WsSGrrZDGrFSCQb73UmlcZXY4F0bL4mu
ZrSXMJj6wQDxJawHFV60qLlT74xR49ysErnNMoGApi/IlFON6JEWKZmO+ynO6OVmsD2veYsoJRbp
/I0PawYLbJhQTFmilac46Oc9VqdnZMjWOqQrfzZKo11K6crTKAOwYzKt83uX4ca66sLkJYH4/NnL
XgBjzWBDBQBdqkErzBHxBf+WxOKxwONy3bYNFkZLu+aC6XG5VXyFgoVq+vralpiCEeOZd4zR5yuz
KBVSgNw/IVttvjVOhD2hr8LwYcAtcUaO73zIUXjvmDXygzUa4RpUHmJdspBWZCzW3Nodd2avOMyv
FUqRNzn6+a1meD0AijKGE0old2+CCNtADcYzzad1lQ5o+RexNMpjEOp+a+d2+5kzGtpHnm52NoBM
3FCz9FdmkAenANPYJhedfqF18U9+ZgOTsi0WvXyXoBYN2GCXTkMuWF2pYDtVYCYXOZpIXjMWplVs
F/VrLKOcvJKxwbdYFBVpLo7BZ9v6tXM/dK08JvhYrpMw6TciGzKCxZAnL5hUO692nheQXMziZcJW
fhiywAY5EfXnuQ68rZO1uGBCfcmf8+ZY4tw0WHCzBZhvxoQBG4YJwpbox6wN8PcUVWQw7FvEaci0
CJvaB6pFfo1VMloIi/hIphQDSwuLHuMqIVQK8S/EO/ia/sHOh3TCRWRUd+OYZO92Vhfb3OjCz9bN
uiflGzgCENMHBoppDRCHYN5hV3i+/KwLRxbbBPLIFUlH32EP+alFeXaPM3xCBhHVhzQOGZKEvYf2
NLS7i8lfa7hNbKXZ3A1Wd+axQE0w+UruQP1xQdcDeBrQkcNHUs3Nmy0kOVluV2zAniCC0ZdE9iaB
oet11rgqYJDvbFwYW2BJSIbTaBqeTCrmNSYDHN21ZuViEXRxUR/VX0qBrUtYgLNb7NbnLO2TdVey
XoD2PA/fRjYirAPJnf80G97DGYLyl9lGZb8wvZGMV6glQw9sN/fuAguUBht461xn7EE3bj1V88pG
s7H3orTdxJ7ghhjZBcGWgPwwLV8U5IA5M/sFGGn9lIJZOMrCYaFNkRE9FFS+GEP7cViRWe5/tlZS
fqn8pDrPALS2VBloUKCMF3tnFhIpOzRzila3e8BN1H4WZkrCutHyyqnt7uJM6zdoQ+1WhFV4b1vo
6IdA1B+pXWr0Nb06V02SfdJmWdddYlmcm8Jf8FuC9w5S1JcsKMJ7mNWogyfDtFjRkRZNbpMHU7Nt
H0qjFoAzSUfGxmLYq9RISoTUw/g4iCmKV0kM2V1HgsNgIEAHrEO1l3mI5jLQ5PO0UXDNBrq6LbzS
IHlYzPo5pH45hYNqXsvUFM92N+r3oDMIElH9WKygPMEfqkBgAIKYcoTXMeYv0YXRTd8E/VNiMzUZ
DezODTLxs+6s8DyJuro1Z+4UjUscwZ4z0TsyzhSfpYZAvgC0E91KrizwaMomiaQfpj5Y1RYI/EVS
52SYEs8BJKtpsvq1im0yKKTowIiQnCE8Qh6G+LEzHfK6qW/3bGtMXkyWUbyalexv+LC958HSfIbg
pS8n6mTFRz0L6zQwtuM48bXi6yBDfWJBOn8RoLmzw2Cncb0OzTbGZhHZ2UMh2njcZPhLn0e3vZgO
xwxnUBBV72kG4nGdunkutsSumXLlmw51HPkGib/WvWQCKcOw3aaVRN1tAEQnhc4yKS/hNVR3jAb8
keShKcN0AethqueDN0VY82bfVBPLwKQmozigwLjB7t/q41BiWrvi55InMgGqaZH1RQt2GrA1Ymg/
hKnHnCDg+1yZu7YaIFlVOGbHRVqMIdZUVZpropcB4hY+4oQzowVfAHlg3d46gVpVruoffb/Jrg0v
nh5SMbZnJL2saC/EKQAbqO6mC5oDXSQNT+Hm4xVIuPqu55O68occPJKaFLpPMfQSX0M2P2MMbT5D
z3FPbd9FI0eSCQOWPlXQywfdVY0BskaK0Nj5euoyXV87+B6uL65WKkJRFKjzenFVf5eScSfFWQQH
BD0W1vOb3pPVqxYNlbwaKv01jmtUoBZn03PhWqDjVJijJyr64D7L8QTMIR1iQwR8iT1JeY9NxaoX
zGsA9ZUrjjFWtBZuVNyPbTynq1BOZADFFhpsq1jLoQmXoo/GNSWKtxFm8cpeW0N8a7FyOX0LUsaD
Jye93vsYcVYA0e2MAwvJ4IyFFQFHGaQOhliyRXYT+Vf7KYMOUE8NduWOD+qqC5viURGesWtjH/hc
FZMDXHNbA2VtvymUZofYriAFWXBDGl0CEh2Kdleg7dsB81dnEmWby2gcRR0BLGl0l/U1t07KPhPS
Rj332brzZg7LsZ9PXq6qr8KXw5sA8r1LK3yuQYh+BB1BhqCsDg7WpFyUC4LcBuH7S6+MeVYwa0Du
lh4aUtf4qIjBAwljmeMukpfwc6MtN3kmPFglFO7vLcjmw0Qs4Fo5RfaVSTu2DntugKz7UWF8TeOI
Qx7xd+vdoVjrAajwFktAAUJwBjiCOD6sBdhvQJN6IDxXOvSzZ/QPuGHk0G0mG7iTV1g5DZXb5ne6
M01MMLxEYwFDMY7Ic+3JrjHYCnMr7wN/3RXBp7JZ+VtYnc4CcMyLpg5D3AiGUZsgXeDuxGtMajd2
UHzrPWz/LhpNwWJ8j3nZRhTja8zqjQJ8k0HDgZ3D/EqV1BEkAQUBsDct0V3ZBkI6kevpC7oIoqPQ
ZK65lRlbv8z6pTHG5bJN0XzhdulImPW7RF7nWD4/s1rPqLVx73HNWw9YCDF14B5fulJjMGZbvvUZ
3iwD9Ng4zLJJU2akUq7IH/CoqHuYVVWq8JFbQYYEkI99icTDeJAkY5Ki4OuaXDDQTLWWEq0sesTW
MI2bPENF0HDoLsA9h8+Q6ZwMRTRboTV+Y42cQ4V762L3K+MJzqSnVb0dzISPk23BahR4zVtlXPqF
rMGo17l0jVH10ptufGxGoY4BF9u69SY2Gp3u0dl4MmSh0JkGfoVeo6BcKKzOW9rmFkOBT/J4irZg
INfss25FeR8E3XxnGIF6YmFaIG3y5w7ag07tvQ5wKrQjL3bn9ab5bbZg55iRaz6zqtc3ZLWMj45R
tRDVYuDtTQzsqiS98wJ3KXg1kYIEQs+DJ8+7kJQyP2sfCWhsxcYIEOBs4W1OO9Z+fAYT2sFsU0dD
f93lyjqmoe8XC1xcBHB0o8WXwnMG4zZKwThVReETXQlPTiRlcDZVpQ5mzbOjTLF82Ch8fx4vKxYA
wog+YSAHwyJoY/tsU5ezI0omQdx0KO6QmhGcid/tUEzsxbDq5vAOeE03oVWeVW3bD5lBsscCPlJH
1rUvra9ouq0PH+/yvTtjVmcXD6vX73FJwD8lggS6Fcsb8PVedEcM8Xgu26zcepBvQHO3n4ZBnPWC
mfglNrDA+xHaEV0smvJclOG5yQr3ciONe0DCk/0xOda8DkB34JrzuEfpDl0QEQq6vSZVzN4ZUCJP
HeHsTy4Y/1vgkOUzLmrapUEmlz1CoScsVnISh7by/a0semdfemiHu6BJTjzfgMs3ELexUU9Lu5Tm
TUtq7/YSP7yhF3Vr6DA4++PWcR9Gk8yoViACmZCIv2a2b39yeaDA6WMc7jTrIAGmKRruHVMgmcXs
Z24GnZNrSrvaoBX2cmz8uKE3QwdiNKqQ8YDDTTb2DLQ0Yu/yxTEN7E3EkhyEgn+4SiPna8Ht5j5j
iPyVIUGE2bCGUxy8TW7Rq8d08qyTxnINTxYAZt1A5owoLaok1WAoIOg90bzhOSJcsf3oFLhPAx8R
K8n3IHHN4VVZjE2vkSqVak1l1Bwmq++QlxqkOHNiclLZAabCzVjZ9beIE+kV8LA8AV+cVolis1jb
F4PL4NEW9TAvmrVtawScJByF5gYVuiTuDW/LhowFjxQugjRKOsunLrc5X22SuhezbsMHz/huCmry
Fwc8ydfatjoqjqLiox8NubqQwIChMHPlOhLFIXMqC7iT5ZCDQdLixqswZTd23wAIqAK3uG1RcDAi
7ud5r+0e1jfpeJKJqcMcJ+hKMhYjWeHGDpobH3v/MfWV/5R3EytWRg85irqwGFYOXKlzX8j2S2TG
DSIzdxqPEB7hMBcFKfMWCBDk+obYStI6lz6gG72ouia8q62weKkIbdjYA4OTiMH0krPoI7ZSeCoc
T0wKiGGfmvFEGAepuYbNyMGxQ+txjB05rK24EV9Lwe24uuhAFibzh01WXHbMVepQ5rhGciy6oXSP
HCdA1/LLUZk1gX8jp7DBKZUNxMzG/jX4TLSFI7ziSxxqrOZbwxgLZzGO9oWBUakp2WOTN+5IsqOm
cHqKA/LazfZwSXz+EhnT/BRXEQMTa4zf/WLIsFi4RBGJMIoOvsu9lcMwuIl66W8Nd+jSDUMWwE5O
W4zRCnlk9S0OuIJXGcxGqomLk3UGczhu7IwiF/RkiPV4VleKfvnRGt2GVN/QmsF6gfriCZBBlURB
cusF3uVDdGaU+zhraIftbJjvEt9OjrPOmwgpGpe9TgR5O3nRIama4vhlgBVG7E+ZPjjo3ZZ53lZ3
tFE0nn1N6jHkX5Us+9wjO6ZSdt7DZfiuwp3oPYORu3qioAZjdu1zhJ4pKVdzilRz0dKErjoUgPGS
tpswPoAgVEjEzhKgZRoT4WkxCm38Wv5NkWChHXU2HoO8RSo7W9EdS4Z5m5O/tg5nooPmbLRuOpOs
wrSVzVo4lnl2Sqt+Eqkr15o9xSox0niD2prLD6Hy0kuYX/LlR6maud5938YMtBgJ0GYJD8mmNy1U
UlmnxEnBKRQ1rXtCCu1zloQc+l2l8KVIvS7KjEOrz40T9bbxpGFkrZIW3yGhjHWyHZRry3Ub+HEK
iyN07ucW7kYojOYK67g+sLS3jxNz3y0AvYJThEStuS8ssE+QcBdlGFnb2kinB3LHwfIUQqp4O+Qo
BBZQsBzwP/BS0+vxMsetOsO+c3pNO1i3rbFi1hygh+xL68ogn4WDhjzKt1R4rBk7Yadv9sjqb1fg
oRCrtqqM6eTNLCO2JSV2B8FWVNyFg3Ra2InZnOX3qnnIdLg3kUs+KkxJE3oG5oMrsion+KueUmdz
nL2rvDf9HTDk7AMzVHFXWMq4SwcQV0uzNZ2XDnPrGfape2+XCkWyHIxnu1cxvDUL7/HsGgdqGXV0
L1ki9A8F6MChD7eTG8d3OJvq52go6o2ts4qh12zqfSCMbNe6nXnvBbNelSDe1tBGp/uKxFYa3hSl
5Qxps5Veu2LAB9NgGgeSsVsKZL9NhwNi7eAY2DMsQcMiWgzKwpK1U7rrIrs/Gq3XNgvMxtXSgHWL
ldnrr8femvYz+6e3JAjcJ5GgpGwb4d0EOPjwFlAz482F4mwb+NJJ/biIWQKoiVON/QVW1vSMarF+
JR/O/Izr4X5uxHCXY5Ijr3q0smmliMklwjxiXjwowneOCdbPc9BjCkc5gaSX+Zcoj+1kUn7Mc+Q8
16jdvopBcgGOk6duuBEjTXFCeB2auvQoymRaAZSwdxAWaOPrKXK2CfK45x5+ytZSDckBuf+aFrvM
hmrZDHV57MKpXkVFDItSdlVPiBa/f08CkXqQY9LfJXEz3VGNdi9J4TZnJ3ApvsyQxgYDsUClC67d
YnzciC2ugeyc5cGwFVVVYhjyEc8PSH3qrEc7nWGNGAjzXo2oTjfQtGhKx74CitdVA50Bg8hj4roX
i7M/ERuKP3NjZH35VEQF6hcbdMiSL/C0quGirYLE726lGVhH28PKm2cBGYKC/CcXzf1X3CVYXfE/
MoCKsRSEtMsgsPMhjo5T1EzbqW+nLYPubHPZIyMnF+FNDj2Uk+5yWKQ1FEV0j/rNmIx83ZiIWEco
VbeC8ePKrj30OmTbqFsniezPSnbes/K86KMchAFFFnzKTnHWb+3KS7fAyNSlZ7J3jSb03sbsc9V7
sfHggKTZAqnNqSWLuLyHa2nc5mbWPDukhXBAQrdJbddd/58ZUA6jCngq0LGiL57MrWtKVGpmNVur
doTQ+X2B/p/v4/8NPorz39fyzd/+iz+/FyVYN9rOX/74t4eC4Uv2X5ef+e9/8/NP/G37UVy/ZR/N
r//op5/h9/75uKu39u2nP6y/i1Fvu496uvtourT9/vt5hpd/+T/9yz8lrf9C7SoR1CAD+M8fH+HP
n7y8hL/+5eEti9L/uH771v0okv3zx/4udtXiD+kgFdQkQGsP5RBKlr+LXZX7h2UKy3NdKbTjEUnx
32JXU/6B6AGFjfhT74oEqym6iw5W/4ETEvWNa9tKIYcV7r8jdv0HPahCVnGRvVgOD2ex5fpZglBX
REW4I6nMUYDwalDXXWPvpKrOic6WtmOs6YQOZtaSu10ey5B+15fQRSvxiB0EOv54LMJy+8N7+Od1
9KMqFkfqrxIzxggKcwlEHi1NXuwvKhiwLiIe8KSvGwIDqJ4ZA9nxwPlEqAYRTuQaNeq2Kczbyo3h
4rEZmHQHutDFKaoMMsI0scmVE+tFqdti7xOIyr7pXAVpvrW5r6NR7w42eyRs/99M1uJH5kXqqimR
klHPpPs8ys/UjfNGGMEDx9JrVM48EiinBVsN3LfSmta2Kr5KCcSLjsVeN3T/GuZF3XinjNNuiT1z
OZnwLqharmFbLEZ0IOfC9vIrNza/VNXs7cDwE9kNH3kFFq4if7qdXd7jdIhOTd6+cmcETVjBE0iS
6U4QUgBrNs+wUXgFe5i+ecgvaGU7gkYRWC5LQiOa79SYVSe0kDdec4C3LjIcFYy/iNgTIEvacPxa
AiZARGSmG9ph0B6kQJBE0173UNGuk/opEWGxhAqoHhrKSeLCBm4rwHIXbt1gdrogn/yZJGhRnwlW
h2/ntPPGWAh3Foeh+iyYLQ8yNPYKCWYhvpSTd3RiaJpBRHddO5BskG6AQEmbK8+/BAHX44EgXT+t
GWYO4EAbZT316SyJjWmb1WA/BMyJKhGlm/9H3XntSI6s3fWJeMBgBN1tJtPbsl1dN0S1o3dBz6fX
ypkf0pwDQT8E6EY3heox3V2ZzIjP7L02TD7w7Q+poDp73PkrK3GhOIqvMIFSLjy2LGBXkSn9QKgJ
4lVmn6ZVOLTP5cVwfrNw8HeQyT9Dh+1na5Tkp8ekmTkZiKVfCotFm3g/Jgs6u+4pLztwDKTdjyQZ
2VRcBSHnxF5uabkpm2yc6yJj8+bjMXLgxbfquDDE2JoKWK9/gwTNbzMZvPKVQdhKHRkXWJo05p3+
tWh3foMc5G/qM4nf2VtVpDyBCchcN5ygZPnkrOeQPt1lIhimqb6rua7Y/5HPxs7Z6/2nnDd0m48m
nFF3eAfn7V6Xx+6p65Lsiuy2X7WdhyhzRKrYZCWoKQbNO2JbWc5GZofFkfkYi+obQVlvteuku04M
ECAblotw7RpceEw/lJzuRm75R7umqQEodiIizgBpzEmgkarsVPWw1rb5D6O/8wMQb0fXS2NjnNCO
KSIMIjzrzlzuJhylOaOVi5cSbfbXA9UtSB2ITZZJjtVT6Scvi7nwQNEF4yiMU9Llz2x99k3jg+GK
rActJqdJaP/+Vxys7Y7Vh7ESHESH2Cm+p9gl2SgdaejEKvTj8ZQSN5Ms09V47BwWFb8/rkXGCkwv
Rsep4Uy7+uRJ0GFlOCbbSVb6moxtuEvN6HdYWOnF7eVNTbI5xmg4IQkyNfRrJjlpb4xH1/Gv2vvj
x0O4WRoT5lnpXpXZX3zteSvwho8FuMvf0NAfRZZ0WzavbyUSTYb8M9KDHL9mnDjTduZJXKViM4VN
+tJIbDuClXuQxmAKBjJrlCa3xZTpNwCh5VtMW0oGN34bvKhHueTJfkrs8toZmPTb1Dlg5yTwMgzk
4LcHOC3tBguc3OVld8KaRbg04YZbCUk8MNoQz/vRKRYGC4CiOUZAtTZT/seLs3FbhNjPcuvkmt88
GFun0v9JQqS37uYcC13HwIechHJnsLFlmvYttxBlOYLgOfqZxzxYb+1HT4+r+tuCAmeVR+qWaD5F
bZKy7VMACJYeJzbxVqdZl4QHu+KcoDJ72NgXRMzyzl9to3Tc4yvK/V2HCZDsk+jaPqLILIsIRqsn
LCMC+DiN1paN0kvdgY2LRt0GNkxgb0aobLMfq+plJwEh9MbknGfzgrhAMqnlI8oOhMhRly8p+ZIW
Mk+oJfUbGWhSi5GBx320Bb+TWVf3LD9SkT4LwX+NaCRdGbb5PXNd75hLxMtweFin9POHE/UAQZdr
JSYvgIXlr6RDcCOInPnZaCCoa/bj6xqc37Z5T8eepO5kerc7ONYwKKO/L702hImNgzcYi0UfgKIh
d06hqlpj3W4crQXl7V/euGjb2B2TRPFkqHcaocMUST55kzUQrDn+gGazdWzzkLgNUUIs5DhQm5sx
tV8VyO5VOyTjDqFG0M/+TS78XaaOEz9eoByT6fWBd/m9C+sL28dNhwt4g+anZQHJsLGtfzvm6H2X
dXjyRIZai/EZKZ1tENMaowfg3goxCDtRi2s7DpM1oqFwW7A9MzzH2SaG1QYlfpV12AuOmBRcibYj
69i3+GBrV6HYZ0t0zh5fplSV50WON3w1+MxGZCFW67nETMRYNM3Htx0XZkf66qkpvfFSD8yjKyI0
AlkWDIl8ez73fRONWx3Rg8DPGM5DWO1p0KrStV9VHP4cs1ge7Dx2rqprPuehnXaTo/RO8xkYfRNz
MC/F+ZZ6SCwEKHzoanPzX18ev3TCqjltfWOoSMroF9zpMCcH5gPQkgcty1PRQSkp2fihXuGzofAL
8DLnBBt4uUuuQ5L9pIZA8jgmrFtHlrNdw1U021w1zFC6aw3wlcRp71dnw/+y7bnbJrDU0vcCIBF2
JPtSgFXzhVecSJhP2ZGF5YmR5JqwjjeToSHigeHEb0prmDEIjyL8sEYb445kKUfOEDbGNLGmcxp9
RWQtH3DAspPwonoXPlAxxaDWjrn050H4v8OsfxvcKTqFthOd/voucvjuf/0SXSvJB4NhBX+9XHPm
NqijErkzNRMKntHz9PjCzwe8dvisG7LfZp6XK2vFeWMPgwsnvVEnMyZCQBBBG6TIVI+9nYJecOFa
aVKX4lpzWyEpnKYuAZiS9/B/3Bk5rPTuExqwrCr3UPeiZ9Wn74avxyMq18BgvMxOWMESxkeaxa24
Ow7cWZIB1nIBsNcIP4SV2B5cdNCXMSf6wbQ7RUO+jgwrvNR2+5DNjJfF7rOTAxT+RkpQMJciPnga
4jN1K9GLrrh0bOPWdQdwMmL2TL9td3dEQdZKNlzURbthYVKekUW+4j3aFKAQLgzFHtPyPCUoKQ6Z
jL7ZEJX2YyswF2f7EKfx4EWbGKAO8geXvOMR8PS4HaJhO8zF09iIDZmAijQQdC8rU3+0OeR4aswI
PDr/saOjX0ULHccvvHFVOyT4MsISW0GSBlYOGJB86sBJVDvHZnxKTCrnaFO024khRUpXTD/tg8dM
8mqTTA/qA3SGoYGTlZECN/f7gfNpQy7Tk+NbxYWXPwsEvMbNov1Pz1jINYrZ8ndM8wIc/MRlVuyQ
wzOAKoJLlmw8IU3r2P04TcBdS18/AUxRjAUcnop+MKZrO5DsbscU2wCDyHVCmX/spQH3RkTEQmfR
1lFvHN+HARXdBocXsR3tnAWWqytw3r/wZ8OPZpxTEx2mJk6plAzzTx49yssao03b5AcbBqIZp7uK
XJcXyAn7KiUrGpWXd7Uz1lpMKrcx1/AzaDwc7PO7nZlPAzvMW254By4R7t7Zfu/o+AOvM/IgTONq
l8Axj4vJ3DGLOei24aoes+po+0Rc8I/pEBIy4kRDGopSp+siWMpR9WbGeWa/wpoHECzqaZ96SQG4
0/2aWRHUi0/wXGt3VEc9gfJGyEie+kkD5sNUs9cao/lcEcZDQ+87/nEccaEj64Z0FcOrUdFMskjJ
ygCDwJG1Q9BHDWZqoAe6mqwA3eLD3z7Pe7gXB8dr6TXYEB97+FqrmEdmokp7G+pc7li9gYCKkTKV
lTI+JbmNANgsPk3vrRW7J6j1jyhG8BbpUvzsk3hNxXWU/E1fGi+391koIoAcbf0pCDVpDIsPWE20
zTJ41jOBkl+hhg7ATPWW9oSbgraAdzqI/dQ0BF/GHtQesCy/TLiACJr3YVRE+2IqyIvrFv8uRl0d
ESqiS3UeDis7ZJ8mEmvdWMTM2BOgUFAH6cVsdcjyTdAeunYHxbs4mZ2HiQtVV8dkbT9QZK98gtCe
Cq8kEIU1Pc0bfCrUyU6UjFe+2ZCdYz0xxb+WvQWe6/Erl+bzyWq5po2wuCfNH6fvhiuHfMSaKUg9
EiiJ5mBxNkcGVYyVnGPc6P6UyiNbzfDUoFBiw+oeQorVa+2r9qL9fT6w9u1hKQVThdA87wHSOVSk
Wc9/bZfju8qpdl0PyWqOlzMtjeSDNphRsd0FQ1L+GZeEDIF0jDkuBwoUo7wT7daYfKZwp7GDnYr2
SXeaisEG6BP5HwPxR3eJfMNI/GgjHAOZaJu6gShSGlruIaSJNgo8bblnUqFCdDn8WFUS4ok05C9D
pN0uBeLs8pHkWUd6XijzktXiJmVPfHFNVZhhy21NA/VVX8mjW82vXY3ACRYqH/BEokfo0XYgezGO
LmXGMTsKlT4aay+8lU4jOCJmd73opH0jKNHKEOwO1hP5aflRFgjjaofwFfQeKytr9Alx3OMScMZX
C+2EVF9dpQWEW3dTLYl+yjugGoMW8QeLWmRz9jkGF/ptgNcYYJDSdw4X8Gal9cIt7XzE6LTQ8X3v
qRL3ZSJnntLGgm7iQcUyUUDN3kKGghzIPa2ZwXQ87WHpg2ER1KnNoU3yYc/+Jd+oxCbOllFC6CEm
bXmP3NDGJVJPzqkOUbpG8lKOVuAyXlpPOGm54Ifi5NKczAemCv1dAE68F/BwD25FjLkCriJry9lR
z24XWzoEcCuw+Co/V0Ud41Nl9zSo+hiWQxE4wPc25AU5qDUvUeh73yccNTuVsIWqJfNHAVrwoMmM
ZatiLQHMpW4vDO84pnlzZ4xC0vQ4iQ1c8TVgADdw3ebWNkaC0DRZjgbeE2ZC7mGQbbsTDwXZLOm3
0ok2IYloNysK9cd1w07G48DZpI4mo2OmFfbL6anzQhgVuROfdJGvjXlQYE6RpeS26Rw7ggJV3LA3
lNnBJ2oSnmbxahqZJr/M/t0U9XjCAgS5TZ9tsyL+xrTTI2tzwOFdo+7Sz9HPU6keaB8wJJdQmNP8
PYGYt0Ol+oObcrmbBsU/DPEAPfePIjfaA6Qs5kOT94Umk2gfQDj9kNkYZ9z5ZlalhPPOqLeqv3ex
O7F7eLhGHLQKSWMSw1oTRs5W440kweowwpe92aFT39gbY0ovqJlNTvQ6JjVBl4kZOKpgItTUzhXi
DjszronnHONGUFuRfTdFh3pJDMdyQAzmlUybOFRItNGmscN4CcBjHg4Rue6f5gQL84G9Dxl9MFoe
SUSKgBh7mfc0ZDCWtAkyz8Fzc0xauposh/qKCPvaquQ58+vylZFdfRqgbEFsscrXMn+vUnN6tE7F
CQR42bw6ODP6GahZMdXurhdYSTQkTKKtiuMkYEsVZLTAYxnIHkzSnTbHXUkoGZeVUafRPTXGc2W2
pNcrRwaxaw7kRdFhjksjvwCGvhZR/APC3YhcqcKQrbwfzQwY2c2I1kL+tWajEgYDs4Ut0YO8mZWt
NmHsAOSza2TVbCoPzEd+sNj9csZaPmFIcVelsbHJE9+zrx9WqZ69a5W4jHi8/tvS7Kx0Kj40UQEb
mQw/jQbBxkTPdG8Gb4bgrqZXxKLRmtsw+l722c8mNPvXums/SEp7dSiOPmRkt2CJkTVlTfKDMMqC
U1pG17A0YfNnE7smKHpZ7mBWGxp9GTqe5KT+6rU1PaFifSkmn1QPmi3Ad/4TYBGPV5WnF5TlqUBS
7k1NeWJ1zycNRNyVMLL8ib06SzGzDgaWxAerrfIti/3yRoRgsc/dT3MuFLvjbsGQI/ZWwsK2wtJL
TGRrUW/CFLW6ie9w4ezIjZGNDp998+rZ1nzBYL52604fy8Z+8fD5HP9aXydZuXJlN74ulvs+t8Am
FYKriwNTzWtJP3AX5BLjQ9hgzP3vaZrnOyvai5/4h9i05BV37TpHAnFmPaNI1Vh+mlk3PwOcR+od
l5XxzqxMrluHEaen299C5Xpdxu1wsAvW6YMTQXRSBQlMWfqzcNqBMmh416U7nkOvHLeA6BFNWjEP
A+qQ7eJIYo2jS6qd9hkJ/6kgNh3VaNXsE9eDUI02hyQfFlHCku0Tsob2yTWTc5Mk6phAdfK++VO7
nzG/rbRb6RXZ38i4xIEg+y361GvYZMTkccnxkW76I96zbaLrvdk4j/w3vpQLEe0Z4x7aj43P0DAA
PZ8+FHZvead+aUjbwcT/rggIXmm2oPsUhg4Tlj8Gdmvwgn19qO38NCvxS/PhDAa7xZ2wKaylW3tY
5mrYSzCE8iAnC3xdO6tGchBqgsV8j1Q6hpxDdQ7NdwNi3wmZ9AZczLwqvfCHMJS1XYoABbnjQVdK
kSSbKYegEyOTx4DUreA77yoj2tWKpnWZ6zXsH27KEKYDg0dJ6APitXcnhdW6WIpS0EXgNCMVnAhN
JTslUPWQr1mRpkFewlOc+0+cf/mOmdRXO91sxKdrAsSHrW07J9Fhq2PwBT8Wuqvf7qfaZoiS3X2b
yW2EEIX5YjBO3jdj9OHbAKOi0us2I0DfFSkhYLWsQ03qJ8m6CO7Nr6UwT5arvggt3SUoVKkl/Isp
zaudDIoeKufnoQ04pFloEyxSN6h3jXM4eH8oWxAwODsWQXqTtsOukt4WcOF7Hrt7M2vebeebzdxw
7cXM8hMlgb+lCckoGk+eWeXHDPgzuGdmCEtunImR2+oGtUWOFnCVu2V7mGDzroyIuY+OO2KV2WNG
vN++dgmByz2yAYyI369d7k3JOxxNLg1l9tVxnJIngn1UC6vaw99jxyCabWqGF1V/6gd/aSmWKTCa
YiPd0j7lbGobXZVXYTCz9HiVYrt6H5Hz25O449AYDqgEIo+JGJBJY096hHdmRbIekpuT4yohwoij
4GoDEcWZmjXkCASPrEhU5HQpjGQ3vUs/EJW8e6bJEBKAoAsC4cqCdyMxiOqsR+NcFzHGLEAQuX2z
WnG0lnhfkosYEGQjiBGDr+5l0FR8bjZbuMtaeKFagZg609wDgUptcN8D5UuCpa9Cvhp6rMSLVhBw
SFN55OZ5Z8CC5XoqOHycZAfef9t7TLxLJEl96LVQL1InyDzPwIv66XikBXv+bpQ/2FKslL/Tgq0/
DLtwnP80qbe3rVSy2yhyws35AovJPMyUQEw9wF3DLJXSZ69gN8+2DbKLnzAYCAo7+sjw6wK5wQKo
Hs1ih00p+lVS/FMuizXhth1hssNR4VU5M/N8kQBWsTR9ILDaUk9AFi5q9yaAhvq9XvbYYr9lqeM+
Pb5JS4GV03or6xw0G2HTgef6vxNdWFtHRnVA38u4wlcKFyMNq0hmhUW5s4Chphcyu8pgwDpxYWX/
pelLAiEQM5tj1LwB3j5lSy2YGQwg5xb9mSsahUyMLYnbkLkEbAucR1gAiebb+oNrHf0urdpVp+EU
o85LiFbHfhLanP8MmRkFhFF0LPL5MjZRBPhdIuN+fPfXL7t61/XJR5qC+3U8mMiDrmvYY4D++my4
dHh21oss/CN01Szz1XEezXtexkz/dQPssXTkq3n31ZJcmrBOLjXvH+dokv2x/LjalxkRHw/wVONP
0SYSYjqMSflkjmb7kpDztK7fy0UQkIioSqFDrZZ+PC4seIMoGYAcxmST6RGrRxUuewMV7N74PSIt
vUwE08QF3HXuVzsYySwKdFrOMNlc9xqO6LfNUV2IhF4Zhp9d2/5EJLPekARE7tT0OKsSMCkz78zV
wxEFGgH2VwnKPB4H69U0nWzFQD20OnXJ3Y3gRzE4OInuITxoioZTmWKS9fx4S09dHes+hlJZNMa5
sDmG8sxBVD5lkLCXNGDaAYie8GvE2iQqoC9z+IDwMboNjAdjBjWrmo8T0vzuIDN5AG5S8s4zvTJm
XBdJhVitillI1Ia/px2tXjvVEzszZOJcwKV+7Zzx7JSO9R1n/Aei42wdpy2Jyjm5jISZTButM3Mb
WgZyEZHUmN4Xf+tTmAa6MIkTreQZDtCW8HZebJ09m/203Nt4+OUmi3H5qDq5adp6uQKPI45F8ztw
16tXz6Kki0mIcEzN4dSPr1lRfCA9JXGpQA6Y+bMgsbhf5XFNJe6WRDhPgD3MkTOhVN4tyvWywvuD
XXBKy2YHUwkpBm5mkRbuYzPIVYmeW9LBPPmjSXreAlV0qjp31S1ivGdx/5KkdkVrTZCHnsxzZ3QR
kd62fEotd97qHK1UGyaw/YruNgqbIqRWH0OCfzNOQKO1bvrWCHKE7ZKlm//Yh6cQOtOw/YGD1mfe
M1xwuLbbzGLxZgCXC3BZTkFtLmSMzRJPop4I2Q4B5y+1QiJfFdYtVelXGCbq1rddfNUkvo2N0R1I
vL9ZnQV5PgvM+iG9rVDgZFl/GH2CQ4BzEIA5S6R59ewd0Aus8QU9e9iOtuRBGMzQI3lgpLzNEfEc
3IaLf1rG4Qmh7bVYhhZm9OS/JVVD9PVEpJ/oMOPbcriUTnYpS8HApuTm8R8fEwYXQPm7dAg0dOhT
jUwQD575OmSaGoasIk/Hp7CVD+uF1vDl0557tqCW6tpPjqBp69WWPLeDow5GkTjbInd3s87Ko1la
5qUBnLwpFTl33uKLU2EQH2Y8/sJMXAnJk/TLMXr+k9lgc+/otuE4bvA2Kd7PNrsidL/nZi5W9dx5
4Ixbso11W+/ZyBlHzyTucYjbb1YnrN8MPKkdMcf4tUmQblEUdFu9CrS0qk+Z+b8wjztE09URaZph
c4vq8IUPzQyXdx6vIIC8c1oRbKCwuZp5Jjcm6YeryKyZdALruecT6uiob45hk39H45xdC1vvrBp4
MB1my23IuqmsZPSNZQq1jyQowEog76KvTq2sfW59BiEbz0xTyMA29lsjz8CkpLsmGeazttR8bnut
9zpyLzGggmMxNPaR7mdXLW54REbJBmyxwvUyf7FUZxwoq3nH5IYmx5wxXMzIQBNa9npMX5RunH1h
P8INIsxYE7cY7+S2VYvYkLhiB5WZkEJ750jezMOAAz+etkzi3/zMLp4BU+7EkHyn8Afv7+bQF820
3HTlcHEjM3ue1SVlKryIW9Z77yGpekH/mA7EC8FkGfj9a8cqSlahHdRIqE49UlfFEX6aWHvXBPIw
9J3Km12xzBh7d11Srr7VabUrfNM4U2nzMrXTSYJsiQoWCfkw6hOE3OgDK9WKe0m+pVEpr/3CIpLU
nOgjhG9j9w6DrSInT6hLOY+VK06VSmHWLymbtZpMsGXaLDX1fTP2/XVxG/sUCYCs0yOMdi66oJjh
X48p7z7JkiXgLbQAos3vatb6W57jtyDkrMUTYFHlZZR/xyyMJJhdbgMdMs6yXRYkaU6UVQjZch8v
Do9PVOT3GjZc5JOOKTuMaORl7HN+fLQeYXSVXY17M6ufgBVosK6gLAqsjNog0cNjfvRclRFZ2VFH
AnUUgWiWPqJhUpoKoJlBkdXe/rEQXYVExxKEQUnEfOo1VF3ESs69cWkva+TT7TfXSG4L4LnRvE3R
/LO36v7VZgPtNclbs3REkywJk7PxElMWrM0oq85VCo26WYxTbEJsZX1DpqOZnPgMupEa7kNJlKtN
4p32Ir2Fvr6zrWzZtNINEP8woSsVdat+tNDV1sUktzPJYQxGbXJ91lAqommHeOVUMEH0lgk5qK9Y
R8ZNgqgn300tuHWfZdyqLaLpCMZ8m/TimzWV6T4MydUbMKmsS9lbK3dy0hXFHCtTu6rYrL3gJpiP
afxaJVEBtYUrJURVsldMnlZOahqEgNUpLx/5X7kciTj/Rpx9fPba8lqh3MPu0tnbVlY0rlDZ102b
qVVTSKIhUvOQo3xdVzw469JzvqcLSq9Zjs26cDEutQ5axaHGWSofRkYqvGdjOIiWzASsABGRmCSS
4HFbj7gwywx8wohGaZ2U+TX0hHWYRLNCV6Cu2JIYMbJDIlQ++exRBB+StJG3pHJICzbcbivY5l5A
atmdFywdCmLpVMlV62Xe/Deisv+E7TBogOr4gPchxBNKobb7J0qotPoO753qNlaYf0oKDHAE6A6q
8uxP2LsS1g2i/hjH8lCmIU+Jelpm4wtEzmY0OdLPA12E6Q/PomfDQlG0Guv4h7eovepdhJXu1Q1T
+uWy+ENrh7JDN6v/80/wQF79Lbr8G0z5+AEc0wS+RemhTPMB5voHlykLsetlI6AePpl3HPnnMHQ6
4vc07d/8nor0abLb7L/R4oHP/N/8sb710OGZ/Ln2f/K+5hZP97gArC/b8F2RakUdPHhrC4jLofed
dmePPbHxYPPzmAFgZjF6qDwregPFV+Dk/+MM5NlY977ryg/DHF4Zt68Sw8ftZCAEGIxLMeIAAFh0
d3FQwVkfwfCeRgvMeI9RRPR0JejpIvQfaG9o8gW7EgK8iW1OH0oGIh7mLevCvMVUMCauDAYPhZ9P
nbhmwvqTsBjcqYl3CZEh87jtxwhoTTKiBuNuj7GQyuHeIi6sxBeKmONkQhKMZflS2PbVLfVHjK9r
oNnIi51pyFVfFHtfuK9WmvzBaf9LTfYVhytWfevLSat7ou17Fg5PZLK/WYP1WxnOrW6dV7Te7zY5
VcSJHdKGP6PxjddlDk9mFO071VLutOkllJIQURNiZHgnNYm5aPoWPZFWj9BOvwAEvJNyeV3G7HNm
n+Snzpa15pPbG/KAZWdbZ7naLSZh5fUEgdDLHGvvYwHdxjAgVvOUkYPWJ/MH9EAERCnA+ZJ5nURO
tUFK85gpkFrpkcC0MZAknEoYvQaipL+e5P/XSuFL8lMDdvvT/adU+N/Uxf8f6YkFke6eBanvHx/8
h2r53zTFx/hLZ/FX+eufkuJ//J//JSt2/8UxpmwMKq4ErCggo/0tK/bkv6Q0lVJS/ruo2LL/ZXmu
55G3xMcYvO7/1BRb4l++i6bYt5GnY1p3/q8Auoh0H2fpP48qBz0FuuJHaAt/R0f+ByHSLEz0fZid
dqSGDJXhbGjIm2/MN24wN/qrMgByA27ZaORrf1rH30etUf9OW+9iQwKpEUXC+vSBl89ifKvc7mup
UZKK2I2ChrSMLdow5Gkp6cp1ieLNi6NPnBYXsaTzyU2/5rLLgqIv2HgpuTzZgEGGCckDyQjNJ0sH
QMLyi3op3+D3s3eJyp9tR/1hyV6sR9xFtIX2wQSjNpkMh+cFe43FPmM9qvGcGP1DLhWtzJ6BSC38
R+wadmJVgAg2Pjw264NmBsbtPq1sJvfIldedaRAA4I3bjmQ5moqMUjeaxapw41/CRbYV9cSjoXxc
WZKlH8siKKGke8XfDcNKiZnw0oum2kGb7P+KI6BuU8KiLPnwGnJkPY14guVoUHXRm/I+pJX9zJgg
c8o6jN1HsQmpaaq5Ll6taog3yCeSa8GIbuyILniw+z7yHhUnG7ut2Qm9V0PyyXbd/sGq+jLV58hI
5QuopOXCOGzdegRPO5VJal0Dskbm6Q1g+XCNhz306HXs5hWZm6N6sszJuuSOcZgmTz399Y+AWB0n
/AckFCnnJnuw9FVVoL5h/omoWRXb2JDhEzwUiTYhHyla7XhVZ1F8GJo5wvo4MDtXsXzL8DZuZpeR
man7N7IE8vO8KGaSRsJyITKPxKLdDMJn3wjCLBCrv+rWPyvWT9SE7UeEReplXgpGSDOI/QVZB7bM
5sv136XEetZZqf/LKkTQ2CEz+j5G1Irp56XNntLGFwBgS+ex8oy3uM7gx/Uc8lEcwi66ogNPrvbk
vy/CTi4oUlVgGBgUI92Qemx6LwPRC1oQPPmIWSKA3VmzexyCFkLC/a8vlOuY4jPAV/AlsmuJwHOD
7uE7vDqxrbQ7XYrZeWeURpsvze40CZBEjpiP2Ug+VpgOlC0uS3S34uJz06ewdKf3ac7fcu1ewm6a
z2xelntWzEeM3Q/OkfnZIRiwzcm+mV2NexJVC2Aq31xjVIz3FdXezlBLIDur2fRsiBktNBUX1toj
tAO/ZH8wDHlkpbYR7II1DsS2pQocUHSj0iFuPoWum3TMR8mugDJ8z3sFXgT1FPL4Jl91M4Zr8n3x
fOaVQZoEbv5aGMO+yJYP1csTxXfJc7ZKtINuk0oSNNpEOd5CDSk7FoARe/J0fFgtM+I7TCTFxmzH
RxP388kn184RxbQHOF1tyB0tPv3kVsI3JLw0f9cZBqgGgt8a59L81Nn1ugyj+s0cBtLhuhz5Y0yw
6DLsfBmR5UZ0HciypT6b8UT4Lbl066IoMY1ZmJeBVNxYX57pwOpXKdRzF/fFQdDcsOanF8y69oW+
p9w51gPpWYxov6psByhiH3skzuS1o6+xNAA7zATL6fYc+yWZL8rezaZXvixSvJslPCYK/205493t
DQKuq7BfEPAOwylJQPD6IyFMuVDv9ZSOF9TlQVtYTNNDP9sAByIGC+elaR46t7ZeBKY+njTzFDM4
3pKT9Is4K//i2unaz4uEiUerj05lnU36871KbSDXLP3CYTCODvo43sd5pOSNm51yhs3g8TySMDEH
AiBD4DW1uiYZUBxROPgSsZuvIWOnu0hUyZtPZp5ocZJNIj7n7JHXbojQLitch9eK+G+EYpelseSW
cUG5tr63k1YnaBL+phMObmQgefZSGle4Jlc/Td29EYZXw+jVdQj9jf3IgGAnhI6DIc+AxKEucLwX
f0SjfxqPrJnI+pngjSZa446/DLdbdeJV+Kob7gHPNP4s3cIMalxZEUrBOQe5omvnly7GL+RrKKg6
4zUGabdC07cbW7wQPD4vE+slm/hsJvdo0GWKybPMfirJ9Ibj5tXs6xf+THYOn/WoGWFk17iw9gkJ
5Mu9I03FxxqtSbmPi33kowZthuemZl43M1InIyd6lbRsN8yj/nEZEbNZY3utMvtYG5l/7B3jjdB5
FO45mTxaMSXBhiwmIC2hGd9T5NKrgYtNhcmhz+9YNb3Mv7BV8C6SoAhwh7NDEQ/0nXaWgTxnG8J3
kwBE4pu4yxXVtWxc+NTOvIijXb4Kwy6OvtSkzS8usSvo0hP7aUzD8dNVejN1zfyBUgEdmPL8LaQc
k86+CzLSfFISzbMINrYPbD812vq8tF259qPCDGy7hRbyiN0Lx8Fe2fM2S5oHgCaMaM7M92aMTlPt
d6+iscSmf8S5icy5YU5wT2SrgL825j1Rk/kwqUPzaArChKTAWFoja7HkNevDve4Texs33u8Kqth6
iTmmioJsqSLuDYilTKoRB3yzgaNeWIdZKygU/oXoz1bq5l4s1RsRRDYqG/w0TojIW+Mg343Iy6bS
i5/CLvNI4RJspKMsOqKCOjfvg+McdQHcanzI3wsbDr/Xe8BvQswxdlh9ev+DvTNZjlzJkuyv9A8g
BaMB2PoEn905DxsIyWBgBgyTYfj6PnjVLZXSiyqpfS8eJUMiIxhOhwN2r6oenWd+wNWGfBQ3RZXe
+5yK3prmqsiq126UPuvRQL8ll3bpyC2GpXbjOqjKDPt8DuLLlHf7qZoBUDruc0faclU7LKfZnsEc
RBYkHGsCdQh9ljEdchVyl0VPJUatEnl0l+kvQN+ru5nzW4SS1m6c4ePxBhAnhIMNgqBcO1isO9z5
CJ/atqIZZTXf8qHU14PIz4qHWtZ/49SWtO0xLHeWg4x4ozbUXBumyLa2VU8Bxxg4GUJ/jhz17oft
O6eFEgUcGc5JkoNF7HFdR+BYPDP9dobqXGZk9mEEUoqM9E4ACtqWeHYqfT+6nKTg9qiMykT7oeW/
QR+8TckQR07hW3IWGhv3WFU2bto4fU9WQMbtzKThPHsyqD0WQA/WadeSrMwWep3BVOm18WZMW3wn
LrIiUVMaUGlTNJQFIjP/KbX4iTPw9wRLIh+JnbkWCJKsYCc55+sMkxHzsEzJoNIyS3iF9FJIdooW
K6Omp3TszlgKqf1zWUNpKESFUf3RhKKm3Sj/OHqXYr2J4qNhANmN2hEFfdXrnbWvJ4269/qdQE6E
lcC6ZOF0xMmNJ1EdRc4qwjy1mTyWkSBpLNGw+OmjBbHKIPJSoo6mEec/4afbph9pVc/yvyrulmwY
umgCkU5a/nPv1+9d4z9nYnrzBhB84xyANJxca006a0x0QU48YbFeNtzV4++KHFYy8WY7Ji59s03W
EOkl38d1M8Rxig/dytr2nAznMcQN6D1Ly1l0zeivbostKgKACYHZo+HPOCF/RteN53pA6InRfrp3
g1o+PIeYcJOPmLCuZVDmalvpXzMUB3DzyXrUvGfUhYd/Xp41EL/xRoADSJnsddNf2q3x9rk9NahE
KtI2fIYzQVtPYR5oez+6Y0l0zXoRAzJvl3x7Bczc7Opq4jq+1vGMpRaF15yfl81A6JbnuMFrw85D
c65JipdTafyFODz79G/Tewe9rxFr+Za+Ngf8FDfRcupe9kVuk/7tjPwbLPNfqHrvOpwwnHx7C4tR
WYTPiGZ/GzV9Vd6OgkNKPt0ofHZ6J5DCf05mOlHd4hzl6bdeM1kUpnM1WvtKQ/dzUxTnWGm/suTU
WdzAyT0nZftOxnpHqui7lxTa2u5jwvvYuQc+UyQ9jy1/yBW8AF4p0cNv8qIPIf6nXIybufd+XZ2Q
1UjrwJJgEROPyeX7I66usW9TI0grt+RYzDkW9pFS3srNm4Aw/3cVtXzeq/odm/B3PCdgWN5h1Jwt
Tb7L0SC5rG1d33yoXDq/8u6+vLy6zv92uQeIl7BirCXfpe8/43L/7uP4gTjSo25XVzO4RhM+E+Yp
yKvjqk8PJJMSOHu+5LOCZt5Xjvxs6VgUKMincUoeGAtp70RvqSWwlYFbSQXCijUgT8oCMIYY5SN5
E57MOoYBeykrwEpGfC8CL7WGEYdfZiQ0qCIcolPzbXjlPexoKI4K/Px+6N4zabYIiBx1mgpvVaJ/
qjE5j1lW88cngGV6/DO4/n3G1y3GYYT21W5TwHABRNQfu53to2cOR0dP915nMW3kb3hTexL6LWWZ
hcsjYUkSLMnAlubHGkQYuzUqr3qrX2M5TJnAKHLyhq7eaHFNRRfr96OdNQ3Zw5IyUaIEwVKNy5HJ
O9SKBXNj0T1shUkCYaYrN7ZKiTMWWsDzCooXavqZRpq70Y1h4CX4NQAwjfe0glowTXTBKlUvOFrm
2bnIPhiUgQ7/WJojboj5qJOTlh3F2MQ7lS9N8X1WY7vd2IwRT9xu32s6fx8SeUz5kfMJ9dV6gsty
YhOFQaXUycI0G60nL9D5OS/enqg81DF4WxmMW6dIPqxUU2dp6kzhDn5+g0RSmXn1fWirvS+H/MPs
yyPuSu3uSNqfY4khacJsJhPjIIz2ga5gHIQcdPUBZdvnTTqNxIjOg1QHEzbGAUBYdomLnVsMztXr
eCAL1PsA9yH1zkYWrmFGxFgMEgXUEbUy8evhwMOJjbKRHRsPaslUBZKC6203pdmNX3hDEXQ5tWVu
UasLyxJ1gbTcrhKzDw+2yUWa6KFPJyL71YFL2qQXciQVhg/rlahw4POR3I6JqPY0UcpbH3mvcGvw
BCDYoeAnb763fP/QmV5ozfiG9PSUoXEhi/k/RUwRq9aSepgcTogiYxfqDvzUstkGQuXR7Yan1llX
Q2NfLBjpKU12Fy/P6KJbMq1l2+J80j3rkIgu2Vci0vbSqKa1IdqDl1QJnd1jtnIxlxHKOAsjFo+h
zmWdSOyFWnb33MLfaE5cnGUcr3zqoFA8w/7IySELqjoo5n1NLGLdtlr/QFxqY9PquM1Yl1ytpt9k
VqafkuWLVpS/TpEycrQob6iqNHN3xoTrHfqCNbrJMysozMEoXU0PJ5Fiz0CrQpzCWXlpJh3TQJh1
dzLO6P7mfA4tf0V606ArxjOo6kgaUhPia5zaTVFLWEVYXJlgoYulQutwSGOuj2QqUW3tdQUdfU2f
Di4zQixmFK8ryxAEYbxs3aqIpyHxmzw2kZe7FxAUdAYik6Ljh9sWhzKW9Mk7+xh/g9bQs4MeOr+V
NXmfy/9oi2zDioo1DMepJ8gvHXdy/SvJtRdM/PYmKNNqvnFAwZCD0jSEcRSUfqxfB53lED6Sd26A
C7TFW4flqJ0KNQuChQ1ADUs99FPI+s2Jn2CYgA1qMwBD0Y0G3S6Lmq3J5mkLFnOjwyKj78UXm9nL
MeSmcbYR1g5kJiBp0GYPGnaZtqI/MauNfuNO3DltFzyHbln7CLeytlTz6LPyNhNWhKoE8Opp+0Ev
HFYUjreCt2ecookwWkPjNDRNZMAUCVJo090bjrVHzAlMF8inHjdvm46vySznnYErgWClnLddiilc
1PWH06TRtnWmddhm2S5iebWePBiYrRQGxQf87BMtok2U8FfOaHOJ3/S5sILILAMSB3BxBrysrh6E
IRElJNqPxdyMwifefGXPzGPEqAvZrAtPAeInirSmHqHaaCllNKob2Dz5NZ4rPNxmwUnKCyeNh2jM
rQTdEiNpWhP7ovAQtyxp0ggLrWPmHrWKBOR6i476CpDl9Z8vYjDMtRUSzON0Q095i3lKVxZ5IMrL
yAz6w7qYATZAcGL8wIWUTSdikPNeMnSv2yS9+Hqb7UVfX2otBY6kFn57ih5HmWh8FNEVyVOcBVXF
aeipfSyaz3Gw94XRUnIO81WbQs690W1y0+cykj/GnESbGTcvSGS51YD2BF5rgDylNXcPnPLFVqTK
pK6tCpyLdzoxv1KNSECasFF1QQPFNEqdEp5KWPTnH01rfB5Kis8UH8iTDTWeg9f02nSCuA+1ixsu
hv4EwkE9N8x0vsEDHwgU5+N8pnGaz7XoavK2RquRfrQommTvuRkASnCoy7/z3uHYk/lYq0MqZb2p
Oaau5F2r/7Qka2CpZq/YYgLindXDW5JJdCeet0xsaD1icqZDaArY+BmXHQmQVeJI2L0znx9o7tyD
DfvZZt22CVXUHxxM9WQNtTzunw2j//I63953zizWTTzdktZSJ7D31G9n+aXv3PRQjJPkbOz5d9eu
HgzV2EHRVs91zoKueZsxDeyHdCZZP0vuudMcPokanClu7fJYtwVzyMT2yVNmUOYmDkxKUbeLArAX
Mxl+khnQM8S88fUuenS1pwZQLjv00mRiADMZOmoHYJ4gxUiGAKq+hK17rKd4D+OKTXPZngHcE63S
6mHbNipgeVgEzsSrpZduj+Fa44d9n9g9+VHyUDcJQd/IgZ+g2rOAgWdWU3ueGmpLXXGsreox7Vx8
jQnJTN9KLorlp+yo94jbxrn6WfHlcl2scctou4H1ZjFJLTAZDnDElj5ygdntWW85fPjYhnua8C9p
CpG8+zba/g0rT/EIkigKwBL98aKkvsqSS2dZuawYxtqvus/2/RhPf9ORmSMsV2Ypmj9dx9lFVQZF
FVg38jAc9xAJYDsuCrqZn+CLFJchdocdyaF2J3Xnu9Qr+8z1j0pgiWNSereqyDH2DaAqq4igXa7w
z1YciZwEzHeB97PMy/lae+DvZWscmqVeVBZtv9OzuNzoGimS2KQ+thw0Dqgqz3aWG50TU5+2c2T1
nNEW1dUf7G03xiwxqAY9ZR4tysuv8mqm5cGjYNptCpzHDXY8NIdVb1oFWAGOignCLrr77GwMG5iH
j4VkozO77wZm+GGuhpMZ4T6qu5qHfGl+j+C0WHDD8MA56a+LmLtlwi2SKynfUOJZ7KHd7DJYbyts
+FMQpZA9FcpA71bqDFEPDye79HNf7JKQeV4wRpwhov5lEJiO5lI+Ok/JH/bQ2dWbiT0TJvKZ4+x0
P/scNMKc5aI0MKrlOUCktPOfMoVXAD/XO1alaQk9kCAvCiZpvRCXrkhZZiWq5s1gK4Ak0m2laQTj
OGM/LfxwT9XMvgaiuRW2+eNMunGXUHDvIvR3eRdb50KUQStLYwUXV22cJL73CN3cYDC+Ng72ZTpB
rICCHw5Z9JuvbGhZZ4oAqFmvZ3Ju9fiLrT46EUYHL9jnIFL7PqbwHgDNwOZsI3PqOTwMkKtEttHe
pFuR75UtoIplj8JFQpcrd/PJHLIt/5fkAHNabUgpnIGknFU71CcLXyPgw8nYwqMJjMjZeENi7h3i
bIHrxfAGLI8cTJ/TQGZPu36O8jX9SbdJ5IStZFLtKB7R76m8kr67mxBu3zLDOJvWRM9tBa7cD2nB
NpvtXJL+HI2gWuhfCiAGhTGr0OydixPWb3bEng7Z7K60jih6l+lXV8fuHco9JU7ZTY4EHl1TZ3nK
wrHR6pVeOUgI4/Rd+bG/L3p/X+rJeKhlTHxAI7M2teKUJePvSMnBY4FAkKv5j2G59oudxL91rO+N
qpqvTsmhDS79zeWJfEDo3hkGH9HSwtWDYh0YCR8T18ndPTa+Fyq4jYtVqC2NOuMp43B+algJykaA
heis6Th4NIfUsuH53XnltW0dXCtuQ3kS5yj0DY4TWUd0saWFYx6cOyBUAOUpZwKqo3Gm2tpaOv7B
sMMOfIBHNg2BBJ4YNjdNDrs8fkA2A4LexW9R2+DjUsgKpYMBV8g/0uqKoCAe9+R0Gs5rWn/1SB66
snKxKZFWT41xaxhpHuQIUNu8jQaaglgFI6BC5M7GR9G2PM/VG0zW6N3Eqi7Srl91rVG8uHE3r4UW
l4gpEwtx65uYJHgRYHC8APaTQCf2ecr9oIOcScfScaIE45z63V9l5wQMbS8KBJkn3Pmt2uucrdcD
N10bp+gNIhbPSxmvE73Mzw15Y1SH+OAamFElRZDbHsbrdkz1X1q+CSXLsMAXygFEnzF9gnY0QqjG
va7TLMYF22YoS677mLtsNEdruRtzjcURKVWbfLryfbD5yKsTC7Up1k5MlM41Eh5KcPU4TTmtQPMD
QufrXJnfcy1O5AMt0u+VPLcsIvkhvEBcuo26cSA+t06EqDFeUDpU9LuhD5FGsJ8Nw5ytnMjDdqWA
i1RP0hixfC7aWOz9TFPybWLCW2ELZj4HbxRfcOmw1lkOOhn5Nm7TXcuwJ8KVrcFEaXOTFkSakqo8
RxQDLlJTtoVBJmW8cLn9xjrH1nIkbs0R9LfU7Aw8Li2SbB6fvD6kqyvZ1J3suICNvd941DVr/ldj
JeQJ+vpQzjZPXpOVkd2LtRjSYd8b5aEZa+0+ac2z69pk31kTuczIh7iTzKZ5czbKI4563GpCcbRH
DF9JE7DzLOsEJalN18QHmx3Xr3IFNZjNbUEUAnsgYAU8Sx+bkoeBZ3yX5GmCzr9i98SLCOYpRITY
jJG9PGGccN3YmXu0DCrnG9zliZjzU9XU3K7M/sb7yCI6Rn0M1StRKKT1RGZAKbTppDWDGUxhQjlE
Y8+XaHIqMhdN8jDWkinMdsFQFo4ON0TbuVVsffiludGho7zrYY/4sm+1qP/ohXuBXuidgVhBglxW
55X1FQLzJDmfhFc4iSt8rt1uHtASBjjSxyHFgzDESEq2IOxvO+Ot08XwhC3zaHRTBCBLVmfScNss
a4odKwEQlB6IdjAbtOLU67getBOVcW+mGb0OaQVIQGTsJARxAO2vE81XgxaNQ27/ZP2fEnG7s8NT
6uQYV8mZzRXj9OQSQIma4gxghCOhhylxkJEEkhCulaEDRKHPdo3m9WHLfkC7JwI4N9YT5+tdVYD2
VB2N3kWSsqW3y70m/Xv+idmxONo+VGkDB0DcPPuhmoi6o7br5uJdjsXGU4mxGYQBctn/od8Xe5UL
fLPDSDRoDEtEK7HD4cwsu1sFrHuvSpzEaC1VS2ZXzD+swwJnhFqecaeWPr4HewxvRdfcXHEQS8u5
Y4qPvpcQzxvtTy/C74lAwcrQpLeOPa6uMXmSEkhUr+nAM5FT4XqDT26fQGw+CXvcNKUEAD1DDnCW
/GeyFUCsSMJ5JwvRhXq7/hHuC6vGxjU57+B8Bln2gKnrhO1vXNduS+tDCcYA7OK9N7S3cvL+xKG9
rcFlLUioeOtaDOe5F4RNdyrHkVTdTLyKiet3QAva1q74KZqDkvGnEurkzM4Jl94RK/23D735TFbw
S0W0zXIbnH0M4zoWwvWsmPuXf3xsTRsYM9x3/OFJhDVR5sXZEacD6txIcKdoOowcRF8tLyZWN8rp
QKDHQHm0uLn63h4FtbvbZuYGFcoABoqYZwZNWVtyKO25c7GP95YdsA+7MUr3J8W2M9Bt89G3zzTJ
GNehVr9DE3lbYUhaY4Fub4BrXCnY7AKNLQTWC9N6BwV7QCUznpL22dP76CEMhzVxxvrJHjE7RDPw
LppIb/TAsTyKAqwtius2Ss/uAicAJu+ceGvoMtHOZjYC+7V650pmP3seYN2yUn2JPPIb+dS+amL6
irMVjwkDDX5DBUSOTTqk5JJ9WXfC2PFpCBM4udNYxzquHuEc0EbSyHTbW6F+zSOWi1ZTPoR+TY09
QCO9dvSnyHvoZjrW8j6t11Wvpicj3QryrLPlFE+WLZ7B56lgoHl5zyFkY4MWBpgssGYnbonxYrL2
cSdeid7R72tT90EvB4iesUJ6IP20n4sYboITqqDQbfhxoV9uTKd3N7yJ3TFEtg6yDIfvlDxqk1fc
zIp4ylQvzUNANXY1L/hoVICpl+J628qZgQixrHLaUXgnWky9rriVXUqzj7SqNZV2v9SRQN/Va/JA
o8YFbUdnzvHesfAdrKlpeGmF0HH2MO9Fg2mzws05vuBbIecAVoiNBO1Q/bfIadtqtzXi6EvtVG7g
hwYtJ2xpV5XqbO5CFACAXp2CJi5u8TDLm5TOth9H816aGSKZ7hY7B5blp1P/aC3jmGlAZwKkhBTz
D3iBnMKfECsO36QpIVCpw2yziadVrSPnKfs32CwcTJOIExObdrgNjf/CDOsSU2Dnb1Jt6RUu2dBe
kut1bDzSTrb0NPF6spZMFqiWkGTKQzQoirrSjuoYx4BK75+HcYzv3VRwfM/iN5zfTjjHt4kOphvQ
6z5wXOte2Tptyg7vRZ5hItNwnj/hysHO2+TLkdcw1kaPGBPJnlC80dTHKcuttalZC54Jo0Irp/kg
UKu3PetEMMu6s1c63VgGkK8LQsZDrabyAtiA4Bx3iHziXykrcjFgM8zY0vdZKd8sI43Pxqyz3sVP
dSShvmZHuOOyrfksIw5iX3LJLqj4WpR/ep7gFHVZtK/hs8ZeJpCCzQowAaSYf76MbQfKfZmUqPQO
gDzHFxXukzI86PgYYlKK0PVU+zCLfQ4L9PLPF7eG4zj45kn3IXpg6j/q8kmMVcLfWXALVfD0SOjg
w5rel2HFjQfmJJEMW6u+2EoMf2IyV6uS7NdEWZeyt5To5kelyXqtMx2/mAPyTOLD7mDoSjHZa6hS
mf9S5WTKKc6gE6zwz3x6S8RQ4rgkgMqj0IEMlUV7JcXmMgcq41DVxsZqh/yFA0d1nw371Lqcn33d
NDfQFEKwA9TCCUL/T0xq/SGh+ZOjHrdttnzztjSn4XGq449Y+tFZ0pYZOLpRAFapP+Yeb9YEtvky
Iralmiif1eBRfzqMR99tSvz0gMLbnoPpaCnMZBmVL914o8Epe1Ob96G9L/GGo6boOvM7jw9NypSW
F7di4EJpIZO0qfEEgcV/odNuwEwX/uiQhrqpjH5wyrzog5u/jIbrMqtyHJ8M762es6+2Qvhnt20t
Vzz5gbS8Za0Jvhdj0cYqNOwiOm4AJzLC85zWwyMOIjtoY4lUtVAaugFHIHsHQoV+SqucVgODse3u
KiRtqfloabceYWatcz0f+zqlqFFpd1nqcG44ZHRkXm1zSMHndNp7pDj+j+QQwio0SE94hIiV115n
iZVxNllB+gVDXmzRiVo2Fa6UkASp40bsCNtjO5rjSnbuiYrSXTMM7BqU+ZkRphs6mAumtfdr+urG
RqIu2h17NlRMMg7ctRfB1bvC7vw7UTNeeK3LWrn84Xh47+oRLE42Npu49TcNKGlEMfQtw4q/0P44
itvxI5WdwASoh8OhgpVTs/Y8CHJKKzgt6vA24+I7h2/np+jZU3NDCaKlPtJ1tvaW9qyJsecHGQ8s
IN5zGedkrPy7TeDQHNyDQY/0B5TLZqX07muqvfGkGeV046IutrEgwDrjD8M5c4ph3/9HffD/91D/
d0xmm06f/8o//dJ1X83/ujdff37b+N891DzYlz/5f/zT9r883TCJUwghfN9cYg//4Z923X/p6NuG
QxP4/3VWU+C+sJct/V+24QgTirNlmgt9+T8t1Na/PJtQhm/5vm2w/7H+J1hm6//lH2O4cQzb1Xlo
m65p/PP7/5b1WFBooukdRbhOsF3HTkg0c9W3r0u8tRyD3I1uavjt7ewvM/mDyv3n5b9wMo5yAKuf
uYfFZhBL7Z6MzqWVKCwCuN3W6Ce2+bZ9w0+Zv5CGuxoZR8v6UnLP2S3TpBPqyRdzlFxIz+1/07KO
vW6p7P53b/iyNBN8NByXKJAg1MLv/9tL6wkXwRbEWcl3pfPKbI+D5IkCdAo/dE0ezOLmSoJ/uefi
hRgDGhHTk6P3FgcDE5MP1D9uaDjSOvnZT1Sj5F0PhLF+x9eGJVOw+tbte1O32ATLib6LcROWWvFE
x88B5O507JYvJB7gNuPWXyvWGqfelevMxrvi1iJ+mPIoPblTXbP4Ro5jwh9WScGtvhni3ypsr7rh
GJdJQrkNWQ8GmZ+cqDakgmyqzjGry5XpyyPW3/EpnrLpNhrIYVGO6WUZNMdl5OT5At5Tlh3TJHbo
sgupY7bbpVjqCw5Fvs+ZXodljFXMsx6wxw9cTkyLQTar6p2q4w1FLNYHHAGQ9wzF5TIe0wjVEn9h
ZI6X4Zn+Njzby0DdmJYZjECsT2HRZQztPofLanrFNXuvRSVJs8XqNlTNpq/t/CQrupNnjhnc2VwS
MdSMCTt/lIm1d3Q3gTLsc4awNjoBwE0HLmATg7jdSLsQyFKpfpR4tPA+2k/O+EujzZVt1LwqGgsL
ZSFMKkIy3JXZ1GKb4hFAmhvlOoIGYXnPntsm+BgU4NSWfUfVZlT7xvpnrYzspRMeLIa8foFcyM54
gkdlj0N1tD26K5DosLQOGkxYL+JImfZmuaOCBuJASdnWppR1eYAka2yUwPU26fN3xSdwRUXjzgqx
6LTy5PbYweuEVVpBVl6vkyuVyWvTKYgc6s+sYFf47HQjY8oeAUrrxAr8FMU7JfdHx03NhsV+YUQ1
d9wjvrMEC4E9D5CWvfk4NeI1N+htxnP3SKyeTF3tNWcmZHBMgwmDXaUbkxEtMNKhxPnkQGppm1Nk
hp+s1pozcDv8XF7knMTopNdiGD7zbjn+zPVt7Dy6QWyKRxvIQ4I+MHS3XuVAdVpKlbJFqaUl5cGl
4g50xtnqcMEgZz/YGOlTjdajDDtglWYvjE33JFW3LIU453gu7kSxMweYXhgMVqPLCZYGgQwVEIcd
XnHV0Bajm5cezpNvEdnyhiVHTz3k2v/RFgiaHnuvJEvZRzpVtOsUnm0HAXPaciIKN9SnntmofAgc
Eyu/zQ+GWJpBFhtclmj0uFNEpqyiAtJgXShTD0qBcAaPgue2thAGsPTjmeY4vxcOwWc+OevIapDS
OSuHt6XqSzbNme3dpTUfY8P6sQyA34JVr5jni2arLZpokOAGTVlmtdQVEeewccJBCKK+J3mZdByB
8JbAc474U/trE0Lsm/QRkln6PYesYqJUERwktuhs6NNUUBbbUxUx1aHaYzmRG4EOW0KPz9JPKrNQ
fKx60xgeR4kyL6Cl2G84iD+y1pUbR6O7y0zcdEW3ICcYWO5Lt9qp0vtmXVE353jwjarwZJbeG+8n
Nz8TUqMLCnJwKL+ukgCh9zlJGC9MaOmV9N0dllR4R2dRvyZF90peDKf+qKP6RAf+nUcdAQ/xrdvw
mdlXTUa8BP/Q3DQXJ0ZYpjjn0pGwtRFJQXfM18JbcWQ/kHbKcdQVQJbl3WW4KdsbzF3cpOb0OWBa
524UnrjEgMUOwl85dJ9sSjac3CH5ZWrHb/k0XJq5CSr++sk2zwJKS2ODvceEqwFrmXSXRC7coCnD
5Au+ie5z7zMrI+gv7ic1Oq80a99C3/87Tf6v5s/+aoH3yiQ+JyEnZB5572K+xW3+gffSa96qsoB3
pyog0ElEkWHaX3S9C2I9hxBs9dW+x06eTvwbiyyHIB/LccWe9Fs333GQvmtjsfcG++6y1V+zmFsJ
0UYYBcBpepZ/01X5xOnwSp9ptlXU5nAbM/94arGTJ2/EgvpDrjAN+iESoZUQseBUagcV4eAnxHpI
DKSf6C3zcYPiX5nL+HeuDHsrvLVLYdeeUMnbEAPVYHB5Km0gsk6tPfRz91N0urvPKutDr5Dxa3az
ODL1raJCoGezijYcwcHyZ5gkmMY2wsMrOpg1MmfvBf3Mw0+0/LJM0VNmKo1Be7PrLCFv9+n8OKO+
I7PYW3yswzpG79rkKr1kXYjDn081iXccdpgbMBeB8GwzZG8sdnQI9TunHbGJ5jzc2e/o7YLHh0Zb
/7QLQkdmmNtUXVSsvtwgqheLguP4T0N11WGPIf/CnYjbLhCsKnRDOUdsA2C+m2Hr8mjghtOv5gi3
fEXAqvWnWxwxpiv1wYuEeOln9o4QP1USBngU3cq+iSMZm1B6b5Ph7OoSLL4qe+yIjbNGGb8iax9T
K5TfDoSIvLlQ7pAwkdRgdrv0cxRwflphrTwv6bba0B3iolVHu3EebARK+Cu8hS2u1zVEIxkoM2zP
/3whLLelWillRIvZH0A08DEakYkgbeQ3OQuY2AbfguaDNdZqia6COemQklZULjg2hHAGlJYRCOW5
btjStiQh1nm+XGD+raaejYde+WNGKXfhhCbpkQhNPPrz1llAr26dbIyGt9d3LJSymu0rTd3CJfLN
vbDsff5SLOW97XM4sN1VNvivOi2les7W2TbBUWX5VcBH3dkuKB0TwQg8uu4gIOu3oZhK2JTaW2Uy
L8Z1/hh11ZemSc5i4mgb1MpNNBSsWxdYTNYkZ9+1gQs48GpZopx12g7X1MPnZ8PMsk000oibeoW2
jvvwoVIYC2KX8FvudO26L9STM3nPMSWjQwdhQFTAIYXj/42HRTLzFv/mwbNm6kp867mhcYJg+VzS
wVtGq3kIAdR85T5PXAw3+2JGn+6FscTxiwu9PW1Au8VjpvfvJs4G7kGDA66+gLszEWIkNFVJCDlF
BjXDHmy1Z8U2BL4P/To1rma0tCBKErxkPGqlEX2yWvBQ3SmWFNdJ5W6jYWbq1dWDsCr0/9HG0V2m
r8lwSPUKLlaxomttCEy25Tz9oGAKjKSZ38RB06AqS0tnoq7WCv0So0B4EJa2mwaPU08yGWh+bK4A
D3qOhNTDQyZLpx/pwQDy5yzfRYCHW6d49+TwlE/I97oVxduuINaAm3yrSCdjgs1yLBZaEeBeTXPO
rQC3jk42fHuZIzbctekp9Xg4VpZvPoFeePBsdbGx1D4oDdthFM0vhAHEvfeJ0TuQmA8yN+Uun1hK
sjRuMtBdA7lQIa1LFwo6P/BjjLDRMXe161g4+zlEXyUqFBSAPDapA6MldExsk0wJQD77efB3qeF+
dzGHp9LVz31VA6vJugsaVnS2S828+ebes4f45hQtr6RVMTIUJrgYznKsBI0wA+E5aDHoTRMzVWsg
GeqDacIum/HJ5WT+rX+SjY3nnbLKOFqdevMbnCEJwANk9hWQZddFe2kQOxO3uxT/pHLYTMtkj3lS
PepmpB6jmCeM7Jv04FO5tIK7GJNVN9UplR9secGfR259taCi7SJ+qg+UCqLkpKoIao+PDr1fv7KJ
z5lJlKGnZujq1OgdgPNMeErNeBnLeLzM/MP22NE+kwk81uo/f0PTuQMNKSL1BIUUxwiEvmo3T472
yLKHoxsMIlIA9XzKxlJtSWdo69Qwyj1p/JdkmrZtNjtsQUIS7hBPVpBnHqgvbB5zq6GM1Sxr2D/d
sfc8SI5Ze69tcEqgWDjeyXmTGnL8cDzzqAz3s7BVcSj02jqb/qPV5PF1HM6jYrmu8qleiAF8ELvh
s57jR47oX+7sfpuOuSXb2xDb8b6B5dDbh5ryvzk6r6XIkS2KfpEi5M1rSeWrgMLDiwIakDcpZcp9
/SzNw8xE3Et305SUeczea/clNn4dVErv/SbZTAkDsmJSCcdyemYKj3Gu5Ico8+o4AzAO44DcGdKi
iQv/JFzn1i01aDzyghisU2YZdNIrliVznzIXsZI068tsiGbr1Tqs8+ZOtvG4BdyKhhv7DGKql/Sj
v8bjAVzdFhv0uEHepSCPa9o7aWHlobItLRzm/nkCUmejNNIRpeNuRb0GcyV0oQWLmol7QjZXmTbp
YZyYRHe8BkSwvSWedVgY/HIe5/+8uLmfyIIMcOJG2QzNzqwrNsodNqwUW5Km9oGvfziJdk0zGTz0
hRshT2AnUc84ZXrjfvRc/BNiytkZjMlRjuWO+XPUd232lLP1w04Dti4rASpZPdSbgbSEu0IRAajF
Ysvg2mHmUD3mkG2vQ0KgTg+aakekAYWrXWPxCJY/q22SfYmCOKwMC56wXnzX6g0Zb3/J+ZsFhtBg
0WwQFzOz9WAJck3AXSHCnE9rXev3m2pWfM2g7nlORzxZWwiB1FFcDgK91aYT+Ha5sYaXUhhoBMsJ
q1IODz6BrfwE0cbdWbmyIlPl9kOCD6jP4uxubPsXbDypwrkd8dE/gGlKDsWgmvNMQMMpcD8M3cTU
vazZL1jq/AgevnXwGjB3vo+2l3TfL2VuxzXYo0+vXp0SX0QkwAHJbbgsW6QPZEonxb2hpVs9ZybN
SQ/xGKNh/ouz08vr6RynLT82gnkiV2q0Jlq/qXEueURUFQ6GIeWZh0Utv4suX9rA/tK9mRDmb4CY
/4gjxl6h5BNhOxisWOyh9/IZqTNiEHjs6RvyO580SdI8L8Kyd7mfPsdYpkIIJzcURXcDEnps43GH
wJUczaVzbzPKvxFcO9HTdEjt2N2WDsEIkEFigeZyCOs11duMiwpnPZ2eG8/IegOowmIPWmPeeSmy
/Dmw5F4Ev2rdNTRk2YMG0vxQ11z3AMr+ACALsj4YTE5yiWS88qIYviLxSbg/G+xiQyH/0dvhiTLl
vOOPI246Z947NRQueYZtxjWnt8YW1SkBbCkHzAkDzuukr3fsotBnqD6s5ahOCGqCs8ALFWlL3IYD
a/Rz7nKeVLVz9X2ooN0Sbzqj+AbXfczZKFY4No+FsN8rrSAjdEATOZmsGRAbOpZ1b4tLNk/dPm7q
CRBONAzLISgRZPmdug9i9AqCsEUxijeleaegXyutWWfnwyEmY/kudWkjIWz1UDOS1zj4E1ijgpkG
B8ExivAshQonXJjG89PMmjAkTUBgnXBQzmeciLzeJhM06KdiNUvoG69bzt080CIWV9U6O1VxSUP0
iHwovjwgcRQk9dXWut2IfPvYuGS117zRxNVGszaxnvefExYHl7y3cFPZ8S4DjbspLNiThveU19i4
GuLVKemrC2WtUZlbz3aQwDcPiQ8UxQoqhLRdd4/z0GPfm9fkWiEZsNMMiTVBNrgS4WY39BueTXLO
kgc3aqsuxHBk0wwjQx0zd+tp/dWYs+uMqoLJo3hwLMMCrVP6TB+4ffUsk2fZoCuojTK+9whACK35
USStcROlS7kVN4/pVD37QfVvonq7BJ1GmLi9PC8S7UonR+OdVf1Hq5kQ+DHzbggcAvNTWoivkDH6
s3HQeTyjjop6Kwr9WOOrS6RARIA2dm/W3XF91MPezQ9dzI+5SlEjBp6Rn2tvIUVhxLniqT+q5ZL3
SnRPMUJFtxZdhNm7vnPcE1eid0bb8OqMcw9MrnnsaxhkgUfR2cDSiZYhuPFqpFtmzMu5N3rrKHI2
oZ1/7UgtwGC8fC/aFIf4BpGymxvDal4q+H/hJHucPcSF1vEKdrSLgFukUvt6/OOtJ7ZOWHGUYFIp
zeUuMOzx7M/e04L3mMVjsUGDhXqyLn4ChKiEJ8xfutL1l8LVGjilPY2AyJc7wGN5lHWQAdPOtWGT
619lKuUFvcOBO10chepxA8I6OzK2eSiyeL5P7DccLSjtcTaSEoovRlXGfADQQ7qbjnevs8QjJcoD
FIYJ7ZkPH2fEoNrN/YAMweSk7YqDFeR3qJ99ksrRyJTIe5Vf3+aODt3PsqdxzC4AOlk0K8zCyBWK
UOuKHHHfc5U/pH1FWkHWPTXNdIXSWpJ8vOwclojMUAbQVEv9MvA12yUrQQMr+6OHovTLHHHbTYF/
xsyD0BnczjinkoNgyx9HJaOIdi9M0zrWJRX4Ukx4oFqIuQwQdUMGW4IcnR3g9SXyS/PVSO2dzshr
67JlYsSXchv23n2hjShBiwZgiUZi9rqBqzQIiUwEnxNG2iEQDPc6GU1IcMYOoUSFnKllikLS2D4j
DygJqgvRMMRUY80g6wtHBrM9UJ3J69xVIEI6fi15n/EOVL3Rxvhc5/wcoLsbCu89IMA3s03+5gAI
k/peJu25M9SjQSFY0HZNCemi5WEyTEWyKp4YRorasNMWHVMnkG3bZkFcCMIek+ofWU1s0wgpJxjt
ANADIlJTnOe5f+yGB1/xWvBLqFiqXwokshvx2JFhDwyWy4qxqm7xoeg8Vg12PzPLQtutvoqseKaP
7jg9qQ4a5Onc7U3jVhGELTLmGxEtjtmGbezu+b89+COpFQ7OwS3qD17OSGOKts8gnWpQDuquuLgc
7GDA7u0ezwhFM8L8rIBLaRFOMbmc04Ef70z6vZyfIutu7BjMe4JjoTsAGSYupHUlMHnqhZ/xPS2t
z29AyWzOKfep5l9nlg3TbD9bQPEI57ZIR/EHzGEem4D6Vav0ZwQBBgLZs1m1J8tEI+IEkjrPUB+e
rv3kyvl1uw6EouQM+rB9juCiH997V98vTkzQvKtgZXf292i+9q5xjAd+Pguol7ndaemzLD1tk/sG
hATO4aGyr/C4y82e/BXc6Kz81aM57Q1p7BIbz2xR+TeMFjRWqCDZcTGJY/L51+tzx5DXI9X91TYw
5AX+29C6Z8sycfnSEYZC6jdOt+e+lHtpt+eeZAtSrJGJuCCrsmYYNtwndOcoIsBRMePFxBwvfhWp
0TxJSsZtRuQAJrpM9UQijQCb87ugqeHMwP0HQnEXp9mrEAx/ffZaG0mk4BZsPiprRvxDOT0Vvv0v
bw06nuAiZfuWM5jlmbh4XXBWZvfrGcWP7Q911Ij2BkjzzUvBy4nhQUvHXyGIUMrcv8ErMjgtNJ/1
pSXifIdKC8dDXex5Cpmf1Fuaa6w9AVoLPR1x6iA5riZ1KLXmVU9ggrSallGslC7jSSzUsfcZOLEZ
Vfry2BUFYVedG8Zt4oVa4WbbScW4yJH2bWLFPNhyjHdVxL+lhDbbO0OwMxrPQayDaUDKbqdTlDaT
j4jOG3HZKYuh1JXgCe9sicGOxNCdNe+jl2o8d56BWBHEV+DFS4QirURH7X4qOMgbhwTSnuQofGgT
tP31mGwJdso1sZ17zTzG6cxQI+u37izfMt2gKi97JzLzYit4TBc6yLVdecc0aG9Jk2L44OvVFurx
sPMR65OOjSOscMkZsVPtMa8IJkEI0UhGq8bM3nui7zAI1DqlMPnROwHsTZQeMguDn5RLF8c7JYeJ
Vg+uAlZEldinFuz83lCFBkeQIwMTGnBUjbeKvO/SjnXQ/om9awasEJhvjuSu98yn5ukKkzOa+uZs
aX31URfL0xw859DL9/gCUiY+g0QuoYmoCDRKRZDGG+tLM8g3TF0y0xTo4o3hjagfyvfAOso4M7ZJ
izyh1YtfC9ewBAWxcd5m0QRhTFuN+346q8Z4tTs8mcDL+ITb/jAFEfMPUkXiLFqMTkZzPLahh7Yl
Ira9ODPaIbfJtg6IERgzuGgdVO18Ngm3TNeMXyMzYc/mHHWmAY0q0QTz+G1Cq+vc+bue4M7Y2GhN
VzPDrCOqtY4BAo2a/esM/iEBnDgTtNAJE57v7GFmtjyTFq59Iojnp4Eo9FA0+n062RRZE8ADGKPG
rm3X47T2q31tMhlJJakoalYbn7CsV7J8/oZqOtPWu9caGKk720wN8ZxgdeIbbSkAII62lBdxNR0T
4hB9iC4PfpN9eVW1V8jbN5pFB56a2dMiTR261CxOI+NBZ/RJrCjSeWto8cUcmme3i/Xdmla9esmw
a2MACLK4jAgIeY/XTsey/WATd/MvN8QdgyQoXTlxiIsiBpZ5YdZQLBjayHyRpzMEg7etNQW5zsZW
oSWo5BadwWem+VvEUFnUe0BpBSluG2OB5lDl/b0sUE2ZSVToZXs3Jt13giyUhhL53PiTu4X/Wow3
xqgQJTy8psZIlCYqsMy7IMNFsgS95iSE/VWy2dnkFB8HZ+pOGeyCh9Xin8bGe13mZB/C5WHrSwWk
KyQ6uFl3/2gW0HwFzI9bHd1ekXLhzxxT0pgOHYSt3miXY2PV9qn3oFHYdX9nuYPa4dbJUup8rK6w
vzmGkTBWH5TeLpqzXjwPg0cvVdZc2pNPHYyNMGQ0cC3rZLj29PmoUyuCFUs9IvpMQtjPDvNSl09x
03CRWYPaTvilN4JozwFvduSl/p+LO1mZ/muQYcBWFI5H1XYPNJwPBTyqnbAnsacgb5mU9KN9j6M5
f/A8OhgBlWV9WRDF12jOtbz6F6gW1VGDYX/QghNIBMVwTT4WMBmw+VnUC+5WsbV0fPkv60v3vMTY
azJFwpwR2zr5YwZuMMHINC4GkGgECSPkenXaxtzO1fxT5ywCG87yU0trTcGVQldu0idLjHw5F0tI
0OevnrKqcE2QVklME+BQv8TMpdAUs7z730s6iW2TGyDwF5pOHTPYduE9DolAZQm87sMEiKCwrOvh
lHUTATpoKagNi+Xm1yOlvUQInzG4lWiDt72ODxkl8rVMkB8vY8qKjpkRktCY4Pba2jjsWMCwNluk
FeSoeV0Hy1i0UKh7hyfKLnbYloiB/Vps3ljcUzmxBFcrUQuroWbZorO6R4h9Z1tpdqAVY5ppBVmk
DD3YVtVqeQzzMpGo7jyGyggSNgVrwWGiNq2L4RbklXzMW5INO09/HqpGP6quQq2RciCnpvFiwSyO
be/Pm9D1TrV2Gxp8sNLQXwO3CPYrBNX3yvEUL1M4FCgZq7J7z5f22idZ/oLiGHNvq566LCdYvARx
MpSCWl5pr8hw/bMkfSWU3JTvCLXYACP0NJBy7DXNFo+umfhn24Hp5jrU48vbCuHwfEI6p/annHRe
K+c2D/iPFcbqwrlzKBFC3bZu/Peqp1qUzj5zAbS1WAz8qAERqpv80BvCWiJiCUCTxY+OCB7GeK8N
9jum3n0uatIEYKHYtqQUtRCOrxiP2h1PnQbEb3C8o7/KzFb4SF7071n2E6vmK0v+EsK64abVF7vz
7rR5fh/r1US95lih0+DDfzOd4DEPQNIsM/S/jCbTMm7+YJy6VJx1YuJC1REQVjTtOdMXsKTZn7+0
7wFbcDqcv25J/ywOmJhdLsCm/KPvKYs9stzc/V+mM7J1+Go90/0o7/Q/I5/QgxYkFs9fAXyPwiJe
VRn+HQ3Q86iLSxeYRzMrL72cnqbPnvQvbu5l3oykmbXufkHtZzflB0myOATNsYG3x33C/xr08Cv8
8WEpCJAJUEwMPt6Zbt6ist7ZuArPWpADvo+X7toAWH0IOmZMGkF3yvxmy4uJL7Vf4zn/myU6kCCn
NhqEI68laOHQaae7jFwBhl7zfiwTdp5ofJ6GVFuFrPnnQF8cQoVyI13YdMm1193nMDUvBDhhsYNT
MtGg7eiH+3smFDKY4eDhJzgTqHKcMvGdF7l4TTVMXsuH0wuAvznByypD79COjYRoXEfKtbEp2EbM
1o+42tKEly3stiREZKyxhRvfeE1mpNAF6INkuHjMli4mDjs45v2zwcmDs4R4Q9lmfZRPwtouzYoM
I8YMMIIWFUrqW8eh0nET/ysxWyABhnuasE9ei9V15ylmDJMzhn6p0pCIp2LH9+2ccHVvFq0w9wKG
tewYQBZ2e5CICPZGzOJ9bqb25KaQE9Fs3i+jneyVO8LU5u2NRF/uTdaoCZORqHP95VA24o4Mv5al
I1Uo5rxdH5vTSZefmqn/QxfuRKQQ5OdmEEyCsjiyGRw+Drn9mowEZSui1Ih83puSjyto02Pl9Xxb
nN8RsvEYrWS843HVr+RWoPVOxAlhfKjRUnyh8nVT0u09cnv2hIanTIEXSr2KhY9dje4utuhMRcne
reLkCl3PuUri6J4dkrlLUoIOLvz4JJ+yd7f9Y0yLpn51XwIl45VrFQugtUsZk/esMpJDQj4nqxQH
KCnHSL6qjhV9MpmihB5MH2Y8oRGa/RSVst1Dl78Eq9JlWuChZK0OPXL1LtQYD3MfrYBbdd5x9EYv
UgtuATbu+yGQxkl5NJOxaz8guZDnYba7nZgycIOM6gOwYtuURu5oYsJirNbgqkHsjWwZAoo5wyWJ
yyC+Q6dgXCfkrb0MEbsuH2ZNJWUbvryjmEBlb9ILOnXC1JNSBTzMfDFTQL72bHmvAAjqQ0ouV9jx
ZhXAsj4n0OqFGpZfYppucihOBduHiwpk+tz7A9a+ziv2Lo7RJVdtJNIZGUlGYNbo4GRL3G818uu7
bi3WsDL//6/FnVg3EiM2+y9BWj5S+DH78OfDiFQuZH31MhK+uJkxxBkKCISiIKNcdvKyjUr4p2Ga
BLAgF+/eTcgKBRL0hBmbQqkggaZgGDeQ2P3BNIF+g98w8LwRtU+gnmbhXCwHwyZzzg93VUrM9l9J
4+qZHQIM4zOeLPd1dC12gtZRc/pl5wbpLxespVAhdML7A/RfhvlAgcLeN7BdYkMDpEND8wPuhJGN
CHjvQQoNPjnOQfHUeBlDteUYI7fZ4cEyDk48xsQ3dTdutB5kKpTVAEnVkQXrdWDNeCLo5L1qbYg5
q6DQ89vn1k4hcPhoSGwbRIVsf4G7HbXaJacmpeQ25fBQaDhtQCCdzRJ5hMrktMVHa+0L82IP/q/G
KrXT4FtNNKIoA9KbjvCK5SUapJxQo8asvsl6uk06BumZcdllKk+ONkd+nTsXPx1uQ9ufDTd+N1f7
dlWnB54YH1KZHDGFzGxrV4yaH5xsSkw2I/FmtHtItSUkRmxxVoTj4A7G9tmooAimBjtELoRysxis
odCreUQWbienwgdcVDLUvOreUXBm0txj8TCfuAQaTFDpL3b7fUt65sZKeYTYmegscEIjC520+O5L
AkXsBVz+0mpTZPTkXLC+pFVyS2hhCqW6rhNLyMiYRqUg/l2jcciJ1m4TOnbVDvd6HwNqybts1468
Q20zfE1E/on2LW1NFIyORUSEPYczE3eu+MAOu87i5HHZTjklOnq+bRIk69tS+v9EPrzKCU6IXPZs
r4P9MnK+8PhRAsyIKDpj+BRGPm/JbaV/Nlm0JzUCLjIYNxroE5o+cQsqTPa2h0e7Wuw/K2UiiJCR
+rDTUDlRY401MbHZOwjISweUSIinFkMBpeNKb6MlrBS+4aV80E7OjC5f0RMbPEEYUI0vT2/erPar
bHhf3QrjhVXichYgAizsEO7wnjuDTu4SEgq9dXcp2dmmTD6MK9QHRhjQgVqjfhotaChDY6G1lCD+
Z+PJ0ZN3lHFj5LR/qqgHsppwIbO7u3UoGTdG3ZXbzOFmyRIutcJ7avX8A4ws/s49Ahq2Um33J8f2
L/ZIQJzQdMjZaiIDQedeTfbr2DsLECY4FjqDoGqmaK4tq93jodkZJbsY6G+Mpt1PFnJ/FouJTZ6z
Y0g87zvxKjZleMKWgVBw2LKt0sgWYtPMyIKGYVmeutVQNcAqYtnyvaTMNkTaU+Ozk6tdFrhaQqUl
WnjJkJ/OuDb+aUvw3tPvLr0P4CtBXDmo4rF07PdGZxaoGqQY8wXWzpO3+Bhxm2DZ44d9M+f8mQwe
aZn8yd6IkNdNvsaWtwY32tEtnotmekdea+543kAYSkaKS8cBPBiRjhgjYxJ9mDoKRbVgIcW0/M6W
N2c+fM83Cko4oMQFbhCAZJkT8t18YsuKeYuMjUveBbpYTP1bZdWEfEAFDIaZKHc2cbO5r2JpX2Ta
f4zodWdnueP1gFKxJWcFXR2qQJYxUJg8+danPMpwBGdj+eazfNGcTN6p3vmumKnCk2goWmUQsneG
uI+sO2LdExUJwRhwWBxs+HcMpunOxRDc92voF+tws2rmWx2zlfRXWiW8K0izckeXeunj8lqVLpG6
bs0bOd00HeBpQphi103E0KjHwi36sMudbT3MyYM3EsKe4Wgt2j8G8dZmZBxwQc3riI4gqgWYfdFI
sfMnuS2IWt4UcXZVjv9HDE+I1/emkWaN+6V8WCiJ0V036MAgsp6MofzEQM2kngJZElcHHZG117Jq
PK0HEAUvY0JUomk+W36TR/i/dgvUtIhXHmMxcgcrc7aWVjo4csthV7TmvxE1T5m4yW0itLxouxaa
rLrluvtQygphF7KGIh/3SztwQ4IuqVvLZtZUnnq7b3nJihwJqcEb5cAVH81LBWa0+0tbmqkigcic
otaj4kiBKwxhseTLCfDHUWXZDd3X1+QM93Z19lm8hSYzh425YlcY5UNi5mhhv7O1C3SMHkoMAomu
yc9gNT+96PN7N01/PIlb1AmGTW8XH37nP48dJ782F/ciG+dzwjgtaw3mljky6fpQYPzes595NBa2
bw4Ei2SAu0DROVPjI0RykhCJoAV1C3xu4luRT+/SYSCmtfDhJXTL2xSTW5U/aIHxPJukiTsxJ9W8
qrQdXPSMMVWi/csD9X/Pk2OOQgFWpQPOHaipvEm/KSpCBuX3AKU0FuX6YdSyT+F2LDG8aWczqB3m
4qEZSedCp7nDTghdSY5IZBnUbwvrFUr2flQodnpXMMoCMbaRI9vnQekX3cRV59XvKd5QnmirpaCo
oiUmtNvPptMwBO+kYC7c+1gonGXfTicLvGCs2QT9FjiuZVq82ZlLTkZ9XbLACv0W1sKCMZPUFOAp
rBd9zG+7WfQ7UHtTWAfVCZ62GfLVgur0E8lOj9gi8icbstZCaqFs7gPs3537YCecfvwe11Yg9SS2
hM5BSmC3yAS61nwuu5egl5EP8iWQySvZUhOpeiTeJD0icBCV9T20xQfqXEKBlsl6s3u2dyzsuxbS
CFouFAsrm68T7WNmxfPVd+RWkSb9VSsd1Y/bIY7kqIG3ROJXJdiv1g1k295ugTVUgdr7du2dPX+e
4CkSKstzWYSey9y1iDvwOXaqPtmTHvDJHxrPTU+JnOjT04obtStYfuvNEKqmMZHLceXaJnihGpBA
Bh1pR+YcIKnefu2dmqSvYDKerO5T13P6+oAzIeggOOcJtCP2KWh/ibd2gW4cXGPZY9bjvCPN6ayy
idgwwG0WkDA7065NUxDhGs9kkCLHRGlkR7R1MQ6LJrkwjfpE4rM8DzkNo2M0/RZGULYz3ZXHpgsB
itqEbWrRYVWtZHCVYu4fKpw9U5fj9+Rigaxtg2ilTJk1+6ODeo37dXrqY2NB2tAOj0tOjer7gFBJ
nA6T0oHbNVu072ZaAGPsVrO31a8IL7zbCVPTpf4rRmYKCw1yn7UHiHPGbRyRihsKfAcZKheDjOsj
H1B6rdqGhxZIzVKpR0ul4oCP6NlNmUwkfo86qkJOgIcgA6zc4gAfacFWtrXGQHPXGkWwjd8L/0mm
+nZVQ4wsrbk0VRRAZdwuytikHN47t36qZ4iImaL6XphkJ+iQa/qMwJreMHkjZ4soYeHXVh/WRHe2
SPkHkNUx9L8yTk+dwhQwrWCSlPt23wb1Fd0QGmViFzUdc0VfpufMOPF4svjI6DEmZP4b4sbe6T9B
WbVUlKK7Flry51r+hQg8GtKECxD0PNI+037p7YuHwMnrqdOcIkAHM+rfPZcU7mbzDo8lkgtOBd8z
WB18DAviIsBj3wUhpG4PI6SRCjZTnqD8Koi0KtXWGevPJqT3YWJEJiyGn/g1n9ITKW7vfgFhxmm5
IGEq+/+SHgR3Ex9LuUTAxQhRX75cFezapv3VW8YQbWexA82KvZptI6yhe/DtJNnWoMT28wXxNkAv
Ny+Co0x4TouS7QDICLasvZaPUVAt3J600oByh+XsdEqGfdm3DAz736ly2igbEpuOZay2W5nY7lUZ
Qt+PafnDosuK3WNgVgxwAusUOGrYEHXP+DJLIZ74MSTSGPuYZUdeNZjXQbf9HW/bvBWzs+1FZjzn
z3RHIF8y5HlE6PqRpenPZkv6FXZo5CVGcmK2mUZF1+qR6Zto4FpHhbGhPRdjnUCTBC6Cvt+J8Hm6
B8zPtCo0+YSatG/FsFg7lzxfoTs/7qq1kE7aHb3Z3hIntZDajOBC2j9e27of8Lxb1viontuEEqMK
vA9fauXJ9MQYqaJEhIoMaAIqTRJTik21/df4KUmNfvGbJkOy94cE0aRejGfn2AuR3Zjx7AsZAGFM
EzCZZKQefG+so6Ax3rJ5rQzONrFfd7VGPteo9doVkTXmGHAKBBQnentmlptfhZvAacFsDEqeGCRI
4QvJI4fWth7569KVdUz8G48cEsOQodsP7xZjzl4rbpOjv4yFxWhJS9ggQnldxRVHp5mg1t95vneA
Afwy1Pf9HO/ydqRV60GxYCaURAVeUw9Fmk9wiZuyHWz7+CWBFrkh+wuQ9aphdcqTTTmX1D6P1OQ+
GKxU2JTwZjveGR0mFu+MpXALd3PE0CLG4C1B0CYb4x8VVbUzteBJIvgPJwZMXOTZ2Wi6YTsF6XUc
pHMgYBZ45zIUNy8LDiwdH5ck+SzEimCG8uPBNI9SDVtTo5jz5OIvgbenoYWJCoHTiU0Kjg/2s3a9
8IdjfxfQug30gQdPwAuu0KHj3DiXN6KAawbf2D9KNyVfScMOtsabOgRMe7SjVhC/Oq7jg0fHl04h
5jMnC8nZYH7XVNpOCP8MhNZmUuO1CECxPuihGByxr5PmTSMamODeMT7UDH/WEjeU2u8cS350uO84
MJCviFKusFSkXeCX7Fpxfa//Gtg/9ynfDi7B0KZvQpZNl9hnaH3cNVi3yf1wHIN2v7r1tnJCk+oE
9Vc/toS5ADzcJH4FUF12L+kCpzXInL1XIPFHG5nsBmi4o0G1UQv+lgwjPj0NhUO7BBtwGTsSws9t
DBe2857NucFoVBoPs0sZJXEoLKxx8ruFngC2W+ruVVJ+Z/MP9pYmHAV14ahS5HLEc6fOUVbkJINX
+DVUd8VYV7LpqtifjMmjNib+QRjiNEzoKoEOM9tnykcYXZGQVlKkQKjtChFg3MJ4gfTYTAYHsyKU
QCTzPWQFPqBuDWVl6AlimNgW1X64Bk8c5dmvMzmftj1SThTJC4ooBFP4DvVZQzwMuZjauD2t/7Bf
wQblss7s2Bg2I4LY5OonkH5iIEQbxffA3kLbTfndlOKd5bSUEdJAfWO7/gViRXHsZoFsx7DDrJzq
C8Uy7aS3ai1t75EO5IsIdm2XVGNEBclMnWoFzNgVGVQZ+Ubs71JUr+XoLmj5n3QgxVhigFuZX8rW
7tQ6h/RPJIwhBp+sgzIrHUi7uhm0qUwO7x0c97xVBDUAQeP6klyAvdawcLcRFLBBszH8KzYfy3kE
892Zr/GAB7+2Wano2sIIoiQyJT+RnPFvdmK8/bGeXxlQcLNijgjb7MHq14Hh3OxskOZI/rs5shT+
zXpGkipJFGQBoyv6JpitnXDmsyx4rGJx1HU75yqlFqkYNCv3TU7Bls3vrl1TJajiYEcib64R+SLe
W0tq8xE9J/AW0H6gh85elu0dOyHR18w+EdM8Bo2iAStVyP6iDjVFSJKL+msDF9WQ3RLmZCdHmQ9v
vWHi798waIedRngIMBVEjr6zlzVBmF79lGryxyMJMWy6mwVsiTpZoBdrPrMpgKlkEetY14wlFgVh
3bKvECKgvAlhRlObUwWVQCr83vwmsSU/NeLbi434mKRz2I3MaiXk8xWMyuMuLmXXvpnk3jo6V8oE
XDoJ9JvfdE8eo0KzWh6NhvEkqEUg+vR1RotWVy+fvcHCf1fCeOgrfauPrTh0KEYY1BFcA/d/I0V7
HPLe36PTTzfSTZH+24l81MjA2HQGHO1BsDicRXnKYDjuSoPfHeoyAo9Bf+3JiR1L80dSDO80azWl
Jf1z08VvqTBPGPtOdedeaAvfZNlsiKLaihjI5Wg+FSzN86SlIStfocygSn9P07Y/lgLCqQ81DkLZ
pqSRAQw3PAtckyBmH9Mq+Zw9GJxsdx/RgT9bgQeFcfqJa7UlGeKEuCWIUNCyQtKGk8EqkkRSZoEj
d7m53JAWfZclPEcmPrzv/bnusN64TAirZfXyksVqQqE92ZV6CPi092zG6af0PggNd/FOrGHPmKCK
k7Lgciw2QxPTb7TIbZALeWLOd0rokFRNkrCE5p5kKsuHrCEV3HU+p6H0TiRK3pOGjDstANeWJAPC
knqeiFpHH+4YWUmeqQZ6xR0jg8Ykmj6Fnd5aiWouWE7QU28iASYM2ie2Mi0iEOkXfwueFDA+pi75
nBtmXZPo9kDGmEB689EpS4g4dnTXxNb81MT3+JxIAeg1UlRjlFizwUgMmGxd7gJIQNs1NJk9HTKO
Fl/V0mB4a+ZzJsc1StXbBbZBTLjdBLjAtZfJZqdfm595rz2KynzLPZ6EvJwQfHDaBmr8j70zWW4c
W6/1q5w4cxxjb2Cjcdh3QBLsSZHqpQlCylSi73s8vT+UHb4nPLlx556oKqsqsyiK2Ptv1vrWZia7
gVpgPQs786yhCEHrqo/IZd43Ql5EVpkw6i/U1rbR0LIgYVpHdAROZShIoX0oXYdYoBm3i15vGirK
dUUSzCpM+rdyqbfbckAqTVutGMAiI/P9i8nDVdVlRx4td3gXbhw9rs7VBMNG6jbZY+Ghm0m7b5ng
JkLVXqAd/bCjJel5+DKcZlgAq/MMWeA4hcPBGbVzkfklweVpvAtnznQ3PAozSHaQ3ecNE8JLBTLI
0ycU0k5Coz8wQ9oXFtjPJkgxR07+Dvwp8wE3ir3BKAwWXmF7MO2awmQ5eQqsJAbdTalMuXPyDAi5
buyTtKWoZL7nIZH8yZ5Z+ut3hsEPPCzaOWQBK9pWHASgGS5quH9pOP3ixIvPQzB8TS2JYuFQj9u6
NBKv1gY0fvkAU7pC9pkF8pCjKNoPNYMo5RRnVxtuyDos25wQdQLOAm0N/bkCRhNlxrSN+iI6twGz
SVO0Fmp5az5nHV7n5XOBTrA/jjrgNgJI/gyQAcG0B5dWgi4AnoOD2xIn+qe3Km8w5aW/3AaTITkQ
T1qn/2jKMbcc7d/C73GaMk6XYyV2EWLjTYGsaXMO4AXdS1Otu6Djh1CRcEyYW1COjIMnVLwx8mYO
Nkb3OLZqjJw4z5qACXBX2voaB/OxG0EOB7M4DG39IBg7wfhxXoJo3MZaBgO1tuJ1Zp7RvQ/XmK5t
4QH6VCuR788frWRrpOq5wKI10GlH+lNDobNBn868hAJ+lSnox8XD5FMHD5Gy1pR+DuJI6wpCjhl0
17xbVv+th+0T1b++B0ZXysxj8JFtewSyqxDpgMyGFD0KVq5O+h1wJqQghX/WVf+CqqZ94M98TEwI
q7ws9GLdkgplRwTyEqdSHUr6NZ4n9IEDcwlXgCCtdIrDkXJJi++OMl6smS2EMsb12Kt8/TXp9W9D
zO+GGz74UQUhnexy2ETGF+MJ9OkQzR4XRUhoTl+Cb/NU+TprXHQtHrPfvT0Td5GE0bPK+F670Xmd
UfHwKZc3x0UhP1R3czG3IyaMvNgql1Q2//fs8pNXxQ/Lh9qrApKrUWS56dRvyhnlO+vNK5U7yr+J
pr4PIEeVYQJs1Hpjt/DZG/FXjJYM5Xq1SnRWhkba5sdJyE/ljAafNpa+eRzZKxsc8M4apke1BAho
87ZpLUbsweyuA9mUXlTxOiKu1G0g+P9OBD2lAfI4IYKN6CMWmba+WL9a3kjubpNlAgJEMtAonwaW
Ih3ztzXGZ/uFq65fm1OKkkmUpxzzwCGJl1lCyeEWK0Lj8JDCByiCuzkCy+C8upIEAjC4QqmjpuoS
lAm83TJHrePon9iVqocYvJpIRvM7YHevquZeO+khc/LpUvQW+QcM9Ichjvej1f0pqqdJB4yF2MDx
UV5a1i9wawWllfODVdrcSKt707v0ViXtRw7frkWEeBeDzgOBgmgk90lG+sm33G+lnM9qym1kSnwS
2a+HHNVUdSzpTLz7zbUaAQAvygzHhAvYfUJzW5KwrjnB0SvZ2GsYF982sjR2cBb9SkZ+2LmzABHO
AA8aH9+xlpuPJklmm3TiniFmRXIL53Jf0Ejbg/C/jCnctByDXDLLNMYqn/ASnCbVXOuO07+SZrWp
WJ3sBqdBelbOLaQo+ZPobGcahRuTXALnMrJzDxNGAD2SBzaDiFAdw7oLsJt4zvvmpYA83BRNRsqZ
gnnMToF2PH5KjQ5+ZT5oCyywXnbqDau0adpEXWAcLZMMBba14zaKrcVvMv0y7IUiNhD4Mw/yFiC6
3Bn0juQ7tauIknxIJgfFX/rVyxjrlXDCld5iLqJ43DpYpVZplOzjyDzhH7glPQ1YUhIoOsmPKesP
xLOK1WyVIED16Ob0SxA32nerLnuv0K29SeTBoU4e25IwIjKzO7A31o7IuaM+En7RxfjHsUHxUmYf
nQYjNzhf3w4OaG8k5oWBMABsP3qXKWGQmNtkjrGDZnPyijXCnnsSFbciSmlfJfGVblruLBdZ7GQ3
atX5gmAKjT2aY98iC0+FMOxLzcTFjjDOcTOsnNAoThbEsdAsm/M4pMmTrMaPDt/wUMAgw+IWB5Bp
YhumquGkmxjRwMjOB1xiox9m4bwOY3YXYALJGH8zetyiyehNqf+YdoDHWYlucwWi25TtA4jePy69
2JYB3yTNUxbD6VS5Ue3zgUQw3YKp0ZlEBiEYogaQHngcosfr9lHofXeoH8YIvqrd5uY1GIS+s3F/
kamxZ1rJLoPgH9SmgVjsHet4LIcbCu9sxafEi3M/xlXkVqfQzF46WT4nQZvdq6HwsqDpb1luUMPM
4W9lKp4dBHi7yXRNlIZMrFzSjAhdlP21F8TxITNGKiOmXS/G4J5inDcEWyUr8zGrBV10LiI5bUqd
tK88lMleSwJER1l+/b9fGiu4jbRHO7vq6l1ta+k5HPSWHFQrPaUcaP0CQjRK1wtJpvi0eRZj035S
SoSPfqZ1J3MOLY8NLqindB/ITDxgAytvJDThs6K/Dx6QUDhvXLjMGnteGP3zeM3U4i9r3Rp4X8u1
Swt9DKX2w4BOx+3aZocgyu9aWUzHXrJ7dqvg3kry2MIGp0rc36wKJ3vbG79dmwBHMDiZEuXB/wyq
5CvuigPNbHmxbDR8SpmnZBpx0xfyp8Aave0slHT8/Jw7Hi3pi4e/zNvowTvP8LW7aFz9aPIcrBWd
71Zo0A8zt7RPstcHfprEidVVN3sRmeLruPC/+nTOCYbKb65GXi+TppzFJ3bQSomtYzrNNtS14egO
rAPZVSRbqgJOyrwhwS+Jy60OUwWLeLIe/VRcYvr8le3nzlZMBWz4WLevbtDucLDvmtHa2dwLv0PM
m/Wc7RuLhBat85uTP2GRRzp8ZdXRkpYJ27vrsspLGHOsixxtQRnOPh7YsSG0jNiaDN88rv5lAehY
9kFindBFLnctMMxHf6RXHjTf+j0bz0j8Nw2nxUm34m5ndCzt+j5g8uVozTaN5XeR28F7oYIleNLX
H2Jz/gy0xt5aae8fJ5NDhcd1m/gJQoalE3R1Y2MGKL2lYFHOgvXNdMtTlafdkbq7Oszp4mdhPrIr
o4uEjnifAUL2CjKC0/jbKeGkl2G4D0b666FXl4rj+rIMuTZ9UtAN03RDC5fGi144hNguv6QvgUJB
6tne1yd3Exqyua/Tqkg3VYLGMFH5dBPcFF6fO+tmGqxzRUMTQo0q4h5KFskWBHgs+L6uf4nH9kef
zjCdUyK25g6YfI9bKpvPoVTG3uRkgLLRAUJkDhdOPyiNjZNlWz+NeARXWtz4SR/7JfScKTMBEVFC
/KGSYLB46DhS5MUgCnbdVL8ZoJMP2UT6GVLxpux7Y0NeHKDODiB6RumNrUzHwozCmZVatu0ml2QX
ZzEK5fpdj0LGeky0IWxEO4lYJqy0U9e0D2MJ1T0asFbMQ+TfOlFsUwtZemjjjJvJKAOuVaHjfuqa
9N4LDpC06u1jE2nXNDHuDdHE99Zqc6D683vQcVpigoDalG16lcaeFmQ8ZuDtlzeSM4XpH4HTEWSY
VR32wSWKwQurbjyVzC1ErsPmclJOqsnxj7KZn+ux3RK+RUKLUkS8tM1XEA6vpJ5WjyVD/XUs9k5e
G3eHRfSeIEo4CCiIZha8LyRiYKPmaWEwouqDwPp4YGtAWG5dy6Nmwx+3RWcfkfz9dhjjRIMvbyxu
uUUGPdmi4S29MopMep5m7wuz2hcD2pM0aqv1kJhAJxJnh5vR3P0F0mUKUPuzeurrNn+YKkGu2EI6
7z7YFbl7A6kV2/nJx3VkbKNkETCrcAMr5ldJwAmnivmpW9HaVrVJ+MIcQ8nG5VhnhNe0mnrUbATz
g0VfV1pUnYzMclmXyHSpsiwCJ3wfMwJqthVAgJcStZwnBoA5VvTgF+EbGLBxNU8Z6d5GdSaFNbjX
TfHHUai9wka2XuoEHaS2nVkWzqkeImLXEEwgskMxiRw/2tdZuklyt/LiNH9xsgavf2sDERtxazTO
OtNFh10YsYeskvFe4l7fzGjN16Jq/2R2lX6OenUqLY+7fjxPxhHzdLNlEByADHfjNbwv8MX6HB7n
YHhV0kdP0bRgjRpcI1Zsm+d80tIDWpnXujHtd8thRWNWNVXM8ktbvg4QsN6iqJGnobYWstOvMEnH
sxE161lyjyZQqcIAICh7ocMMtkFPEHs85XQnKAydFqdwf0eWegjgDq5iUby5uhVujFo8InV5aSQO
LCXzj0SfIUinjH206ZoazkaJh6DRHwJILr5uNSumlCQcNOnvvMuoh5cwm9LOX1G0XmoHF5O+oLgn
HZY8kVVWObWeHSRk+aSc0xM8d702zgVBk4TVhJjnPbsHfuNGVDqHbLI5WQXThGbOStLIixBQySV0
YBy1cf/HIJci7weyzv0PwPWKubF8yePhk0Q808sZERKyiyhAvieJOgcMxVcGaT5b5viOiZudWzwA
1sDGfECwV/OBK/o7jpDf/Ec9ykOKbgOl8opRDK9ai6ODpX07ucnIF3cDpKyA1hBhC9OixjRB2LWk
vKq6xCXFeDFM7OfC6shmEurZjGaCHqpLVi0cBPBgCKlg1wL7mXQdt1CM4APHpTzMEswMptx0I9ri
1NtMKZxS7Ci48SuOenaoBqavbVw0x0w3mL1B/WlMND9Td80ziK5dhSZ+Ao5RW/155C6BFNSG4Jj8
+djExplMYEFoc6xtev5/lEeq29S9MK59cQbuf1dE17zpUHfsHt+6FhXtpkQfXBHqu8pmau6aJ2UX
Z8/hnNubygH/KoN92wy4rGopt51tvfZxol/GrruX/OAYAREY2UuGcANWaurN+cFN49FjEdYeBBcS
4+dFYd2bzUUXBs35jInVtTsKMt9c2UxyaT1zAXHqB/ONdVSVdQiC7GabLAwafGLOYIco0J35Ztyw
3ctzRGpiPy/7xihUXlYswO1aF8dsrsKVatS469i6rpsCQwTXinWTKIjA5xAoOMbdT7DluKADr4kt
r6222ORyJI28LhiYA7MckIZ5wQRwYghQ3g0d2qiiZWLMcStYCKJOqmv0cdPUjzDlkGXYbSXXYHWx
GBdRsC8Bjq3xd3frpJsJI69h05ekjG/HBM+mKxBA4dEaKrINyT9e08jmz+aofVWZqR2JgN8lbuye
GzFED8suSs5J+SjQjGopn+PKd2+5xro4bJ3gcfTVBi6nu2+G4K5PJJ9VSKiHJCc5qtPZILRs+6Jh
jL2Ip3UEbMXyQfdvbk+yXuIHzb5OrQ+c1WLPpw89ctbeqOIWmwfTvRZDm+gw+4taW2Q3dUJKQCgR
BSFpHVvLvYvWj7E4Vt2jbbKZCi1yDsJKnDQHc+LcY/9p6tR5Dho06+ggE3frN5JKrbKvyShfGEO0
q7qDRtjjyIrNBnOQXn7HfqmfrQK1fV5k4ybNfG0TzGWw7wv2T+m9qe8ZOV5Po198+xFQ97L7NprP
sE8HSIy4kYTl0duohxxPrNaH1cHRMW0ZPTqaGXxKXxbzkcHnC30kgZY+3q9Yp5kv3+Ncll91RhsZ
lK9WG4tnCvyPsQhA3RXqJFvaJmaYIKAgwe4L02fG04E1dy3sSwnDCMtp1SlocFBoDcZrcwFmpSk3
5tCcZqc5tiTHv2bVwGJRDf29zPQ/0va51HXxOdcV61uCARJk2J6VGcZWU0ayC3PYqYypAV4oAsJm
EWTEXt1mGNH2iI8ljnCeNiD2Yc0atU+v7AAVy823kiiW9ZiBOhCQTZhh6NuQK5j26izA9Q8GeoAo
DDd1gkdt4Hqh094Kq402Gp6HmPnR4kZ+kZJxQJ7P2mZUawYLwRpG6SXIa25hbbH1aPBQIIKtiuSZ
XIibWQtxqGqLcy9QeycCQNFOA+D709wQmAEBHmJg5dwk51nKnIpUuo+5s716Yi2BHiVdCb98N5c0
lWKLNuTQ1mjpUM99YfIk6Ubgpcyid3eE3x1pMLUs3Vlx7rAmrYzgPNA+60O2CQS6uDpGxugQNtaD
/2MaxPSDLCmtcTA/m4T46eJ5loq7qPx2Ms4vAc+CsteaDlMm7xFa5k1ZWZIUn7Jg0EDWGayN0qpv
tj7hV5Qo0ifVHfMuINFxCDGn2dNTXlBaZBJkfkz9NfEAH6eUJr0KW+wycYtpNGHo6aTQKagaaEBS
yCpD68Wki2xsg8lz3Fb3KVHtlbTZqmahHC10cfMzKTj3rSq8OXPeb/Ggs/gxRmRuA2LLZPrTp+a8
pUE7tHYz7FUcXRz7UWSpCyGKTIwc/08xS/NhiKLProJDsWRORxL8/RjUiDfBdzPwLk+tVoitLhnE
jgF5hoHLbHBmozKT8bqNM8VkihXzsWgXqGwBOWOCTnGooiLhjpNXrdD+0AR2Ht6miSMHtccoHaYs
sqRSSCkRWRV4HNc0ylJhX6n8nuIcHXVrLxEkU2p8Gsp97ux2OhSRS1hJW4JSMSGUsnLYifK5ynvk
mQ0yQ6eLe8/Cdb1qsEgS6hT8yM7BEEJHIvuuvrqh/8deTqqIxvJkFflTb4ueXhqoW9rX8qXvHH+j
4xla0TNivOy68RyXFYsVH17NRDtvVm74hMl8XhsB5uSyxCRhU/hsDBOAEZ6DJQo3QIQwoUSkNTHY
KA3EG+Z9dCyI+5VkkSEQRUJeg2tZ+ybp6UY5f3FAF+eg44tjJSCAYzqhfKLbdvz5BDPG98rC0Lhg
R6LuJIwARh82q27Gl0ZaNg9phHaiasN8P7EQJNtHandftzdxYyJOQXezyrVWeCbSuFM6YYkTOcu0
cHR0kmIbDxnoyqoIuBtDgsQF4Nuw4vzLzn0Uwj4QmOCF7X7GQjKJboB34HeFR2kd/IwavPD7d72C
s2xODGMZbeMwYIs9KyLpfWkB+x3fiKNB9kXrRpyI85z3GcTm9lCyU1FG8dBVt6RF5ufoyWM2IZUJ
fArpUn/XxXCvGW9clctQowOlskr19Ayg/tspwOJQRU5l+M2DTBUkI8+qoBoAih3AOyzNmcsLDiKA
C65br5tQvboVXAazrrazRmOiIPKvcUMjUWB+zRZfR74IfdZv+i2umkNGVH021XvD0E+VHv8CW5Ac
A/FDJ2SioOGjJGrDC0iQWYmYGeqQUMQAEVn7iXFz7Xc9CL8VzGOOZawEWRT9MSyS1es4XANoQ162
ZIP3SMvh5N4H63OqgxO2Ai9FFJQUdXTwawEPtV6lRIOnkDTwwBEoEWe3HHAPmzLCTrV8SYhfHNSE
rYxN6m4ZoeP+o0+KjXtywLD+I+cRIzex88Gs2BG1DZUXkDoi1YXWvi9mSrA+BvscdZcFcRf8GOe6
e8/b7Bsf2rdeFL+zkMclsr6HSDyg6oYCx/lFWdIGo7PRRu3HTNB+Xk2RNQgyj33b3lxXw03Pn5X1
LD+MDA+/pEIymuCPZtBUsL1YSkqgJMFTAQyxdNtnHdwg0/MDkuoLCbAsjvhTY5c+xBhopqkc77FE
Eqg1Ln7k4Ek18hKHzrTtqPU3ABru5vyU6+4ujgwCDw3FBza5K7RZ67++RX15KUHSeClJ22RLkzjo
P0e0JYZq3/WZBWJIewGN85nCGQNaYNyrYqQ68/MfK36d2ciSvZeyRjWfY3htqa95pck73xsoD/3m
HWfydfmr2z/aNse/KU/UyP6+6DHrkYRoY89T39yZndMNSEvI/CyCxuSoF1e9CseDM6NK58zyaprd
PXZ7hK+z/qtqJsw+Ez+9Uj/0jli2U/52GNl8NegZWlKw5u72l+HAvmmR9T5WKWrr4Qvf2aUb43E9
ifipMZxXgH/XGQuhZDfducVDWg6f5TRdkgiRsW4SO1GgoFFSnkm4AxqRfkGff5kQequ5/Sni4WSp
jJjKyfDXujPX/4mz/98Qhv9HCIOwpLD//rd/+T//9mv81+Cn2Hy1X3/7yduISuIr+/n3v5++6px/
lnz9cwDDf/2u/wxgsJ1/KCUt15LSIeOAOu2/AxjMJYCBWAbdXr4QuPD3v/1XAINw/mEq4aIgcngB
Nr/rvwMYhPiHsqVwyZ4SJn9jOf8/AQxC/I+UAvR9ji2VZUBltBzDIenhn1MKrEZpJUNxjCyN2k+E
elg+UQtQY3qEfHZiecxaNob1BIrpvTLx7/zTu3UrUu7V/G/MH1jC5G3z73+XrvifERCWRT6CUMLR
LfZ38q9//085CUEIGpDkvM5rC0D+BrgIKEbWBes93X4oGqRtPFl10n1OvlEeKMYESwPrpGN6YQAl
mLbGTY5SVn1R/NgXG6M7BL70wr0pL6Ui+cCukgyBaqB2YdsF7JhB9oUUygg73B8KB2fDeJraQr4Q
ztB9UAa+xbFlwwho35yunvcYy7/hrdgPoWJgNJE6GtSpfOdWC0X7ZJZDfS6z8WgjcTxGyDcyNTi7
xol+W6CGUDCbV3Y5zWrJyZ2NKjwWUFuoINQhUtWjNNx5G1hA2qsguFj0dLORi4Mx9Onpry9iaV/R
me79SjB66bcMmn8X6X5Bc40GtsF9lJqOp8Ivh0DJTWkVuBIdqM11Fz8il0HPOYTbegpjItTxGSVz
hjNQvVrStI+S+MmV70LkCzLIg37vI8kIrq2CyNYKZlEjY2fiz82VJSixiPtb67pRbAdj2ZGYgDVn
LSVhYg73Am04LmNfhLgBSJFZVSB14Svifgt0L4HpGgbs3DCPr0yyjVfZUMGNImnEi5tZoS+Uex3I
tptUG6o2aPJXC2kzwOSBIJvoYe5JT4r98wUWJOg/u6N1HzArpqwhR3HrmX+5Uf0aOCA+R4p1Cqic
ZBBGJlA0T0QceaCix03VcdMb5afRBlfdqrcLrOqxRxG6JxgXlS/WQZYK+dcAiTayGwLNanGTBWD8
yIdApECpr1lkoPPBVAP2rUUPbty5HDDQhkNDElgTcjHyHut9ue2aXjubETl4ek/3KYr0WNfiC8Vj
zejQwDgQTvDIKz1dW9YbpMDXsHP2LdqzcllgNP3Otgyiaq0d4h1ivHrnTxj5Z3TkLFoSXxHNmoiD
Xafl2op6SC+GfrVCF5K+y2etMNGqyq9+InPS0r9w2rPDAiIrD61a3iUt4D7OWo8Rhr+Ke97sILXe
CMcIC5r1cbHyd1p0wzIKBL/eK+ENbqOvZauo+VJ1Gke930JhM9Z69uCI7AuuPTb7qfvMcq5IExOj
Akm3LlOBOJu0zz6LVpnvss5p7F/YYdgmT/FrZ5jM/+OdO/m8nkQgj6bOrkznd2BqW7gwsGvALdlw
1jcilujU4ynHXFxvMJIavFoTPnHm+N/K6PCa5EyfHTs4ZdGbqFRxxmvukpeUzu7z0lbR2mXscteR
RKIq+X4Ycq6ymKT6mui8qjtWaDI2Vm/+bpucGBHJks+Fm0pThaIZa1ceONreQPfKiAlamqnGzZjY
v8doeJGhiA9j3GBX0DzSKvA4Z6LbTnwEH/TlSyWrPabQbVbP5F27AogWc2ziJMorqpdt6B/kyBq+
sRmuEQEBgmRs9u7bIpSuWRFw9Ufnsmiau0R4eo8jig+cCvoqtp1gjU+v2nfpTLCUHp0MrMiPdEpG
HTnXNFLuFm7DwLsIRq8bu2FrWMl4Nq3x1R+QmIcq/cX6DpGryG1cqDLa2IXeH6TJwDhJ+p/Exobn
xjmhnr3QXpc8BA3HoZoeU1v8Qj5obhRupbM+Ujvr0rj6ePP0rL9M4zTdMDf+IOlGmxvjg7GbSm0U
vzJdI76w5MMOGfqvBtaRZ0ssRoUQvtPcmMesUk8WSu+j5OR2zGa6jBWdt+Y+Rv6uLJG4+7RAPKQD
0xhWDLhPKqSKEbJCNxAoF9r5xEKC1sD+pHEiiNYMaW6sLt3aiOoPmbm4QZbYUbNN73MBGL8tma7Y
IKxPPrJdu6uTk4YRQPN7Z6sy7V65S7ocXIo1bu8ntpfjPSy/uvYvjRKumzi1XK8steBCBlxzkoN2
LDk8tyGPGjBp9CD40nFj1SCU26zE5Bc/uU0nLqNG/ozM7WuAzBLJq5Hz2BoccypYTFaA+ND0lmcE
NyXAYQfMDfsVCQu18bNrr3UR6n2ofmjBcZFNb4UqpjcH789G2N1rkPTDetBldcwee/7NqmlFhETE
Z4rER2XFnDrel1r7hHBQe1QDIjkbRS1u6oY1UmYepDXYC6YhBFFYF0fpl/5blNc7iEyxq4oPxRgD
T4kbeVKj00mUWT+rjm1Un302Q9N7cmZeXTuzp6nDkPvJFYp3RioEfpWEnudCbJNf6P5Zqwt2wVFT
RKc6t04ZEk0URP2vfCKtI+gfaz0Tb85QPbmlfM+teD7oYBLuZO2tsPHJB8e2t+ADMNnXsbsZn2WE
XkwpiyTcaLTPGWaiKkjaE4FEhG+yU8GmascNpmvEw6UqIUkl6Us44FtDcoaQpDHbbQ+n4PTXFz/9
wLtKKrkCu0ZeEesYDYYZ2sq3wMmt55KQpiI2XzhvxDND5Lg4lWnjftiI0ncqnmA1BcnzFNcXPbY/
wl53P2pWhATIalgdiWrQI1lfTO1HuqCpmNtcnVGhIpP5QWvJC2dJ5Y25svZxHN0DC8MdU0cPSj9Y
CYwytJim2FWAN0kPISxrM2MIevBN44mQ8OimQCImMcvbUKTRG6PhDVaKDRnzwyPTYfQ/cj510/iY
R2Z8AhhZ7v0Gb4ayJ3FiFzzRYwDYRMzaXQSZOwOk+h0wk2qrt7MDagKoXBan56K72IkJWCGvrNfR
1fBmTG23tUDtsPjpooNpFF+J252EWXbPrt1iCBd02GlfqeNfXyZDrl0icE+qC/NLLpi+MNcdSrM5
jk5yJ4vGfw+Wh6nKghMq8N/OOFUnf/kyMUE15hJ0kqlXF8AE1aXJvkJDTJ6MRgybpb1LRKseKjCp
zAHi7DSGEs/kZJWXuZh+5UXhezVGYg9leQRfwoz4drR2M8DjwcIZUAcYUf6QBd/Efq/ZYZgeuOQH
5lToXkwMjikmTox+IyAQBPvgcKZ9A20O0iyUhN7pGBS1Q3pED0TDl4TdrkPth1aijrzQ7PCYL8kl
g+ZQEgP9RXlXOg8V+qZVmZc/oAKTu+QjcK2SeSbjMBK7QUN8qaN0P8gYJ7Esi7vsRYtKIzb2wzx9
p7HuHlPunRVqW9JI3OSn851q5+ivcdJlL9qlHlz3OdbmcN05yNs7lznXzMAbJ6J6msK5PxfmXFKz
olfo5mLJXdX7Pey06xiH6hmhSbquEhv67Ni/5ajCt/FQIEYS9XgskuRRZkEItb2qdrNClZqOrBdN
yz7rTvgy+Vp7QpRQ7wyXRVSq+8YjshCF3JpvzvJTkLtFRNWPpyFRun/IhPV7UF9TnTI3ShvWWdUZ
eXB4pioGokpgNQiSetwQ0hNuDafH2sGiiTI1fc+VUR/o1DtPByJVcnEK1pQX/Dt8GLRhHxlL8NTk
yOugv/vaPDwhA4B0XwQPmgZaoDVs9zWeC7TUNUCMXA3fig83zkwpv3n4NqiKiw8xDIc8cPuzYcOi
ZLRochD2/WMTjSD6Ux1pVplvbQAgnt0ZPXK2hLFDknWnALjxnRkSxZHDe0QSJZnFMzbxwCFvFH7L
KZdme9QMZLVlcihS7blvHZ01kS52jjESmhzW0aUdmic9rbtbaZKfYkrlRSPonNqIr4bkmuh6q3kE
8kiG75LiUvRqkxhsDFUPtzFuM2woxqy/7AEDVhRqyk4K0NBQAvBEm/PPYkwKwmJ+cnv/ZaioXLAT
9iuqoXyJKdGu0cyOz5zj/ARGSiOAPMhImHA822X1YZoQqxjURRtTLzvesSC5tIl+MguzPUQVWv+g
5afNpxescoiI2EzqE9PT6hSHzPOblqG0LzI2FxafMxFOzXlKhi8bt+Apit2tVtguaSQaMehS969x
xjniwx9Oe2ljZEFFMw4mXVse2mvQHORm9tMZsmT9KpLzjNAB2zdzaMTil6IZ1S6eA/EyO7SKw0Ao
spza6jGcIvRX8pSldnLpgeWsevg4vClsrXTye1ZmHYI1LaAoOgVkE9UB1JNEHc2/fNOqnwLEU/is
zcGrMkRZfThrqGx6sZcDhr2wUc9lHcqXttGZR48dGB73l/FcA+PZseq8aVWACSKM4UilU/owylNZ
PYNDgsCul/XenR10ytIPbixPBm+0Zwq6npm8HYXsVbsQ/NPAlR8o5uUEkER3H8mnKWOcuDXUxcyA
u9GligxVU7/bpXULi9Z4mFo7WfshBXu2yP2awNFxiIPn7WOte2h0I9wPOaS7qCJkwcjGAHiHGJ5y
Ji2IPMfhmGjpDG1lSHc9BuqJBgKssn9WSWRfjDmfvTGr6v9g70yW41bSpPsuvUcZAlMAi97kPGdy
EElxAxNFXcxAYEbg6ftAtanNb7/1vjdpVddMEpmJjOFz9+PQaIS4sR9D6w9N9ObOPjH5IsoIMHdL
hHw8SnkLl8ZEvn5Efcfy1GuPT0D5p8GhmK9UyUdBKDKpFRknt4+OZkZuGJyFv8H6GR08SShnltVl
7htukLk577TfifeqnymAM+VqdLNib3Jj22eSjBDrSPM0Je+ku5xry2M2RR1ukESdNL6Tb2bYL3aU
bptybjGGWc2lHfIP4VrG0RjrN5qnGybFAACavvdPhg/ig/PxPeyjeV1xtttkkfcnKArrj1G/am1f
IsuQd/jC8wuFDZ+xJoo3B8lPVeTWySq6T8PwQUyJQSw3WH+b52Blrc75w3Dgk0wBR+8UQpGI/PQW
59BDp1E+8cNJWOYjJ6fx2UFHf5bcQmTuPHPLBJchPViZjbt3TD99hrVFj4qLi6TAoFsPoqZrM6pO
YVddw7gOoJha/rmaU2T1xAYeIUmXOHbEaSIvIMwP3N0yZ0q24NTOUNazWwJ/f5tBAFjHEHaWlfrX
1E60zFghTUlRfjZJl12Hrv4TltX7UBvuU2/P7hNcAJ98usAW36Gcdaw1KQtJGlfqokBE00dkXJNc
W3yorEClmH541bivHNntB5n0ewP202YM++Rc8Nfs8J9/47UqH1og3TU2Y/lssPc109cfDbrtRkz7
jCPevuwz8RZ5OaJoZTCct4IR43BUvDF532ZWZT5IducLUMc/WMOS8StJWdc9m0wxydeuj8GsNM6d
Yunp3KlhX/UZpk4reCSkcE4eelFnkWmSfS03yuD7h2+/wIiYMJpC/FDLiCc1DSjDQrWHiAk+F3Gh
Dlk0bwBUfneEWH7xrwPHtKPfbZyeUuoybkDZ+XZzMNpXKcdG7UPwG2f36rXW6xxN/ZNbyo9JZM4p
bKp53wGQ3yfCx1USxg8mgOXXxGGUvQl+qJjKnTP68SNPiXU5NNTn8XTKrRFvGIfmLhh3TVDaRzB2
N90tfqexJl3IdWgFyeg9a0lLuk48bzqAtjAT202WdN+tbXoUfWHK9LnZGnyQkUnuziPHZ6kSwAQE
ykjPmyKuP32HhPMUQcmaBNBM0Q8PN0huwkNErpP6PaeoU7jRL+CFCWOJuVy3QNwMNw+v0XZkIY3S
vU0CK0/QL4euQACUOYwRm/SjGF2PqMPwwzccjqtu4MFpGfFQMBoydozTcGu29T9VE7f7uDLu5Jmc
Oxsmv4XNXTkB/wbXIv/Vm0NyadAnbg6zAV+V+9F20p2NFrDuRsfdpvzV5Jw49yip0wtEphePepGj
XLanfDJ2dmHtQRS8xLFpXLEH/E5QY39E4upFwtx4WF/uldFgvEybVdw45dYdDIIkU3RDAH8rQ5sU
+MhVqcAB5ZVJdBRtivqhXqmHvjl0sIwTbm1sh5gdHG/feW0KpFVKstfwGsJw4GxBROIY+fhcid//
NmAR3Ovuwaqr2FWOWM0uriQnapgD3qqlaMu2NXbUTP/yQ6/c2G3zLEX93dWUhYqe2r9A+jdCL/4l
msSfaIRQBMsWonsesB1ykFZsIzhk/d0k8CC2KUFVqvCyR9Fa3abSk1yPtdWesYVCO24YUJNmPKmB
23CsfJjWIIA+bC+6GEAWlgQ1kYWgQXFrpuDDCItog0CIbweb3xY8dH7Ku6hYuwVGVJMtc1PRPbFx
YvLSUi6IgMRw9oxH2Muw9IiwcO5mb7trzqJEJFwJdS2q1TWVPXf2Kv32lyCX02cPCj27r5pHKuoC
ap+4YXUNcXmRZ6c67K3XYSbr2BFCp6fFuJqkF2ynndaV5zGTrFtu3A7eJkT4xM/m0+h42GehJx16
9Tr28C/MhoRD5aVPUvxwzAHRL8xgXnBGr3sOKRWn7wMMfAK3/OqWR/yh79epH7vXIbQRreaMAfoL
iCSOVUl0Gkj97NzxnxaLIGD24NunysupODEHOuXhTeqdVdR/8K1PlwIANq6kr5xo+oYY/9IOXu3a
sQlOLczIVVaWyZOYQBWnqN+7tgbYHPrY0UkjL4QfDWsNAlbKZDWSKd6MGAWsHLkuoY/yO/UdPwmh
b2ciRUCgNjrCIo02ZjBAc4O0vE7b5tGYAQknZEtsLIqgHGyJlTcSN84oydmG9dxvotg40eowHYDD
pocinV8w/8Vn3jQam0qbv9v1isvflzRmxW6m+tiJRhytAKtrMmQbvvmfYzOjEZvprqqFcaZm4RTP
GUApZnWxFXDhwaeIvRmPHdHyrC/xYFXw0QyC94/WCj68kgkHLs7uEnOH3g2qL1aZ4ce3WCua5GX/
nvbNa6rnZ5JgINQGxBUshMFOgoJ24NbfOClbtyCgCaMMAeT//W9dg7SHsYytD9fbnpzbtiUlejcb
/Y4uog653d7ryLCfwcof3foJOLN95miw1BF5vzEl6x1FbfUx1nggMZ6s8IEUmI4MYlWTfUlnS0P2
FfGphuRxpkV3PPieiK7zRJ7R96hsHjqHTj9WFSoSaOOpO1EcJ1d+EIYa75UGS0pdK9mZgVVSYGrC
ITa+MCTXWy+6Or1wKTVtq7vqxZoponkb4/5XMHfurovhVJnOsLNhBfAZePm9zftyM5FJ3rbSoZaH
VctoyuBGt1PJt0R9xmETPCyd5JidIMtmlhYQLYsQamx3NMNmvqRpAQPdtrk+gkSAbkBkGy/tfM9c
9A2EEJoHT3lfNb8bvGsrlUdXs2zFi1ca0aap/OSosnlaJaKwDmk/wAYw6/4cmLhIErZg143CP6Ps
fzkgSH5YfbUANYWxKxSlJvzWLhqMQ56g0CRj8Mlhvhe/06nVD4B2DVPb7KN0CJwM5BYhdfnuU8a3
1io13XfavtsESgjT3Uh5EpXC0G+PyQ9TA8zrK+5nNkknQrlkbtpb2c0MbDWFVtRAzFRWolA38Go8
tGB3rrcT8S8SJu28Hrsy3dWDT5+jtbOt8hO8GByZ1EZCDviqAtzPMdG7IAGKdCPs/Jca7IiLQbmP
ouBlDnXPoAkSbEZc4dwuTIGiCbyzagbnNbOdj7yO5ZXRz3rAEPBqkmsIcqpGmhLzb5pG6SnpTVgK
EUGQZC5gU/XRdKNNwF28D2BtaSVcmawoQzqS6ml5+KMZpagwi3rXxITFwFOXj3LI1dHr6cvyXe4h
AW5NEA3dK75CdzeZHW5EaT9CMB3HcbS6U2HBsbQ6+8wYk5qBgYaS6C0KpXyUSPoyl2ciau2NM8f0
qpNTa3j+fuafRFyrn30/GtZDIwymCKhN6VCmx5Sk/9UpmRv5g908555DBUc2vw+uV74WZXiGHrQg
o/pd4Dn1zhgqZnhhb678EB3HHkd3FZlpczIDszmlRogMxLx4Y7SA5x1JISSWCh+FhY6ILK12ldcZ
9GJnhAkQKCw/M7HLAMLggby1I1Y5VadHqHbUGAISpeMCJbQtfC6ozvjq487oNaM3pswvM/H9dRpU
EDka8K61BOpJ+Yyu52GrjL5/nrAZJEAI71aRt9uezPCEOW2Huz475qb1qrM0OftOdchGGr2rHDMC
J0xx7tpvNZFHa8VD1Yi2fS7c94DdnigqNYCpgAXdTBxIsQq6WwmRrITn+Ag4x5BfHR+JWb7Hqent
mb8aHNopcO2RJ0loud0KLSXfjhHtYxQO9ZIhgG+K5GxynGOxae5JuHCgrOk28YzbeHJZ4DrC5m6H
YBi0t5TzwJZ3EkhllVDimwXnJmR0LpZa+rhymxMh28+Ige6+DXGFiVaiqSLrKEMAOpDjjWDjc0TQ
/ENCxC5OKUjkJxoIuico6n43YXOv/A4ug5AL1PlW1y2t2mkNjFH37j5qzAbWjZ2s+zZewiUpHbWj
6vZQVOH3tF15zk2uuXPX7kaj8vc80R+txGHENGd8xBaPl5L2HoeWey0zNG4o0SfbKyaOUqr65TXH
aBixehPgoN6A85Qm+XVjcqjXVv8BOqF95TQ87ELDRdjOvvKZILmPygkd1DfXGQ19+1FzXu3cR94L
RQviaSBzt4uquaNrHMtcBh+JzR1L69DPO+mHOU7fYqdCSZ2VnnHW2bRIKOxgz0Hf/i6AQBGO6Z7t
CXtcOJsZ3Y3jjzYuMcoPwkGqt/Zh21ubPFATNGGiG3zNzXhv1f0n8YcQtBkpECCJJIiwImnXCk40
a2eHSpT4fxN7mw/T9Cjsqr4X/aeQVHPGdn9G3hGXqX8jF0ANj5Ug/7Lb7GmbNADwDMwJ2vizYhIH
p9o6Jpx/MI9GwVZyUaaheXiDxLqhbtF+s830NCZVe2CwZVKiGTCNbKiF1Wmf7Io5sNYOjBI4b1C3
ZYOWneMlOs09CnphuaQHimMOiC3uAOOhNQQbs4v20hBPqR/9CjRpgwzGfpqAiyrFEsB8HVzugTYJ
GGafpM9Ci5EdkEAASysKH9SLwcpfaLSWkarwDHZWlCLnDPQ1Gv4zcjfNYOaj1ae6EOhSkYIhWSD7
ITJxcwYNB3AGUCFGTEfik7CIezhY7Lpm/IeZEFg+k/p6lWDXhwp3YsrpbFoKw9djYH2QR57PZj5K
3gh0hchisJuREw4DapbGaY1Nl4uXlUXqBIbqH7cHEOw7wFX97FrjRztF0Z1A+6nzwBP1IWgeTupL
kuPNjNP0YlUgub0Z7RN9sR6oweryb88gHNPLoFzLMCFzJhg0q+STbjiAmoTRKWrPVjQyvs8enzfw
tbgZxsM0w95vkruyk9/tAjazyU7kQ2qvDNDTZqm4MMUs5wmb6izGf4pyplmj7aguwpBnjNCokvLL
Mcefs80sE3fxrfNIU/JsOTaX3SnBTQD5Sw/jxp6YbdNrnuyHefp0WvdqZWEAkMxqme8eAA0JcuBG
tSJk/6OPOt7ebpnPweAT03jO0DJ8ejtiUDvr1mPxdsJr7sC3Cwp8JWPC9Uwo2CBFfhR1UcODSyHk
+pAcsuEi3ezJHGEIxOxSWUj8rOs5MqJk6ch71IFL47PpnpW9NIhR7cMX9FTa/WpymZOG5jdsAmud
TW6zIu+KZXf4gHPCes0YJ4ZZsfY95yr68FuaVI1FzsIdDdpVHNo2abS7GhoOjA0Xw4IUFVhS6e50
h+dXEFJxO5wamB7yhYTtYlbdDyUNZC25l9gkuWBmhF8yp+52mnMAlbclbeYm53/yqdoGWRlO+6Cu
uDFnc0RmDrW+YXDXA/JBo2yodkzpTXBEvAnBGjxZBoMGRlrJ2gzGbDeS6fHitL8Wrico8oB+wwEl
28EzHc5q8BS3pF78LOZbovyrqzz5VTn/cFUeVshuw62bi1ccIOIjX8wAqep2GRVe1DD7ilSdPTDR
Kw9FNR6ptpf33AM2MBCk2o5+phnLA0XsvnwNTcrQDtGJuj2blvNPEeXdz3mAHtM0t4kV9KJ9g1iS
ICNC9bA82jBsGIKnd8JCw66moOvSJcPSwpEae4azd04r2WcpmBpSYbsZp754k23x6HL9GKoKgqKq
yr0KRbAZowqeaUjnUO8Vv/NauTcm6HS9tmxf1UgmsGrQaQJ6K5cjCCBygn1lyThvCfVUVO/4A02Y
3PL1BuVPnsmJS67rcuW18dEY0voECLDfTqGciILn9WWgIQseWssThi2jQRD1RwCjIhPOZdQsOYGJ
2yDDSnrNO/sWG3a/9y2CE3lDd1+ia0jQKY8Yukr3J8ouMsvVtxMLvrrJND73Jew+S/r20W5aFnz8
N9hn3qXwi7NpzgVALrs9tpn9qDVe+DEcfpodzBjf8I3NbZStPOQM065TPlfb8hq3ZnRMSw2tx5HX
GMLsrhrbf3js9x4bWt7W04bhT3WNCvvJdej/GCv9hxPoOvQmECDUpW19Ji+ZQ5CBNUl/KucXgKM/
RqmJ2MqxevSxZr5sirfApU5vak3QphaO4bJU6mmylL/LAVjtZ1K7OzshX89Ueq8sGssp4XxO+vxn
3po+1fWyu5OhTF5CCgJHeBnTmObvRAb3ZeIp2LESmm5M0MEummo9Gz3RtGCxm8Tpj5KkEkbaIrtw
sP9hhaO9juY0vNlaDGuFFHlJYPAfIk0yUmcAX0NK7vdu4p9lnHAANey1m6jqhPkO7nGasB/nUX/B
SlURXc7/cGSydmHC9NPlkV13VZZslxjc9e+LbubgahBiIXe3wUsEecTAIIfouuqM7yE122dG296L
kh51aeEaySQ/GJ1jPnvdw6ltnmVTtocseLVbVNi/YfoRzw5SfM/ggUjxFKh7y3T4aNOFfEgNM9k1
4cBwZxiutOVobn7o5GVTQ6B1HMlfBb1TLGq9dprmiOb7jh5ZAbpSaoMQhYOk1g/Xqv2jzOSbEVUj
nPJlHBNSE1LMW9jC7T1qhjcSEzA3cndamdKkCzajfgHZpkChX3U9GjpO8RZzwfSlzKjEl2Soc6QI
pQ6luc8WfTuYuifVNPlnLkntSB1tazmxZKhM00KWfU8kKwq3dggYxObNrEx3naGFYHsnwQAqESpV
W/aPSop1XZdLrDSFJ0vE7EZVNVVSo7i2brXxGmBFkcBC2TIhZ3pThRujSirgpn25Hkq0S3OS9sHr
lXEYiwk4rhGdg7KKz3ErbEa/POGQC8h8XLgTxz/q1PvGlNOsvMl5Sys33zLOFjgr4+Gp1ONTZqQD
zZ2rzI79R6r76mkYFfJU4M+Ig2n1BKJBM3KFoT5FR1TS7q3w5/ghOjr6iKSwostmPzlpvBp084n2
Xuz4jAzqBjK6Quhzu2Vl8dJPIeN2O0yPpljgQKiht9kdSR2Mf3TSQatz+nOaaufoDGO314G6BaiW
bChNfxAOMwkodjep2+voe+5WDzGEVjaxbRHM9Voz2j4qa9zAafXOdGWJA7vNwUNeOP19KWfMYMgw
3p4pO6o+Uf8UtWozIwVsFA6Tg/bgU7RJwfmDoZ7wPkJzjMnn238qXbMfBvk75Izh2ufOyXJ6G8+X
eWo7TGyNH/isBFWDNjrJvaGo5SiA8m/iIVGo2vInbv2AryInTanwRUI+fPVaE75U2P3xcLeuCoDn
BxKZJkfaDDaq5POno4rhYzc/PFs3qyzv8Zh2BhCYYzH3FKc0ILJjgEI6pnSc7Dl0x8770Nq8MbDu
tpoEXx11jHVC+v7cKPjy/JJBwpiuNPa7cXxOE5NdmK/DxtYIx5h0d8sIib7AqRMAbdRbVSaA4kPj
GEHSDHDgruIcAHwK5MUokLpH3/0ymVluiqp7Cy3z4ZZEgTW1VpNTv3lG9zB8f0BkMo78GQEfb4ZP
WQPfMx9Bs9SMzz2/2jLn1+a8nWOy1UGWPru414TVvRrMBUmwTWRW8RdjBNDQEusMQg81o6Fu3rCu
CShZAQbUhgFHnN0lk8j9kmFLho1rdeELg7vunrvyNKvguyuj9zmmNjvXh6lyfjG3eNEN32K+ojZe
YOrmLAOiZOny3neT9fj7AzoBb27lSwKyzoOTwFddJm92FF2sdrqFA0UAIvg5EA2+itGaX+o8fC9g
7ED7CtGfwv1gIacsn2RQIrXgbGpWslQnRwTl3cgfil1D+5KNVinC3Fxwd0SR5LVVM6PULPR2nt3l
xLKyl9TjiTJ9rrtmHTwx5TvNsvcwl9FtYcz1vs5G9i5tLNx6PsgKbNqKatGdQekbsSv3Jhafia7G
ZO8MVX5jOrKhTsBl5gqSd3TxigMnqZmJMwjo252ftBB3ms/GSeQBe98myaDCJvXwWwuNJwgWU+6d
yiTZcSPk0IcJ/+S0VbUhfJNRqTst9ytONjFvQFYEX7HCIxo7E7NjNJmNamiycUZ6uwqeOKTbZhtw
L8VRlfjbmqLcSdQv/LTjYZgBGk3B/ETDDKmipjo2jXnEXEq0zgwBXcT5RHtZ2N0YhbvotcG0wals
XLCCA3FPUDpkP/ZryqkCBvk9LTPN+ww85EiK5J4qvcefRAsKJ6meRAuUUqk5Z0z6WufNtDXT1F1J
JpQXS7fFpWTLBakh8aAT4b9kjtRrGFzDpkl5UtTo4REJq/ocVVh0LEQz9pt5Y/DIrEcnB2mLR4OR
C4uCZOV17YVC6MmD7RT2qVhseBDNT4rFiogjlY1+lvJxZcxKigzkTtc/eXARwLxQkoDFqr51nHSO
TpVCp8NGWFYMm/MIY3Bdhen97wsli9m966efSdERzXOH714p3M5jEVNw0QGBR/A/OZmNW6T2mWJS
gaEoZdz7oEgoz76UiIsXb2heA8v1j5XwhlPLA5mb6RthbryBNQwx1hsYk+iKZTqkT475Oza7lppg
NMHeQs1GWX5iMP+WxEN/jVq1dyl5vRfxPGEW3plPMYS1DWSaiKRO6J7noqSeXRRyk3Oqp87AMdN1
XNXNzv7r89QN7Vbtm1TDuKcfW2KhqVHfCvkIA9vd89PMXLoEcbjcHc+YigiZx/QPuIY3XTmGYIkz
m2ZlFOJHBzvgjv+a6rSBIZNdBg/i9PNlFksGtWaVKcpiI20gn6Gs+SpE9Q14MJ0iA2MU3ycjlWTK
Pse50R3svvhE2QatRdSfQopvCwoBcycaFu08MXZzSRtl4nv/lCHu4FTWP8BL8G81NPOqtk/POLAo
gvLK7sAMSx0R0HAydbx5mShTkFw+Sqmcl0EldRPsJiePmeQ6i7ud5RrcKyQFItKAsjnTVjUYUG1T
tjlB0zG+lPiWVw57auQDO21gTgbNsMMo2WFnmxvaAEqFVSUC6STnpzDz7acoaSNQvZmxiqbG3BpT
FBwCTFwQZ6b85gbzsUNDX9tp1kGEbOv+wheREigqBco5bY4KSs0+bxg8+F5COQw++j0TdPojYiz5
Yq7GbZUU1YH+XziEimln0XTdaRBZR4wWs4+IOAmwPU67iUH2tmGiUnS635nTOB0Y5mLSUClZS1ev
OIFh4bJwteG4Tp5DHwDOYpS3Yhp32gErRL28/P1fdAcER1XtGGa02J+53fFSyoOF5xXTavGHu3ON
K8bWp16azQ3FkGSLY1L8UNTUaXhkZZGiTnYIh5zOtskfvNM0ciiBNOttyhxQXdebbxn+BaAhRbS1
a622s4EAK7LCx2X2VnTUpWeZNrY5YISj0475FmEJU9tS6CJ49zW9sBeiJt0mnNyvSoa/3RQTa5Uq
iBW93phgK14CJtArwvLdMQ/0r577RFN4GXUkKeXhXbmwpeS4KQrxBTvucyIDcPWxWS6M1FI46T0Y
e/pFtB1t4zFuryn9UhzTqkOV1BlCOjASFUJZ8mm4v86P0S2cV5Fi5J+SEhztaD7A+nMuSogdBT4f
GtHvLhuuvlcW275R6uD6DGoSRqzntk8++OoPBGfO3fJStTBq//5fUiZXzjnRyR3wZIYUO2N7pZY8
DgdKAhZnoL+wPJjiS+v0N9T0f2m5/09azg4swl3/77AcbohfzX8G5f79B/6dk/P9f9kmuXHPCTxi
YKZNUm3803b//V++/S/bNqXleZbt2q74j5ycJf/lWiZnYl/4gRdIi7BeS3FgTNLM+Rd/wvMD2zRd
VC4z+N/k5CxXErlT/w6wHb//+7+ApZosvUIIB3obyTx3ybH9R06tHjzElaAgdd8++fM47vwCvS6N
cFDPZsBiUXE7VgbEW2Z0IdXj3LCMbaU5KJejfOBlzU5m4q0GTxvMKO2S4/zY4qHlyEZ9bXWDUxEC
peJ2Z7QsE1XDbB/P4CpdzENFrYCXFZQZ5FhC8h/JYbA7CQF3WVxVfOCOTeuUsCDo5Q43SbM/VqO+
i8kFym3pGWuOOIxe+keZlftDFda3NUEFj/z52fTmP7nPXUctgx6tErayZDrmfXAog5iXSX9lJBAO
BodnRoSsqyP1U9U0bWwRZHeMzww7yOXi37z1Blokcz33YdPk6YT1O5dN96pQsOdFV6cMZ8sVh3dF
701ccls/PJdBow5FiAHbB0nU06L6XofR0zDfRNybDySnapeQut5GY3HvnSxfY5UHVuFNELTgvB0G
mO6B1gmzvYQMWeRumjxgGtqK7dwyFOgJNJ8DSaUSLU2+5jhf12iRHgeJLUvRAinr0j1O1WFNyL7e
WmOJvOrMlD/WTMRz4YNTiN10M+nSJ/dtxxcl6bdx6Q8gcdVHZysx/3BlUszqJjL3WaYuU0lAyPZl
Q9NYsvT6SlJ3igxi0WJQDqL0oXpucWhxTAy8cp91sX1xaZGF52w+HG2Kh+tYvzmdsbd2zoFBMLf0
CbB3BVBS675DV2RgWtmo74qczYrjr3ft2BfWpSYLwnRNb1WmPrIEEoStjRdKCOt9JeDKBTlJGSyF
AguPA6e1BCnA/aRctVy1QUTk31ZV65MLgvXkuu0/mtzChWI7UOms/0rAOE4JgQ+yGi4QMNdglOZD
Ylp6DxGGjJ9v7dhUC8h3IKbjlgJFLIhgn+DbJmUWH7uK0wR27S8iSPwMER1NE3s3gQPAEYBDEZf6
iYwm1nc9O+7GC2PrGPgRbiUHbGDvYXmjTv3uNQVIeawm/Kl5uowccf1mik5/ncIx/e8rpsLOtraD
ZTJuLzYOtAJLRnSc5mARR8NDz5CS4VnJVKUsyo1wOQ3UKfDeVLUCEHN8TedpBkLX+PRf4gStlvAE
MO8ysheBJjVXVFIA4iux6IPSPIV9jJ5VORcGN18RLNLdEIOuUMycyEyci5goKE07FFLT/Ilb1jQu
2LA3bUcdiii95lsDbEl4jrop1v+oHlwfDvdfjm4RBxqzP8uI7jRwmTR/46+NQ10g3o7vpf+VpAS8
DC+4WgQsr6EAzeX60BmTPAlo4KAtqcDFtx+09wZiFAErKdSCrvsVYa+6VUtfWj+mIIGTa5Vw4U86
YvjKrp49TiONIzeiwmntKnwGA8DUyLUulGXRFRQlXKdocfV4dieiV4UaDo4eqLiBbN00xBjJyGxN
I6UHomwvqbvQynR88JITiAy1ozwb5aYjoZiG7rCjuv462QyGbdxWp7J9VbUbPaNamHxhsnDrzViZ
ZBocusLkFATnZeUW8KxwP65VWyT7HpLYyQp6ykF8I3yJXWpCnMRDI0FWO9TvCtLXJW+rV3NonD2l
Jk8lNOsHbiuG7jh8jrZfXJPKFKd6isbzEM53d3I8AIl05sTV9CsVXf86LNSN6RRaFXaDUg2bUTiv
/XLjHGa48LGrMpC1BfApbMTrsA1+u9rVx7zKCz4D3gIuncOZ2BKMc5QMf+8GxVtbudlr536XBX3j
jJOY0XMD3kFF+8h6N9oVRf41gDLbuqFZ/01qbivR8lmmuj1Aw6YzPeaKyBgtB7Th02eUXeCLDq9c
H+FG4nvd2GZVf862+VYRHVnZdjCeHVMgTzci4NaGWaVgT0lAQJ/9gW61fiBLoz1QRn34K2Rk+oCO
ys0eGnVvdqhbnj4EDGrp/8zcfVNzkBt8wGKUGW0wpPzWcfGaNvdohoDkzDRoWkG3z1GpBIqvIbLx
oAN3rRlJMtO5MT6PTwkc15VQGbuNp6ptUrZXtzCzQ5ek19qviYeCVj60uGyWUlkf/2w/mM7BmeJp
LSCxrP0ULwLXvHbtjFGzluzWWy+HrhnVHmai5aW3KFIYfCI0AYrBQUYkB9vJGtaQJLq1k+u0XsnR
hPCG41iG2tgAa0L0IkF2GLids81RD4eJgJEdMngyDeG6L4WmWQDjQ8W501WRebBCyppaOzuHcfYT
x1K4Lf29MxJYxFm/xKGq/TxzsIjes97wrkE6nWIjAs5qgNduiA6uGezpNX3bAOXbLNs1rsb6xB3A
c9ufLqAP4rfDvHW5i29i3pZdk05vcHaoR1pqjZRPJYQceUvNh7YzdZC2Q5tNw0DHmGhkLA1xVpL2
l8Es3FVJuFUwrXudhmucgK8Dxk4LF9m0nIJ0f0qDWwh6xGFGTY89MnHu2x8z4nmIsSwq+vBsAI/6
a5Ir8t68hvljpKb9mGUlMnDfPZWxmK9/X/CIPDUDbbvpMMBEbuEJTdhOCI4t5RrBYWZ2cGdulXTh
IW1AZK7tGEJLRxp7LYdBPeyJ6rW4AmlutD/zsf5Jd0S/4hs3Xv++FDY+SMTVg8WkZEzF1jQRve15
uMHZluxayTn2zQ+rYFglffU8WsVz42Q0rrSgmS1oqWaWvSAt+NpAAZ/RHCG3OhD3d26PQFgLfM9E
4lcNV7dY0A2cuMmHfg+CkxJvkoveGpmIdljaLQOJVlLpbu/A+oG8oj79kKlB9DKz0xU5I4GQur6D
6zEfTUP7bdLTuEV4OY9m89kP+WpiN1h1nCxXtrSMlTTHI3StTVAbWyq9Driy97HnVTyo9g/GvD8C
G1U+dDqOnDTUDjE+OxW9tkowQami99pst1Pj8XbaYteU7ovq7R/UCI9Z9qSvUrvvVlMnNwQ+mJHu
9MU2TuCpdYoXB4TcjiulewZP+5EVOtwUY28/3En4K1bBdpeNNnQ3E2YercVYN6WX/2gYTCBXz/26
K/KdhWfwPIKEvVUZK6U9Lr9R5n3RZbRpGEv9D3tnsty4km3ZL8IzAI52SoAEe1FUrwksFBHX0TeO
Hl9fi9ee1ctRldW8BhmZkbqZkkjC/TR7rx2qRdyrpCGwBrumRvtvxOBxfFx9D0xP2OgVW5mMYQNC
TDJqWFh4IINlKHumhbSpxbNr+mQCmOfFzX7mKv0nWetkW9e2Bri/5LIZzEOGVPFf8SZSqwBicXWZ
Hgj/piVU0D35dvm+utbF7JxoFDYyUR6ce+5irXSwoXV04fsKQyyZEyzy4AuOfCowU1rIo1avccKa
xOCA4/QqNPNW1wygRTafNJ3fPKOWntMG/JpWiCNSH9IS2VodNWSXDv7js/X4QxDO1xmm/2aqv3I2
iwNHycnriuUMpLXn8/acmM3y3AiCaqpYmdvCSScAzlLdR+ImDDez/yql3uR9GMzmXE56c/v3D6yE
3wVMay0X+VU52BTiQS2RZY/gZJMWbB9UVBRsOHUhvatkNX8nHgRYZbTxE7sRjVM8YBadXrh160cc
e5CZJhWhJAT8nGMcoz/wGJd0Lhr9uar3opH5sxL4sJpsfONZnZ/0xoxJpMElhheT1Fl3Wi4A27UA
SGUdsAFdb9kk2N46TE7+/WuF4OZW6QUqS080Rw6UUrmw5BU7sJjXQHI+QLiWb4ZjAcpqJP6FhmIr
9b8Zg8IdfQjS8sbiVGOU27YF+1cEMvojKWpK8stc9l/6aOlbNGnsS7JXrEy4QRTgCxrWMMsauVuc
editbqIu5ZrsJo8PpGOuTYSn7p719je7pZzH2w+QKn7Wa8ecVl1Y010LyVYvKQqgif6wdxhTBbo7
sxRV1r0ufYZxdGLomo1+qxey5XBncI5mr5lHtAGK7x/D7wZn+074cAwEdzGOS6rC3snh2uZu+Vos
ZU22VoPEvHnKJhaeZqpG7HfAbnnIk2G4YedRgY/UhEKO3KtHiIkopydqlh92o+2JjkugV2P9n4l2
1/nxTU11iSSAJWWXPwLp22XvZTGxylQns1iotEpKpoSKZklq+oOEmWeskRdDNG+YmoRl2Jr9R/jd
cCnyToau4UR+YtxMamkKwvkfS1QfVVd86qQRld20vINLI5liOtuq+sYENNNnYQeZUwddk+DQWp7m
cZdNXb0TMM1QAnXi5HElMuW8jBhMIlX+MQEHTqxBLGWHbHE/RhX/sQqgbDTYO3ct7s0kzgllK2uo
5W0maGZb6VANY6MiDt1fn8g9XABuWb/1jkUsuvbPlkFUq9EDkP8X8XvVIXsaHDGr9zu1E0zwY9wC
3Kymfalzv+ZiPPPhZrGcvpcKoit3hZ1LMFxy/keljY3MQz4ho4QhnPfntMHqM5hYULmacIK4uNUT
t3vumoZjT+t/+hqXpnTXu0XPbah+3CtNB8dodWf6K0NRq6yuaQNnqFHcWBMfCbMJJbgvy6FcWDHf
zBaSJTeTeEMVniapN+C/Vn8JXbb6+xhrDZ/Pjanhe+NaPk+mPQbZFH8yZOFGf+yeffeDITgPKHiN
zE631pL8iBg9xWJU+9RmtNsy5K56bh5b5ezO7TPCs/qdVnNCwYSmSh8wK8Tm6OxYQ1w0mRR7VlKv
psi8kymZK/i8gvz/dl+wagRTYmKBeSdfUxbZezfOGIP6KxEQE9Izh3hVe1ZMU+ae7Tt6HLKR6kl7
nnR86AOanE1fkbZYoe3flC73hy4t/ZApbk0tRQFBnp1cRYitAw6Bw26YHNQ6R+/dOokWSUt8+v0u
MXyFDML7AjoyHYUltbDuPGIRF+hfsbTm7YiCLE9JZO3G/oaHI4RnAWNAUH0A9mCjOLYtr3Hd7yoR
s+F0dJvUVogyywOsl8jR2k5D9ir1azoQLDvl2kR6FLsGRWpqOhlHVCZINQeTdCer+0qbYo0kcrVg
knsg8JaS1zFnioxH9q7bbcZWYH1qZ+7rsQWcuNrW3qXKO+ll0pzGorx6JsZn/h0hfPplceU63lZK
aW2Jmc/C1oH6Kt/csT/6Xelwab80tknsX8sFtZA//5rHFV2jwZwr0bIorRiRT622bOG4xQPsW+On
Bu8xQSrFEiWjaiS1spcc6mM5/1O0xl8xckAmjDQCa8g8xJ2/W0zwh8zTf7GHvnbkXkZ2X+mPDEd9
34MYNFe6wcKSWLbmFfd8R/xqmopbZXhXi468tEbFP90XzGywktiV2QJnKJAeT2Qmuo3t7R0sqAr4
JA8zctdh/qez7fGtRdqECic/2NLOwwaZpYe555YMvF11whxFYmneJF1anzSraNFf+TIaU+dXjxcu
QIVA1kFfRbigzxwHMqTk34zT/KX0PNlK1FfIIR9ximOIb4pnZGYzMLCdJt+KgAuPMQxOpqkjo2us
vQ+VLPfZxX2KZjeCaVcqU9CgMQygeYjDQZYU/LwXljeJsE6oRUxHJ6Nr5CYC6Z/a/VulMk6MTH6N
cTIRnYEzz90AoyoCCpoXYnAf7Q6wHZq7TnQRwnvGR4+YTS/1A4x+fFjW7KlkJ4k4UMOwgW01GrNe
2yXSpQTIltvKZykRXJHO46KHh7VZHOJz5/h74ijZShJValaaJ6NXoJrVklM/VdtuJEqBsvHd1W03
SjLnpSbMM1Q6WkR3ukGXgHzvMw7zoblWvn1bsXpe+sHlXpXja/FhJe9xETMipCfOcT9vaia1B9K6
dkbOwTVK9Sof1N2Y+5gVVfLtFhVxGDPkiDhLeH2tP1YXf7MV/8hmDUgm6qeNT4zboXjg1cdThpho
o7DYA1NCuWlnL8huMp5KAKdr/U4z95ekVZ+injoDudHeQUe2RZH9R7X0nlp7deJR4M4Y5qhBw7xJ
uSDkMD7kR1ZUE2Z+9KHLtyUOk4KwR0kHwoIQwXrna9apmovT1Ck+G5LoCLPK7J1jI+Y3HICNs4vc
onQgL029VVAyjmeO0fJAsOuWSSaOKLeIw0owgKpM7STYim3J3wYNNBZ7P52ye98j20NTBueTGR11
NYYLaNPHIT8g3rBdaq5SFFszB5/Z/CA/4ELx0l3vFfuadsLGggGC4TA/dGY9PCZ4Io+fQyItwbTF
2lnbxTOhSUnRn/1GXNMY278hFrBV65chzK8Ynn9gDsSS4QuHyOhtZ9k8a7UZ74lm+OMORJstyXhI
YJUGrvatK3fcg0Y0AgiUGEvHi11bxEZYlwmexNFytuRpdlE5zW+zZr3FRXmvHqRg6c4y9Ic+Dxb6
LlywZcaIj0Gnhf/fu0jvIaNWph5MsJKCtZmvQ1otiMVOZVy0J+EXt3XMnhQKabQv1Vv64HlPmUfH
r+HbK0Xvbz0sHpHRTQ0WHUrM3k+QoIjHzHbgZ/c/sC5l27ziHBzXEl6X+1VhLO4V6g4iMqx8qMOs
HxHarcZZ0Tja3eRGZp/PwP2BAvTtvW17k3kTtianFC+mGWv3lOP2NIvpU/oP1xQn7sj4tLd9suI6
Cm28uoHH5IAF/Dd2EzK0rWBW3qejjytZiOaLrdSz0sxnza6fqiGuKQmGx2t/VqUAKGDDmgIJoPMU
sDkHdKK/zTTfm2EBOYaqdVPILqxjly0jZNjceSFeMg6KfLpjYnvkSUGJkz2aG+dRCTGLAzzPPaI3
IdmYTDJ9BEM+cM4BK0zFxbZdm3L6WPhiME52d+IqTC7IvPyNVRO7UU5X/Dv6tkxGzH2us7VczpP8
kVPvjMW5KoxqO06ECQ+1ZZ97Lde2numuG4Hbm9mCubeT4UZE3s0aXfKiu+7arBfPDmSF/k0rlvhK
P3XJ9Gw4elXMEKZYgjkt40CK38hGmzNzpai0cNgMAq89YsLI8xesDg0rgiQ7Ix7dI1HpgkmjRpy8
9yLNilDF8ZPXOf0ZSeSG0Bk0I6ys0PvIXZV32AfQreBkwTthMgEcVMlmstbxKZf6VRp2iKz7ZhAs
EhgUIl1WvA1ZXu97ndEsfJqgKpmZ+m77yl4I2E/u2yjcTSJUTGTsIkXIUkE0K3nqCMpxw7SYPpGC
gMc69BU0JKYPMGkm59Axyc6hwAYm46Sjjgcemc8md3s4JWb/VCnUPSVrJ5IGChk0jH6YQerucGkG
i+9bMJvi16XWdLs+YmqxYXW394bpq/bX5TRRS4OhqJ49jA9U9dsWp/ZueiBvbavZoT2luo5Z4GsW
qsA8HHoWEnMXOxs2G6A9UpZFEzwRxngWqOoZAp2W1TwP5KGrzqLEAlsHLQkCIt+6MtBxLJ3z4Gtw
u+USsSCAWN2FoG7Y5lZ1WDBYNwDJN8bXzOz+pDRuZ09lO9I1DoAMym1HFbMVCjVFA/NiKNEkFCRW
cjYutA3LoB3mpGPFRkghU0tOyDHfzWnxb1o1vQ8pEmWqHVLuwiZLOtInP6D0/BQGVpo8X63AbGoZ
ad76j2FVhJoRYEygty53mScISJeqhpNW3hucT++dFpN/MughIxMivTtIGrDI1RZEkE+WA8xFxTTs
JatIoJiKXcOA84A/JAtG5LQbthZPquJ87scY7i/qAQxy/o269YKw9KsQPVQL4wMdESkpVXkEY5IH
np2ZYd/7VDaEypjyNyHLqO0csa/c7INaknxmfrU8qeF7ZD6pmxTXXHZM1NoA3pkRYvhtGDexupiQ
3nXtq+my6MxiN9+nhGLwsfK9Jx3AGwccO8Bpry7Ge17GzMupTJDwBV0TTyQ51FeG53wa83rbmdU5
cVg7JM7LMJTMjef0Cb7uxlu8gQlwhejTsZ+Hzvm2dDMcsgmv55TQMleHhlXEBko2w1EtPYGWJ8G1
2WjoBTdL5/6FhIZYu57gPT+cHoTupt6P12JKe3xgRs36scv1F0l1z6bXf0+QSVBZwUKaRjWheDyv
yEavhn8v9FacC4uLeDDcb3iuR3IW5y/GN6F6tMKN5VqveXIrS5VXGynAqplVu88FUXENW82708TP
6cjvxO7Evqp8tV8TFnc4wd8E1dC+kY+Xca7GrY1W/WTRRmxgTRCgufTanVA5qP0cqZRyBzYxqJe7
+uF4ni5LlcyXf/8TE1JESgpmSJ/L/f98UZqjGfoTbjfGVu4VW6IXFtQOI3gfh7IXs1tdRvEgHv7s
Xj4TpEQCApasazmtIqrcT9uGitbTxe3mlUEjPorsUNc0R3irhrucu/Eex3JvZhlif/k6pUgTQbyM
mW3u4DhmeCerXN97im2Y2Y8fWW0cpfJoBUWBkqSYkAjBZw3WyTQZPvF0zgvSndrDQuZP6F/lyMRT
JLPO7JPKoxuTvVV2ZeRaU/LkmXtB5OrT3GXyjNzw0tet+VS6RFtNizqDefrp18nfDfqwc6dp68a2
iZtn2qH5SkIcxlG1In/u2b4ObsExb4wPU2uHI48QiMm41HV1rbDfb2xElbYSHJAwP5luVIfRz1AK
TSXYHLm+4WkV11rzs+dOcoKy7bHG2Xxx8M9seRMYYrAv4q3of9gJHhDmJ5yw3xl+oMieoQwMcAdx
17RbgGUmDFkJMm+hiEPK+9J1+afGlsZ7EBlqWPU4SpffbUflbjfl29KSOx+jqE4Xg42MR3aXJiMz
7oGoNDoW1DqoG6Gjkeyxh6okstERcj25B9TyQBEGOUUPcIdeu9dk4hKBuD1bCB4EcXijPj5rIy00
HjEM4viyuv5ki46p1aipsJlfm0aIyJAwFgZo2p4/vGXGMEVissY9K1XEEQRysWWp1psCjMCA5Go5
mGSNZcmiTB8+kym/o9PtIrZsF5zf2Z5kMVwZzURRXYzH+NcyxfGOAELSbvu1QjlIskftC3w8K4ER
4wGYzQuJifOW45ZMbZLH6K7JTpLTsLMW77Uvx5fcRo8lXSLRiQVwqdl5KD1ec21q2BqY8HOsQhTn
tSI6Jhs0ggFW+xE3brGYAPzhjvHTDLIlEMyP0KyzBCYeSOvqX0ScFPeKznN0tY+xXCr0p/rTjNkC
YfhCAwllhwGXTWdUwOVKH9hPwolWXO+5q72z/ad5a3wf/JnCT7b48E1PYDg41RimwTrDImtHDW0/
1K0RnNZSBxJ167acede8dLjhFOw2rqx+p/7A9pXp2eKtgPcZhaYm976p0XGksuigZiKrGMutnXNS
Muyeon5auwBxe7ZtEovGirHRxiwnJnyDZ4Suz3S3Ry9KdGsW6bOzdXOjw7/DH51aGhIEiWWVKinJ
RmDTVbfiuR8JY17T7kD5j43CoL0tBOtkX37j+s0CM23xEhYKVs13LuLmR7rxkXUw2a4K3GA1fCIg
AOcwYgf27Y9l5ucwRP7TGxokPJr9LRJTa9el+XCZxq9UMgXp/eWJJRhOcdVsra4cqGXMYJnUxNSj
O3ZOaR8dtA04TrELEFLs0SnDXbssZPG8TCMRFYsDRph/xBe5E+mWb8MG/ulaZJBOoXc7kJE0X043
+xheCclCPs4pTeRG0IGjcR653boaefhTuevI95lFciGErghTaZJOAz5Qr/G3jdl6XyFDbOO+3Ol+
LLZ1hq4Hyh8GuNTBAQo4GbYjfyWZhZOSqXE+UyiYHqV1WbUE2fYOEyFYgsbMhiu36m/d0r+GERdU
Gbe//RrfF4lGjA36lymJ0bQM8kNrbOQbVqDxspLKE//hpc22NegKPKpT4DW8g5Y9rC+pPlnMBi2d
bEdQvomCJx0zlMGJ8d5NSDYrY/3jKkJBpIOkD0nztVPFS+64TOoHEo4JqdgyoCcwsWISP4tbVhV7
MHqfq/lpWOmPMxX8lg1wsoq9zcZU/tXNWB+wFojDvOuiWXUXHFTWxhpBSTYV3mlffXisQ4BjpQ3x
49MnoexkqaTJGVEo7N7Vx0Di/x0ehlc9VU9tmrxDg/Vcj76tcr7HKgFxmoKohljFKYmOkawGxsnb
cQCmgsRltsxz1YMCWlGbLhPhQclHrDG5VQM/ZGGDA0pX/mpPBCNNSJqQC9uhVkzfNXOaTd09eYIx
VqkQGAAnd8QjAJz9KQUNTkQbuS9q6yLsOlyXcYpTVamLxEkOACo/0iHs87oLO5aygZzSYyq1vekw
VBo1QXhU++74b05jnwdaigEIixhXbm49DadEvhZJEqE4JeJBd0mnc3UQDB1MVfuDYMxT0aUb5vtB
pQ8qiEGetOu9nrzLYyEEAHTjaA7MNVqhcNDUl+kYHzGCcnZS3hSmog3NDtmMq8tvwAEbkGCOUYdM
VsNK5tOGrug052yY2YRl5PZOBH4vcDsZXsmfFJJTpRHnoM3d1Z/P2KW7LV5xtRk97TXTkZnV82O4
suBzrmb/kBHYoDI3ygS5Ou58SdGRsHmLqbfE7968F2V56Q2AYOCOxhUI7BQkQkVGgcnWtcU274DD
OOpK7sY5WfBnuynBDSsmSw1/fT0Y7P6Ye/oZ35n4HwRJD71NosXoNoqDm2JZnoziq/HjcyNiP1xC
qt5gYL7JlcJjLVhwo+G139cOz2zzS4ANCnB74BsUXUl/S/Pg6pfisc+sO0yrHR12h0l4cfV9t9JP
cyce/MEhtpT5l45FOcvGJ/yWN0LW3rCRMj1mMWNNWtg15bPZN5i1cY6M0C/7asZazuYTjQvZ6xYe
SRTYEG3lIVdUDZpFal6PBN98QFgcOnqt/8Z7kWF4FdZpHeBQFNaszpoRf89Wp8gOFSf2LtXrwE8T
LbIlZ5G0msHwhuNsUz3NrTccOuAInPZsgpTzXtXeehTrRBStHx9WR/yUApNg2ltvHBHt8ZGZ22QD
P3UlsFnYxWVF+hFwTT22lpPUXzHcPVkzPE4Wz2Rh7Bs2wby6+HU8qzqtBhvKYd5hzKSGl/OP8kjR
pkw3wrJpK+qVME62WCtI+IrHiowkACoS6UvQdYfZ+RDeLPdinlBZLyNzRxKtN0x03whpSaMGifhb
n+jfVcfd0HZI5jw4V5ChunSvC++1lmBFjTQ95g9Lk5svHVoPdOzLbJiB2S55uPTxshl9dbXmv3Vp
WC9GyVazcXC+44sPjNnB9+ZLM/SwbIc28sls1S99P6dXn+XGYmZ3qNI2gAOTfSYqtiGHuAytGslT
H/FmmT+eBQS/1bE8Sbs693GLZk09Kfq+E7GWmPiZLnSgUps23T2otShoQAsXmC22KQaekw5BJxvV
uWAhwWiRMJtV7miMtSgth1dW1dptyJqDU4MA0qfVQa2XbpSdGbfSR40qeFWaBehtXnDErOa+7db+
4gKWHOIscuv+xUB6eFKS5rBh5Z7lM8BtyE2hKvE2zVZj7Jx8Lc5TlVEYOH1xZMyqTxTZFnnO2woa
NVeD0R2zESym1+ioAiyc5yzrOr/6JyvLo9ETNTMv6c+ceL9dK8VAQvPEeP7F1scInlyA6y8n2Kfx
9tLwLi1WhsY3d2gj6JkkwhfdOExcSCyt35TDGKk5V4++X0VL65xGff1JNOd9fPiDSOhr6rtmoysA
8WRf54TB6sK2A6hgoB7gJov4BEh88jC0H4S2MRRzIVbAl7mT3Bb9q06dU3IrWdKKrZUWv9rMOFhG
d5F9WeHGIFKy8My/ZrPa27pxi61jEGGHizU5jJjTlnQuzjhPOUQAXxF6I55qnUSyuUfWY7JPsF0+
eIIDNRqsoqCxUv/glaQjTcqj3gsEeJmNJqjda9iKIxI4HPIO1byLxU9TLO7epoHcOElPQYie4c3O
eOCMAaG/WOSnHMcPu2PjOuTzHavFti78NGKJS+ltx0w+jIwVP4V17Qrv1lW1G2B5xWRCFLTFvqDI
sbChTKaHdJo/wM/qvYb1EC4vc5eeKzQT+eH/a+//zZv5v2jvDcdgtmDp/8e0GnTMv/o+7eQvlfyn
Dv8//sf/Lca3/svSqQsJhxGuR/6s+N9ifP2/TNv2kRfqlqGjxecrVa3+W3Fv6CZCex92ke06xv+I
8Q33v1zLI7PGwYjoPAJt/p/E+K6wEdv/pxjf8RDom4ZvYooRfEOPr/+HGF+PszHnX5h4BhvvkE3m
ihwqDrmEmI5xqD/bBU3IYhv1AXuxWmwcPdWwS9xRnjRT3Q1MZUGRGNmb7Q/MNSZxWcxE3CzUBhic
m+swTchOe+RnuVGfZ9zZjWmIY2Y2MeqmfzAjsJGzV0QVbiL2nLI/AGS9U2p5TJcK8zazURWt1p2R
Qs1M2Xni7Ow9eTwBzi8M8x4tZodu7MZE/9rybG4tTQ9iYLaB/lBbM1JwvTcVe85WNDiuXVtrIxh8
QTw4JGGsvNHlIjnUAlk7zy5Ys03LfmkTx+ILVRHF7zc26XNbWB9g54vIyIhNq6qLM7eCzA3KW52B
JMtuAhkE/kYaz5Dpydkz+vcEO5WC1QuE8GDC/WaZWqEi8c0twR+B7tOg4S59xfj6dybTYuP7dWAm
/RvbkGLfFTgNZcyYsnlzm/TQdIWIXPAm6CpnVHvocNMMhprRoSnQ3fxXkTFjTmbD2pqlebLPKnYY
Ejtg8g3RXwlcT7Y0AP9kwjAjpQg4T/6a7sCITqygy6RwdtPIK2kP2ovH1DEuwJPlcRnk7CvI1WWS
opOubT3VgvKoJjZ8WNLQXDFW68qnnagLUodM2PlNs+tF7UZSuBlMNOut7olF4Fh1WYmxzFlagv1Q
wEjKUm4le0XtCsA1dwSdaBG5BcSavGuhc8YS83XifzOlxcqX/9JN1i+kV1ccjwNrBnSkfIQy8yZo
TkuLnhqOW4o0Yj6gIIKwk6efgwUNH18tXtGkou/0fbnzR9Z8Sh+zLeEU/mEonc8EO3+R+PpxZpzW
G3FxsfAc8y7PN72rqrDGObc3EHpszcQ9j3E9/vB8vAqffbfQ1RtR9ElIIVDfXenecsNnVYCD2Sm3
6H+ab4xSZNDbTeBSaf/q5DNT/Ne5gKacDa+ObmY/aMAC3cagqre/RhlbdyULdJpsUqNeDDl0sPIH
YmHC5FUsB5Yxc1BwN2zGtS/DNJHxjv0CUGqhcd9LpNZEIT531sqHXLrJc0cuaYDpLwZ7J1eoNnkD
nSglHN6dIRCROR11aOcTLCSsLar36rHCQGWc+NlW6n2z9cb6kmcMPYvfqVDmzkBbFTgTDWNckP0t
1T+DApgKSc3nFaLWqUOIQyXuPfaDOWuZyhn22P8gXTFNh+dkcfG21P393jGe0LjtB0M+FoGbSqEi
1cruFWUyOyJngrlCwmSRIq7mA8p6Ped7OF9MvTATAl9QiS+2SV+kUdFSIsD1Y+8A8wglbH3TF76/
467Vdk2bzxHtVsD85tOr7WTj9mvxbZsEP8cWSAktrvgO+vyUxf6LX32WzNhBi2evIItIcXZWNnqQ
5eAO0/fL/txxMLj1A8HUqshT2i9iLE+zM++mhYmqW0ryYfySDQa6sVw8MQHQgn5lv9drbtT4IK00
YmJpkegpJHumuVbva5ZdKueQuvUFnSKHYO8mEWEdRPdN7y1E8b2BFvDouO2TZsF+Top02aRW0eyb
OCq62L5M/kTOZFyy8tqSaTo8xYht+OkiSuLfPnm1T4NWnEbPMn5c1cIPnPRTAkV+L8BXCQrRMPFc
kPRGOQGnk/e6s82TNw8vmR5S2Kpr47bH3HXLa9P4boBGYeVcpvPWCI49MDk6i8L6rZHg5On2W9b7
X0vD0LlPKK0TdmwAgRAMIMhMkz9iSKAhuRUDtqwGkAThvUZpmpH2tJkQR0FliUDQtajURrJF2alu
UnXLxkewoAORJK7WY+MXv73BvAOF+caFih8LWtaFOKffwKJQrndFHLTJpy6O9SrElUw2uD+gCYDf
9CwbC6BjOWfWyWumSyWAZ/ejwW+e9XowGCvrzoG3QVjE2hcPm8qymodYxu/diN90MNhiQqAodz4d
oiXT4+BIRnld/GfEDTbNFNALw3mpQ3IfUHJiVGiBtTf9YQQvEIyOAWxzqjbYFIgUZVmMNBlT3D89
E2IS5t9zw7zTbg0RBCEZZEgLGm36odmqty4BPWwyhwOdNpmcUtvYWMsRo7GxIqLuTa6r2DIY5yIY
7qJrkBAYw7vm93soiDNLU3RRQKcfFTWbtcF5LbHVH2NvPmExwQXf+vTXrcRpPOrXpcLlTh8EPSRJ
rcua2RemwWofAxc8MFw5FWgNmfbNf3KBPNfyGjxatfVuJBWgiGGWX4/lE11yBRoKmdFdTU6NiCiZ
Gfitd2PR5F+7NE4eKRuhGYt+p2tEB6SWOA4tG9hJm25Nny5gZsB5+H7WHQqh8SvLbIxWdIhBQ8Nn
OrXN1Js/kNdaV8Hbv1Sfceclr303bEfElzst565wzTbeg7q8eW1VnOoYvaVg94srGiszQv1ib2XV
luC4BxeSrV4LlXIfG3QksAW6dwadxi5rO3z6tWPtHfXYYwr9J0G99zonfxtfE6wxaudqP2Q0SZFY
EfZE0u4eRllC4HYmSRknraj0c4X+nBHqNNC36uLkLjYpeSs037lUp1qzbsDQ/BO607/jyqg2aSvm
5qO214lD4O1fzAtOUIY59d030vXqMpbDUYP8pfkzZH525JoDkN/eKnYyO1/mP6X6AuxRvtQj63kz
vzhKPnVDa++rsZ8ivXTIMmb3sRbVhUsDs5C0rQ2vNfOHkjhBZYMUsYsvkVS/8jYpIvQJQ9AgEgTS
7SN/y8cX0/G1pwJhbcCkPDT4XKEOZ85q5vofe2cY67yvH5cf2k5t4xmG+iwwHklt5DWpbSbpmfxM
zUaF9IohSDkvzJmF7tpEmNvJctewHhY4kx7Kqp4lNIRLRzuRIZpHSDEMBPPt2R1yFZo0/MHoL+sJ
KssPi+khshClnXpfcpQx3sho4UiScrVrLsRt0jzigZpSPlnOWbEz3abOGJEA6J65wOTRkXKX8jkh
FyIjkCZ2iFNaNyCxfkDLn/tieK6XGuXMuitkdik99902K8b2PzkyGhba+94ZvsrM+aRMgsQh9Sns
mU+M/da1/qaEwCCPbV/ZfAhmn44bpMyf2FGp5sCSwbuZEHcsFH1Y5Qxokg4rAd8qjUd0BsXfKM8l
e4EgK+eXFmrLtmWbcy1i767GDBEIyqZjZTF/1gukLhYwlDDXcvkq+K9sEtdss/tGpjQdWT0nN9/0
vxxd7F0s8rh0yfmumN6FZl+S1jzmPLqTppGb1Q57FKB+4Faet03G+GW0U+fGBX4UvnGtJ318HaW8
ooHqzgrL3VPmD+MWh8pKCQv2IQU5EHnlQPSNz+utjUwBclVpt74ufmS76J9+VZzjZOwumOS6S6ul
/aXW1j/Isnz6aQ3Ctds+lwJRCzk4pCTmdQvh1mnvUrBYgq84v8c8EZuqnI2joRVv7TS8klU7hAPx
GGa93EkAv44+6GO+igVq7P56vN6haS+A2xaGm7JBxwM0gbodd5RGVuBILMHD3EDBoGnUko2GCHbE
AFsZ/htmG+Q7ZfJtyoa8rJVA9EX/KsdmChfyVVDDWQnVp/1ueuPLuiAWrUxFy/nQYOjxTU/BOvfN
WwxIzbUZZM9r/p7PIdnQQ1jKqj95ajIDqHGU7QX3CtI5pmUwnaRb//LhSHEp/XWzXm0ZqrabBLBG
pbe7ZoXjvoBBXZW8mOn0D5MQRP7u8F6U89nzQJ4qGqQcs+wxrQQhCA81kWlFJH8w35MAgcYVbKVn
sGhzcImUzYwYbMk+Na1LbzDaUnnuvCyJwCZihuvGITBnNr1r0zgbu1MOYD4UNb63HNBtIsIHy0lf
AYZk/V+UnVlv3Eyapf9KY+5ZIBlcgZ6+yH1VSkpt9g0h2RZ3MsgIrr9+Hn5VM1M1gxl0AwWjjM+S
5cxkxLuc85zgAaUuxxeZgIn1Sjh4tbO9/mqm6qqWC3NZWYaMxbZaUOzGtBODKD50pHm8epSfGqlE
hQsobcpn7NwADuvog4UOta93SafyJbfGE+kyyKOHO5Vfso+alKQ8e2dEksKISi0fEcp73U8dCcoD
9MuSz/+Plk+EYRvVO/ogMKRGlj0PcfoEW1fvrTrHCj6OQB4A/q8ZgUOycnKTU34jg6C7pGMIwMPX
L4TAjWBhSp3vUAIAqXX8chdwuJ88uZD4yMwGvoPBuoqJBRjrLn6cUDLx6ticOA0RESUZPjoV64aF
/7oCw3eth+bmu/YK9kJ8army9qUdUhDEXn8rneSxkTmIS2ceHgckPpRBQDpH70ySkrVqeItdI4XW
ZVnymbWkfG7t8avGhs6YFCRz2GM6H7rEe5fzfGjTqGPj7L00dkCkcpjdCLrqt3wCexg0zlE0gwta
ZBo2ToYczy6tcdd1rKRnCRhuHBHE56Z3heJi7KBooWntXSSt5ZdwdPfW7Qnjs64MKdiZjhoTZ+++
tItZD+Xi4Ntvo7L5D/QUeT29ZaSzSltuw9nsV33ifERRGRxy0z8wdtsP3ph9ZDHU7hIhIf4EdpcM
XS5BvdeBO5/wEz5EcRntg6EnraNILwJFqIwDuc1DlCFVS9HsNMNDnncGCstBHSoHoXE/0N06EMGP
UcAmLO/lpmems+baNBmG0u/XscWyvCJNKZYm/qKyhdSE2HlFc5huOErGF8MtfyQJ+/LGSD7S5ZPZ
VOXZ9q2OlFcrZwcArqwwFBlKakb50droiogb2ckkt1amKY2vDjSszQ3y5rpgkplqM2tuM7CP9nQo
jXHaFFk7nDJaXIVrHiMmnk43stuzFQPJjhhdNASRAV6ZEdcKNMlj4WRHxBYbIy+Su85+4E7tscEa
PUef/xDETnMUaPp2VobneUj1eCVnEzVOxiZZ5cMJlOc5m2XNWm8YrlkssvVA7pjhRrDuFGIhvJRk
cw6tvmHrH84WwQ2WGz2WHqGy3lwF98JN2m2UdtlO+slninr8sYqx6Q0ReLfWM5x1SXm/z0MktX/l
3tsWfS7Ts09JAQ8aQWePQo7d0Z0RVrb0/AuPG2/BkNt4XER6JjVlpU0XjTJrDiXhxMZCxzdTKEa+
gmJB2/jjMerro/aya6vTUztCcktL9weKYfQNGO7yQl9nLPR7Y0YbMdURCK2yZRlDGOgx6N3PwRTA
CvA4rV0zwJrqJ/ros8mLnfCVeBNz50QZBFlNT5wNdvdO6gENoFE1P4t+IMl+ro624zrbtk5+l0Nh
nBpWLqQMW064bUv4urRvpNV6P6csrXbtrMCjM8rkQSeQjCSem0rKG6KLaQ8xkBQP34I6ZNLhJ0v2
VFMii/Wmsn8lS2DCfjXmjDDoWtoVsi2s0slNphw+WAlhHUbGzMUaW1vS6a/llEGDHqbghJD3sgi+
gd5N4yG1eSUd8hWDkb6k1qjjK9+7xVplUG0oStOB5aUrcE8zWLfONkwh1GjliVlTuZsbmkxRE1kR
z0F5YxbxXDBfKPOw3HcLZQjmkb/RUVhtMBSBAnajnuo0MSkXhGYjkZJfNRFKnTgIybCFB6tUe29l
PomDSpkKBAnJ9W5WhYA7k00cQX2I4gINjuO9AFAp7z7PNClisuune9llzCJmf/GxPhF2a94nxYAP
7trFF231NJIxGBUSByK5MVsV4U/AWvHcmrSViYicgwqGn9oe9Vl3g5BMBoPizMer06X1xiIi9qdP
q5gUM0HEIIlPd0b+89zkLxqn94PIIfybHP4XN90FXuhyTscQnbXMLjKDRUAZEkNM5nauGCQQN3h1
LBSwvtPcO2dE+ODGT5OztHD2Hfs20iRbfMR66neF4Kqa5vzBcyKsHhad7sheCaCK+mMs/yKQRcoy
nzMfttnsqe5cpd1tStEnJCT8AhOicuvLctu3SbuWrokPzc5ZHxPj+AhR5uAPIjm6ZQusfJTT0QkS
CuSFaYz0kz+b+u0lzYbHzLDhBkYEOM/hcB+iGrIFDtpKNTsSOnp0Sgm5i6GJDZXXa4jLe5xln1Hu
5xdIxl+26Zw0WJW2G8+zm/0kXKwZw191UZE+WPd/xp60aFAq2dFo9bkqCna0Amk3hTAJ4+hyIod/
cvC7TNOPuTMenaoGgeBjTxadHtcaWINTDU9TxrVrt/BrdeCTm+l0z36ugzWC2rOfOSwDRQrXhWOg
l5hq+OEhUW3kQCyAre7YEE4F0RTr3jA/LRpoPpIx1gcQdQZhBDOM2lXvRV+ihd3ayW7rMcZKo5wI
N0QMugWNEN0AWjExhjJT4Ic5JIna+/MvqQw2tDHox6HaQaEzD3ENHzrJL1nueDzsMWRLiAG+n22Y
8iNCVr9Hj7I37FML7XLibSzb2qUEZDPa7ifulPYlRKHhhv3XnJjlqfzpS+PRz+ShG9m7Y/AkfaNk
AJuD08QYeseKz1lBo8fUw/uhYsRVg0Xer9lGWPQ9Nv5esBuD8NF6r+K2vGSTn6/MWhwN9vg7ULcg
ZyJizkA9dL8T+UvCxz568fyQG9+dR2nj5f56zCjfhR2/4TR4T5vBwBIr10pU2KBk9znXtB7M/Rhu
Ncm5gxzMZWotCdG9dXWy9kE40W+04+oxk2RP5ZLJOz1ug8yWe4BrJXnKq0X+k8k1lIfpnJSTg7Pd
QBXiT0Dfl18wpx5t8P53cKFRSZfaJ5lzxodAL25t7CUJOwnf3aaQyD88k75Y/sQW05xsn1gMNi2/
w74WgD2i9NyGPfFu4mnsBY8rpVnHaGVI8eYMMui3REKfGienRw5mTEeTwFbogviR2XD2Zv1nUU0m
g/0amiRjyYmgM/sS1d68thznQJ+EVWGarok3/Yzc5lbZYEfM5EgJ+KBF8DZb2b0fs3Gdtf517IZP
0l332YiNwfEfsbEXc/co5a+cyPaRfK3VRJYn9idYhxKOI690A61zbc3mL7fMFo3ZEB7gtlB7TQTc
NglTdqSIMmY4OtT0kz2qdcA3QF38L7glINd6EjmmDsEJ5xIwRCwFSAPtbV6n3/iCPvKefQqYV+et
M3y+mf1UzONWtegaMdOhn1d8Q6eO7+Hkv3h2fgm0/IgBeAeicXamzl7Jq7olWbBOpP00x8GLQRhc
fIY396Xd4L0c6o92HpO1rqjEllxXewvqgBk0+HOskXBT55OyZLCpBo4DcrGTMdqaiMg3mfcaVGyX
NImkW0A9m6Dr4TyJ6tYPRrWbg54EDYv1POJ8a9UFZEWYLRPBWtOXxsQU79wCgL0YguCIQI6AzGh8
acM7QRBoxvAdP9RW/SEK135nRYcOMFa/ard0ECEPvwmPhw+a5p9KVp9eYOVPP7Sg+s+aBsZDPHgP
bYdT0LM/TSuoeeEOFpiWRfWxKjskICoZ5v2Q8NAEoQH9g1P1VDTjxGeJYoHV8W9L1+IQ5iZ8XKvJ
tj6xVMisaGVCm26+F+K1brt3VZQ/Rz/FDziikRHVH0NSpmnFLijNGVf6BgTImPHZYdQpapPlm4qs
gTWU9c0DXM/VDMfpltioKAJs1riqGGBGuaDLMOytZjV5mOv0oOLZvrDw3LdG6UBQaQ1SI8elC8jL
7czNzD6pRCmqYC+zO2Gyw8sxPbQpbWbfGcRREfdLdjeLMKxA0BTeyrDaQs3YuulsHmdhEJBjPVVu
El+ndrqwFcmu41RvaddI/FXsWNza24GUCci3QQDmwxfrEn94CgPxUDS2uyd5CDJxLt7swcie3GkR
3uTywaNTOmPvV4eG8HgXB9oaDy3StAyVURNyxVCBHpDtguauCalKPKCMkeMqKmR4xXwu9w4rloPv
kC811htVLRuuomS8yuh+HZbK4vj3d6OQh0aD0wd+wKVghs+ehypFFnb9MKjuta0rdRq60d6bGpXP
JM0rF292D2vxuxA94dU01bBAujfs+cnbxvQL3GYWCwlwAtSPaRDtq0VFPJuc614UfIeRzwyPTlTB
7Pmd53TFbb62/Hp6bTV1XZ6S9VVXRrEHlCUOGIco2UtWoJHoLa7autiWM8bXZTwyAlI48OKheWnu
jPKjR3t2cUIzvJfWeJMGAQXGCZuSQDEGKyUhRxEbEDiYceUWdAxFn5PCPASn3FziHAJUWNo3v+e4
rrdezbIgLNJbF7Q5usDirREdXrBQIIGT1rdC+H92U4spDP4kzcoK+QYnTq/LS30BhFj8MKX5Wvjd
dmpd592P7Dfp44Fh7C5BUaIGtMk+PeUoB7a0ilvCyy5OnEEG6uXFGI8+OQ9xnZWHvu2e6wXKopSL
GKohvZb5aMQ8+UqQ4VlWzhcIOaLD0gFjXH7K00g8dl32wAhRnMgvG3CAkGkSKSckNQTtqZflzE8s
G+JOSc6fkM13UI9/iIKytpZI5nvfB+9W6L/VdjY/Gqcp8dnzQHPciOa1JCptcC6BT42/ZEYeQIDw
kHLKb1ztfsaCTmSUxffoVVRKGO+bbgn7FPo77gyWkRWRVWVhotC1LMJ96QQZq+E9CrNwzd6G8I/q
2at8stjZjqzmdSNKJv9ca3sCp1ggLWz0RqiN1OwRDZvOuGZGX87tn9zr3S07T7wZK9dLxUbFChv6
VA+rBp7AAU393oR/fWEeAk8klkTAde0ut9zm0KH4iwqTiXi5FMj2b90QRWaNcbeZ3Qrsih1yjrus
lFo3qHYubzgh3j5B5l7/xwlxzKRBusWtcCyy0D8a/rVyar0mf8PaMqU8aHETRhkeTOxKz9DMnH2h
uxk6EunYfwqe+7vI3t3YIeRPBacU+c7ervFNW5FAVllAIyGhDQTTeJzrXq6nMXtvi2TaGMyyt27g
FTsD9PhGRS0JZKymMRE0ey9EI16aDKwme3IZXrTRobQAGcxDDAILm667jCQ9k6A5ZNVDqJNnK6dt
d/05AlxhEG7khF9dyr1jMYZqRB1vW8/0aMuQbc5THK0iHtpQgs5HOPY9L9qGKLNpdtHRRYgaiDTh
lWoHjQs2XDWm47wL5NxUcr9g+c4MRxlXjZ58j8NqvJAkhYqTSVGFTvi1CPrrlrAvcV8gKyeEDSOo
V1i3k0O1p81273eN/5oV7m8o2iSWpWxAzHscs34iX+WalzmWGvkGmdbZdh26hbhhaBQKQhObtVNX
bPoEuLm8ss96LF4zpYv9zOgbTcEuaIFUjUsag134n/Vusj0E/g4O6xi9RhhAO8K53l9lQez81Hx1
M48wqLfVmECp03GEtiv3d4ZR2msDvB1e8OwU1G25bv32DmeMssEKg1VrhR8BIFkS4srX5bO/QhuG
T2BAtRF8CaxzmwxfIsbN6S5N8RWWoIVtwGmE80Bg1vqpHtWiJO8NogeLX/4kMbYCNLLT6M0JsuEp
zpqrV/MQEE/IJyTUVFoMBSVJLMtjhrLX5IdWx0QSKeL41POYaGBB5mKfx8K5lr05HIY2QpM7MRwG
XeVToIAsx01CDD3Gfhxszdn5e9fD304u4PPQwh/Ju6mlwP6GxIKheeHWjqDNVkY6vbs5SMqGjJzN
JOHSjHNItZQWBFMSvhP3+D7z+oPdvL3HM/QHHqW/HQ3NoTGxsMnMfVRMHsXkcMC0HV2D/iMlAXRP
4rhYgWlna1wn4SVfDLwmY/Mk4CjRJDzs8gnNg4ijkxE7n9h+8XFnTnZmG4R5kSf3EHtWsjMqjmdh
yWhL9jNC276FhaHGdNtjj3j3JZBHJOxJWtgfFDTmrmloGSYprA8jNB/VwMKqTPNpoztD3VVp7/hn
f0UJHxeHIQAa2pHLQpwYF3Yvtg4fCiJa2HhAC4QydCewESN6njm4vVKWkb0PLqKwH5QDCtxcYt5Q
OK/DSI33xCiTTVAnJzTrNRjPbKPACzxq5E1NTsgsU8MPvpwLRS/GfwIC1kOHUKpTJFuSZ0e6dNNd
Z86X3DbhzBg4jYgcoUMl1sH25vH61y8O6Q+kBjDDm5Ai39jc6ZAji4yR4NIGsl6bCkt4N1AlSawY
gmPAsez5iSyjV5NkyY05EGHWxBzx/l+5dKk4K1t+EcienpK8V08MHve6d/wrkWjxvpk1Y0+sTaux
wA45O8OzqhiIDuzDlPlAJ5BQY3PKN3oDfM+6iFw+h4k3X90YTilVSAdgYNS7yBR/Ar/PrhPPiU+w
r21VyyESD5tCu/JSs4/1sKle6waeoKQmLeYZ052CEMCoe4RNgrfZAW5azQ7Yz7prjuBXPfiPWObC
Mv2Da+ytZ5J6ceMkhl1h1/tubjE5F8FJ6VgfxzR8Atnk7KXAgue7zbRt0PBzowzlwe9JYZJc8ESS
i9vcJ3vtETgjW9DTPWgWVKZUQRGZ27syj4NHw1ffqBHshdzjbwKseBtlAMdxKHC2xVBOmzpnCZKP
xLCLEGlWmsknHVbMxEpUu7lytiIzofy0kLHneu8BRLsNmU353cUV9vsuvSFF7Q+82e+ZqZDULb+k
Mepi7ahDAPDI037PLNSMl08mqpLmkoe+OhSomHbJgEIgsa8ldMOf0RHbLPRW2HXbGT0WPh6KHqFr
sFwMP+Dl/aSYzQ/5VODpWXQwGX0EcACPuwcbYcua1pOpeXSikhVuA1MgitHauq3kpfU/CqRUMeqn
F53ymIzIOggj/Zoakr7CVxQnOVP2zLoy5fQPRtj226yVT0WQ+LdxdJ3HrlTOXoUeNFr9ydxTXatK
EG4YN3/s0ixZag0hYdjoUDhD5LXj+rlhEt0wS8wuXoBtBU/ETAefk1czEriGFYqeLvM3Rmj4hyjy
qjWxFO27z4ONPhEEk9TmzhUYDmvQ755p5IeRYFTE3RMAYjM9NE3NkhZ20Uo0rUGV74BNSrtr29kO
8/DiOUmplpWlCKEqoaV5LlnFHSWmspii4VZccPoWO2xjvkKbYsZVzcHGsMkjLnwW371U0SlYEtId
+AZoT6STKURZnQMOC5wey7xoj1PnZKoRNZTg3StdX2LNLYqdCfX3kYzBbZ/q/jqL5NlgM3+MF8NJ
YWBQ6utn0gLKU6rmj6mRxX4SBNQSV/mDyXm1CYOI2Hl3rq42A2xNzgw7GeLNWlOWGzknrBubmjQQ
OU8PVRs9o3XU5xYCT4N6iw7TvDRmi2Qg6V6yufl2n3Q0R4+EKz9mrbf0OG374nTDryqF78boz6ur
TeyOOOgphnZdLb8NinJtu+8CndMhARVZx4lG1ma88Q7ThyXIlkRgQ6xAG1Aa0Tt9HDTLzieHHTs4
e2mMazYBEJF7bFhGTuQvrDw/q/E8ttfWqpNb47vXbAHEDnzqtuoZw8curzGCJ+ohAm9J0gEYqmLA
q93AKzW6Njjq/FAAO8cQ/jWEJbNO7s8ZVk9PGA1SCEILWUKuAwsJlwoUxSEKvtadLybRqltOd+aa
BVHMbRMT9jNUNqxP5KW4WSkHc/Ti83zNCHXAwZvGNy9nIEQogUrSE6GYH5CMoRDUutrKrvi2QyoH
I0KaadjxYz5X6cULqZJSpLf49yoMivQrzwnmT1HBh5WG3kF6RJHml29GjrN8Tn9VswWMZ1o1A/dA
MgdqkbEfIFVZm8HNXgCr1nj3GeuraKToHD9DjQWyLQZcRvgoSoy5tdp7EjVD2RlkoVoYSvoeV2k2
GZgWu3OKYovH61zHWPMax8JbUr+FrUOv9NshfGHXhOLnKNrdSAOz5QT2d3zEE1Ps4BChDg2W+GpX
LOm+I1YcxJhJOm463uAN4hTKW4e5v5vzUzEdK6a2PbdZ+Fsw3F70BX/MwTd28YT6Pl1ctHZHckCk
yAmLift1/YTI6cz6dmf3NM+uCbZrhF9jesN2C8B22E0FF4hNKsUpmB4aC+yJh3MDqR9vp6Kokj07
mLx6HLBvbWk9uqY+hC4aNyKiNpHbvTYo889hqb9q2G/szHe+Wz9TnHlwINLyyg6Typg0NU8Wchsn
AZl8kX3NgcvhSHUP5LszKgmbnriL5YUf0KS5ipKS3URBo832cMbWGiS6YdOASrkhfm+Gjbmxen8X
996zSH/2feScu4Eqv2BFmQ/dsC0id6JoJx0m7tHohi0myyr0HwtPQJ6vs08/R08jtPveZe2nlUc7
04/th2xqo3s3h0i7QJEBBJCVl5G7ARov0uYvsSgtrdRtfgQRN163p66pPtqWbjQnvfJBFyHEu4Kr
wg3HQ9IHrMSFJt+VN3hjJcU577Nxr9zeZdzOIIUhvoCWQEsAICrHbpIwbY+9kvlxPz0lSmPv7F3S
T5ff2pE3PYnGZEQUlQYqNfYrQQUJD2n+XYX7pAv63/iTWJWysyDH8Xkk19GAr907k777vmZI3J5T
2VhnS4bPA5bbvdcO5RZQKDwLyPRMRaloGKC7TZ1/ktdEk7QRUA++XfwqXKP0//Oe4L+nszsG7aHO
oggsenGxzb46IJQnurhtD3KiqJb1QzyHAFKYD6476Z1cy6i3g2bjYuDs9JEoMNjgeind135GPGbR
zxrqO10IBJW82kIch9SyXyIGdieE0hz2YyUhCIN0cZrg7Goe2Uln5Q2CF4Gns8S1HQSHKfeMYySQ
GAVLuJaPosoNTLKMu/ky2mhf56IeXsh3AX4zVfZxwre+Yj3KGzORFpdYoO4MxioLsMt6MCjiVhmz
9b1eIGimc/7rFzSVS6Jmf08dn2NBBVdaXtiCxTItmtic/te9Ktf0V1ur+lv/+xIv8auWU5tyJ/zH
v//L717qkv/9f//I//Mb/cv3Vf/x1zeJ/9SbT/35L7/Z/mUzeer+tNPzH9UVf/8Z/vEn/7P/8d/+
/KfMKo4pzL9eK/6V//gb/vGVD5/ln//+3w5p+fkr+Sz+7bH9/P1H/atZ5e9f/Hejih/+zTQD8h3s
0HYC0/HC/2lU8d2/odFHDcwq07F8DBn/y6gixOJhCdxQ+PhK1N/zIoT5N+H7S16EZ7n0CJ73X7Go
/GV2+SeHihd6tvCFYweBHzJP913MMP/sUJmWMMMgj809toMOz4DbXByPwfwUNPWPvrKiH9rNu3PI
JpCeQqU/U3J3EgRKbEELQzrW2hEsceCBtv0Hf779thPfv6PIaaG2YnJF+13njG6sftXNpCoQlQVR
HpjYutKocUcVl/vRywyq7zg64KJxNm7ngCkm4uDiB1gHZzeJyJRnu/QjZdM/QgpzuGEj4rI3XAfc
wOS33IJgMt880Xu/p94EM+cV1Zddio68Cp3uTcMkIpwQ6YNd6fGtNtro2CfSueWzCmgKdXVoZIms
dGQYswEShS1mXrICSJLDetzY6XNpaVtTzoDz0iZCwiRFmQzZAhb1WKTlpudFBnpLHY9/cEY/m0NT
apbYNhUb5Z16y9qgOSH9rSkq5zs26uHHlBn5Qz4QxLbulO2+daMHByKf5HcC8xeLMiSCuTH6lyB2
rd9zbKRvdZM6P/hi/+Y0pX8Lcrc/oTe1DoC8QAe0+fQcNmhnfIQ5SE3ViFx5qsInatXkcRzK/KGH
ToBurbDSfYJPcyMFKtJRxvJ54v3amDDC9y45rr9KwrhfaopNf618yeCuwge4MkyDTKJkQVXiWX3O
HMn/nbFe7c1EjWwBA++CUpg6sSIQyncnVG8tsai7yFnWo64Dc7Wq5+KxG1zIsGaTPpqNlP1+tOLp
YHnCO3fKMo7ITQBt97n9IRKCtgqQIbD4I9K7EmQ+cuN5E6NsnpETqgzjI5xzBRcwt8BmELHjb8Hs
qRuZ5MxKKTZ6YkdwKcErUWX4o5Nq+HZVhcs9Qfg38cY4IxjQsL65wdDwdzvOk4uDcN+5jXWvepA/
hzGNCsI4PG5ojnlcNElNIMUKGGf40KCLMQ6+TaG4ru2UQHveiOrJxsTyg1jBmNaBQJObkoUTbXwl
4babZqvluTNowlch7toDhq/JX1fMwL9y07WjVTFSZKJw0nTK3UJHlbpsDqVmyBir3Ew22EKbQwBm
c4GWBgzYSGkjlEBX7I0oP9TJs/KWXYLphSeDB+LEzw1jvc5b9nV1baLgiEwqR1+RnD3atkXUORN3
PDzRIe8xJIfQt04QVZxH1qbt2pNOd6wQ0LFB9yuL4AZcO/SxGmVSab8ngp3NvqXER5+WWt+NE+rH
sRjcX2lmDLeZPcSb0WUaAfOQeWsCj8ZnThNj3JQwbW+eFQ6oTNJEPHiG6A4tnS7ZBmhEmbMzdURW
bruPYMmSE8lM5YPueiQAcvDbL1NmcNFwC58nn1o+F6ZLLTNIUiZilLNZYNvH1pDMUcA59i9xGOCr
kgq7fUV/8jKzkdv53ujcy6z2HunmoHf3g7mE2szZe222xREuP5h02RHoXMexe8UFUx1CW7lbFdhy
VYRjpq6epLrweha5Zkr+rt0HEzC1BCRtbrdRvC4bw7nFZQlramyZB3tezOQNL4j9Pvmpuw8Lm6oR
1bk4gcjKz7kx0RYFQfvoFwYEnBBZ33ayWEYAVzB/FBE7qGDOhlMPC+uczBbr4cEJvKeoM5kbR7Wz
m4IMuK9oqZJ1bbofpTbZ1SwjncC0vUOC3euQVFaHOJiUAluG9J+Gr+ErTk17i5Cq7Vjg2ZRKtT1e
JwqW0wCp82lKBYFXg5jWFpu8B4gz0D6IY51AGtZxz9RozOnxbfOjVrlzqjNR7HQupne89Ea5Yhbd
Ya8Omm2AAWOr8DPTd5Zi0zUhtV04GQvfWJRbnz0DkhqLc6xLW1QO2iGTdWqijS3HhvGWI+0PeDtE
q1dx+WvgQniPlMkWRDdikzWMeWcvN7iGLMJyMl9+EWzooUQzaNIWMAy6Qf9GZBSLD3dKWI+ZPf7l
dezim9xFTT/8DAAWvphR7p50GCT7KtPDUWpX7FNtRNfaCdxT0TYjsIvY+ph0173MpcfOYhiyFtKO
fGVLQnpS6onyt6oMWElMzJ4dWeunLM0hU+AToWrrKqN+9ozefpn9Qp0HfGUxVWXh4IZKB/FQNRXv
JDnYLWGrple9Z2Ve7iJe3h28k+IALSAsNkbEymcTWGFP1loyfvQWIvmIocfJTkkmy5BLcMkV0XHo
guxcWRDdzQagN75OFGMl4uI9hoL82BPFube5ZwhbLkzAUsimyJpF0QWfsruXHMTpto1AFeRDMqLM
m9od0uvuapr0jMRK0lykRrC8MkvUaDQkiLyZ9u/7ouOT0iwU1biN0re4wDQDAUhV5RGPFEsddt/G
PptL/wHtAAsdZgNgAyvA4q7dbKumFNspEePe7LyMNIvCfJvKEqYjwyF1xTwC9cix5ZNEdbAWBaoe
4pIq5E8OVzTQDCYXL5bnE9npox2awFrX3Z1FNl5XY6rvieyZzXeIMT324e2ypSNu8x42XIamaTe3
eqCHdnIyOefNFGNQGZre5k7o7Ci5NrVB+grDwiv6ovodNYR8KjVzxZk5Co1TMPnvljt2D4ljqL3h
zcO1r2VAfo8Kn1vXCxeY3oLByvEQrpS7dDTepG/DDMq6SCr5MTZcwEgMWZqR4+WuwUlij0tMVmYF
89IfeDeyt2qM8402FTmBhpmdSOlJLl4RGUgwMvQUIEiBxygyK7L4mFYo9iOMRK2e5iuDUu+ZJiWF
HDuzV684aDZ8OW0mKsn0mZ2QQWObgaBIm5F1BgDha2+64C11Ofd/4CJ2WwksiytJJgjwMSI1tu+y
jk3xv8xdcNFCTWzO8uEWGplJp4RdIS0txO8stAaD57wYnhsS+3D74Sckfb79ZvZd7yrVkqAU625f
MOu/ulaO2joxG+AbRpvfmefBbJM6+2j6yY3pvtNqXS+PMPrUVNxyO6woWid5yh3V7UVWi5uuKwiK
5KUVh8Rv0k/DneEuqYmBQTjAuQJv69jHANhsyi4x8xCDFXVNmFlcZe2mdWS6HzOGmFNFkhpxA/4v
XVmUHEpzXxtdWh7gmcYrHALgVk1lkIpYk+Q9DM0Axkg0D2Eu9A0TMHxbfsgbZylJpmhtYeFr5OIe
Nadpx/2LzILqkdDLEugNsqFy6Jl798a8TUeXLBk7ZdLHOEhDRR3KS1JLRVnVEjRrMFipto0RWX95
CKsKoBeuDe25DI8ywwzuhoezrnYn+eqg+T87qQsoafKYgLmeEm8WK7d1MQbue8kJRo0xT4dmSGe2
ozI7SALfD02nImgvQxruSpXH7CLc8lCGUXTXTVk+agMFfkrYwMG1TBgzfvLWmK4LWl0Xd2vi4kNk
ijjTt+o3O2mtaC36ihkj0o2vf+rPHv9uvf+3qisf67TSing9f8m/+9+W/P+74fk/LPk2+Y9yCGDM
tCrEoedAqLNBRPUDmXhzoStSOwHLtdjVVtz91joLUHk6Xf/S83dhXscThYvzGb8yFcyyMAoGDOpx
5tIbZKSq9w5Bpiqur7CZdjXPRjPRBPWgto9tX12THjkRBEneQRKK17kXXroSTS7CEDp5TxzsYXzp
R/8DIHwC9bNltj/qvPnVaBP5kGrgnPkBktQgotJoGGGEQa9OQZgYuzr9H8ydyXLlSJZk/6XXhWgY
AMOw6EW/eeRMJ+kbCN3pjnmGwQz4+j4vOiQ7KqVaqnJXEpsUifRwDniwa3pVjw6IahHElcbFGwM1
crlGdTzv2WoGT2ZxsRsJYqF9rc16Sjgy5k5AWV4UlACa/q6j165dn5Io3PYE4AU89ze0iXlnqwyh
GHF/rXuPeGzSRV+F5SuOo3SO8RXFir6nIIUUMDjZa4AFHVN2Ub/DGYQLnCGsEbfeQYuluNxN9LvL
KUllh13vh9shDmKWZrwsvKdCSm8hzFDDmcIc4vCPNnl/6zRRw0Jzi9kvzjKu6R5KMcS6/swCtKYE
eImzFiWnaX5R+ADssNDDCcH6ZRns6A3fQfjgBuijKwf23JHbSYwVhtGSuQ3bZbCNUyJTq7nKsROS
JVj7PH7vFuweor0w+4Wa1pno7vtm0e8OAx3rP3TqrgJ1Q4N1egTqigs/XmyJCCXCe4Jjzu3QSzA8
ZYN3WXQPRVFQH0R82kLPzaZSc0wUy9WyC31ucqe6+pZuDv0SvCy40+mDDlh2Dynbvfg2uvfY0l8z
yNdfXV9nT0IYepGWMlQ7unaCtejT7Ghyq/thUby1KhfQT2mo2HqCRFp1t4sCfJtm04gZKorFBjag
a3jjWdhaXdITMAKokuciAP6pa6Od2xsO8HR4zWmmw2YsqhfPLskwhdH3Rrr1B12r1lGRWFmzrazu
s7LMgzWJU4baaYScnfX4kVPvi0Y9Ck9MNG0rSW4qc5LXdNQKx4OY8mNBoQrO8+TKRqi66GaJvmTr
Ja9mEgm3PcEZOJaNcwjT2H8BiQRNDGViOBeVw0vCrerH2rZTtfEbr4f9RnnPF7Cu+6G3IOoS59ip
NnfuFtreAYK6YIzJ++1bl+/Sdfz5zUd9BhkZla/y/97rquapc4zc4YRXrzS3lS/x0NBOrDmRiNyR
SfPYW5IGS/YLCWVy7oH9TVH1sMN5O+wGNbMRZyNlYn5bIpwjZLv61IwLgquEQLkVsxjfaZvHA0JW
/E6mhbznp04EMxfqopLZ28U4+/YDNYPXvuBRabnMO55gSry5GUCtBuuy6S/MiBCqKln/LP98SbQz
O82saL5XDH2hDI4siMjBGSvcGoxbi2SlRKY7Qfe9OawNlozBxbVh2pOhzYeXF9tjOPumsI84oPO1
qv2ftSZQR5IBNwwv9FD6zZNzu4z/Jy/lf+4sFa4TSSLejgjsyLGjf3on67x24thzw701s+aSXu7/
7JHX8edk6cwgHxT3PEHFB3nP/ldfRJqimbS1Hgchxo98CnS4LT3JpzLLF0EavPV+er1F0bKKbMUr
3K+pGwfST4AxTXJmwN4f6+Pc+DeHUeO1q6HXFHr9J98Vyt3fTprAs7mP4uOxXSFFhMZ3+/c/P5+I
EnAwiX+LgzzQ3F5Za/YJFnlTJm5FNQmb7k3VVMO94cFe6wrP7FC/O8IdzJ1LR+T7uEykB3kAN3VK
fNrvw/4VlcA6qxHXxkpBSb1ERVfvTM0ssUWJ8KrtOPZ2jA9tKZ4yKCvp1U0H1zuSGPH8Y07fxFV4
XBfXenKZBpRnFd///Hb/pTbh/6+4+19Qif876r+M23/7nd+k6H8n//7v+ivtP/9D8ffPP/kPSBF6
bRCg4/IUCM/2/6H9+n9gYJcouZEbeoEv+Td/QYpE9AdXkMAFRRRSAmXf+EV/KcDC+QPRFpCKjKTv
8Wn5VwRg8e/HIXyvfGn0MvCAhvQZS/9GMPrbQ+qzsZ4Emsyux2UyPLPHCV8CwAw0NmZj/+CYsMEV
JVJ7U6kaHDD2Il6dGNk9/OHbcqTE9m8/wv9gQkN0/ufXAV9QAIUJnJLr+W4o0OD//jURafMhvMLx
oS+SFqkQY2/sg+oLVdse3biBztrXwwbwGNAJU8u9pOpwb2kKjU1dQ/qZDcUxWedX30ZUYbyDc7bn
EyTpFJ+ccyFg/4Fl6i9dlH/hRhx+mhGmL5eACIipxe3O6iymDJOU8XYcguxnaisOfrVIauV5qZ99
VVC8HjkTfWLcPGbCnEYcQQKZT1ZHFD5xJdZrrh9WtyahBbUwkHkAWjwNedXiPba/UOYk1y5aEDDX
gtwHsoI+ooeHrITisxqcIv49d5O3sSlnWI1AQI8494Do4Xu67+jmAYfG4e9H3viQ+C5yiKqD7Uz5
MW9ua7hq0aKsZ2MOXMe3nddUR3gsfdd7bO1w1GsjAgjunh1dkGOKG4zhO24JrnqY6jZBwqsSDAFM
WPbSuCNk/aAyL9m2umu3geqcAnCR1X4k0h9fZEdzQpQ17mYMRHSOPBKMZa3lO9Vo4VsKoBrtNyYD
Q7/Ua0pp60ueFNYbd6Bpt0Ref7DKECCt0eGma9p8vZAS+gBgjj9msb0ddN1xmwxh9Sv2LUVQGVE0
xxq/toJpvv1gi11QqfSaUBl8R2Yc3EZzY63G7KTTfERcGpnraBaK9oXM2hPMzuwZcnK9TfoM5LCi
aVRXfXaYSS4xllv5Q1sU43uWJ+MeuFaDezUZ165p4m3eqvm4EAHaVF2SPlTke7Aa3B6AEqWis23s
A2A0qaq3xXop/HTjW6a8Jv0Y7TUa+9viWE7NnWyarzBLqTbA/o6voBQwQox5WLgXXobRlds5GWmM
G/mWMDCoR17egDnQ4SjoAxk2pBbi5EJPCdhLZntpj5dgACbElZUIwtx29HCOAHfrzl+bjrriHhDV
m4oWk6DddtaJtEn1gmwPszJkA6tyv8F23PkHv0pArGBy2pqU9HHb42pGnyVW2bjDn8XT67x1Sb4n
CHCnkM3AFqmvPAVFNK77kXljzG+bkiGeCzTsanG/14JFaWNZoM9dEr4IjGTbXZgBc3WA/+LejNUw
N1U/tXQ59NE6Qns8e24/3RkTLvsJiA721FEfWpn0NIvU8f0CaOHQe6K4zE2f/q4Sg5+f+9ta4Oq8
4Oyw75fA7d7xMUaHWQ1E6pA9NpjG2mutPVA6dZ6ebVZU1brCLLbtpjJB/wyzkw/d6sCMqn72oGCe
eEGGx2nMrQf25tWetkJMhyzK03WbUUbHgNpymQFv3WOdDhQj4M0xsOAftFDUMDHagVpN1UwqTihK
lDLqaep9bgm3Q8fjRoctk8Rf5rnpmwfiiqysjBqQjmmJOOzLzoTfIg2oCGJXeEOc5wzcxMy4RK5C
LlIv3jTVRDL4ha+ElxKPoJAUXiX7rWrrgz5F3xj7BQ9RhL8qljk43jkuyTqTyig/w3KQ72GQhYem
7907D+rV1TGNt47x9ZI6gvBZ7wajeoAUgkbADpxcsa8sOX66VgDCfvayDywsDtiCNGnemzqlcUZ0
+Eympb7EOgvX6HP1MUUERJ90YqxIfZNlYE/KTmFZj7VnjtQCT+BgqlgUv3xLDgr4XeU9myRiDnRY
bfNQtlb7OfBUfsYxDK2QB/ysGPaOxlC1onPFerGNgH2g3kxi0w1tdE2mierPyDqPQQY2dxzwya2z
yYrUpgRcQ+337fnzRCN38QiaD7z5GO2AjTjfMHXmH0tMlman2NiVz+MwNEdecdlzj53lZ5KkM9gr
kRr3MlVR9zupBmyjchrVh5W15ldWIRHFGiUO2ovLAsL37orMOF+uMzF0prHbELS1ZxqI2vh7sfCl
ojT2dxNtyD9jW4/ew1LTEA/p1X5g79g9edhhnueqo89FwcAn+OtDaxvxv1EJiBJ3iIEgHbGQ3XSI
KnzL+E8d+ZH0K06fYXkdBFMpzQ5+cOzyLtvYqfW9Fx72GhjXmf/EezP7wJuE69d2Q/lzpMOLS000
OMdxmLqEjGGWw8qY6INC12hgRnsR5FauLeW9b5phS1wweUy1pM0lFOYV3lfw0oyiOkViYCdT13rf
jmm2a90Ef5YM5rshGqZPHww/ND9KvTfFOIYHL+FrmtnCnUWAPY/pxSIVhKd0BoBO2zE/xR3qlzWv
HRzmr90So7ckwsVM2dVsZblv34HnrghZerqu1ks60cAeLF7xG65q9SDzYd4vYkrPtdbBe+Am1Zr7
kliT/UD7H9DxPOTOL3DXUKGBC20XvMn4meglP+MluanNNOMV9CfGzWjOiefV6a6fitZ8Vi1d6ZRc
5FP0TSjurVVzG/yhwGyxTjpr22/drQO/tl2F06I+IThwMovceYr6wWztul526WTkOcyi+hL4gfqg
czTbRNUkPqeho9ARTjHgfCYkmDAspW6KQln1r6FN1Wvkk5noNfVumE/ZQ1pzuV2Chl6GsPR4eQAC
CxuYJhEa8qq0+x+dKh5HPo1RMrD1Y39ZxOeqYok7s8fz1cW4P5bE++jn8+j0OO2Pdke7UYLdNPEf
QXf36qy74avhjBT0T6wb+G9ThfSu/MfcYzU5pK91R59tG4B9cfzLPEvQJXDIZpxrZG7L/qUpr8Z6
HmNo7or4C5KFmscDrMJjQPXniHwIDeNOeQPC5PQFgAPzp7l4SBMGph7AAYhDaAOtkx5DWCA0bbBQ
Z4IjsVKX1p55s0CFJqwXxhc2zsjtNc0Ewdr29Htam1+tc+7d9OL6n4XrQxtuPxBxgUdAlwoM16rh
kWcesBqVk2MxHnqa78r8BhT73Xq/FCfaoB89/uKOI92pgQuSfyBrnYePN/NSFr2W/TMhJ/VnIid6
KTNKkMyHrc1mGB/SCv7PALsHHEHxmYckJsrHGVK+K58iNvIVnX12jKnBrYvwjf05JGqLiOmC15Zb
3+/JTJDPJLH01us2fY+sxK5U0WzejJaLHzIkwcWZsfddtmi8WjeejxqZZD8clKWjscfw6oPgOA9x
W69sJpbNkMF+n6KRj5In6RbIdHYNfX0lKH0h4NK8eDNbpsAd5MHpyoPl+urU9bHYDdgKdqGFNSO3
6aSVQ4Xpm4y0ngPEi6W5CoteQnBQXMKt4AzyNQFu3YIwx0ZZXCvlSbDsZf8JkqnZqIEiCYaldGNp
Md2lHHrHSVSoRyxFWbVTuOQ0Jykh1FdoWnteKtE1cxSkijGQd11rUaBVxA+tHn7V2nrgtE+IcDSg
WWBafEE3zGjGIEvza8Key/K9SIL3vHOwT0SmeyqCiH6LPG74HM3ATOlnjDuGnNzrSdSPfvlSmMyR
W1MPNjUqkpF1FVelLI9ZyBo1z/h717he7V3QFgGJpb7d+ch3PGdduw/oT7oBKyTWwwlP5iYVqfWD
9D/HFI3r2DXTIdo6Q+tMF1+mrb9raWDl2aj5mRa3jhAz5fgTyQwb58jZBP5vSSlD2Wg3ETuhE/FG
wYM+19gqDzQ9G1CXtvNzkDkdAi4xEmTM4ubIcerjoujztlqoRkHJ3Srs55vweAufF33ovUlZ0VWI
D9snftArgNJVG0AXIK6/8tJ8fuwNFZHcaSaOVQqqgRg0AH0GKOr4angewylML0ZmUAqqgLZKHRI3
FbJpvrEDW4DUdv3tosFlcF+01cBXIbunRUNVWJnRce/62I7Wud3SQ0NJwknmZfzYAJR6yF172bOH
qdZ+YnNr1SG0aXmz9FuxS6eKAkoSOaH70XgdwIuosdcZFgu6AOPgOsOO+9b3ZDe93phdlf+JYok7
8DBcAC+9TIqzX/SsVrBXc/fLe3sT4es/sm2b+cAD9fXK+lw25WsZ2TZ8NFvcO4nt8GtmOsOWatEY
kQH/77kEMYL317ykDHP2R32WOV4hprPlR2aP5l3hQ9kTW7ePM1g/njXXIumrnXDl+Qnok5i1BCNm
e7C8HP49RZRw3Z/8pLLYLOviXIeUsvi3qnAU6KnhejgFlwoTEzbi1qoOzAjRxoEPhaxc5nm34nlh
1ZWFJAJHkYMktODLx5xbZzUHbCPQpIs9XQPOMbLCD5zV3jr0YPSZ1M1Be6sDFJ+1cn4TcT06fdBs
oRIPG+Io1PH0jrRxXTviw2KXfYxVTu2IT2dUTmEzyVTtFVtZAQgCfiNWyxjSyheP+SEuhmwP/z5/
DawI0iJP0I02Kvr5kLJ0eLdRh1nc5dZRtrAYVGKGfec3jI80FPP2GMQb3uMYf0FVN98C7djPbgZI
HWqFvxPt1J8qPG07fozzq5iUfKKyhFcuKj9p1qyf9j1nzTWtGN9t9kQ/haAjKctdWPKzk+4oUcLy
qpCqawuc/FRkw8GZJ2DlOhoOnLTBsU8LLrQOdCi3nMOneYEKJDTN3Mk45rfSifhikNQviANzsBF+
DSguds1LYLL8wyY0yq00N1sRjXo7RuNwqhK860kQvotkuCpT/YxVHb/XUAR3SnLxhlY3ratyEgf2
MwPF8iCN8nAh82JUdYhGjDOZY9v0AXT1IahGdYmjVlwzVbtoi6m1JZZSHvDhJd8w/fbYbtrmFFpu
zVOq44tgH/waScu5m/OYwyI26bEF7vzDZUtzKVSQs7zVtY/1WQ8XOTTBY1kC8SwbWe4bC4xOJAy3
u4bio5Nj0UhOxN4YNPmq27b4mV8LMNKXfMIOzc2GmcRX2IZRDqpm30SW9lfD5Fpq7TlQIXs1Nm+L
4koRuoXepZAmuM5O89kH3/4jn6WCZtFhTKAE54wHuvxFYELfBYGVf5+nAs5Rwy536wLfJS+roG4G
ILbe/Slv93nmR4B8ycqZ1s6OIQ25bxE94TzMVv1zIsVZggus4kse0a5Z+AqOdWj5/S4tVQC8F+NG
gPVnmzjUXqHr3iL6It069pRQ4OirZ8mMe7SHWVE6iYOXIg5GVbtt/I30hP1lWSP1AaJvcE+1NDqI
lOxXp+FFWZW+k1phBmb1qDCr9Q6445H3uT/+iro4IiQYNltTVmA+IR3tq2zOHnCPtc8dTwKnLNtg
N4vkfYnfSKxb7HukkFzcKR0qOazdMMqKpzgb3EsM//7oNjc5xI7MN2/U7R1ViNnJ9C6+zrzhTmpw
NOOa4cDIAm9fxS2EVKrVd/biZ0ztJO250nbZI7fkYYebZHix8LZD4AELBW/TgY83TFjpZHH1wgA1
I2yHF9F6WMJz+nP6lpIZz+Lw3pJ0ewfPjAeX/duNAhq4Oz3M7TPJZfOeB2n8WQUOhWNYhar7iV3T
C5mV+WBTpv7QLVPyvfer/DoV+ZH9d/RzjrJpywcmPrbgAw9ukNB9UYStOMlkMoRRgDslbHhJzEc4
Az7VdDuxfOQ9fG5s67sxm199ByGj7rr2mFd8g4bXKYhohxiBHjnU3DbdWawckTk65LV2tvUzWzT8
B2x2LvRCdFuIDeWZzu3wNWAzdxRzCZnXJXYa29w81ODOp3G0ij2BYvwfpW5fHFPmv/OmBixqufIS
xpG/o3jJ/57m7nI/4Ozd6wx08a06BzrsRJDSWdWYjQjBsg4IV67CRHdaZsv+4obePcSua1FjpjOS
5rES94zPCdW/imhaE4zm3pLaHbducrPwGnRLYBNk+PcwS+I3gbh4p/va3zZpATXRM0Slb6CF1SKy
PN0N1thPV253UDMz3ZdvZUe1jBo6tCIsEOIF266YV05YEOgtG5LmZqiTcxC34gDAJzqbdoHBOQmY
XisF8pY9M7t46vycm+ElcFvu8EtrvwWEc6/0y2uK9ITFvqQTv0ukMbUObo/wusYsm29SOwdUPWak
EVPX4jjrpfOsKich0uI4L7wG6vsctNh+6DP9Zfddt3dw3Xc7OiwgXXWkqiA+BfazrrqZ6GJy+9A0
nAefIhyDXR73mGcwcVvUq9uGEVph/aV8BJPmYUxq/82Cm/q9dYg4Sc81r/E862e8lGVI9HkmmbLQ
AcKbEFVHY+Y5iqmXb3MRecD0RnFylji/41wc36jqdinCxh8MIizJ8Mh0JJltWEKfk3RhiBBslQQ+
3eQRxE10dHNTXYQESIkHmpxxbRA/JhVGL4JXBXxLyK7fmzlvmGankmVpnma/PYsInY4L0i9ZM71E
HZzSnio9GgR9j4ycC+qY/uH8WOKKXenRaHrxFO21jhg6ajit5FQkNS6eVDvPQ27DcK1dwXLPJdtV
0F9dLU/c09p30mM4k8gII9tHs/5alrZ9jJYuhOmq4m2Z2ukLuSUoJEshKEam2Mumybofd3kK1XdV
9WEGJ8wOIXQNNeaSAFY1w0VSRDdVNMq40cfhXkQ9wY2mYkZQItj5rWHRnUB0qsF2H9Ez+oOuSIdQ
u9mkKxZoLeJEnV/HdIgf+mVZTiqa7e+uBY1K1yY+Bqqyz1Oh5X5xyRcPbqjP7dBS34SH/sAKt7+f
FfWrAWrwidf2fJB6wvyQxmQmueR9k07u88UKs2GEazZjY/pdhxl9OweaZ4CVi3/NIrf7quu8/cVp
uTyRWqwvuNEU5i1+5EwGunusgLY9NUNXHBsv0ZhMugl5DuYc9T5Imickj8jBamBxSI5sVDjykiqh
ZSwf/TPO1YLqGESliR1Msp6pyPyRc+PpsAIugpeHZ7sXUTTWFwcsMGRrHEKGJCjP/RYmGQMksBA8
RViwsXVPamh/eJVOP5fabi7dNBUPaTBOB1h88qddDd20qcyisRyltJItHLFvkn0JAyhNqHc4G6nz
SeP+2XZlQ03CXJtvpe6w4IqhsskJhKP9tfga81YyloO74bc6Wau+cbCE2uQa1lHr+r/yIpX2ajEx
NiOH3JqzSlvq2NZKx+Mb/JZlprO3KNoNj5V7biIvu7aWF0KqdRcW8X4MC4QjNgAdSMvocVB2eJ7I
C8b8TfyD49q0L1aW148uHuN3pMwx4FYoyL7XtDcjOhoHDatrF+w42CleENNq0Lyes2MnBbqMeyJJ
r7j2n6x2VhlzqgSyYJCDznCKYDPmHWZL2+GCGaSZv7dyDD2EH/zoqFCH1t1Q1D9GyzfPOuhSaBTK
R0yJuxgZZbHan5FtNLdX36QbvcBIWIW4rA8ue0RuBD1+y32t++r3MEUw0mxndjaYAmi01jM/ZKl6
9i1dncSsRWzpAUGSlulWebsAnSSvmx09m79s5empO/WO09H/6w8817KCr0zdbSSTowvUdD8ru77X
Ksi+6Vpn8EXc7tFugFMNo/io7M4i2tpX3+os9BCcQnsVRFHGE70ob9NHXQqObcwgcU1IFOeKad5b
EVpL352wNA1Z2ixh6HXs7CyjWdbkuOwRgB1AVOwnbJlUWxJiwBTwevsdU3iRDmjW0bgEKKE5So6f
hOXH0LXxmbRqfinJbOHO5nEgOOifJaaeNU6t8gYBmK5FL+rPuRnSz2Ecg0PRtv2ZEypjZzPYT7zn
gKTPuIxYXkzzE98qH5+x1vEzMp5/1yQOZQhsgMQD36nHV+jNLQV6Sq7RWOmTWPoULXCyZ/HbLwpB
4ydvcKSqOjOnOBBG3vAulB5ZyJCR4haBf8Q/YsTMITL5sjmryRvP2QBgDlvdslAtWscnJ/Gzb35t
x4+QrBpar1z1VVa+tRutMj6UXO5Iz3YFz2RBzE/QSTOpEfN6FW0Zi0DpBUXo/giWSZFQSTrszCLF
reMvHjaYwIm54HkegzlNkpnZWtq5EY7FdFYRityqkTJ4JzmaI+DRzYQBM8QdZnOWLyjHafY0diGv
DbLQWBqwtGpC0FaVvchCLphR8IEcFh85c53Gmr4K0ur5b6dJyrUSbEdVdVvpUjRsP1al1uDeQlzx
MMPlmGxGvMGsPHrqrNe165pjk9aAR4xZnE+VVOW1Hq2PDon6VUSeu5v4nxtmmeyr9XDSxWYhYIvT
ddlTOJQ+ti0TTp7I4dl4GqSDFvmhwY362zSF8ytXfv/Ku9a9VInGd9OXNBb0iR09A6Xu6TVjsZyD
ybRJAIQtBWPJbQDFLej/nrJ5ooPDKl+WupioUnXDcSdwDnrA6ed7bvjM0l5JKZvMf3AXgbSYNaQD
8oSGQJf6t0fSBaHLO32a9x24iJdatMU1mMbsyvuQCS+IYLAnvufuJ7dEjQQxM+2RZEh7WjzSd7mj
udLAVWNHIMOMBCu8KfypWOZn1q8UkpLzvNLUJ04Ag50X8GEUcY5RBcdiBDSai2xEtKpn3sNJhU7a
k0fgj7qGzm30xw00uuqBpHtwN0O8/N5NobueSreDiBrq8NGxC5BuukvMo43B7AnCdfTsWJ55wIzg
/1goP/6YSGQzNaXJIYNO92VUCLZFTuVHv6TIBdOMNtOrfrn2UwAGRjb6iHqCUSqMPRQaXtffhsqU
ZtOFBp6dUxEnRls3q0WVxbfSa/BETvyYaDyHnozBbzPrUeEJtRCm29T3Hriyss1ULhzkqa9afzX1
kYIZ4apHoOWVvwJHN5wkzNI7TNQsF13XfavJ0R+aYixPLcblA4Eb5g0xtNcujCgITeLuZc7b4DIG
FTY/PPL2qQ6ykukXQybhGXLxPlt9SCbtxGdwrM/Y3kNeHeTatqElyu9p3wWorVW0l55XvaK8F9kK
OiqeOq/Wd+g484UEa4cIgqk8rAmzBVZWIxFGk4fiWNfEsCz8CR1dprsEJsmB75nePXAj7Hu7dqeL
EcyTUbNjr3r00i3Pb/SN9wv04An/+UveldZT29Mrg34rD5F2ymbljbaNKNeCcb9dYxB0Ev7vY2Lu
kHr0IVLh8oQnptyS7RPPXDX0PaWE/ZNob6x1bxbBqqFz99kps+gtjUT42zdu/C26fRVoKYD5KlEX
bxxY0G16WCIH6Xgx4SwZvWFkmE+GHoJzw9aOABpXfQmW7phr2dD+WzQb3j35gbeEvsQqVsfGZo7A
4140x4lQH/RL7TNzENuqd2Ei5kcr0oLG0rxBI5jnZxRMXMAEGVk6cNw74JrtAqJUD/OkrNsQsc5x
lu+ZIhW56pcwOpHhNm9FNZd4z0KTvTPuolLK1sAkjgIQgk7Dtzx62nmK267kdZrTDpm3+O1GTYPA
StpooqnqWF+NoXqQ6JY+zTazfR7TvPjdCHd6rmvY2caZ4/uO8J/k51Livx7Jdjud7/8SYX9TDGJZ
vzomZKRUvFc81BFsFQxuq0xwcYaM0nnPFazFg9fheNikruzvk86IT1lP7pZKjX5Y1RCvVl6QWcDB
MAkGAbZ3PjAh3d84G4hjFVA4oOjmSI9lTj8MdZ9nNr/cilqCHAzYKAUPHsCAoycL685Lne/tWE3E
7F1kCb4xv3hKomLYl8QBn+o4e3bs3FlPEiwLdnZ9dBhUtxLOHgDg0rxmXQr7mcANfmcgiTLQ5ocT
l/2GqEHxFuX0QOLpidN3bKpYUqOSlCQayLBesgBpzMos7CNkc8+TACCXLWI4NB4Vs3THefiM8WgT
S5qfB+o7DnwUyk2Ons2myVbD76IogWA0iXxeOrHQOcPT6XgQKltbhjs7r6v7Ja/ndVexkJjJV90y
AAp7BfJHuCt7aUEjRoHr2XqDfnIKqFQhYY4ks/Y1+tbzAMLpRI3ScM5Sl1stgmNMUh4UwO8l9fL7
CsPsvUlSmqxame0nS9GD2+eqv7er1r2vQYUF68UPrdcpngdIm0s2vo+zjE9UGyBQ/1uI2AgYtJzZ
OGpKw7qbnG1kXH4Uyk526MKM0ASerPso5gj08f3n65An65sgH/aI6dK5+NbEvPyvuwn/C2ny/a/m
lsQe/jly/t/QTOgEjoeJ73/+GZn/j8LkT58542P6Wf+98vCvP/VXijz8w2HdGzFWuX+lwvWvYfxf
/8OP/vBoQER2soXnkybHUfeXkZC8uAAKF9Ef4DCbgwr8h5HQcf/AnkpJouSuwmJFyn/FSehxZceX
9/+iFSgslAgENobCm3cvCP1/8u01dmusmmviLjHdsM1+d1jsWeyI5GqIyaREvF4qVWyZj+dtgTqN
Qu5ld7l+JoRTPhMRP9dOexDe7BzYlHy6mbOc8HkzVideS9sGcVW6axWgGgBIc0/FfOu6W7CHz5WT
JY8hqU1l0JdZ2ye8I/yIPc7cFnJjOpLmMQQ/GcgYgafdsbW7z0aEJ+2RbMCDyNxDpdTJUOt0iPLk
2qf0kSSebZ2ChaV0PoMPinxGXkfIjaLqAbaEYVWB7nL2E3PswrI7J/EIPt1vadmG5BgXZAQY0WpK
VEkDxJpS40wxzPpl0G8sl6L6NFiaJ7zlikCb9VJb9XIddfMjHBJgM17O8joMuJoD0vqw7lJ/z9Et
rzILxUpCJUbBqOnITXN1Hywa4LlXOz9E1O6h62VbJ4Ja1NA9vCHuQzrHKcHxkeUD/p1P91y54s0U
guh1puBBWu53O8wkWoTGxTc5KQvnifCX44yHcepWI6fqVy7CJ8wFwYFNtzg1JCZQeT8ICZjvbgWS
iHxLhePhqGi7pJYNaWOQCPIOcyanDVa9QnvnIrN/2OOkt1nrZw8M9x+Jl3fsuDt1nhLjbsxCx4VO
4iPPeblyXSfelULBzw8G8M1wlVbpxF/WViFBzwSbWniSBgxIHvnJ3u8bCNNN96P1kAuAWK7sznXW
FavFwgPWrqNPK/P5NTPHQYlu3Gvex/V60fV1lqD3Zkd/d6wRk6gzUD5HH1ft6k1KBgdf3SrMq5fZ
upswVqxFUz/KfvGJ4x64f1nnQLGh6Ya9LlP8TffY/qCTJVTAzH0Bq6XD5IbXAKDMgV60kjDgDpjU
IdS2IYCp0x17lg/to57h++IdK6dLhK7xWsEGp6hy2CgtgKgVdc5rHVQ4vzsqLd253OG7Ac5JXdMO
SYFjP7Q3xf8h6ryW40aiJPpFiIArmNdGN9o3PSnxBSGRFLwtVMF8/Z6e3Yh9YWgmZqQWCXPrZuZJ
+Tl65JtEDReEaLKOVj7j+b8veJeOXYdqIxmZHgj1PJoFncubifTojvBMce5X/5fUrMRKr0ovBFbw
uKVkTurFjkRnfPh1Pr3na71JA9FdjTTfe32dXVnQKPO+26HRDr+BQabMI9tTu+WfcrTDvwzwXz0M
b1ILVcHJiKqtdvJIS4pOR9Ydlij7RjzXKnlziBdegkyIy+IshLb10lwQWXc5mdhnbGWPmW4INC6f
VRvehilVv7HcdLe8PHZLtnWg6P4UY/42ynZ5yh3rjdrK7o0oeHRPM20s28aF1CzQ3WT4CLdfXlry
J5uA/QLu/eqBrFD1YK0p2joK92YZ+CnO9E/lMOrYyjwZEn09NGsDDBZ5Oacfz0slfpXp2p6rpGvP
FoRcu1h4q5rJvWxYTE+QrWjSIQGqKuOLI1MbCU9XW6VYIJksXuN1lGtUNLq5wL0/CdWVjzZ11Y//
/SqQWHbzCvDWf/8OsUHfbApTN7QJNIDqW3pdGEHOHtzniUfAn1m51haI5Udgj29e7bs0RVbWFR8z
+NYwMY4M8E1E2c431V8J3AS2EcHqvpRdgs9nyAQQJ4Sz8oPDs6Coe5BPbdj9VanbYzKk2hrQLBFy
L90hWc5QJGfnae58cbG6Z/T8JRKUiGGmS/ttiDiKG7vyTswOQwNSOSDjRwnTcu81WF55zn870jgO
7ABjKhbdyNa2u+fcBHO0ZKPrJhhL/quH+O/LCtrt1gYZVCNWXQZx7biisofILBWnwXAbPDjxw+ry
25sQwmZaT3duOREPwge9XTuIyVa6cvIF9zecoGTVh/KvnZd7YEHzg9IzbOmB40NW7spsCyvQ2k1Z
1eFCHQ+0FgSo/GycsszI9k6fUHlCmeFpsOBM3R9kXM2gYeFXr95IG3rgLveubs54KbFVRkecKV7i
P2KS4v5JVXBITZJsObaECQ3ihX0fSdlKQpI08BOH7SFZGChJ9/MgQDAVfrHjlNc8+KmK5rr5i0sE
pP/KYqA28JkymY9PPX8Eh0pNeHEOb7qnmLWwKbLMVv07GMf3gfgPtp9yiYieJFvHIyZqg/IKPJjm
mi3IIfQ5ADUu6OysRApfUvOXl+MHy/5o+kH3dQbhKFxCZ98DPt+3Gkvn2kP0V/YrFCbM0oNFOsDB
pO1RtXRuHf+Kg6mla8ZBncSJXuagUM1S5Y8VUMgIw9YG/7Pz5QRbKueu7pCm+2QCN5LV3aU0+g97
EIzCbWOhB2NuRUd3TlZvX/oeWdslnHmGJkrtOs+6sVfj9b8vqnPHa0K68CLC7/94haFhbUfpESZY
LWSDavrXuhOgKOVnfycLSFXbymPPeW7r1xQmqCIHFAPriTOze2FpVjGsVy5xWF3dDPrgZhBMB97A
Yp8ou3mZE/REVsdA5vntC8wMixXUj6SHxVPNbWAMxXrh+qn3bp1xT9Ygm0ohuZ7vsHCiWduwMIxL
BUbh6tBlFDihcZg8uO4Zj8/dKNLqKmoHKu2dT074gXfsLIxTkpsNxoxmZsyR9RUxne+17P96sk+i
PEv1kY3dd1Gr+VoV+TUj9Lz1tc0oU/Q3zCjejgI3nu5rACfMJhgbuogoxJfRS+SfnHD/KZ0atlzV
zKOOPi+zcdXF4QWps/BduaHx2JK0IJEgkbnts+r4AKwT/MgrGnURyxpArK5OpVzDZxnM1rmfiL/X
9tlw7OotyYvlnK748xLVl+fFSN/bUnggUeXJXrB8LyzUN0Ywv3albl+rJ20P1Q7GKe9k7fGGm9AD
puE9byvIDrQW+V9lXqh9VggZl0SUNzwbPhe/0dFkmn/RxH8s2rP54fZ4SyniSc2tqiQLXegM5tIL
OGYGhDNyfrsc08JGKfdYks+kTHvJXwpR4wEeBMusGZpCDjtGL79FIeYzDpl6n+VhC+VQvoYNQE7y
69MHVCSWEph5sZhhDhXeMXNT8ZcFDaZBSrOPwcKaJhlWtZmTZMT/0QuOVy9+N/2pxqV/SFtaXnkn
N7Z790kgCaj5wWPNc8yMj6XxS1x32REpkjEMNZnI41EOrd5lFKI5GVaiqYL144VdwAdOOg51wBmt
4B7bp2l02zXWD9roffXRfpSdB1DNkPixqgOj753LOMWeC1Tdy+WPM3vPQUYUVvpfdcvoTNCy2tDs
ax7KRI4QggFvO6P+XFb8lF1CakDS4yWHeeeK9C6tEPLvTbwyYzjwaJaf3Z38sobzB6zaAegSTkpz
mfbT6qLJrnCLvfwY+vBznTYvqJeYgePVy8FdfvySHqH/ftc67PDJWOk3M2y3bQEK+aPzWgCAI0vL
WQPU6KbRfBFBusSjM739Rz+dw/rbFlNwJw4bF+xhyYU1NCGLlfUZxgKChEu8EjXdrgYNeXdcXVwP
49NCJ3PULniC8xF4eo/7BanKpx4Ta9QD7/Y3SI0EcFbzUVZanOgN3sjZxdA6z/N2YQmWO/aNsSWl
dY4uWKmFsRUZmF1n8dgGmvkEWDxGdZj/SPt3Zjnr2SLAK1IjYYyhRB6HIzujDC+3iV+0y/ibziMz
8lCF9qHjyotdMD/WffDDOwGkPiTdzkvBFiXIqMpBVsLevDNSCFcEd8NrPfzUpA1OPi1zLe+3E5r4
a7XOxN6DqcFY6vXXIQdBlWKPyfq1RxTzhjMujIvqVnTFUuNRdYbkSonda6CyhCc0nd80T+pw/tFz
Nl7qUIAp6p15p61KnCQgJzxpTQx73t9W1kApUE7zD9vcxyDpLmbjv3brwCwO5SgK+xVhZfZhKU9b
Mcs+mhzyz9P42iYZYYi1M05VICnmG/Ns68oUV0M+x8ZMk8scGCnDl6/Po9DmLvVXGbUI8L4aXhac
NXpNKZxpkow9HgybilrTB5M0s52T3HcX51rSb4N7dUVJ4KCzr6Vcb25lGkc/+fGXCnAULq4UE0E2
UgDeWc2ZvCa6oZviwsrd5+J+OEhtXb2UVdlFGeu2jeMa7ZaUyLqvad3cglqnQDzM6Dt27Xs91iJf
ftWODncg4LsoXU3n6i/lIVnlr2kahus61J9tIUghuFYdi0TeSig9N00Pbmnzt5NmY76RHOcSA+yV
WOrFBaO1bZu5YqAyYtHrDAYI9hC+4Strw4ULyeKZ5hP8vaiAIYmBWF+RwknRhv1xXFnDloXX7alv
hFyIr5z00swH8OlLpfA8vNF5FUzFV0I64lmlQ7nLC/ZyiQSxqG3DYgKk3bhPHUyBsKNLyzPJFIdY
acqXBF/9e8V7YJe08MmxrWzdzs2f2E7zmPKEPLNYIMvA/RLbmP9PLM4giSycJodkgl1gFfqolFhe
e+2/ZdVAvQktdpvJS43tuGZTxA2GU1JMf7Sr6BJRObb4fnKvhgZFulCqiEBTjbHjuZAGRma3ejK4
c6jk2LM7SHfFONl7wkqX2lDWSVNuta9KiKGpgbO3Qir936sEd0KyGubRhDI7rRUyT1N+dbi5q+bR
EuX03EA72cL7SjaQvYbj6vmYR7FfUSTCVTKQtSnn5E9BQck298lgTzkQ5ZwNLualnhDJ3WdrZGSE
kvoMXFwQzSkpSUCREoP9a5zS6jAsd0QQyYCCOQ+zvz6FPakw0eHurSRgJTVd6VEo41HmT8hHM8Y1
61XaVnky6vq6eOpfTzCUmxUdzbpHmSD+XKQBygZcFIIeD54ciAD5cAnJlzRVlO6RdOZNmRgwoXPJ
CMJVqycFtA69WIdn26jWDYbiryGQL77suPjNr2406p1Z61OizTnmsXgki+4SBeSKmXHBHVTrvamg
JTzACAkBGRI1XclfWD4ZTwLeCgnH3P2d29xkhQ2qXDkno3XO6xhpi6i/PJjavaXTNy0iA8yu6TlB
KSAc/mFJ642Mpd5Xd6a4O8NptbPDQKKbcoXn3p/X01g4LHbc7o2NcxNXqNcjVZebPlmtCKMRv51d
REmP88rxnAedm4elYPd/R+7ZclSQzWnHWynNcynsQOYcMYRjKliwrXF+zvULFmfKAUoIt1af/ypQ
Uac5zY+pbSN1NMtMbao/X5rWZmtQvAErYCa3FQWnAwaeSTmH4l6DHoaA4Xsdkk91mhN6VMU2hDN1
t6s6G32+ozwkXIIFH7sHkmZ6D7V24qZmXcwjqF/J+oyWGZVV+1JLmsZ40tYc+yKcA93eylP6FJY/
9DuYO9NlaPMIs9YecdGkeexFz74ik6z1cUh4NsDuMMdlbHnAUqxmtFiCYWHvDIqsDOcZS49/xXEi
N60VTDvXRApANNh0fQ+7dpnhdbm8XxvPszdAJeUhYdW4QWdlBWJ5GezAznmpRgDB7hDae6U7Mnmp
eeA86nwZ2AY3YRM2UWl4zl5alhG5c4haASYL2GR9FQOyR7f289lWIxMVBl3+V9pkvcWMZ1khTBGA
jG1Je6/2Detg4EG749l3S8jDxiCyE4+iO7rKZItpU+fjZAOGFXDpHNqbfQgiCCCteCGdFK2WeWe1
L1hoVH+YxKp3do3jy67IyFULDU5JnmWPRcBrmbUkQsXqPyQhhiaTRF0UjA3M3N4hLOKzN0xswaIQ
v339J0k9xUG/lPG6iIcO41VZikthKPu5tWvgy6gFm1FwCBuz1KMI0injSpQ/RVOqk8236xkx6pGl
XfeAFmW8WtiOKfJ5U4iMBOEQm92pvXdFr0CwDD0eMxU+2FMgDoJVymZs81f61UwzyX60j1fFsxv3
JcuKNfY7JFSEf3qw4Ek3H3PlrQD/5peVUqGxDYjB+P9wqjLxonyAjCqJRt07nqnvJfdgMfI02j4S
3eCMUVL457BCrBSpHEMUEXzC8tZXYIjbynqBjF3EvBAlN0qxbAhiz1e5OHeV0TMQS4pfhrRgSRfQ
3HnQyLZ8Is+3Z1hpIaNXkYfAv615f2LO0g9zo+gE9vE7GjxNNwMycwzmKQDzw4bEmr85O1I70Xy1
k15uDqNe6pcJe5J02vmLvUZV3iP6jOuRTuGoqqFAJQq1lxHuscvm01zjdnJbuMC+8YbQ+bSCA4zK
8Z7IxaZkHwYyE9SfJOOxEPZn1vQs7BzKq9g0jj52Toec5KZcPMzH2fjac5GrFc/hkIMPDZz6Raj2
Yvk8DMa5LInNIDQ1wnRxzWKTwUY/zbh42qHY815H0fb0i1nn88aD6cds4XXXchXRYDPhVKpm/yEA
iGZ9etGBz6T17oYeXKgkZxcDhs30WCAb63SkouIPkaOevrs+XkqmYmeWw35dez6aHxyoBAl3QZ78
4RI5pIwlPHiL/WBPVpT7RMoTukOp9oI3hLTx6A4ezYO4vY75Gu7nabYPKXE5c6CrZqCxd07Z/RYy
MG/a9OsI38Ajmnc0wKSltgrvReb/mjreqyyUd11bJ6fR79/skK4HbWMuTyaHF5Y93l+rB7OkuCU0
h/duuumQ2Hbi+f8Utu92LVgjjIIlMaEqDmxVZVOD2IYemgNN1QovYzxb/1yHEyG+L/gzSM3L6qBA
lJoeclr6+qwm3ut+OZUShBc4B1J3v21UBpJx8HaGsDLShmLYOQ3/pXJsHDdkyBUxlqfJco73vLAj
5kNADZBqi99Sg77tcfy2RKT3CcLMxsywXrg+sUWaSU2cdNKJHNv/Nczp3yRIxrg3zASwIz4zvJq/
6WEmAAj/MWql00dlmJ8dKFSkptrXUnsUGqvpm8rzHn+fAHmeB7d8zb97jPIc10A+2O53+ddzx6eS
9ylZBbZvdvgzptZzYrJXccvg99LmG2pPySbxLFw0mFpam//cfYsa0WibSgt6ugTqTwmUPklQZYlV
TXyqyufwxb6tGa7zUGx9l0xbDyCQEQcXAtt0zTYdqWhpWZWyH5PvUvbWFq2WR01lx2nuV/vJFC2D
0XTGu0ht9TQ+kyBNOr+mMU1z3GWdOtIKFc+C7RsU/19mijzsszXPYBH4XGW8d/5MjkNGRnmEDE3q
7ahU3JhJ+KS64J+aJns3FC0l0DmYiMryduHrkA/NiRMJUeueXt/wOqUTOrCIF9ejcktW1zb3HZqN
5x9Wd8dSFgNXhvgBRnVHtqppO3Zyn09kJT3FlwLRKc3foQmAo+DGPaQGW6+2Gogo/DHYay+WqM70
KD0auq/JW7rdlinmLz//q8SwsxCuSQuLvalwNx7R722S+L859b4r6j6kx5XWziO+Y9UK3lUMHJIb
or7ZONx55+F3mkP8DZIi+gkbOMM4Hng3mTACDuzrV0tdLQ6DGy/g8wPmgU/k/Jb4grae/ytJsW/a
MKEJ4XZzxGB8ILNxtzWwsLRmnGhATdhYlvPB6ExcvShZGzo32VKA58OwFb6Vvf0vxAUWUiuGmsZw
0Xe8YlyxcxWNQ04yIXeQNjWc+tpYjT7o6lkXFhJGraFD5yqh48/wwDlCuFocTMYyfDJ9qE6ELWJz
MaHdO3R6YfDf8hEq3MLNEnu6LLdDzSYTR/MBTCy2FadYojphR0Jl0QFPMR9Ciq1TRcYqiEGEdUNB
JVjMFBwHZuTNhM0ZGZ3BeuSvvnIljGiQXes/rQYHOix/7Ra3BOfb4rma4XIWxbfNurOfKNBQIw3v
7v3j4F7ZNA9NrZ/lZP+rRfFNcp+Sba+I86mHICDGvyKsNobOyCwKTji+4X4yKqfngDLXDQTnSA9Q
JLuAv0VBaQ6wjrcw3Zoq+VZL81sgYoyh+W3mZKwWatiiFoLGxkWIjbjAeBtXRKgSVEgK3J0NzvY2
ytvHYG1cwMb9C71ZwJn8/GTl7hMJoQIuxExBKptRXY78Rrbxrr3wlRDl1e34FqRdeMzJe22Xwksj
soufyCfPBJwPeqV80DeBhLXSopOBdo+unanlk+wBq7aPMRYXkWPgDKO4Mabq/csdhrdhwh0EoGDT
dPkrJGgCsPkS4aE/zyldyVhTN2J2H1vTDrZTg2VSVHQHC9ZbfIPdkVNKL5M3xBy502NNMyBAACa6
6dqSqqkYcXTX650cwtgPbrYRviJ7H+bq5rZYyRZ5rEt2aPSpUKAaknoLp+WtNPInDEm33pC/MshU
IO/0BbMe+6mS1rHWde4oie4wtGyDyNTvsvvixUuHC26j4pqZHegUhopg6K+CIIchjSsBquYmAD3d
unOxcE+LYPkoxdBsi6Lm1ZiT9AdYYF09X+7HnsyNdyQgMJ1DfQeEppomraD86eCyPXLLf4EnYsHh
ud+NZz0kTegecCZNW1BW1UmNgrNNQG3E0IfMEARJjdoX8Ku/AXhkO6PrwNXhBFJUyh99v9KnwRTf
CDsf0pbQa+am+8A/RQ/e0mzymmGxK1yqypgUoqDAU6NU+Np1zHNWYJN8SgoTgKpgBMP2eFpnDvUr
0XLf5fzuIASUir6TTJfBwXgqhWVyqnd3ycDcDS0yiHUn7GvIDtvwcLmMQXJ18izYIaZhZRSKUYe1
W2ZNNNKo4Igdcc6qb231nLRT17te8b3Uu37p3Ws1JDTTCPXD96F7wIAwRmMt1jNbtgnothC7oO2m
LZsRVimSRiu8VBMOh0WGR58xX8r75QbmU1YI774z5Fu7DiG2JV25B7AElgBw9pjKH4/wodHYfyba
48tx3dotIN4quZr/5NJtrcZ48MtR8BMYf+VzdpqTdwFaERF/Z1kbTjxT8xnSuzr07bIJ7JrU9KjO
QqLHFdI6Za3zVxEBZqv1O5hhjTIH8zz0t+1k30aAooyQ5l+vDAmuyZYk75whxFxzw3szBhTx4e5T
qny0pJzIeWWk/0grU5WKigYHIVIKiXtyyBPmqt+gP/N6Ip8oScqnlvfOw8FBZ0a2CptrvgbefmE2
JxBKuDtT6YnOgH+h82bQWeRCmaM9qL5/yqvF7VMC1HbmDxzrsUuayl3pMczp4iksPM6eD5A2GWID
az/793JnyoB3FM6kERxKZiy7QL+oP2GIULaCJI/vAUdOxJM+dAjUeF/yc99lwy4LZHCHEpbbfjJe
XXA3B91N1MwH6UnZ/S8O5YQ/k4C4j9VdsomOrYnJ/ojfwX6i+fVQ3LvRq3vUwvm3+CzAqsy1XgJl
yAP5Cm8PFRI3Ga8cMM3CuwDkqSB18tMz+cXQdfqZss71XNBYJ1kOXlbD/W2ZPEkKRKWt4uxBF/BA
HErDJRYc/GNHkFHEpkyCPrHR7Pr+5ngNoJeWtnTPgrhBa1m+KcNufbUT99PFWHDGAkCnzH3eamUl
SXkLStQJhNQunBR3OhnksjTX13lsVvuM2dw++9a695uWuq6iy55ggUN4yLqYu433fGjVkUVy4dkd
PsMQlXIUTRUJ6b5bTjOdwcu1cQ5Mm6WQ4Z0sGsAVFrVbQudAZGNzi0liwOce72t738tOsBIPnT0d
4DioT+hYLq1nEzHlJefNPNfkjINl3hIj52leh/fQWYPfJsFWPKqfLjecW0p2Flsge6MJepPHyQ9B
7Y7M7zMrzkZiKcOa+Mewdyh4tKYihrzDKyxf9ZFclr21Qhnp9r7UriqxN9vyOtZlZC+TuhVhOz5O
uGYxJqAcY7mG/18R2PFnDIEhEwhth4Ka8N1czpFvF+NFoEONXUBTciA/h7Ky2YQCLZEXfCz9Wy1/
rdypQIE2HTr0rTFhR5cseYXgFq3DIx1xwycdqve8KwTGgH7p16bCeKOcXT+Yb40pvtaEVGNaFu+Y
PBtkQbVG7OTFtjHluOd1zP2IIf2hSZf1aWSDvXFTrzu765JFyWpr8JR0PwVUaWy6RqS3wg3PhIvG
A4mcfp+sPQ5CHH0bxq6JBKV/ybzp2zDT5mAqVC9rdsNTIWi8RV0cdvnI+LYpaT/YOvC2th3z/ZYS
0HttMG8TKNoBtyZydZUheVM0mJRV+soLq3vSS79d9Zy+zms8jeG3kdGolq6pt089aFPrYCOKLCAw
+to1PnBPPUjViIMLZ6B1WgokYXHsq35YYIpmDSt/f+/5Xh2zjSbRTrKO026/wPZgqi7C/qVptcVR
koP2OtafBNPwCcg0Blqz66siOZaqJOzfrzAsLBPITphe+wSMQ9GF4bZdjAcHnvGbEeJW82AV0Q7l
4Fvvb1S+zrGHoBeRrPE3S9aqOFdsezpXnGVOXX3BU3JDsN8jm04YjvkNsr1xDnxK00JlPLcLzuJZ
aSI1Q33MtSfRdtwybiwXJ0Ep3/17bFpOVftAP/3GpBv6fWieWBDfTAqtkIkueODWPwC7T3AqFEh6
O9+RQmKHLTkBJG5tMLHkH4UH727APoOGjLjDfRxP9bw8W17BDAwjlee/vcdgCykTQe4+vBNvqdxD
yxoyVGV1tAxO7Sv/ebcBjUMelszypfRqZxNy2Hj2SvM1hYS2n9rPQAkIbXcp2b0qMR5BpfU39M36
4HQV7tgQeZRGvk02eliLMmy5S4VrOb8fvFp7I4Us4n5uOS72NtXHtJlHY7qoXdV4fF9hpQmZz5FB
8wzXH+eD3IFP6FtFdcx8i2Nfw7pXuN5lqmChZWUfEZzrz1mN7ueTvaBs8GNufP9SddC3QEK4B4zn
Z6L61S2YibcozOgPIxZt2EPFkbsLfgr8ip1Q2BVGezmOQyUO+Zjpm0zct1w5LyVMubVZh3/l/eEf
9MaH6UwPCrjZJcvK74pqw21vemcUNXPXppBoCjBy5/++YMh9aV3eLBKbAm9zHI2/kkmnJyQczMxT
cmQ4T5/aev1xhA8tosl+Z339oes8uFBFBne/zy+O63z6hLuw9rL7c1PrSEV0T66U0r3Mx1rCS4xQ
GIlGxN7wlSU0dPNh7WjoZIgUA0ftXHXDLeDw92BU09kqUCfg5z/kDWUkyqMu0vvsSJZsABtysMzM
9qQy1jmdHeBaaJNHrYOLZ0/GsTf7h25l6ZuYOIm0LLZDMCVb2+f2qCmZDpCD3XJNjsU6ZttwNovY
GLmSfIw27OKoW13R5Gg1hb7iOW8+rjZw0zy6epPy1+rNcNr1tNrytfdgP3SjlvjkPgL0Krr0uIJc
1mXXumMuxmEZfADIrbZORyNcmKpHOwO87f8l4bu+JAtU6mpV76HHQwQFz4GGVMpzUHg3MbTpQYVi
m5pV+eAGHgDa+6+axjZvdo0oIMobMvaElKb9nTNWMcY2Wrwtfzwt6VRvebYAiK4UyWRDjRfEsHWb
DcG4WSd73tlTB+6lKFEka70+OWcHhC04kOztvy+Nh4Ugm2OQiM5Vrb+MLlt/Y4nsD9WcZLGygjvp
pQ13Kiz9J1uT3uotJJP//pGacHXxkuz7XtBA5Z79qeeZBQE50g2vtgbCd0khpze8WHghIosAFSEE
lJe1DU9sLZuXPFtfqyFoX3yAUWki5lccrmTzLQg7GC7rh25s/1nJvuYFfWlhOceViZmv4BNDunLo
S/Prw8+K3vziiaq8rrnzqeFO7THooDfA1uNRevFtmV3zhBf97OePOK4mMur0WYNejlJT6Ifw3j8S
8OPLVKOf6fF7HAb4hNZmGzpmFvOH40xqUnq7O788NRkuDz8AWIOfaLko9GSKAvsB2BsoeZfbMaKh
T59wkCYPBiF/a0G90C+U/8pLFhAx99tkvOiipKCpG/62Hsv1oaKJolLjHDv+yfF5ndFYkOwcb3We
m4UWEHP4m6TmJ6wwSH8rujL9oy0KPDsQUvtx4flQ+r3G32dkSPEZp9HMzoQX7/iR2vVwaQMiETkH
VvZvKagE2+Ixxa6kN9+BPXVsNMzgaFAyzpEA52SZuhbOxXmbGRZaPmsALVcvcka2V1ktP5eFzliO
8sgfPcWTNHn5Z5oe7aMHSQsmHZVSI22Ac+H+XTNpX6Whls1HGa2mZ+2arhtpMgT5FGDlzDhqs5F3
fFlc+gk6Ee+zfOP3bHVbOMtnTv5nyeMRWqXZRx04hb22YHKO4UcorOqS0gwj10Wd1yffIYw7zO3N
C1Qbr5OiZTcR+BAra35cbOvLaYL56EheGvhMLoY3PuYLqjmJuRW+PgDYCDFsB1TdesgwyJqj90K4
lj4IwtW7TpkfaeItR9/DR3gfVBZT88XFbiRnDW7IG1k1TYrPXRQnHYTUoY7t0UHUiaEumzHiBTDN
rLYiq/PTo/SokvcTm34lYVCPJdj7GOQiwMvUx5FdbRf47QtVIvgY2+mQzxyG7OnOsvgdEJvbN8Qv
95qj+YWM/v99SUNgFuwhnEi6v5u5tJ/ZBDQnHqlkV0c93tL+bKEvnHLb/ujUzREMAekwpMeJ/0WC
bC4Xymu1hPoAVjJuewpvWHTtSSXNh6ZqoL17lTgO94vGTJLifUjnX1gOj43KR+YXv0ZfhtWUVLg5
ElHFAx3ZQ28Fl865l72ocDNMpdxJhKZz1ruMLtWCP8OiK7RvmWhnaQW3QS0LpidXbpnj3T16IrA8
DXqJM+V2TI2Wqw2SHPqM/zy1E+PX2vK2bPIfIe+dwIs+t3cLhgZizaGH/DjGA0DX5qJYBiOknAZD
IwfkGLRhH61B5N+vJR9CKZhPy0InWcMsppaKjXkGeqXQy1eaTfOJ4MN8Grg1Tv/943+/Evb8W0n6
n/7/X7U6/WkWiS2q9qZT7gyPnv6d3qEQqzvRQ9kOB2lo1g3rFDtri/iayHxHP0aHkUrHxWT5T6L1
40QWzUOVjXc2iFu/qNLmxC9w5dFlwdJ4ZX60gJmwqajMS3vPI8p+eOvCIjkQI4CtqckSDP4vnzRU
jHB5qRNdnEAE3mq8cjR+oKtjA0PFqAyeagWLXILtEeyw16oJAp7FQ3UsVPsXa0SPVdnqHgyu8A6w
zJYAOpduQuu5TMjU5eZCE/gS2HtzFriwQjshKmYlIOdSZxu0bvtcZNSG66H/56fpR2HRZeuJuWZA
zP1Hp/uanHukQDJ+8Mxg+Jc5Ltru3bHuA53Ic34eHZA8ppgBb6nhXVdmvfNYpKBENAUOqNQPgZzM
R6OuzMccQeOySHbISU4Cn2SGy7spZjXcEcrMv2zBhNSvzi9X2HtXpeuVXW9cm+qEiyzFm8Dv0fv9
MeQtw2EWUvUgW7G7d6A+BfmUxiaYle14n9yKmpooc7CuwThXH2AbsKBAX4fkEqPsOpHd1DxvE0/c
tOARO3ZrhFC3m/AU41Zbh1MP4/iIX+GYJg5EfAzDz2UvoVJYGkY0oTHVVgFPIJy+6fphirr+XQVm
cayThgmLwrHLaDYvvZivPufqSHZgetcRWmuHZKdJfEaujbyzkplk62jbzEpZ+qhR63mKzMkZjf+b
NYuA94APPbV4wKrUqm9GM66xXbN27ROAi1P1EvidQblTeJyBmj5VmW29Ycg72TlaWzhVPt/k37pf
1tc2rb+K2gWyd09HhnJ8z5P6z9onRHPH/LzQ3rAdSJg9s88gMNb8mFoBqqAj8jBbLiaUZZ2fLdbJ
OQvKC7tndcCjzwOeEsezlTyOc/i3LyfgP/1XrvGvKF5Tcd8bT8PymUmzw3Tu9Qc/vI0Dzmp/QABO
7uju0A71B6szsUXChCuQqD/Lo9FjY5ywW08oxUd+ijAYRfA5/w95Z7IbSZJl2X/pdWtARXQSWfTG
ZpoZSSON80ZB+qDzPOvX91FGVXVEoKoauWuggYQDnplOuhvNVJ7cd++5LqtYxFfyh0F652r5hpdm
HfvXKhoKiBydu04bzOwTAKuyJ40/8P1tEDCXOuFSAg0MtzROpjGrimBdug2up6ha9cZ8NzTlzO7a
+CgtM8J7UaL3VoFxcVSX7oQojduKtCRnEwjHBO/4xnEz/yHmArGyYcHuOmq3d0YWlhcbD0QmDMHB
xU+26niv5Uwfh2l0QuIxzVM9zO6Dg8Z9gwJdYN2u3TWE1E9uMwck2HwBcWxMt5ruAvYGo9l197hW
s12WwPmyaJl+9OYo2BK6ivfsD7LOnl+Rrdm/20hzQ+SDx20HIrAUmK1DAYYaOjjaGts3NeEniEtD
48jVITH8BIyF8NwvXGEH08El09X1Yxhote/lO/XfHnAn5bxMln0LQw9bPJuJ+4EDKKAv5VDVYXsz
KMbeAudrNg/thin+d+p68zWMnPkg7WrY93lPtT3PVw5BvoJsOhR+I1xbExesKZjbG6ABd1E4xLdY
nJPbUDnxrV3kvBAVT9DOCH6FhvSO4Oev8JdxoIdTsVYGMbExmN4rOvAeZ8uO9nXJu/n7t7S5WPuA
eWxNiIDtA6/2Cutnjzyh9GOn9kmd2vdA1ssyImvyWHsqO33/xkONOtPyTuGziS5BrdxSTyX0Kp5m
KMYja2qcGTjrEZjtjfCZrjkr0E+zBS8vQzzq1oCPEIoq4U1FELZTcI2M8bZffgmdYF4F2fjEpQAp
CnfqXnaStc18Q9xEPDaO113T8oUTegKIPnh7DqnkSbAov4mCCFqtK8uz29q/S3Y116XByM/762AE
6hGHamPgW7DsgUMIWvCV2uAJxGf+GDsgZa2+/CwyXGjIV22I+UEGLHhHuPmDRE5xnXPogLPUCYZa
nZU/4rirTlG89Udr3lpAHlfdYooqBv3La5eKpKDWALAI3nXW4ySEOHX8zLdi1CdzYHlTjnG6ERn6
lxyrq2FQS2/U0a4p3d8kk9Hhss/QUpSM1vm4s73y0JJWZDqgHxk/aJHGHvdnvPaT2yBnZ/G8sYUY
jjwDKP4JdXYwQiJ6o0UMWiYfaL/ramjds/ZxK3kQCAo9T+928RlE/IHGiNqn0g/7baQKvcIVzLFq
dN4juOwtWmVyUt02nmt9tCpkPakDc1tWxJe1UzHsEZ3YwtM01/VAPpYws8Lulmy8vKzORYiNxqrH
ZD9rUWAyatJj75ePhgVEZupIRQCuYedvzVyjHBBnsfHqW2qxBDfskVGgV2HCNlVkmXqLufStQYct
InHNlbpAacKPwIXi08Ja9Eq9Sc719QMvffFimmwiQV3SnZ6pS03Dyt6weXfbU28/63S8jMrt1sag
0Kec0Lk4NnFws8geE/XDyD19VVaQQ48axtP3b8luE3lIsDG6UVltouUyyLRRXmt3N3O+EocIctz5
1lPdcwGrqZ//CN3wtopq/ZQMwGAFy0jO5PHWmHG+hyVpnQU+ggPbgNnEvgvHmJFfxi3sLP9n2zM1
VnFEQ8M8fE2jB9+v5osUlngcUKnKtL3UjQ6eaXbks6vWuBSsIwUQ7barPblx5riBOdR5d1i5+zXO
BXVpkRnh5ZU7r82bq+p5/6aBQdqCoTpgR7cLSNawrqxp3E5ZObXASriS2OVbIgk4VLqpOUTmLyT/
ABlrOnSQfFUTdTcp4f516vF36iYgzcGelHV9F/FU9+xouJYYZVZlj38soRpztVgk0ZIcPJ9zdZAj
vi5ppWJTLnpiVw72WRuOfQY1lB6Gzru4WdsgwKiZVLv3Y6TU1pc+pNytU471XTN03R1etbfMW3Ch
EVcCFDPKJTIGndC7TR3xTCA9uoE6w/oETamu2EBaqF3gs8RDpHx3pQYrvsGtOLNUw0ve4hMypb2i
7eezCT25lpls1jm0J7gsGY6g0Dpk6Zxe555bTuRVTy2bepvHxj6suGY3doQx32weARweObFx2lgx
hccmF338pfSsQ6ga+MTTuZFtvD7HYBSwxSuU1YPQUUREK9fZpb6/91V3T79euwdA/BhV3DGYir4c
sHs7V8Oht5r0XbYZU6yHqqd7gwwY4Iop+Z2JuAZ+QutqW2ZEg/2kPVUBcKF0WdfNIH+s4BnMt7fL
fRMChYwwIKfPeLDwEOLGxZZaHIy48p9U2u2byaCIKUt/mQouUqDaA6gS1jgMKqt4XNYU1BliCe57
cM+EPG08TaxMD37XN5uQTO2aSPNSNyW3/pTOmyiR8jx+KGGMPAqoHm26vt+2Rnmf26Ve8R6nzwMu
CsTEdJfkw7PFC3ufArW5CZX4KH09r023ZQcXLdTT+M3PlbOjfnYdxdw9uFewIMFYfI+r09h0icGP
fCa+ROc0AR37uTEs8s5NeMP+Dkx3ypAwW0N3ZqzfyL4vPvyBH2nGNWuuYIhzp4jcrljnrqSaBOxD
R+LrdtBtumpJK+xIAJCuK4u9Vl4Dd6n7xBCVMZpFsLh99zPKTNrkej68jEgHhku1DrQff0Hx2cbZ
JNZpTavpiMl0M+VLdyZJm5c0FCwVKsv8GOlbjcWyB22Y1GKQbwcib29+dylkNz93U/a7SCPegoi7
e8ywWOgdfYm7DGEfVgSlaPkmAWu6JTO7MxuTHEKiHozEpPc1wkKcs3i5wG04xLmhDl2CytpD9lbe
+OiyEFqJXjxzGLOqhNYEC8Tkp9kaa8hT6bofO3PDvX86yGw8kwTHWuDOh2CAouICCV9uqOXGJ0S8
E5R/r4xwPLTSTtZl4LwA2DqbgiOYRuHHFo2Kj2IvV27P59Q0gotbO9XOIp6STZhMcIu/j62oNqDH
eWjksV6Pz8Bein06pOxDFhWXhNGR67k8Q++dyTfwOYce4RxoFFg7fsSlKavArgIYzFt3PpPqBWzl
8xnVnjGdhqik+Bn2Iga1/Dy7AClQkF9SL3hMgz4By/+7a0P5mjtw6dLEWrliXFQEw1g1VlJuLU05
IuspvrOX3LkR5i/PtMaji7udMPSHhEr/7hg2LgnTDW4l5teVkbNNzOOY0EZuI95xSXuwWAVxyx7j
VVqE5SEgCL7LMypH3akD9Wi185obcOt7yS3Nz0tS8knjEjkUFkNFTnXiPm/xXTkRK0XFfQrH4162
13qI+4uOPI2iMVyk1Yq7dEouAL5zhm/6Txgpd1klooPTxR7V5CE23KyBClhmt/EcZT+RoT7zeHwe
qhilK++Hsw0qZU0RJseVRxKtJXLput6KswfCCRc53n0Ii45rmHsQoP52sprrVCr0gwm9ljUBFQV0
gNssEWVr3kIq+Wx76yUY7WzTsT0FoptY97Yov+JIalZdbI9MyCVHh0zGUxJ56JF4xEMjKXY6TPs7
W7iU3Pdi12eZvsUunaIoC7NH1RH4aglcDRc/bbdFnwsi7Q/1UHgnBgt7nXFW4onGlSbV/AThWj1W
GBotO8HHH5T31XINJFX6jv3K49HMHEYLtrsC9xucbQvLVhNk5Saj6vnUe029A7q6grb2+v33csMF
yh+aGJ2DpjkQGkvW4ywP2KHdvR9x7ctVjo+W/mXi4oPjb6AQRGsNJPY4BCWTjjM+j60+16Z8BMH3
aSQleZGieXOXuHpJmB9fv/mzWuK07eyWK3us2hvf7k55KQRlObU4DCanWa9BatndJQCxfPv9CxF1
fzN2XnOVp6ISNSeFn+6pOOGzn/vtA3BPY0NeJ7uHuUX6Qkwh1FCoDXNv305K8Q4QlnGXqPyH2ZfT
yfSya6z7lKxNdvRs3g8juua2T/guSVTggYWn3bdK3mY6TfBmRfSilOLe5Y10O1n6avqnjiTBMeMf
76HMZX6hjkY9yoeeKU+mFJkwFOGlwh7vkd7cjKmY2agbcs1Cj+gK/U0HAxvheuGXrQbbaTbJAJXZ
mSqUfQV9Fe7mTriu2jSUtJfu8AzJzWBLyVLIYWt8S+h91wRM+lV5NcYoeyywiD+H+sxKr9gWOqt4
pqriFnl968WhXIMpKIgk8HEl4bjs26HlBXa9aXLcj46g+jLBlOtUuJjm9hlCx8Jw5jqdtHo8jJLS
R4lv0m/vKO3q3ouEQmbITpdwnIqdMHTzwn/h2DlsjTR/q5lutgCtJ3ToLjwYtc2GalmB9AnhT5EW
9kPjsUZqqlhsi4juVOo8GO9rX7IGwPZQJcZO4tw6yBbCIqfY1hbhdC4hmR6qSV2y2BpPmUfQaMFj
njU4CeqynDPjjmAKDjsgivWvsmoQ7xYbXDgtsjCp6kPfHhhnSIwU00EpV54D2GvgXfcWE+4mBI8g
YV+floCba0bJqe9f7TGNz6rUX0YFnJVwHClV12BymBZbo1lQSqvaENFrwuOdlXRNavuhwtaH/yUU
h8aiNWcJ/n//Qp2Gpv0izG8KSgB3CJvMI7GqjnhqKdpWnbXP6A0IFQ0lDov/tZ1f5gJzb7nUSypK
GQjQBNkpTucnw6xYLvhg0EopySVl+kFPAvhThjNtqjzvStrux4D8uRqMsXmIx4xfIE6QhByeTO/H
bGXjw0h7UAJ98ViWDDeemxJWLBt7Rw0RPNbWD/YEdfaafpyXwjJ+0tt+bMFoAUwmvpr4XbJJijk8
V24ut33aPk2FIU7wPTGl+P78bvWwCpwECqFZD4+25FOM+xX/39bRUfBTug03TTMWPEhjvt6IyRuz
OyBGTtAVCJtPP579a+pjMI/bPVtR+4bN2XtX8xYvIm2/+EntbHvmipFjiqhoWF4jHp6g4+/mxphP
Fll6PSbOmjyhdWfav7TtlFf4x6+OhZAX9lh/ACxY6Z0Iy68MakccvNbwExZojEurJfUY0AryJxJu
Lu9FsI6ZKh+MqjxPNg3MoBrWFuTFtamzfj3FbcKiApjWnKNW8eDtN2YWe4c5yU/kV+ytMxv9rpkF
RbZx5u3bfHnU4hIiTcao6bcdvGy5FkH7pa3W4SkiCPxZVHSEqvxJb9ybcl8a3Kw7oyi/qnyYN7nt
cqRyjg01PRaibI4Bn8BD5p+cLtS/mtx7ZtNQ7LGARNg/tHmKZvsSVB0IilTfU0xJos9036EgAp1P
vJD8hdGvjH5wT52LgSuu7l25gUZroVp67dYhW7+L6GBZmw7ucbZhkCPniZSgEqxrMsowrQCnRj18
Vm5HsoDW+EOcfcazbM/okneO8otzTgiuIWcMxE9fYyPZkEpCh+2jB8sft1jm/UMgecXZjvN5DHkF
pmBP/tFlcC/LM/tChQ8Fnn7rT3hvbBYdTQtnJS8sgg596NwQyLgmNiwLUhKZbyOEZzDNx4r4dR11
G5nY/c4Mqge7NOU2Zr7in5u8m/RX7TD4PIVowTdj03OlDaot9sDpFu7LklrBtWdHhTpIjI0T4NMo
q5o75WGDZnZtDyRwD8P8AiC7XCb8VoX3vsGqUU52vLegCgJ1d05h7M+MKQEZb4O0AHvKlp5Z57WJ
jB8+1+9T622VJY99ayIzLLw13UG3TNjepIEfHoPGw7mTY2gNYlncTDAtBo+B2G74DCnTGPbaoU4o
bFOLxzg1tagdj0VMIZ9n13cEenNag+wbH5PN4AugKaxFe3Ty1VQMxUtAycRUy0s+sEqZB0B/Gcs3
UAyWtZqnjPwp99zSLT9UbUQ42MNoH435UQf0lc3Q33ObFAWC//M3Zutfai59KjL+80+M2N9qS//L
ctP/B2FjwhW2krYJoeu/Bo49t+1n/Qk7P//5V+TYX/7sn9gxJf4g06ddISShHswzlKL+yR3zvD8c
D1+YKYRHjyfdof9OHRN/MORIqRXORIuFFn+Rf6svleoP/gflcjO0TBvX9L9EHSNV9TfoGH3u/H35
a3kuNCTPdbx/tOzyxnAtmAzhocAIlyVVsNGNBuFjVTBvzZnIIRrLmkrF4Rw4fnULyKn9NbOwegBl
1UBct2lXYemuOFznfKwgI3A7XJtF3KzI3/kbPx7SZ248/laLLsEl7TkGfRza/OFGk3VgKUTBjA2X
3l64p2JQXA2cnuGhjk2ejWOiV1EKeMKXxO9T4l8bJ1bvRk7qBavJy2S6F1/jAiDEV6xLR7N5BaBz
VxicbdOIOulXSfk0F0BDOKzVsKnIXWwmqEyUFKmI6A+VLywHE5yzSbJrbAovNv3E2h64S7uGN3il
wj65iQOjWmNA5+t77M/r6spn9GWMFZ5211qjImfrEKNctQJZYj90ifvbSRQhtpK41yGhbvoIob3d
JX0Yurt0XBY3ZlA7PxmoiD4YdkDmgaI/FW57Q9DSASxFbspIcVDXoduffc+bbnoVuk88wA3s0NJ9
SEJGEHrUephi5j1ttOGJ0sn0syQ7v51aZ9ebrSLBzPZLe8BLy9Fm7ax9d2up0uFRFw/nskZBSmHe
rFQ93PDces/iFEMmBU3gHWe0p46hzSQQuql781eDz5Dpxr4OlFYaIRvRor4thugrMWaE3DEd9hVB
iFW+1B3UQKAPxhAPa7HITkMZ3dptZxw6NYT8MH0PNligifbML/Th+mRe0n3kJh8x9NJVVrA0bAkq
0sfixHBqiWqtiX9mpwZ1c9c3bOghAq64iwFZRF5E8QuCnW210DBL8wcke3MVjNwmak1/eLJkUway
jJjntHoOMLHsWuIr+8BY4gzYvrDn1RjD86HBPSxD4pK9AK6vOG48YjbrhsGGCWe8BQnZUavikAyi
wuJSB1pADxDJtoLNs59rvCoFjihOF04iMUuo2WPQcc601VNutc3ambruoaVMYovLCPN9g2WC9VWy
D/CVYZQzyguo9g+TIN/O0333aCauPpFp798xE6Mfpxgf08EkZ2nOXHFUYuI1sfyYUrjEOTkO/qiC
c3RNA6r4yAqu+cE4+Tdgxck6G0K/eYnTnTxwoY+k6K2T6fgeTA7CBzhESD5LAnpVSJ+rjcCwderI
u2cLACNvzNyrgWa8B0kbsXiB9YCODcdWudxkONm2tS6oQuB5c6EboNmmPQ1LZqwoEmKNMcsRk3uL
OS81e8WSicPNYmm3chZYbmmklB/55iBWiG0Ul5JK2Galsp+t1jeJERveQYZEn8kPQPMdyJc3WeC+
1lYAEs014hvV0tjQ94skmhB6GhEkn+0gsS5unhXHzGE/MaJKb1Ujw1XijCn1K5l1wBG6pqP9mUIH
85bHNStgQpjrCYhAWBv3ZolIP2HfpL7mpbRx1XgFXUUJMOt1PufNfZEyrtQiirYVRJWNaZCWDuPB
2nWj4WDg5HgHps0/brHVWe574wzlYv9oQOOInPcxZpGvKAmTT8l6ce/nywa2xtuVy7po0BolmfIQ
oi7lKgSL8Tz5My0xWg3ei8nze2+oVtzjHufSM2f1BYESJ+cc2w1LPla7pq4OglCR9gYenVbEvTPO
4apaEOmL7B4bIZGNIGMN5ibchFuDQTKYM28dm+FLVVl8YlGJsKch3HSDcgEi8CdC9i6rBFrZRvWW
CfNjwdSyeK6f5tK2iXKO84MSU3uXNsAC81Hu58E/EaS4c4CeLW8DzDbKeJk0j6Y65AJcq9w8+llb
vprkRg8ud9B9YxGA5f7wO7BijKne6G6w6xLnXgoDkTIe55QeS89oiGkCTy+eoIF1T12cEipM7Xpv
EyJD3MG0CXQMuQGDZ02/V86IRvxJ1PwI3fLeHrInTRllQpovn5bulyJ7qEynPZqlGa65E4EcqpBy
I0ivcDSL619mh/+kt/vPk5aROSjym58Lg/QfJ7H6B/4z9KeydiysxODNs3Tvpe4AsmUYqhuXHepb
M/nyoZ2RX5Ou0d2WwAsN4m6OoqU9xzxqUHtY7lmbmLKPDjLCdRK6VXoDnCB7Y609EH7TGAMiQ7K7
xm2EWDRDGl71ABlujClTzKheZD6OaZDcEUtpz1oWbJxzuu3wwhnkWgurYu2WDkzV3RxvEBOJKnV1
Y9w7ZcInp+2ic6CQbiZJioi+AHG1WzI9VEirU2wJzZWPpxmlOxqalguhwqngBgiR+Ts24e6VjXx0
n5RutWcKQi9jJsB70Q7zsfbEuI3SVG89kVNn4ASOtW5z+NALoxLDLGRlrVdBPyUD2VzLZt7lozQV
GZa7XtnlFz6Y6NpGnbEC3kBfZ+1b+IlltR/8EemuFc5bGAe0vBWGizWHsUxcHAMuEIJ26f2IDBwn
xEh7n9hVylRfJ6Oio6jNb8pGg6ng5l1fcYCzYsuRvz8Ny5huJ3zFHzoeHQy7qrxkfW1120pbcpNU
BJjqGEkFO4Z5q6Iq/y3Jke+IXY87J/enAICoB1nLTo1rABrjSE/d/NBbDhcG2Y6Q/w1X0cUxwOc/
O0ndgeQhxPNraQQkPjezxscc6ZcHgjnVz9LLQBYay4cLX2MxbW0kfm9F2WNKxt1Px8+wrIr7NBb6
o53a9hjTZZUuscL+NaYieBvGk71tUqmPrcF7bDPXE0nUqc4R33LcS7bfLxZ0PYQ3RRVN1zEC7JoN
jbjMpVMn6+L7WQaycOTiutgul0cdjSPJZxGF7hcA6fGt4XmA98IJrHvAotFH8f3MpN094iANsqi5
09CawLTROVOz/jPUO3C15HcTTO1LSK/HQfZts0+8HFa+77DW6F03exnMzCGD40Pw30bfZwesT/dS
yhi0PVVoLliRSEZ3EosW3x4z7Zb8pXmhycQIN+MUWScnALi+8nOz2rvLcVjMk8CfQM3Gc5lO8Okz
SqFhTinNsiFZTmFsK+LNnAqmtkYYN9i43BOj4XgQFVGm/UyR6mWhRh8TfCXnyFlmDds2WAjSA3ZQ
zgSrJ83T6ZKN8QCee3LPBAl6bHcuxgu75Fkc+QaWbofVKG851r1rtgOsOaZ6aN7iEVdU5AOfiILa
JvtTg5ZQVQGE12NF4kUgRBE+s+QuoiHsIhfkyuQ4AyCoAgQhtcfeZqZxA8Oe9sEdRWo3uT7Pb8+o
LkYR1fdUM6tXq7K8Vx044qfhTv2TR87qIaBGcSPoWfot8Szyz5fOi9JK0r/imcldYOAarAD9/7bI
fdQrpzAFn54pu9asfHYULKBQcNzON8oVVAJJpU4mqR7cHUGzZqMT4C8jyvWEhgZ5T7SyZRkmo8eo
WWBcktLGg9Kt2rLTJBdbJRQtVx24rISa7rNHWcl9btQ+FtZ2fDHzqj8Iw9SsnzK0Rrfp7gjz518T
9Ts7oM3Zh+wi/TE7sr5X+Fj2cjSiTdTbCY3iUYhOIJMwfI8pfoNh4ff1ye7sgjAhJrE+DvxDjxPk
vh3yYidNJmlrlu6uqUlF2rJoufsUEKmaVpEnnLV59qtcXTvOpd+l0uKprYecreGQaOpc41Cz0uFc
Zl+Spz/NaQ5waifdqaZ5893F7f0eYY/a1CZAOQQ0tTFRjJdFMbVyerxjGZUCtqTRnDfotAMQAtpz
RtvK2CKhjGg+mZEf8ESZIOYuhhqxAnxtpceYIwjkRfxUetRprdBYxa5sSI6uZdiNu2bAgUy9WB6Q
YKQ0uE6KfCvIj9/0HY136wqlHsNy4kcvxPiwOKkBmUJgcN5EaSRfrahHtEf9DVZzST1tir/rwotV
fpWdxcvTG69Dk6RPI/zVg1uQQY0ZQ/APgH8bSly9ZtiTvBnAY08N4K7WS+fzLEusmnSd701JbfJA
/QEATbzADk7OfeuECrVEeCdNYmhtCIeoZijMe3OO8pcMdyxEFCMe7wMjLyA4+wXENyc07Y3KLFwu
eFqpvkiaJyGL+sVhwiKPw6ZVuuT34HyPb1lL6l3J0ju2spw/zTTtnnH7UmvjpD6QxVxVpwzDP/+f
qd3aTRXeCXZ4G4uPPsMeyrb0KgrLrNw8N1GUvQ292QOMDEqTgFbfUzEhY3D7pkzEatK0dfHwxRpx
ksMs811G6uUamVaM7z3j0m4OnvgZ4HzON6Si3RQ/q5eVOzLwBeaSwOBBN9it/8yS1VmHFC2KGX6Y
M4zlXT3n6n7Qdfrgt1b0KxOunki/0qdUK0eRtIyrp4AY5ya2CbT0yBdXxx0KOBHBRzp5VMj2g03x
RuLhhPCpL7di7kS1tuudHPpu74nAPnbeUD7mKjsrQMN5CXJupO/R4ap3gLwCTjUauBzY+Cc/A7oc
QYFoq9skjh1dMGzMN93ckcfzoogBSJp7ZtHxw2tCMEwa0VhggVoDXK4WYsKTnAdukRJzX2Voa1xl
xFCOErznXcshAR1kMK5UtLQLjcBl7ZK7t/AGop+tESS89XxalYsALEs9DoAIh+QpJB9DcKMR2CQi
qvhCM9g2c9/uRrrR1hO6ynPgEVVXREMxe/oDfVP4yDfS5QGz8nKa9kjfF+KTfYO7dfpePzjJqDfB
sgWsPRT5oomdO36XrVWA+6ojJL6lXQ15ZAgFPT9RNDrMz6LdloQUUDajwduGPkmPOI8SqJGpoAgp
MtOjNw3GkagHTY71SIJ9dMXVb3W4rQYJBAkP4tGBgbHH/ile2ppOKJi/vEu7pn/mWzX4ItyZGTIw
jegNywLq6oAB2rSsdqOzerizYz6WaK/2S0gd/A/Td1jhSZg0LvP9Jo9cCR4JLxWlNergoa9vIWDm
v1WeqFu3cdLnOG68HffQEfqWa+/QE6gtKxlZvNg3b2zhtExgCYMTc+TX0KhfupvcTcTCl0xF++CY
Dfh3TSEczcW7zDKy9VjnPwy/2JQVlAg520Rmmcm2Qx1TXRlnHJkyK269lq1gYUmSBSR6Fq9XCxkv
z+rViDNp2zVFS4yRn+hSrOumRA9Sfv6J4z7xQbU2HrpV/GeTA9IoJQb/yb1AUHLwl1YArgXS8pa+
AgfVz/SUkPzvPz4f4QY2/+t/iP+pqb7BjzqpPW+T6/xmvVWfxlv1ONw1D7CTc/Jmd//9TcRevuL/
uYh4trAsYdraEzZOK8v0qDz463ccoMJnLnmbfe8q/ystgHSvnYQn18q0NA6NAkfXxS652WFENYbf
wpl509l+8js2qHFesDrFXgxlolb0w4BBmH2LFy4uui6GLhdVLzN1P69cyJCyPI2C5eYFOCO+J6tb
DH3VFbpgPy7QeNbyo/BJO4/2Iz1RKIC24DbngICzIGn9BsfkYkc0Iryv6XRNSTYCuokzqCx1WE2E
QGLeHze1Jk2I8ah+sQOaCLFlyvT1//KyLfezv71stjQBTLgueq7NIvgfSmqjtZX0VWXsDTFWJ79t
YdtT3noM5ip+LomIwAag/g9+XcTOUnrivVFhSCtL4QU/FVDgtV4qTFtDxCeDs/GikIbfQqBwMBAK
IlSqPFMrP2H5YKG0siBAAZEzyuScJDFkqilvhouwLWFvDdMLn4E2esfYlROU9EVQtDSjMdSAOf8E
k0uyIWtdWtbnRYNMvuXI+FuanEWtAU46pWCqYl59+H6d/j9fF7D1caz/tp/k6Vf6mQef+ec/lgX/
/if/Y1lgMYxY2nb5etK00Ov/Y1kgLUdRdMuZ8Pd1gdB/MKPQUoIyJZetAG+9f1sXCOcPxcNDa1sp
RaWi6/4rJSWe+uezwXUcS7hS8XDQyuJ7/v3ZEOHbb6yYlAhZeOtNLRWLXVw1iLNoSIc2bpxLH7rI
+iVsJEQmWKTm1JgEPUkh3A9y6XC0YkPubKKUZ3JkmImXssfKRqun64BSKFzmem53DasUzIIsrOHl
+RXwjaqoASR2f9ZJdjwB4Euqm2gYWgauhIpoAPJ9Cz/GxhXNbYKTp2X7gAmCm/HKT5LgKyoT2iwR
01B8rQiteu1rK/ehaTU1a/4pMx+xj4wYH6h8wxc3h2Z5nJY8H71PbBxMjChMC41bPEOHMnhypVVz
jZeYC27L8A4rH/XUVGuZr3lFdlw2CaYsx/MTcyOiOX4a0NfItZHg8Ac7f0Ifzl7MqIVvoPOhhoLE
jxjTW6bpYMdsgOTht6jdBA5iOZBPYt2fAec6W98dow2+r4HYbRq/tv5yQSoj0BhUvmAmD2K1dJV2
ggJ7uzBBIum5RDcZlmpTO4FXDmem1Yfyu/uU7UlyA07Nf+yWatRunMnx0N1IrxJSImVUtnqg7Kr4
HS7FqvD/3dvRG3C1+e3cbVsS67tuaSzpTRfyxFzDe6CO8KXkxIROUiLNkzU8uCaVrqDQ0iWUXt9j
3EVbTWIDK2piAumNGe6JGZ1sG66LNGiMhW9oflRLiyy8b/9SLM2yFKkzWn7XzaIts2IFUXeoRT3f
YB/Sa6ekoTaqFCmzoRtvJA1lz6VV+DvPsQqMPEu/rftddatTQ+2nqn8RwF4zGLvEiNejL8qJW4h2
dlVXdgcclSMwCji6pExBIb8Os47uDbYFD14s6wqjzIRZH4rnUYaNfhGmbj7t765e7NcArUTm4vlz
l84WrInEsYzKWBVLz69kJj2Itu0vSH5AEzIrp0mVLvGb7M+a4O/G4FjZdw7g/0NGMJMrb5udUKV4
h3tD9NtceoeHwKKCmAWP92F+FxN3HTF1jz5DiARLcTEmmuDWM/PsXMT0GoeYzB7sKnE3nWNRezy3
NCCX32XI09KLPMIPWfRw2pJNu29fraVBuWPBSTQ0d+7MvnZeZZWWN/QrLpDZ1DEOzWhTTt23rEn8
0umflB4lOExvOOCKn9Decvc1VVXLdd5X7Vf6XfQ8hy3Riei7ABrrB97ipRXasrUF78kjQbXyQ8+7
r3PYglFPpdDK+i6WTgqoG1WCXw+6GJUtDlTKcqmhDjkJn/qlmtqvHXnlM9MfJlIlxP86y7lFlqLP
WhFTjJYgGI+J/03eeexIjrRL9lUGd88f1E4uZjGhtcqIVBsiM6uKWjud4unnRPUAt7ezvkAjkNXd
VZUi6MI+s2Pd2NL754aUFAH769ch45ljb1TJJ1As3EORLvoSvVl1R5vN/ellg5g3y0AFZzPBBGvv
Plu3u6JX+7SPdASeZyk3OgEF3Y1GV3c+NbgXcSNAmnMS7RVAUX7lcqffJr7XLIwyr1p27HH4YyU+
9sDE6VpuKbZfwn3pc0JQ6eCMM2ZCObWMPLjbQCvTdZz3tETx/DP5GHr9iRGxWGsiXxqbwTPyq5pi
+NPeiClSN3Keu8KGHBrICrxsyXkhl3W15PI67epGqj2lJpa35OyC6XaoDeIsHgO9PVIo/qUSyh6K
s+9tM0Mj4zm24mMwixheXpjzBHLWwovbNt0aHGFxqMfAjelWDQnile6gAybVxne0pvAPwc3iRr27
vuiB4MZrSZ71YFrPgrw+VueskqBQLBw8e5U4yiAX5+V/CCBlnyUYG3TnBC+n1Tn46lpPLpwCzfyJ
WosWddDxzcJ1R3zUbfwIxcsilp1mBQxZRq9gRXwMJwJ/ntJ7Jhd2phqCO2KM0IonSbSp7Pr8TzSl
ABQj3javtqrMo5eO9XcpbOthe1g+ccSb+mIYEph4PN9ik0V99dFLTeDzkOA4ZmA5XeQvkCW/8SMq
oCI6IMdFDlF0H3oGvjeECoVIHVbop+zcKdlqN4fAIIYRsLLW2R5+IKq2Sp5UtaxKZd7Iv4YuLA2g
33Mm+hUYf0+Fb4jA4d5Nu+E9Ypj70A3M4Szwigql5/VcaeDubHjnMKFp+51pIZmeUGQDc3hJCxL0
22w5aVH3JbzU+eaxEr9jKgc3Wu2V50QaT6p501moTIBYGhHCOiCrg0uIMww7lNe7v2sMVp955ER7
LyvymK6DkErwwneeELim8mZVoXTMwdjmqHft1/xJ8WfGe3XhyZaKDt1MvmOZTG/c9ZiJ46tPbrFv
WtXcjmxw8yZ3KtRu+d0znXnlpPsILW7VbE8UQBFgcpO/oNjiDRTxYwiogmriSpwhtXNVxE4DpjSK
UFLjguh+rpLiXUmXOyZUou+WzPYR/3my9ceoWgtGGVcgiEwOFTfNYW4VA3K0g0O7xwjXBKuRxW5T
BoCmRkeOR8ep22E5luLZXFgZ05E5v/Mjxji4Eiq3x1nfyRDvqNUcWjHa9yqKjW3gd8lXnrgfepVa
LKSOh2mibbNbT0XXNe/M9NXhbr0pYjvacRk1Z2Y7tDvC7gE3pdHBV0nLznwMpuDKccE7kBZIDwpL
M+r7s2CgUrb3XVURcoOl59fIMYmhRPiMcFy6Ltwv7PjE6HnIVrW0vS9Hd+1+ltRF/KEZuTxmKF4h
fSOKTviCoS0NY91J2ob3garaE47rxmqbGC7+1Bqo7tYKSUTMpoZQGcxJJsx6aeuLmJrVFVWh5oqJ
sDwMDTw6KlP9YsdQZ3zN297+sZNe3kk6tzctFt7WcoLpF7NU9DaQTMYhzB0+DEurebilTljQBYd0
9AHw7eoOEz4Hg/I9KmLn0y/wV/AtoISnD+wVMkglgEP7cptlVnNt4zC60mOjzfMO8rOXp+G77ert
Oo91saQspzyQ/NG+8c1ifdVbUMY3mGD5jsHJQK0IIRdqYYt3A+DEOw4YqNVlA5KuqaNfTNPzXYua
v6xC2+WL77PmR/MniwqFOEtXifLw1wcJCyTpzlUx9eHSGV0XgB7jV+Bh3jmKE5M0bDVSi1Y2Dx3A
yqlLDbXlO218xjUlNlKMEvczo0hVV9lX4qmGek1D3CJqBiBGFjorDI3232GciK1yGmPReS57m5W0
3XWsTEjFgJeMYyJ6YmQUD3z6phFT8uG6PJKjn85iP6v8+fRsRXKJEF4wb2hM2Mw2JpQSU1OU5pqD
6jNU+0nlvEO8orOZfeHInuKmfFHcHR5T6nXX1Ozro0k8ZU5FjDhapE5eNVPSekCX1bqTKjnKCaNL
ToHRpvVEuIriwJlrLRAZspxymypfftR6qb4mqBhLA9HvHFQaFk6g6GwvbT4tFBitJUcRH50itLGA
Kv6mKasOxeSZn21uBY8njnRV6hwWOkvDnB5HeXkIoLPinp2coWH8qw2HmiEikfmYLmAhwPe3ZdVi
HSo98G2J96P7o0t7esseDGtJfPqu9nyQdC99pWrOWFYUOZ2YUGbvuDDGs4m6ssS37324gIkhm6eF
caHY3fnjNE35FneJdraHZEAVkfoP4WPjWKmWpcLP/eYrHKmYz9Ddr+Dj+AsDQjKeEQycmurmroN/
/soEkr7qe2OR6NK+6G4Nc1LX4bKAIvX8B41SuYM7xX6ubPSZEdTmSpGx595cz4u3ojX/xGnh70Lk
K/y9hZ1t+1Tli55997VBK5w3ettFi7i0K+BCwnpkTlDBfNCofFZGHt5FMsa3yG64ZnisIs+G8J6U
HrG3SyokyYfRQXWGizxuGvxdpAHzWt3QnhtuVo4+0fIGXl9WgXMjmBR8h7Cx5n5ukSjCOo9RrPYO
JmaHOdb19uHqCG4yjzSGl7p6NEMBXBs+PxHbSSVbbPo0w/VBvi2miXU2Uc07CXz9BVIDPiyzF6tq
SqzXprGddWEZ3ckrhU7PMU2bzAKnkxn+5mYEHDGtdMB+QW9Wcwe7P9amMS0uILwT4kVp5lzaskQL
zGowM8hh6oW617ic6x15UztV7JVm4vMwWuQz36B80lDJ+5jB9wg31yo9LpB1oE3cGGC2TgCrLlhv
xKNNvfSUdUG8KXOXqUwFWYrATHbBbG4dDPJrvS/ISKs6w3U7cuNLZIsrzBwbNbeCqT+CTcIWpyfR
WRdEEwWZLqK3fep+UGymzR2QGrNOd4NTMDB7ylkhyhn7jhhWXu51eyYhxGm5pWvkjxgTP9+pvA0F
ejSx+i4bmDF0BQcTG6jLMCUg0jD5ep9GgIQ9G6pKUOUk6oidAVB91abFt8jdYOXCo/j4H68emZz4
/iU1Lr7k1//6XchYjs9u3v/9X/+nbb/yf4tG//yGf/Qi3/2PblgYRalYdhFL/9tc6vn/YX7vYDxF
w/Xou8VD+v/spab4j0/8h1Zb/KPCto1/ldra/6Hu1uG/GILlWhjG/49eZLr+UxD6b1XUs30dUKZj
GL7JexR4KCbXf4vJZSR6PdIYHxheVF/S20BWecfXQi7StOOj+xnq07AQjF0XDP64rdHlCfTQuNvo
x0QVgwn8nf4RZhioUijQMAAs+vwmKpRYaCQuyVPCrZ60EkVtvZO9wvyKFlJuJccv1gUDD1bYPLE2
yX7oi3GbTc6zR67P9lEI+80JhhNnHnC6FelMjpTkGFvkBpfOQnSnniOQQibyMDjcjXrYTqUEkBoU
zUoKzqwII9uWTGA8EYj1nrCdqmmzw9+PBIaIJeQlDxRP2jFNMFeaNZkzB4byz9BfpduTux9tDYc/
DlvOeZR2DAunFYR4cEZaPJS5BUY9C+q919vjZcLDhJo1zgvFDBC8QFlhw3KqmqxPO2x64+xb2CC7
wQZrfBnrcdUlJHKIWpOXrtS3W4TLyQn3aXHKJso0OkZqMwafd91wVqxazQK86CHGAsAV/lsnG76y
a/EhTLFtbQS9IOyosSfgu4C2IuZaajHT9X/cxAzWUFRmA1FxUvoGdXuedwsMeCekgoAcXIiWqYVW
9zfXmmg11y61j3+vdiFHF80xrRjNShVtImcqZmU5+nNqqPYApbVZqqsvQ/mHkbYIClvhmimhH+mu
o1v2OrrloQ4x2/Ul1Equ18ckM9+IIRVzFTHwqyZVrspWP/TOMO/Ql/b5KOY+0CBEHXprKZlY0G1h
CN59KYlqx/olvfRPlETrnki8Rmh/SRZ15Aiv5auRn++pkP12KLFO5Fnwk2rq3a/FJYgbeKtptxIG
DT1Y8OxDWTPj8+Q0zlTNvRPbDUA7fBV9C880HPeJFv0GfcCNHfYSLZskET0sdr03DXND0TPMyAOW
dAFjbvISWiH02lw6AQF86wNOAJLU1IKxg044SfjoTv1raMxVHlIkO9ZfhmPghqU8KmN06CruyJF1
UFaxHfUYOggQDLUyrXHNG/5XUVQ2wC4fFEpl3wdjmrtWsy9sGEG29jbR5Uo396qg2qWFFEHWMOTA
Gq/1dBuyXSnjkqWBNZORdcm0juzHQCxsIOJDHGRr6RpVCna0FEwtaDGlkhgm5WKkKJDmd0LZOYAg
bdgwFv30w/A0PLdWCYMdFznqBFQ4oU7gCGimLIgR15gr8U/+CgCFeDbI+vwBdPe3cLsPMwWsQQF2
yH2XRCS4ta0iDHTF/LJJAR6zengXtD0fCzH+Ut/fKiayi9JzCOPmdjNLpZ6A40fUFQl9OF6gdnnt
Y1oe9ZbZlEXaqEtnbVTZ88Tqs0XvZdqeIwOWjCFtVsGz8CAkxs90l6PYlDjAj03rpdV8wNYo27OG
4/daTcV+4nC68Bqf+3hOV02epAzNi8lYwgZ5GEVbrEtN/vhmnG/imLRKVFJW3doGCO1pGjd5DGOF
SOXcYLK5TiIFZ4CYEXc4pvZGACapyE8puXdC45Y2U7NohIRqhNRDdgmtHQ7mN6eIkH2iFSehu5NX
bwqIhdHQoFsQ+XZSzYPSjrRnD/ZVzwOJWY2jLO/PXwBngS7yKHYV1mveqNOOKMOLF3mXNkLMU6xY
K5VdeweToFLphxl8Bm5+AuSzjtr0RULxnOGg71HHvtIU/g5dmtvBURz2iuS7jzlfQVHfiBiylU8Z
dxHy6DrWwQRFfmLe+zDtpp1rQz7NByPS5yOl33Xa7gdJMYCQdCcryrapGGnRy2uHFDc2Ss6IzXwS
tFZEDViqqPtGIufWYkUzs0q1uWhAyng0v7lFfYxZuVygfZglJ/2taaZ6jnZCBXbtbTC7VoQb+Cn3
GqDoCUpf6iPXFVi717WH9D2EB89Uz2S6t1Bu3NBcTCu3E9fBza9dbGLtMN0ZNPA1EDJAIIjKdaDV
xkvuogkpgI6Qy8waxHBrES0Y13gA6/X4fLcMTT1ebByXeW5G5xyog27K9kg+zMFuD75ZOj2V7Mnk
rybHpVDczdEQ0ZyvpbC4xutwjyDF2Xvk6auWTOnaCzRtV8tnggNM1zqamiOJeCYrVJ1uGMxji+Nh
uuaD0pZEEQLWfYlhhnjajDbPcTbQ7brCBGMd6RutFsqwj61jRW9G2B2fNOErB+KKNBhFfqaf5xtV
d9YMskagzWKvb2dhb7g7xTz17hIYY7C00LTEvEUCvD+H5oEcVbLFW5Nsa4WU55QfKTiDtd7SGwzq
c1hjStXwJbB7O+3M9joq3bbpUI1/7PFZ0VaU1wyQM4MTozo2aHoLV40kUHPW3dwx5bnUPHNZQomx
U4kzou70ZZ9b9hcFbGOyjOIw3TkMh9DmFbiQUbmoiFSb2QgAXit2UUzftxbx0sXg2IosOVI8TJ24
9LqXrjRvRhq2nxZNKhQODNm+ziGfZZPXLGAaMKpi/5h1+FUFyyX5xhjvn1upM+SVZkycs1+pZN9X
hbnTmWqgQwTurTGrasGNUb4Y3RriPQ3NU95/96lBmzaxNBIhxHICyKC7pPLohLJFDeZfpnv8ztMq
l5390uh4VOng0H5FYFIYX7EV6/bGjgbnWDUuBXEgEaiEqKkup9+JWE5pDMe45ClJx5zmHMWWtMAl
+FHnGv4ytu5ro/XaIh6pACQpT7Jiiv3dJIwXoePHCpyYkD0WOqYKQ/FTVOfUjsJvUakBY71rbHmC
t10VwiokL7DqIl1/aSU/Td3rxjNB3DeyKUQeny+I3z4q5ICZA9npnKjJWRVpW+OslyFBBgTRf15a
pIHQjM9cM036Xy9UBKUbi9PqnLm3dx1b44n9H/WvUQNeRphgRlWrcRym0nqp/W7b6MLf+FYZrQM/
pS8gGppXobipjrpp3zoKwxe2+UHbGUQZoWdbN0n9TR+Dw8NZ++SIWnfOlOKY1JF8elG712mSYBhE
PrxRf0E4f2guXo1d/+/LglnZuC/c2DyYOCYP/Ngh4mpht1Blohgt8pI70YXJhk6AZPL3TZRbB8qS
Z1FvnbkdtF8+hdiWrtSiHxNta0IcWQKk0xal02BbpZQU1rttXeo23fXpGPEtyV8jaZnLjl3uREuY
tcYBauwTCc2TcigJ6XskUOtScVtGFP2qpLlMTiNf4tIIj45nV3Nha3M3SfRt4FiviO/R9e9L5Xhf
9URhWcr3IetQqCmz1DCMEe8WYC43aozEVtCecuyYRS3RQuszScrtlObRazUaX+kAHYP6HYJltk6L
XgMWferG6JRV7B5IwgsO/Q9/DHdVbFNeYqfpcvBAbbtSfENnT3agz7noagLJMAZpb4g7TEFwL8qu
F5XP8irEO9Puhqi54nA54oECnvRWWTW9SpZGBW5f1JtBWRzQIr/bhWaKfyNis+0qw1xFZR7u4HwM
QDKyZJ6bhXcwMjub95Bo6QUzrdOUqltumtELwIqZrQrzQrHvmZ++c2sS+2hr9hm7nTi7pRpXzujL
PRjTbBY0AOmiim6ApFoGrdp0mX+puaDkoQI5VLjoKH1LKE5rd7bKLraMOReXmxbGyLOs5dmCE6h+
lQuWEizxcG2a7BCFmYXmZpZEeyC7Uig4/dh0zvg1HYad6Ta7uFfT3sQwh1Yp2fDzurv+3axrV69v
QxIam8zBGTSOlXpRlQuO2CAHUBYQTVJs+IcW99Q/L3kT5zNgNfXSLHL2af7vZmu0Xyos8cS0NbOp
VGv5krqx6Fd+rv2mUCpc66xsKzv9LCnhtR2CF8HzFvM01pUjzzjuTg13ubj2AN9cM6aW2Qs3MXCX
+URcrXR+TcibWd992UPwUWrE9ROAHtxMynVX6v28k3a3NIGFkOt1V+NIXV2nMwKnqJZGkrKmf8GZ
WRA9rq7lVkhF/qIiiLdL8Rzu/n7096VJEbzohpNPHiL55ejVEikoSVrGdjHVZY9S7iqeXRbiHhYK
9AbmxsnKS3jPR2KkewySzIOq5ZWyZH/9+ysjLz9gMnhz16MTU8WxAVKvMaia4CMcm4BjykBn2hs8
VaEhWtOsDb/oMPbWgrHQSrfCDxHz1tDtbs0ZDtC4ynDyGK8uxmrJ6ERX65ZSjYXEp8/PY8F8HbPq
HPSQ/Td3dXhoT6nL3Q6n6lbf83vzGrwIoV/yAx5g950u+ltw9s4aSvOcrr022Y5VOKc48eJcxREi
/cm5sVFX+daXX/p51K6S9kyd0VoNlTS2f4VxMXPP4qhDZX6N2kNWvrYrkZ+yvX2p7QVbtcV5enu7
tVRiPHfsh6EMZqJeUZ6YZBpXJW++1l7opLTvJiTFFw7UAHOt8QaufIZQX7/kJVGyQafjK+xiMN0Z
6Ty8+Bs3F5hBYz+499yEjr0X/jZRH3dGRyIvaom5UlmvTmMU0pQDkPU63m1QO3wj0r/fiFRs7LPc
PctcXheghLqz5c/1e3upbgSInD9IxYQmvryX6ZqNxFm5rUEjK2dL9uFVcDaIujU82i/jZCzYVwkn
pgfNGBcTisM6A61MQnJWjKxqGwvre/RlvzevVngc390Xk+rY1doZj4W+5sHpZ6dCHep44cxFnS7i
D+cPbUfez/BHmPd8a5ODySHZc4p5Nc9FsHQP+gWpmh4yydy6ppG4pgzt7MYn9L6tu8jqHnIMwgBu
jblKom1jGMtb2sJcDRdLwFpFZpNRpXhgJLHp3hxHX3z4Hm+SDO1lHdGp/ZHH2kvGVKBpVzzVln/i
n+aPLPbm2Tpat/CR8FcDXjzFibZ+FuRWm205ULt3zc5Ta8yfppXyU38YfJaBS6csdbuxETwkB7Yb
XUfXyKyODs0nTbbCqpyIOfysXmyRgO4JmzyZP2ngFS4L4gjaIZD82W3eROvGixn80Xsori5HiHGu
n7O9AVN9Vkg+3X18pIJRvg2zgT/8FRZudOsNXIlxgOpb8eVV+qZh+ZavFY+DeZaRPS+4PdjvQPCs
H6x5yZtBVdI4cw8gMN+8j/DTelPpWXfecgzp1cyE5DNt0kNIudQ625uXUNvEDzosHuWjPqbmSgWL
CZMMrZJosr99v1ymc7F0L92wAw0/02AmUsr01Aoe9WOgfyhZueB7+m1BOMn9VN/BJipPs6r7goyz
SXW6yYOf56LJz4qjshfuB2TH4sv+UenOe3l+A4K7uKk38KpxOqui2eBs7wQ9Zl02bpIBwNqxOBNI
qeoAFN4tYrWmK0dZYikoR+nxa92co3swL81b+pje0s/qhQoKYE72+fnF94/OPY1H26PlrdxyC8ky
+fjBiq5Rdu8V24bYqFIDv4pHOincfQHBAf1G/0oT6PotG0ul+sX4lqV7BzNI/GLSqZpc8zOwnFl1
DZsdbA8eUQGF85O+Kf+1uVE0zXE62cekU7t7MRAcWwUc28I1RIsEwiBEudTGTFqWmA2O3GZecj3Y
mJsEDsvM88Rho28ojerO0dKzt9olsDbjd5ghKuElmNQ6b7VV81CP9gXe4KW+ezyf1av3wimS6Bh+
zvc0frhBvw+braZKUG0EMGRwyd3a3kPXOVUVRRuavvNqmtJykxpuOpx5SHFRkA6dNXgUtrkNxRae
r8d6X5xSliImoPfgpbGc1Vs8Xcj+uEgJwcoq/lRJseJMeiWXOausO35X69KnOJnIRjVXYCMAtms+
0ZL1K7wbGWcKlC1XfDtwhI2jOpWX4TW/V/wRk6N2cpnJBN+VYqLNGuMz9Oq3hI2edVZrwjS0d26H
4g+Xm509jfG6Tnxn3VPuNuH8gHAa68soNKN3Dnb7tMu0HyvL/pjGWN8r09uHGf2dwGLEbhpD/1B1
g7k0w3a8D70rZ7j9oovRE6/3TFIg9TCEL5CCKQzJwo4igFG+j2JaUUjvLJgEu+eKox3hePt36gQf
Waz096C++2H9lZWwH0265eY73H9ovQQN195qsKdjOGKB701tR9DgJl/ppiGC3+ULHIadTjvhT+Lw
ntTDtJn37+27CY8cfJ+DR01/hXYItINHylF1+d12+t4rmWAPXfdG1w1pmNzzqXpU0cn342SbZPYL
Cm40N/2hI/vnQvJNqy37U/0ieL6h5HPpMAKz3//zoYvbHLhw9GpPrIiesvbLQH+1FI0ya6AIwzIx
+XeTfufSnLPaoGZubGM6P+vXjbVRWfmGckfD0oncjHdlWeJk0tX9HKjyIerSuenBINMMzzCtEP2h
eb78/cj38pfYckpaM+iOasgeQ5Mfs5DCaB2fGV56bHVRHZ+e9VIBxoR+utNrXPvp4tZZHidJPcxh
+Bob36G6RhqpYCZrwlOXQ3BCUktmMFeHddHwPqenOFnG5ghUN+M8H+OsCMy5N7lqxfeS4dnoEFzN
E0wfxtDNctOAFMDWs1UQdk6+zIN5eDBORkPaoM+/3K3dTuZObuwqecDVZovBL7nxGns/4vvakfpT
ozGr+lB/GSTloE37OfOsnGvhXjIh3NAH9Taoksye4GbnumybOJuOLR1xx6ELyyN2lxvQwmIrDEbA
FS3U5ODKZ2WofMnwRBH/yoDRnsnhQ9nMynjzRrr5t20c6pITZN/KT6sC+fz0Yo0EFQN8civmBdRt
WDDsMvM0ANLfxpr/J9Oc9FIGNd+5RtCYiRvtkoFKBIWdHF0rwk3luFBu8VHuoC2VM+dpX/BVDeUW
MlkcyJrVukMemIJj1qMnUVhr2cPCqlCB2ZzCh/cxfaef/aO9ygurSEsY6o3nVhoUkcOTT55NYabC
i14Ce2qK7FKWdXUJ6+HoelmwFw+EYrIw411oRLxokUjJiR1zCAv4mehXQVeMDIxzvWeiwefqx1FN
smyTEsE0iSLORIgd1rQILeNXGyK2EOaUpygVPj6hcZqTNEVecLhTjNGba/T6zK8ujmF/N1xYZ50B
WSLuso8eGlhWUdpryx2fBFieAc6QeE5VbPHKbenTzCrM7jSOZFIu6eyChASKoqB9T2QvXkmLe9gQ
HRYZRMHG+jH9agOxAiUkmrhA5UvN8U41784FbLzZiCI+9zWLUTetlmmdrTRP/4TcQnpak8WxoHcb
f7E8CMFT7bWhxxk7k3Rxnxut/vSltq7A92ymXdHl8IOQrObTtMHCNBsb17w5fk2s236MXZeuJbN4
pWhHBsdn+Em18UjkjnUwdwm5YzegghJbCgBi2VKdSoOtB8RtntusT254i92wPXfBp9aycmh4JClf
NKkGybHzO/Hwbkj9LcODSwhaBst7QnfZRWgIdD6FOjM3f7Kz3K6hS6he0pX9biaJv3WrK/4ay+um
ZdXDLBwwETW2f5k8IBCj1ZIFTL84cWqVZWzK/tk/2g3xxvoTGda4DKwu/pLGsfHkj541/r0OYbs7
Ub8etEZteot+rg5JbilIMwMajxjepT/Ql1A8mYH0yIHAncZw1Vt2sBqepQypRtSWEs4DHpYE1yYT
Qhv1pxVC4wKHBET20itcZCjI8JhM670bgv9ItBi1fNDpxyqdq2JY/8H/vaI2XjAHS9KF6+OHpJ7K
WgGweSUv+atxZcHNfDLITfHCW5/PsyG0FT//wsE0wz1Ht2jnRp8drBiMrbBrnv8WAjVSQ8ahSNUO
V96eAkVZFwdZJd6G2rfP0Fc/PMRQxEceGL9Q39Wg3JnzZMXRKbbq9ZoDIb7pVXCxppuRj+FZgwJA
jMQXC6fpWYOGMMf5kuytVnx68RTuC1l90MzCThnT2OtpiMmcwKq+M1dZ0sOiZiXeAJ3eB1A3Xv3p
W0uFRqfmGC17k5YQbowr/Okl60hMuqR5bb1CW+LnoD0FqY3FkQbj0TwnVITiKeOSWcoEZL0JsMCq
5zmK7hGIyUbzMknVyWCsB1O9TwP7amtp4dJWMIubFi0liaoF8uUEoKe8FU18rG3irQG4jBDUKsF1
NGC/8qtV9aU6fJe9YbyFRUqUNSHvG4IVxCPhHK2ceL+LVMgomlNxpj8wxHCkHZ7MfxswbA7h+5wV
ADn76jqVvnNIM9AvFaeLeW79UjYM+cZCjq9Mhkx05AR9kN1bx7TnxNKbTdbh134WOS79kGZYEIf9
Pmj6jw7zA05by9zk2ojJ3xPZPqVVTkcGPP59yaNuyRij304MlPbCkNM+wGMF2Rzz1pSUxUHoJHxK
RGoAxTsxWfZsMq10mcWRscgrp8OfK9cD0zY+C22iS9s9OOQeoWok2R2Yz8LjN9Jf2LaraUjdXZFF
d4u2qi5RAAfMAAN4MunbGiIiEp2/leqBKal6Gdv3qoJhw5ai1pSD04/X2clrhXAbASS51UVKmkKD
IIardFrVk2VydKRcrAr9YekY/lIjm0QpurnE63WvNIa6mKtm4TRp8yiHTKDEa+bY0DJLJEiwS7jL
Jn7myuQPo7sGul74IruFMxBMEL37audkvmnAGRk1oYfr9DH/xc233YGFk0KmrrmVWrI3HUACASkR
QrjTjBPcnywaKL8jsqqBjsyQNJKQTFVqziFU1MtUa/a+70AsMbG4ocCt4vz5xdDJDPG9ODVBuEuD
yNr1kbTnAuc3HjMfDQu/6EJBGKEowtj1Lgdo+azt1eONzDUfkE35o0Hv5MaTH8Ji/JQQhOYWKAHY
cUGzFj5U7z5OunlSufG6a6+1gs9OGu0oPfjcZArAkv6BMMhFF0Hbr58koxKGid40bJ+6xzZolbd0
MTAq0ieuB0ZXh8j5nG4wFfBZvpEibRelILRAXLvH5Byy2yfd3hIKKz2tzHqsffhNaV4qYIIrIuSC
u/+wNwjnHku92aWp2GXtxZ2OlKTIFa5PhkZR8UVzwfhWmNG4CQY49KKhkTdRRGTJ4f1uR1omglJe
i4+/FT/CFcPBp2fJwzq1nUgg8FZv12ZREVUx8i3tAPXDjOpDKIB65n5oEG+ALw8I4s7IMdqNFuZy
ftrVV4QapxpbfQxkiaupblaunfjLyIxsIPGTP8f93Z2c6FkrnJlgNNyEebqgJKtnXNFmVb7xUgs3
fRXT14R/l2XNuqeZQUjJyy9mrz24lrgrdokfwB4t9aDwd3umHmWN6xCyOh2CI1fFsWAZil1uoI0r
FsEEsVZYRXSXAb8pnTim/h3fxrkjLiNpig3YELxTk27vQqf598vff5elHmWbf/+L4Qz9pmQfZfOi
za2nAbp15HR0jGJcmwzS15qsrDepQLP6xkdaBP69xNUNKMUC/SfXndY1B9llzSHsUrGMe8x9zAZc
ggiOs2d60O96rNd/f0Xb1u8y88WSZkxnB5gV0JL5qWEQ2HWVpXZlZ5gcMcqV8tSq4UG6+9rY0fmO
m78WvnP6+2ILDIMMK8E76T+h8uuXqvEY8Mpxg/2A8z6fKCtPykOvZ/KWM5nlJ9aeRQh/X0+8T83g
CNznPUUNGdiqZz2AhSmHgg8h35D3o350sA002YlyT53lGY0eqmfxIjP1f9k7jx051nS7vkpDA83i
ILyBzCC9965qEsgqVoX3Pp5eK9h97yXr8JKQBoIGAhoEyeYhMyMj//jM3muDMko2NayUpxNZMg0T
d03XJP5ULmGHshB6DVwOf/IXpGsQs3rDYM/0C8Y8s+JeGCmpjHonQMwTeIr4GpflDMO28yEYylPu
s/iohFhjsjJa6q4tb1QO+1luRereiCr+EcfQULMeE53bkG2YuIjJl37JGakESsTIqioYJUg3ScLP
kWRKuhAAMI4iktfxauhGuibjaiwqXbBsDLvH484P33/2H7+Ua0la1NB6NI3QKECzJHYfzDidZaaM
H7rqSYekKDpYDQL+NsmVpRGj7zctPN4FMzLnRVGGBpqYEUQFykHolZ2kVaNGatcpCD3XysjowbhO
7mRMPIplE/QakyOU++Gq7UA4qJ7e00vp2vTudUK+hLoUTTq0lNQtwiqKBXJyoRAsc0u66l0IVkt0
81nL4HrYib+Tz1y36hUsOH0uEUvkGd3TDJQoHdtUJ9rKzttPEL/llCw59q4mMvGKGOxAau4xVOzb
JnJPZsY43tFo/cl/4yHQWurIb/gKw/41RzqIqLEc+BabKcub9hZi4ZyZcck6OTYycwfkyl0FrXvt
fE8/qhGOK6eDACWUEwdfGTG0xRC45fGCE3XmxRQN0Pk0LMbCQkezwCgBLBCrDE07Ce0dnEk4Bp1z
EomthJ6F+71mmN+lvbP02mKXleRpZ1W01/lKELQiEwEXn1iiPkh7kMc9M8iKpxzJAAoStK0lyd+k
VH8DnPamq2I7EWhGlshEdlURTdXMDvhGA0JL+A3yTj/DZsjZNgj0Ur3oIOaYezSvm1PSFIe4clN0
sYn6Tli74irvtlRYBwPN1xJgD863ZAEMozppTuscigoDIXjHs2PFjIhoCeZ6IIuov7wBD0ba3vdf
anaezno+mEkMqWAqV4a27PQVFhCOWQjbDTSA1vOKNXaIq5NEVDsoxg5OmWmHyCzafV49EdzHdE9S
vsgFMRjHOJVneDvcRdxlZ6fw0h1PeDBqdjxOqNzvpqozFAO0QnyMK1/wPiPmRhFUosvex+AaV5FD
trHXWf1NS3AXMlomUkrb10HsnGjqLjog39T3o6WflOXKSOVo3FOmjd1KWxl6h5eu7MuXKG7asSeY
/BWMc3aZwqwaWr3KlW4uaAysja9X4gbbJtsocnxt8VUWFLa2RmlsK/rZWVK19bgVVYwXFjovIseQ
lxRFRFqgW+7j3p5Rby9C23MOYc3AUu8BOXm2S9q1rC15RBQX00mlWVyZgNdq49KmhjwFlli47Sr2
3YI4A6cbsYrxZ5GgerSUFPQRWx0zQNpodD50B1KqA28ciP7WluMYB2AFeMvRj55BTkzdrRP8Mpgj
FdDQxarnZanJpaPFlKzukuHVnRaxslJNp1sFnjjDBWuMRUSgo8b0d0ne3LgFOF30dKY5UTPv+g71
M2ywoLbksVoQ3Ku7kcrSKMXkXMDP7IQpK5Ns5kfew1f3shWas4DI+3Hb4bAFAFFMNCNfkutEqETT
QX1L1K0zCApat2Rz4Y0RFwO31op1HZc7MZRYjSA1YkhTkvCYwvuM9zGl+9XQIRZq6iZcGIYjLOPA
QEYtqzRTsXUqi0IZkv7wm5IojdeyZXpsJMrGyZWHZ6NZLgPvULbmqmjF4CbZEH0ROiYL223HYqGo
Mx4IBLHeg7bUZyoaI/Alw4pYBmKuVfA7WHK+U6TyQKQUuWqAbia1AJ6qN4EdqwX6p0B3534OcNnC
dzfPnJS/KO+9OYJLAW/zssL/s+oVNimVq7I1o4TUeybcegf+BVFW3bsHPzcuocKwvjwncvPhplqL
al0OZnqKa/mhFqqyyAqDTJbhB86brMq8o1uazilXEwpvW5kxh3LPZWIBH9dSHiexXF06lxyrrE0X
kVqJ7Jzs+Ax7kgpSpKPvYT+jrcknP8iTD/8U9/6DOcUh8dDI/4//Iv9MQvi75lf/WfOrtFUsEkLT
Lr1b5N+dhhVhSWGCdq6ZKw6P5yDyX2QpmHW1OumKjYygASXLN/C0OaIdi6YiE/Tp71+V8TNI45+v
Cp4u2DaZlCf+zp9fVZbEwPAFgZ1JuxPn6fDQZkl0K1ZoJ44qW8Qu/ujYXIlkOKRA3bP8JB5bk6iv
ZSVN1ZO8U7fK3jrX2fGROajvtGBJaF45DGCO9lHP5VP2JHXJ3saGfIhuyqO6dbfyUh4Me+kUzuhN
0wgyzkbk98yiCnXbrGEHm1LVGIIJnS9FO1nRf5Q620x3myez41HDvzyhnEvVCU/29e8vCYzhv6mz
JdTjQCEUEb03HfLP1wStgVyallYt+718bJt17I3yZM//gEsK3QxvOMQz90JKm84uaOlZkFQEGrER
brCJROBFxzkWj6j00B92o20RTnyWhkfilKfQqpYm12diDotFmjqN9a6x1LwdiD8n4+uxLehjEOEE
0rQ/yNs+mPEiHnjrGo0pLKPzVe1fCc0WP8V0J3mj7hkDpJMmWTwx1A3RXSMEsOAPze1aZDmz8W4e
SYxb5ZE8iwaLFEighSVOJr6AVZFuR5wLi1wEgraVVaavo6wDoX6DBemSlWMfhdqabXUia8LsSPII
YiXCyW/Ke4H86nP458V9eSlO5q33JvW+u85Ylt0YgmzUY0BmJR94wQeeX5x8rN+qY84OucKYvShd
goPdVDS2qDyUEYZd1tjE+tRGDMu4Iumn9F8S9pfeHgrNBabnkgBc9ptIqdh18s132HxabECPBbtQ
l51oQN1nsSPFOznqr/Hr4MRBzzQO9u4xZu8JUpBx5tZl02rvqGS4zsJFPv3+9oE78YvbBziNAQvC
wHvw9StFHR0IKYP4pd+m06Rf6h2BXtXVfA3911g3HhNO3AeX5dndCog15Zm58zVmi4bSf06/4LJb
YwLFGzxa6tKbdtXeW0mLJf/cBkJDcFQWMRu6i0UAerPN2NuF7O8y0nVraTcgFFNEEOMhh4iAwFsX
kBmxcVkoIHq9pC99Oe5eFfNUHXHoIfxcZUeu3Sje8/cO28SzzmYxCtb9PWPXWHIiBxwS41KWn0Yp
I7sPNjKHCQY+CccchqgqCJIlkQZoXRCU1NcwmTUEIQ9Lzm2p7+qrfBdedHUfVaP8SOLba3f3r9ld
4t6W9llwVueC0ZHnYKL6x7kdjpyCpsFeitgS9/nWY+1asn5VeS6eGw1XFXl2I5tv0l0/WRdhLR7x
v5ar5tN4d7+F38x0TZScHJ0pOUeE7fjD2nelby3zOcFcUq2qN1F/jViyNMAHF96sYXGc4p69ErYF
lGBiT2mARmW70g76lPA21lLfQDnMCL8C/1vZZEzO0m18ja/2yb0K9kLiCGqNebMyKY8WcjhpMZYF
WAruVbAf3jxZN3f5xNuVWOitvLujzpLomzivo5c8xBSgjhGTck9oj8G0FZqLdGmaJBSh42GwMwrB
G0ylR6MsmlFxL+QnkXhrPNQjoNvK63ABCAMb60fhDHscnbecTDyjQkLJ6oACEHlbpeAICzP1hYA7
cvOcdqANtnM19lDAp00+wzfmTDS708elqB480lkR6fXx1IoZ5DGi+bQco1gJ0LYWESxVrUYU4HZM
m20rNhYtTunff4mUvxtkcMZgy5Kht7Da1LDp/GiQYebnwhGouBAORl8rY8lYyzdWGntbdFAMvTrP
Au4JaZTchd0n2dLGCImP1xMFx0RLe+SX8uLX6HgROfNhSttgkTelTmqKaI33jO9ZrNvUfDU0JZRR
YUa3ltMfEFUQyqTbME2Tl1CL/VNERsWot5viAgabWRKBpLYdzv7whoen/8+OIEXURSImTcnEhiR+
qQ5yG74UC4tiWSqfSKoIZdxmmoDUjk2a0S4LAN1ol2WChDU9WLYzIWtXwlniaWo9klN+6HY622s9
e4ebPndNullO3oaTNztJSCSgmh8F9t+JyIqIkbL7h4em/MvXD8WDzwsyl6p+AXKhqZfj0IzKpVMa
I+GsPCzIjr3yWTNH78ZZsMjY+I+IqZ5Ft+SmYz0vbj5NHIBqWG5Rb4zNFQU7vI+WTB18PezoWwwo
v7/Mv3qZPNY1LGBw/VVF+0LxkqNCSuFdxBD07GjhItTStw5bYEnwg0WS19qKdKmrYqvKWrUY6q4N
zYE14d23GhaTtSMGx8Tyb6pYxoBTWVPTs6pTMUfOkhF20aCy1BgVFYRlIxFW/wAhs/5emSiapYI7
ljQwSNyMP38tnABSh9Zr4VJmbDYuaoIJfEBXYGNBUo2pkFhUt+YWxKS5xZa0jAp2Ct9/9f33ZUVY
eqgUN56jf1ZVHiLyjbk5ImHWG9SAg5X5lLpWsXMjZ410NJuLGNJ4OKNv16Bzrb//LDV8Y63ixa9S
r1kiQNI2dtET8Dr8jJUV2SotkUN9Uq+J3ekoLckfNCWsH8NGuWW1XAw75mRtDBtngkCL14apSTJs
o8VhLx3SL7GlNnJ1HQ57axxPaKdYZRcLZdhra8s6eorDrluk/ExTXG69HjO2ppCiXzLRJntoJiwq
6pEvU1WFOU+RIHGbGephcCoNICD27C4L93DYvEfDDl4etvHotWG5DRv6atjVF8PW3hz29yKLfM6e
aFIOu/2jMuz5CUxi6V8P239MMkgBrEET0M3/cNP+7TAEYMVBaOmchRo8nq+f+pCCgMwXW3wIIFbH
KTIvTKb4ZiF9UuvFpTtJrPq1A6i4a4QN7sAPJGkD77o2sEOoRznMQuplmdAIsT5LsQoemWTQnZ8G
1ow0ng51h1vtHbZvvRnvJJ/Rsy279niwtPzhzfztFqa2pngGMjy4LUF6/XwL65lbZI5TuUt5a5js
3127nVAFCz2mN8myt45dTTJfhu9dFeIq1VmBK2GBbAgq7sZVwoMHWSm+17JaTNtdfqyvVBRvxsu/
V3L/15hsPwW9zD+SwbhafE2D+X8w52UwxvKp/ecZL2cPC9JP5tt//Sf/orWZf0GQtGRV09EnfQ9j
+RetzTTx5Yo61vovrDbyWyTwaYMfF06lJg9t6r9Fuxh/4SiQRZOCWpQVlbv/f/73n0CRxZdf/9iF
D/S5H56zuqVxeoqaLOHlJclG1Ybi/QdwpDYE0HtmJy1iVJmIyKsT+UL7IphIIsgS01xmLJ1t+aQT
0tLA56YNm7V5CYPMIBfLYrztrrtlH7/jrzpH5/Ta3Iu7hu/W+IaK6WIreGg05rDe4fjDJf7F/MD6
G/Py60v/8oiF+Rmleap0uCnEja+hflabYC54DS8OWEow1OOwvMd91kJ4PMWpUM1rt9tBBZ8rtbwL
ZG3f1nk70jHwTbBOjxKTcY4Jf9uI7ZncRxtRYzUsHy2AkaMg1K+13GOcawfp/tFUkXx4ooyjVCD6
zxusq4r+xoSonFRYcogewMoj4rlXO1ZBnoViqei9U2iq17rUJlz1N6DcyVxg4L2ILXvp5ipWXygu
qMd0bykkMO9DJ9r2mfteQcZZBlnAIQsXeNI7Mfo7xZmxyiMGQ/YqLEwc1KAr5siTDDwg9VqhpV1q
SjtH/Qtnj+CUEG6C5gX1lGizt8DE1WSY+pvBSNEVEUzYrQb7yIwWQYxcRQlJVnErXEks1j+FHBun
IVZIWpGnJjgST45/YKMqDB9xzmdtftMHv/W9vWfX+JyfIf3H795a2kD7iMZBjZRK4LMRSl/AVpRu
VRUkH8ljJCD7zgqzt79kvn6QRZi5eYtDMw7FGQ0XCs2J3TrezDeq9wYyObHv3IdIeCYI4ZtlEnRz
t4x2Yq6LJ181tlCkYeYOzP9ew7rMnJ1oFR5HJCcKM00S6UJl/5ocvULeAi6rXiPHXOm3oAjvBIbM
q10iKi8yw9xuI9CWRs/gqWojcdWEAjO22FrbQQfFUBfwyXUrvCyXSgPFXMDm1skD0ax0nV0pjI4l
8HLWslJ5VwvxmHrtDFI+1HzuuJpPPNtU1+EyORJrt4v7Yj2s90BDz9CUS/fCqGCvbrO0gEro52c1
IkdMDTag23fsKkZx1Psj2LkvLCl92qAb2SpYiQvKRiCK5NOWwSTSmHvmUIpzx7bH1lrZJJBgmKFC
8l5H0UqgXCbdTdbQGT3qR5TjcrUlqF+FVQ4NbTJRKmbQ1ptd2fIEuPsOqrwLpkyatrm4QLtGMGp1
13oWuaK3QZJgdks7fBeRcbSr8q19k94SCN7RTE/GpJSxmp/Q4F9Y2gm81+jpPS31PQ/CeXYSqM6T
pz6kXKoiEjBQlWM/QJXmIhQaO6J8Qg3HPECp9oHM9Ah4PEVHPO8VNtFO8ILmA+//utrhfN/Hh/Ti
nfyLr6NWxVObvgh7+2iY83rCcTdmz4BoqrxnhFuP9TILEMY9NbsqJg0xFquEOTtiVmeuSWwvvYpE
336T5SK2/QWq7Gtwbe/FtbpmxxpTNrynbIWnZdf5TTpCjdhOZfgf7jhlU9oaOD4dFWqX1QNijXNj
/dZjI8ZW6Yz8ffVRvJaxOlVS18bFyPzYsi4ABnF0tw0L6upK5P1K2xk789D6AtLaq/faBOAM2ywC
9AO5x64aYobVAII9+lTAz16RPCMSjEMIkv6U2RbgMl8jeNfH3x+lqjpToniTND7wD5dPnouL7r/M
hKdAAt1YsLRngTaKlJSciWKeoTyunsJVvYhCDbzs4F0jtNzKPTn2RXcwxPTFe824n3u9IDarCXak
Sdt2d+YeDXymb/4+3Hdo4vpiPaxe+nkaWogTX53X4qO5ZoEzBSAklgEx8W60TIjNYST97IFoT6x5
pkjjSoz0qf5O2X72xbYak3+ch75OUZ285lNvKXJ7y92ElARfHYUuEg/7g5gScknmfSjvJdm1xqEz
anRp3G1s314NPaw/6UxjHuRoCUJXKSb1NMvIwFpn1iJU+7fqMkie5Yd9Ns96x9wDDYH0WqQ5sdBv
Wd5to1ac53d7wMjFyHtGYere7QhIgSjuW7V9kYikmHglCqbSXIRdOhFT85EZjHKZRJi05IWYrPJT
wb+jPtRIOSJd3zsX7SijLHLOitZvXC0NWTG8KNjVMXC4j5Zn06iNM7IQJOHDHD2NIn8lEJeR/UU4
2ueoR7VbsIUNt1pMEtCTmLBbu6rjb/K5O0iwpfzG/NRO5X24jYazp95DOU5Ma9QRXTUJ7WAqqZEx
Ua1t8iha/SCRcYy/GQ1Z87CkevCjALBz2IghjiMulydStai9aOn45acdy99QpljFm2Wkl8GPUmjV
wcdOIzLtvvk3ZQuVngxFHwlY+dkSAAXeizyDaXTwT+5JxgVDNoKIfP/CeMyc28bSv3V76WRfwoL9
UjbT8lYdT8MmeBZBMQalyHgKr4VCz2NelJ16sE7RNWN82LTOI5AzbtfheSTdq2s4ifmeljgq7BeI
HK/5uTiG0d50z0KRLNp7z5/Jz3EeHaV1BU8QVn54btr11OANqO/Cq4RJMb1Ix+5Qt8Uyb/038TG4
eKSdfcnvpivMqxoUR5CsClm9WeKyARDHextQAbY5EifkyMHzR1aCyN1e1U/73UOFbx2FbWPU0xYh
IYMyA5sbi27lWBKnnt7VCdph/oKpIygTZ1uuI1eu8eq9RPMyqLEWFfykgg+tkdimJhsjd5axWD19
S8KOX69jw5kPhmGfuiy9RudsX+zTrr2Cglf6UXGQbu1Nbq1ZZh9zwMLjJxInoXOI5/JfMhneRm6A
xnAcZsbhMXeVnW3OhENwDnV/Iq8BLgLbGBGlN/U/4g/5zemYMBMo/BJ/MNt9tdJ44fnZEYkXmuRl
fEyPeZZO8gi9+Do7xKfICzdtzHGE6CYfSW7Wr8p2Hph9T0KdrE3QlWGmRyxgqVfTce2bkWprsavp
MZupL5r9ERzZLSrlh+ZbBzmVg03KH2+LgTiRMJ5IasYSaJTRTTHIhSfTGP6jYoSfRXS+cCHdbcBW
gm0eg2QZU3Ee8jqyjmh7WrWJgIY+h1PuRZhJ5c5m/KxGeIiDpailVGhe/nBbYVVZkfihdiwVwE6R
cIXPtKkqHr3RQoy48/3CZBZNWynkb1rIZtKE+tFmSkwAHHmyfejtS6KJceaw/sPWjz4KSgdab4I/
TKa37Aknhc/u1kTTMYtaA72O7Y9t08Ar0ByUSsongSpeETTIQ7hPs/ZwY/GxZBOTE4qsVDi+NdGq
I6zFAgJfVp62x6dLXhi5AMUiczJnlOrOSgMPvnB9FeYTQYpNbIgbWYix4UUWPJuCkFad+C8oLh1u
MGHHplJa67CGZ6FcTHK0sxEg0FFZ9Oa0UQkM9KHe1L1C4GyG8rqzLGOUAl6lbg4Xjl3CzmCCJ/Tl
ndL2bIeZg33eQNmnCtNwKBYMZGt5CvkG7uuKUJ9TZUN6O5qmLR5q7HkkB9zEHqFrGpb7pmX8YXgz
IgEOGOnXVlF4y6TJPtVgZfHRUGwK6ggp8GeIbmdSkI49LVrL2GjQblQJzklsBBPEPA08f1WbIrSK
mH7WKHzIyYLz4x+cKl6JUJnmYv+hK4DRwOFMc607mB03bsRMhMGwN87S/qSCd0TEHo9b3zbGhRCd
26KFw9ygaDWzs+Z8Y7QiLc2qXDGVIo25UZM/bDPlX3R3pi7RKGkSyG/r63zMV0MocYEmLYQWHKdZ
ufaKeOclM2TxIT/MR38L7WYD/DOQXuRNI8Zz0/Hv3SWkIC5fq/LuUiLHx5hy+ffdG/3t3xtPpE1M
eEV+UE2Q4z81noJng9BMfHmhefXBCuUPUxyopJLp4O9TKB3LtyDZzMmrRhhwtNyeiv+NM5IRbnrw
1gWB7HNnZ+0brMkFuXIs8nHfxZfoVOxavwYu1EULO3AvnMIhBF2gAqk4lZbicVgAWl6zz24ZKye2
QDPrnN0ESVmLwcJ6tx7lcvJvIQrDapYjVmWZ0KBKBtkCyHyDQjmw9JOMavAUndJDsE7b7oAngvmc
qCskWmvbNgfEq1XzKICKBEySXk09NT7ZKJTea3dDupD8GSTkZQN4qUZICV8MRAd8Y+caKaYj/8J7
IcfC8qtFJFXCWJIOZCzMlerNL7DY5xCHA7WYsUVntZHT7Pq3+BbHoCPkR3Tpb7K1jJpgbeXAZpOD
vzbX2dAFMKg7Rx7BKaqLK6PP5RgrL35mrD0jHKxqes+f0q25GFHjU/7R2hkuFxRiCF/bSkjO+dCR
OBtja5+tY+sVS1HJp+mzvUm3kpZQXQ2TgPIa0d5oQ5sz9DtUpzQ/Ck1QT9nNpJbGKD76x/Sq0iz9
/tb6vk/8j9XB95GGCdJMk0jNNRiTfFlXByVyHFF2lIWWJivWld6MvJV7/1a/Ecj5mnmfpUR8mngL
emXeLvP00j5Kld4JNfObNzRR6iPh+mUHxfTnWvre8VVJn/yGcUpP6ibmXOIxR3iKQWMTv4pvzVvx
BjwMHaEVvge0QP5Uoh0q83zuZMW927h0vt3iD2/z5w3D97fJeEhC7kCyFd+hL+MPuSS8VkzYgqlN
eInBPrmpMQs7eekRDIEaTp02nTIvjga+S+e1vheVNVXjt5LctnP0Gry2b/oLK0Xt6Iq7mvyaABlz
BvpolIxqE1Np6U3ratkdtTPY4Az4bNcSle2Qz8LWsx/X0tze+7vaeGj5CIzkVDh6h/CU79Sq2cub
fBUNDZnYui/4+/6wDpOHoeiXj5ioE83Sh+0Qoo0vE+CqsYpEih0VoaUzl32VGoeWHKXai6HPJb26
yKNIzEZakwxDrCFAcuOv01Vmz5ijjNNjec0piPyrcJEOyR8+mF/NpXhhIlJ+UUJA8nVXx2Gk1KGW
qIuwLj74CetGErdacVbQ6eWv5Ye3r+GajARKjWsva3+4/81fHPrsCiVZlAGIa/LXk5X3XJV2mKsL
3bfJFHasRTC3PH36Vu7Ls8Jwxn6R41OrQ3bGdb9NjkRYXmFPUP1ob1WIl+2c0eMF1w51psKfyM/o
KRYZNmS4Q+0kWpT7/FzRBLZ3Bc1AZsob7S37QKTUy8+i3iqIIfHHhLAXdg2joOFv62w6pTzjEWe+
hIr4zaQr7RYFHapCpxpeXbrWYmhfY5xRQztr0deGQ4Pb0OnWQ8vrvobXZmiCjYO+U3cRnbFNhywO
rfLvv1u/uISqKA4J2mgPhxXelyME2RfWMQ9nb/4AUCIlFZZnBlijfGiMbTpke2iVC3rm/qBuc3QH
DBIS8KAsuu1wnlagQE5Jbky8lFIzV2hTNvg++ux9o5NxjRFP7fIx6oQtmxhnrJ+HMyZ/Ajs5+BHy
R/LXTCQcU4OdUCQ865qopESFZt7itnaOwRYy5EnBEZlL3VKORHMswVqVguCc0k9DP/0QXhydXEQ6
OzrucNwV65YePNh7e39oyg0IbfToWIdSOvZuaN1TDmv3la3pC1DzQ3yU7xirryz/Dv3Q+CuX31/j
78fwz99hVZQGiCTDci7z16+JINWUV32OexqkLuDQSXypMN0yUkItDkHObdkdCZ6KaX8ut9EmVN3P
NBxXQ5d/y4aO37x2q5oCNn+NMeFOaEbQiFbjPMe68hkZBdE6LKrSZZwHLiGFJIKhB8hr5qi5iLmj
Ujet6U1Cc2BGdR8FlIWR0GafWvcKVjdc5r1SjjOsg26fTcm7SwoBbR7Ts87rpkOK9lj3lGPa5efB
ALe0F/iYAaCtFa1dJt4mMwFa1JXMZFjbYh6ZQS57hcEFt8ObRuK9ddp6netAq3BF/uHaDmf/z9dW
41xEbMpSlGeE9GWpZCuuGDcIjhehXoWTvEHDJnpnBtnn5Cab3j7B15Y8rYd4qzE+ZCvifEd2NyKi
RSf4wH6kdTZxdIsldb2iKSMMAO+cz2iD5C44jO49GmYevIJ+lN3RIs9TRiLBWz7MR9L3ug0QExnT
4BYxXhw28jIZH/IbMbMKIEY8nG55dBlm2SUDBf8C3k8Zyar0kijFydWaYO8E1ZRLU4zboKyYcVPd
KEW2KLXgml3qnUrM5mhwBpwU5JFmDHmrdvJ5DJNEi3eW4CujyGDD+furKll/r1k1C5CNzl5GlnhB
Xx47ZhI3flz00mIQwkU3sYq8CRoFhLfxc1t6eMHUNp8xmbAu4qk71g+i7GUM2McE4GiyryfyoBsb
CruToU1toRmVpA4TRikRTjKW9BKw9h4f3MNMdgJuPxYah6FaJbDlohmczXjt1G+qWX+S97g0JVyR
K22v24qEvEGO6BRbFM0j56mUOD/lfKqdg9Y8qK9OshOHwQ4oyWk7jHrMYejjj6r9UKoNB2txV08e
0yEw2KP2YF8N+Vu4kUE5S+9SZc18K9oW00gD9Rvd/EtFpH0qDtzi12wkgspEEdOUOfSH5NFjC42B
RnJLGZ8yuEMs/0tGa9XJSL+5pwAHcf9aRyYgspH06UbtwUre489EDr8lGzqCUW0H21RNYbCyKGAd
zaBnbql5NLIyhgTqMl64KuxPkPQRA5WQN8zU+OxU2sQOamJ0enthJPocTwH2U4U4015JTzbH7hCD
RQTRYMeKlRnfd2iCQbM36teiP9jnIs4JerAdwly0heqtqwz9HNi0jThkZQ+Z6FmV49k71IgCB9Ue
A4CySMYRM6PhMnb35m4zSzJcaFb7nN8L0XZZLy5r+nQVzYJJeRX5M8VdObDQxfjgPPJreg2v5kk5
yLuEGdbv71hleE79fA6w3FN00iHYMZoUS/z/P2z3gqjRmdpm0gJR093dGGe7ONVli8krnDZF2Y8E
s5YJ9+rtcfpWjz5Q3AFXylN8LdEltyaqOofxjalimDMVDJzCuVC9hMMMqlgLG8HGTDzNhwnVn1rX
70fU15euA2cyFbaTumJ+6Q+l1KogdeviQlaiTX7JTkh2mBsVzI8yViuptmyqfAoiFUPCN1cS/lAC
yMOl+du/r8IYVhRLNOXvypkfLp3beEJekg6xICJykVAvJx/6C4JfAjtGylvyEXxIjL1sThqeO8o6
YiAWnp2jwH3NmCwCV5MyNkNljjSToYIkPUHKvxgIE/5wLP36lRqGKStAmSXrq1RKagSy0INWWgxC
1OCpBNFbxYSyPWhnUbq46aV/bz4VUp23qr7uNPXVRcYcKy96MRXtkxSirRXdCINWODGYYmZ3Tq8/
CHVk7VdXE7OGpXF+smr+0qxIAqJ5AS7GorFw8e1dIv0IuPz0vzWKgCts4yw0EeeASMQNpRaQYGWG
8XmU0sP6uHxDMuwOOXu5sz8E5hI5JHjW/f/gy2IgUTXU4TLyGP75yxKKUlukkSctZPzjOG5filNJ
2JY6zhiYUvLuh0oWKN81Y6CaMFgNWbEGRjnpo/YZa+6SaJK9nqoFqR8gv2zsgsJd1ufY9TdW8Gak
3jrI3c/vr/r/izLYIYA1f36LcNB6RZl77+WPeHMEXxaNz38uylg9o6j6x399Rul/+8f6WbiRl//i
v/+nQsPQ/+L7YyqWhBhHNuna/j1PT/mLrz/zaRSI38UbHBP/4qMr2l9EK1ILcK5qlmQM4rR/aTQU
+S/ZQJSGeENFxqir/1t8dFX5WSMkyLDfVTp9Y/j9H84g9mCOVFVFP89lotO0yJBuaBVTsC5evUvV
QE9Ih9adVzMECjiq6oBUEiHL1h3EVaz5TjYDsqPt9LhFfidI4jRufXEZEnA2FU3b7xCDmVQFmty2
MwsVAPUzTECF0K5RYyvFCLtrt2RQjvEtkeOz7oUcx0VjzPtGb+ZMYKSNRBANC2CEpaaFcFgp/HIc
mka1shzgycSYIBPGSDeNYqTVkQdUOE086YUvYL0xKBI91BG1FU48vHyA79R0HkQBYxVRJ0Otwb8/
5okc/C/qzms3ciXLol/EC3rzmt4rU156CaiqJHobDAbJr5+VbabRLwMMMBjMvBTQUFddSUlzYp+9
1/6tR9+5pFWIem0KIm922YfOxjMG+7mvjPpxrJmMMEaJioZQYaLfzATOcopgtkFX2tspcf9QMp9f
ZGcU70YF8qgOyH5Npc/jmyeWYlecjlcnbvvzPLv20YMPe4ksH1qyHzjbJszSrSXyez14Mj2rnCP4
UcZSOEt3SpJ0PRKHBtVT2P2l6lyFlw6QVG1o+EpZ0Pxy85m6oIQqp5R5f531WHgjaXbfwFTyN6sa
yt+CeqO16Tb2+0Rh2mtoF8CdgqJMnuYiArJLuJCzIS5mQf6eJiZz0YCUwEwQ9pKTCzYSDOaecI2V
L8rk2nleTuQn6t3XwR6htQvSeDdNyp5U0jhCSB6iZWCTfOf6ZWUM05Jdq9P1a9mNxi7PhH0jI87B
J06V/Tg01ngxCvaz6yEvnJtBjRONg1HbxC8lae9qIVM3MjAeSv6duohbsUo8Kwc80SZXzy7vAmwn
MAE0tWbmCAyOakNRNks7C70jIGUPi2nb2NcuM+svlY3kaWIrzihhk/70XMUOy35vNt+TlA4AugHd
OzXNH1mllhEFVYOV8J8nIQTGQOjWfgx8Kb4iU9Ewq3pSz3OZQoyhQsvPTkDmeT8GvSbgGDVIhGpu
suWkfOtMuXy/CSOR/h5F3axNNlb34m+H01zRdT2pAmwMArjIRAc0p8D0m47H6Yv0bg74taFOXeHX
+3YThxssib26ZTGSIPGOPgL7QsZlO/0qhyqkTzt3ab4K0eihUAyeCxmpHHAeGUHoXv3G0PlKgXqP
v1SeyKdq7ANgDA1cxUXvkSddZ1wyQFGCtPvRU1szjqaWuehL2lpXbVwFMOGoVT5YUxBLLs0oehx8
gGqkYmc03J7Y/s1VVf/YRR7cdStsxlcwTPFX0tbqMwdQf7Ia0dzu3qN10Q0Ryc6y/lM0suQ8Nie2
syz1wC9dU8xLyiAlRYC5h8BbNFoxOJyIIoAic52b16iKwqgW5GLhUOK0NLzR+RONdvhN3VqGQzrv
M3RwfpIrPQHqBDPMg/TQGbVesJlxP41uooGbhZt7mdPSXNeWnz0EuaVW9piPn2lSDTvWR84DexBn
S12isxOZja9lIDsaqs5bS2uM2WcIVsmTlWVrl/KWbknR+EiMHFh4MJSjugw0pB2bgjZsFly06ZBO
nexiP5CJvAzOTPqK4GqL6NUFEuhq0QOjAy77WnYq4moww0s9F7d50PmSshNzwcKaikjcy0C8KfB+
C3Uf7F3PVEullPvba4zqMKNlErIIMTrV3vzspDEuLZmSyZvrfAekzFtZgwRGG0PSaDXxN7sI0jOs
WbEDWON+OFmh2V8W3gBAaHZWjj+6D5MyaK8w0vE8zDpe5CGDFI65ee1EcfOIqYaB2lbGpSWt+EQX
X0CsXYYbj3XLg6Om+CmGo06VXlBF7A2zKNt5TjftKnjP25ZU0i71i4aDmSgf5mZ21tq2LUzgc6HJ
mLYZ0bje8M5R24XeyrFb52NiQ0qax+jbgx772+hW6kD5BSTVSnoJ94dynWde0+PZmm33kwB+/TKb
lBgHEdMU+1LffJuKrixOHfIcNRxjnfwUmWc5W87V1YOXErpeuJqBeJE3cb325omjaIeV2nT68ezZ
RUYBJm1OG2JHroXHRwdQy53gRG+Iv/JlDg2tm41HUYwUIoy5V17GyNKwHAd5k34q/uDNNlaijOIX
QRxsQ1883umZErVvzmFpcrGDYf4yx84nz9l6lz6fUZrMvPaWRHj7HbuTmDOLYNUrwYpI2Q9vNiLo
prW1eR3TJv5oJm0+sGqFzEJHydqkvWjb5k5zMZWDdBLzV56coa4uSdiPa0g04LBMvrbA6xU/QYNK
cbS4tfy021CT4wc/fGfXcs+x482/bO43dN/Ijh/mNieB0yngsC0tL8u48519B8PGXMJf1gczJPE+
lNTyRoaptiyh9d5v2hKiSZfuUyvOTyVMl1tQJg0IJTM7SD9sDzGB7xehebnKhNxrqtJmw6IG+Kuo
9dYIRfAss2i4JgO7i7mcENVQM4/1OTT8S2Ja1V4OhrseZ4mZJKCO7hTNdvzrf3ds/j9oU6ZWx/wv
J+IrhVJf/J7+Xhu0/0Mm9+9/5T+H4MjxA5s8hWV5OIsRDf9RKu38xULNYdD1GUR9+sv/NQTbf3mW
zXRK1zSrtMDCq/9Po3L0l+faFuZpx0Mz8037v2NUDv7WAfSvAzlm58Dz+bbAESJruozk/z4Mx3Gc
+2llV1vRzuCAEL3zXYxYeY07iDJViEsrpbDiWtmhfZgGoY5U6zjn0iIOz5MUC443mNVzl4w4ThmO
sOCINlthaCrg19KrVZaMPaFy6IFrEJISy/RA3XbG1Q9IQ0R+l/zqC6lJExXGaqh4Aa4KS2fbUYLl
lWFTX+9P24to3VQvqkrJXyCZqDQa0nAzdxV0efrrKP+S0Sfe5fh15lC8pdYz4dxLo/fOUS7LAito
HmYXP8kUSSQ0MrPdnyk0SmCjY5Iu4LGDD7Ym8L2yzZ51Wal1nfA2XUhWYuPCtQ33wNtgPhu5Xx3r
WKvHVNXOhyg0TwZeToR8iqR+sXPLvRgOve8Gb1CO2nPdkjEqsLSAtEGyHPCiUCRanFH9qovHt8kC
p7HeDTvAuEVp17pusunRQS2jmcNskjWNsfk2B/e0GGUM16iL3d9RXGeXEAAamFCHeLLsJoB5lgWa
fIo9lk5KnFnMw+lj8l1K5bfvfjqJpeFOzW9/Fj+0LbhfOlGfIrzXqk2zsrctGE3QamGWYy/T0bvr
j81Jax3tTLybZ6Vmco82pDmby+BVevoeGo3yh9ZqjWs1N3DlTDfyfsPOakn95exbpjYyeVx7IzKX
MJdKuPE5goKyaVrT28usQ7lNqk7shU37EgKCPHWyZwETuunFzhh0OCLhOG46A4Os0dCOQDVKeQWS
ll/IdIwQ5dx2ftMOm53Yrds3g+Ki89y3xTYdZH5i9Roc2743ubStdry0rHYLjH5dsmt6EvClJ2e5
xFMfbTqrtZc6d+p9bDqA7l1yfIGyCYdTj7mRE5SAiM6ITVOUxZefGO3Cl6mTLin6o+GliTA3gGIn
U6QYbCeTwcIIWfXlgW1CCzb4x6K+eHQ5sjxYjetg6qy6Q2L6VwhhhzqhA8ALmVib1GwISdrBc2PI
busVdbT1rc7fjnGG0y4zu688hc6P42YObwT0kk8cnuaC66JeZEPlX2eRE+40OpcfqRTHJs0wOddJ
7mzaOzISGGK4KIuu524zsoOgYmPDJJFzfwp75wMN59tva0AnnDweMzF7mM+I4tqVVUKGrKyjmcV4
jJJ83oF0gEIXyLo6NyDPFrlTRFTsqXAt0iB6cvjZ13lJysuV3kQHcz1zJCiqdWhNuuK7He6BSh3k
+BV9x1unDodKjlE414bEf69cHZ1lOBdb5ef5zbIaEEPKSDa8JQOAMF66YpYVi7IByM4Al92dlHV5
drUS3+3s6kNTJulTCURp00cCC5zJQM7cIN4gpIyrfHKCLS3OA6DnsUIw0+Fu7FyyGZKe0Y2d6uTK
rQOhOU1o8amxfnkLXfJiXpplAtu5nyDKxfTIkwKTQMNF6UDKiBC1l+0Qhw+FK7GqGFMDp6Ko98pM
nQdtUg6wSIa0WnbDhBFnDv3svYvLed0mLh5AnnEEwu7bB5yv+dmuBi6dHkqTTOkMNblTfrrZYhsy
6eAyFFQaDE4L2IFFGFTSvmr8pTN67bKb++ph1imc9CAP6cAls55zNx3SmrshqnL7ybMymnyE065V
OQ/f8BqR4wdtTSeJAYT7XPtfBZEof1HNXvo4wVxKV11P9C4PUCQ4NBPAS4sI82sv5XmowIS2XfaF
5oc/FiDBBJ3vRLICMN0okxNDfnYY69wFPh4DL52i9DVvOvdjcEnmLDl4pJTQKepIrWFgui6Tqnkf
5yA+CihQO6SA7lobQf8dZPDfFtLzo1UwywgT+xjv2WHOlyIqezQUzhx1OAVvZmkIYx0lg3d/jlbD
svKy8dTVhk+zG51Ii4DTXU4mXbenJvyuNDtmRJD4xYD7+tCOnHI1FSZHr+9okh10SvAEWAS/wMSY
iJnPZrgima6gWQ9Ah4B2tvMqANb4bCoiDIspqRKyMkOReHQs6ZrOhLS95a2u6ekSxbkbChQWkLzm
q6UQu9uGy7RuS2et7LBdm9x0REcKTr8go5Z121fYfyz3Sfhd/idRDSUkQJrgSLX4iI8dV8IuEH4K
yt+te5KEI1tp2tUwHaWtOxxcrwWKJPP62hRTuMFTCW2YFAgdF2ANiOyyPV1UGkp1JBv7lGCIgHbn
ljgIeDCiN92VruqueXl39asdtXdBkG83dHDAoHFs1nF/18tgB0GBkvGnZWVezSfgKrQ1VLY+UdZr
JVp7I+4DqBNk4Yn2aKbS/j6gRk5U7S0rvZDNvph1ju1m5HDAoQIIC9XlN92F01PkgDNx7+OvgjEO
X3poj2qgj68t1JkNZ33IqXrZqkiK96Dw7HcKRe51VSzsuRgF7v17mGf0/B0V6v1LBObplQ+Cla0t
6qMdqD9sKq2t6wlJlZuZHJ2kNx4RfSJCnnJQnAUStQIa4AFQcWecUL6b8RoNQ/nZ2V7/XrhpfvV9
ZiGuH7v9CtwsBHs1pRjtR4Pq9SiaOK/NgkNn6Fz1NJEM5WU1L63YFo9574s9cLg7JFr4RxEbzdUo
ZLFx+kq9sejFBZaG3YfounalJkeIRedzgszaHG8KILFtUjjuSceRAZaz7Sd8Rkl7M2M7hGnYJOeG
N/otMEtYhF6QElDW8YbByfk980lC9Rjti+i9cFlRasaavWyfTA8qMBGENn8EhDyvijgWZzTWmQvE
qMqviRRntrWG2HwsTRWCP61yCneytFm7CQfNOpZUJbpe9MawEd+opzG3Yi6tnV9H9BLIJtsqxxer
iVzZrzIq/Ztn5uqRDlyI4h6mhV5pvReWx3PbEvpAaL54qvVoH3QYthOsFLd6aZi0kLfcbCllSyl0
ldxk5m6IEpu7IoviZ7ya7s7AMXoJnAGqbyQ8PmDtPZfkoNdFm8xLg5xMQ8zMjnkjTOmmGR2xYc1i
/TKNMjnEVek8avS49SxtPE9No18iT/Qvhq1pibZb+RrEoSJulI37ZILjVY1yOIYcvL+qoGfhWnWO
269E2qknkuma7BCv32WcF2JTt3hHalLDh8KxQp7mgeWcPN3lPy0m282srQw6iVSrzh9YcBPN8jZ0
1cEZtrARJDzED1kQM7ACfW4uwxyrzyidTWKt/rgrpBxXVpoab0bQDe+9KYjsE/WLT0M085yrPA+x
tzUyxOouid6behaPU+jw8OgLBXU3bGRSrwcAf8eWFuEXGm5SmFAw1VjqQ6wu7Pm98RpCZk7HVwR1
X79cIeXFL6LxHDVRe2zm0DrOaa2XcDvHbasC5+3eDe6vemHxbq6z9sI/4a1n4dwd+tpsdkhdFiUA
nRkfUuRLCFSM58UG2NIdnQWHck17OoybUmQhHAuDtvPFkHbjJaiH8IRNOntygI/8Bn+GmVAkkBBZ
zUEiXtbMhR9ISSUIws4dQha3Pdtq2sYBc5U0daawM+PlFNPHg8GYGLwxziDYGSWhp6N8LSktf6e1
sX7JOVpB+at8tU05cXWLCN/BwgGot84rXh1+GfXboIn9x64ac/hqibXvLZQ1qn8rIu4O1HIEpXjV
1Fb3pbMi+OX0c/PKD0wyrrXqfWALfdNMnEAN/U6sGt+Id4NKyycvrUyQVn4KFIGCduuBgWxc+0Vp
HMzEKbdVNEEMMlpe5q7XnbS02sNE2cOjiRBwbyn38ldP0y1tph4rQyPR1PvxQHIDweNfulm9aWpT
HmvL8s+pdNQnOFq5sj3qGIfcytZ56Ms7KJCCC8b3bgP+KnxolC0Q7Gvp3yJEkNe6rYxDCof875HV
/+ld3f+jaLTlEDn6r7Zwu68O3hL2zn+JDv/4O/8QHYK/vCiwEDwxTLIouy+v/yE6uH+xe4dRDyDK
j6y/feWfmzfzrxAHDn0Jph2EgB+QPf4pOgR/+Szs+BLKQ+QE3n9Hc8At/O+bN0RAVuoOLjUQHmYY
wV/5d9EhJzxGZWhSbQn6voBSXgda7cyw1891atDHI5BAdTd3n3ZxoLAe2+lclZvSzH/Vbs6jm/WM
g29aeNREIIuN9mlG15V5Qek9b2DVhMbJt8lt2ll/mvKR5VXtr0uCZ5GiBnTCUsR1yss/4JqfsnI9
BJrmj6jurxxM1EWWOVwJ/ICj9LZdZ1Wr0WYBNxX2HaM17Hm/1csalWITts6whKoc7EHaNAtgddZG
Fxja/bmbCCYTXJFRUK71GGLWNpyLVN9GxHal8aD9S9UDIEswR9s+xCp/nEDZ0/RN1Qawqs73Zlyu
vvwyA7XG5In6ILtH1WuIBWBsl0NNEQiodlC2/rvBv/7G64WdPqVkOrCqh9hkx1IUDonePBoPYR+/
SkKkY6tWZffCgEc3XFasQniOOmBYbdvZXKlA0fDr4mXo/KsgUN22D2hD8SJA/bZ9XALwulX/NXRQ
ZGXi28ugZ9yqg5FIuKSzLg82/Bs/LlzkhanlWrY4Ncw0cpZNdfaQtxcqySnnSXwKJzkHu8hALZgZ
wnlbc2Bzo/M1+4/3KIXQGMUZQ3UFcRoYedQExIiC6t2yBSUf9knpAal1IuHG9MNio6GuStj83vM3
n0XpGkqqT+1M1i6162xcat4XesqvXsf03wJb6mgmZRr7nIZ7lmNAP44eLK8hNt2pb0HcYcV/e9jQ
v4wsDuVDWiwEhtj4XRo26wZSVpM5bXrwzWCkJ0CA1nOaUSyPcd2x3moiuHvjjg6iSBHJyV0FJuBY
yRN04ZkRBtWGo6VLICgMFR9+erLnqiYKYdzyTnlbW4FUzjLiRPMuCdJll8JyDChVjCMfSmIXPvdu
/sEqnZE9oUrJzf5IYWcPmer+uD9dd66SZlp4uclBKjDXU2cdm5gtl9Nj2BRY+RcSvWnpRgcr7B+y
oP2i7eyWptHdIwYvtwK8xIGM/+EuzTBoIcLTzMQr8qfik9P8+g2PmZpS7bbJVtLAySvy6lA3Dij1
tEUGI5sleSHesbWJA9NuMF12wYTqIQzQ6mOsxrZgWRZjThbub90Xw8Y1CqICqbdu0Bs7ixg+a8Fp
JXrUjCjLVmIwn8eY8ImeX3TqXa2YaKsZVw+hovCFDkY4MNxOQ/FJC0Z+SFA8FqZ5X2d22TVz+nDp
GryQgDoNXvgDOPRcxOQ7o5FIM88SCOkW9WptpxccgEdFGaFl9WAu8+YHWUG+EBj/ZviXL2y3MZtn
6dUQtKLStU6LhKn0RRqip9wqEJtAldUq69Sz4xndWsz04aXp4LAnwxvbQV5dQIJ8ijGqEZ4/a17G
20F9Naqur2xaj1Rz5gc1TXdrqLkxCnGbxEDgN5n8Y1Jpd+UptW3T1j4TzEci0Um0oT7sxeWqv3ah
epTCFCdWq3iAp7rfyME7CwozdvFw70yt1U61rPfQaMCAdmzSIA5Xa5fOjEMLfTRt0v4Z2aJaCo3M
mYk3QsW3yWqx4RVvpTf3yDDGtFKz6R+iyTxUmpBTM/R7kXNUhctinjXZmPPo2d80gA7cFpvUNQjt
NMGza1I+J5KrbeM3Jxvmcn8U5truWezgKW62Aw4RUvMlJlhOjkMZqBP1qfkpnNE37ImVlA47AmOh
BdW095wNbT3l1lMh/cpxow5M9tzjFPoRhGT65imGa9GOHkbLPHYdJ8giVkdZXcM+CTa675Kj6jQ7
Ho+MamiLdWgkDmlJIDxWbiwSAaRI08XitcThSTsu4hiQW1oy9ca8P/IEIoKaAz7SpIDtfT8iun5z
J+r+st3iOVXJOzt1YGwyCZZJZT+1F6XbetngLKEN133XKn8EzkWkDxTRonep6qWfoM+s345J22ij
WdsnHOZrX7kL38D/ObHENRN210XX/up5FywlK197np9sOpgBRMF3DGDgK8HGmm3uIRQXUozg3gbx
617lu3TjkORzEP5k/idjG9nTohoBaJub2oGJXU1wgcOOfrIJuAOvwhlzpftqewVa/uTwcGwA95KN
xT3e/HSZ+hl6uiCbPY07xTJKyw86vJ+qlNw/OKmlTdk062Ly4NWkbjya5FpNBCot74faDb3yzfh9
nKwncoAdQWDvJQbcxFebJ9549apGapouTh9/pPTccoj1N0UzbCrJYm2K7ky7eU1emhBUQc1NCc63
9ni4NV+hWb95hvXVND4sDs9lZw9zbj5ZY3WtlLHBQrKt65TrX0/zdmrbJ2kddVKeguHdTd2LoHmP
nYG9jls7p4KN7ivVBz8uhOQl6jGvhg5mpVPjEM5jLpVqfqQPmuV7PMIitLKJH/qOTeKkPhvjyDvx
7iAoxmiLfWTeKvqGs+HVLMLfpVfdSg8FCvZWvip8NigdfqGBzOwSKgDJmyLiU+ZijxtbrAq7e+uN
jeWPXy22U+omOkJZ8s6+pse4jY10w7OzpjuneueJZgPHCooNu5dlp5Jsa7fgwWc6MmmXoH5hMPNp
hamSTH3WiQVemV8edNWqEss0mI5ZWt1ax9MIyf02Tb5FdzcVtxMTPW/+XtOGjpj/YOi2h+4Hy3+Q
Il6rsT8ZrCFSbDeLFD8OEIcJJLQTougRdKVEl4ABnmyiTvUKjYfQZDRf4sFAMfVumcX5ox+0XugB
ZJ59r7WhF2KZNMlHRl9rmI43epS8UyEQJLjpe1qM+7SCYDpFN7dpfomsViuj0Oz6u2RZhclt4rC+
ccTE0ZcGcrcm8m+caKJ36CmYx3XZNfe3QX6UfoXtQWJekk2yCWpBVqSQ+8T7dtmQIOaNtBIR1d5U
mXzuVJjvmarnZR3iT8fWBHQ4Pie5qvcWgsKahl15NtP+1uOqppvJAPNV0ypnBIBWhuApGZ8IgVWY
/3GRRoNBT9mA+6jo/hhjMi3HMHyU4TtgYIOrTHBAz8VPxhJ7gVnNi5LvTs8zNWjePna9B+HmwWuQ
fRlqzNcJVOYJfvekAogYUz99UJ9B1C44+aIZnhozG3egkaxl3xj7bODrbC12Y64QpMhc7ITEolbS
7Cs0w9F9ahidXC2jCsswtJBVCmSvUdEqtcuD29JP7ejwxW2ERfkGogsf1UYkxWM2hS9FcTP90VoG
4LpJ7/MH1h/qgHS862L/l9bcsKXCI4JsvDLYKK0mUPwO1iR8SMU3klZ4rMMG4OYcynNLmVeLC5Ro
Nj/QSLtIAjjmKFu9rjzq3pwsTneVP5/CaYjxw9GaPaB8n23l0oITvzIiJ/u4KnY9hT2eXb/WxvQ8
e/CrvcT7oeJwohchvRT5lO3oU7dXcRmvtKKKWKFN0hfBulTORfPsLpTv0fMtT6IZw+dkmnaU3U2Y
71q9Nf3iI9VFdwxj3v8FPo1Vk7kIgL5P63FLTWlv5ijGRrGNHLJIlavG3ci0eXSFpp+D3rZ9VEz3
6iVxIDfc3FL3ZnZ/OmHURzhLxWm4/0EZIcUscsM2sthPcWwdZNC8l07YrTXs/SMY7GStXI3FJ7Q+
TPxVHzSW3wQK7krOLok1Qfw+BvjAbZrhPuBwg8SdzHtKH5f5FAHXtvKrXXESqQvH5A7CwF7NEIJz
z5zWLY/zZeNE0A4pvV8EdbnKyrG/6LC0N7nNfU1hRr4FRgFWI0jyk/B1sSx62MsD5VmPcuW+tUXw
XpQzzPREEYZgleaNyWGIiRpnc9kyHMkJtxvns9hqLqhGNzXasEVKm+HGMH9h39FXBHladHvTONeU
5/JEYKWDMrycS5K4mk7a42y36cJXw/gajSOL64qKN9U/m4WZXtjgcZ1n9gruUMK7gMocXrjYPHVk
X6iYgioQGp8UGV0rVnRXL1PzJnENntGJtXMHWa5mYm+rDifAhsxHxlXs/Sno4Nn7Ns+WWjdnA98m
RQEdZ0Jvjtd1Ka9J6Lfb2m78dZLEAZJK3S9dHTqf2skfbWPPqJk/gHTmXdkY9IXPcXOE6MMcwIe8
04WdbF23XztBTX8Uius19/52+TU79HOWdPdOpfXcUCrVSK/9LeOZ/0dEvVQqo83MJbZX0uke55H4
hA1VoPZc/eyOlr3F/85wY1LulEZVRFIlieh9FZ8omi4osDo84xoLV0FFqG0wo4sF6MUKK28TdPJm
xP5DJ+HcZMVDZcSHopmjU9Qmztme74XKUP+CKXIeWQg7pGTavZPWf4A7ilUXhKwAMypz4jDhw/X4
HRROf4ppRy/y5NVKrYRYSurtvSEr3wYv3lRNdDQHNjXRFIql3fXxbixI3fA4B+PRh8UmkLN/i2Ns
ONLHZG6HtxHDOSLl1SlifyHH2d2OWTAxO4ewV60YUn79ZTYqPOe+Pvfm4FCKUlbLNHb87cC1sa1a
y9nHbK24uo0nHlPmF2uHg+twToJKCOPXJo0WFy4uLyk+u5wHHI6Q/oKzanjwu3mDWY/TmfTNjzYw
3plmgz8yq9ZG7vJ0KEZ/2+jG3vg5LwPcANYqjThRNy12URVn1bK512OPokm3hXsvxa7M9qjv9adD
2tifEec8urhY5tQAtYN+hjNcJ9W6NQzjVlPz43bjFonPfy79eXxsw5fKoh4kGtmdVdOlTnW+cBhQ
L1rfwiouP6lwA1FFOIcPIHqzC32LE7f59qbqEPF7ek/8GBCae+p54msmSwaMiCT+htVbcx6aPoCy
Qd8cu4fmTP6J+cYS9Y73hEmJSLLwHVZjg2vsm5Eo1IRtLnLrgNeFCQ8zjy1uoO41aQz3g+pfs/TM
A69sH/pSjZwexeUjys6xMmXGq2cOVzgRodlrJ2bindIrdxQ50MEZtrgog61ZTi7gaVLegRtkS9Rf
8z3rmu+y8affdmLuprqw/nS4TTFOIQcLlBInsoe1cV+vZVY6vcYGTEwLOPB6dAFc8VpodoJvaVFQ
Gd2bMb43GiXs2GdVhCOaXxjFFJDsSKDq2tk5TflGFQ+NR70ApGe0j/V489Crfxw1rtrvYsiBGMkK
akg9Fryba8SMvJcPvVFgfemnk3KtdllBm31oQmAmBhDSh4BKK/wcGSzUaPqwveQSz1W2FdAbtqb0
7kWf8cmP72AoXe+MsotfVIv/tgrzjwHQwdZpQ7XNdEKjlg2baGhRlbVw24dC0LKG1P4DT4SpT786
VKsvDM83OOFHu4l2+jVFkWx0zBgfe93wG4m3U44yH/RYMSonXKJn3CfzJ2SD5HFmKLR9cHWdVafr
LjecLQ9hkD6d4KFdpCeTDe1WgGTddG2Ja6eEpxI4gGfsWvt7Z2rcxWiDGaWgxGIWqEiIRvGlH1Hj
mGROhZ0X60jyPAxHlAXQgitqCOhXTiEFy9RIrk5QHvEIvNJLyZLdLnbeNKYPImyZo8Pg1NsuKeTQ
o6W2LayNL5N8mfmG85BDYAhz79olXXYyHf8qJzZ0GpltqefI2SltQzutacJifEsBViAhEHKkkRQz
S0+94y6c7WjtdUpswmnMti2lhKBwHOMl7016jE29bk2nXzdeVzPsTf0uLKNk1zPZYz5X1pE05ogM
sFIgjBZMW/URYnO0MhQtAeHkLGvAxFuFAWHVoiEs0fzDC0ktCLNhT0qvbTAwh+a9lDnvjjQbdutM
AiWjg21fTV14qig4b4THxlHc67fp9BHomNtSpWy6pNq38fg+s0B6pa4OLadUHhsUGa2mmk1T6xpb
KN7zOswM1EDpb7KJjGRYior5Y1nDwd2zN63Xtboktv2GN8U6xMmRw3N/iVrA6DPW48MM5+RRth81
xYtLnfrVujFdg2Il/ujuf8y1VwKvpkrH+bC0l58TFBsE1VrzFuJC8Ib6KSH2pGJ0kzAoz+S8gkVl
Iyg68URec/YQmu7FQkOfWGQI8jvsXJp4XTAEQbDaqzCqkE8yfDIMHosi8LGbsiOfyrKgPK2M+CaH
6OBk5h+o09O+VuZbqdXET4ZBM5/Dp2JID+M8Wg/KIR9ix/MyHEM0Kx+nyk74/dUtes389h/UnUlv
3Eja579KY+4scA/yMIdJ5q5USimlFutCOC2L+77z088v0jUNW/WOjQYGA7x1qK5Cu6QgGfHEs/wX
w5s5PLuqMb85uDDdlwodwlz6Kk6NhoGOJoqj0ecedDRTdDcKCpmOpaXYaLgvHc5PRaljtt2qAD/w
VjkwfbkxJyu6yRX8liL+WpSDaix10cQHc2qTVbBmJK2+t0MPgKZsbyaVwBR7KPHThka2Q9dvQTZe
GAMbDCuxUbBSY5eavb4z7F7cxJXCnyJdB/EUIBuXgY1tq34tEky083a4BIqWb4qccW2laBsLQeiF
qCi5BojrO13uGjeu1Ge6aBgdaYvEDsK1DZrINNH1DPKhPhhwd1/ckjcz4wjQVP4WpSaxyZvQWYZa
tTZSJn1WiSqNqU7qysjoYbuB+qYF5QWDpd2MsPyDxcRjpYuUjF3skw6aZpUSsYqmph3ltpcZgupC
sXPYZFPOKW2L9pA5j+WoLf0OZw3N9u+yvgE74VKIhX1erROzwt/IqkhPqmI69CE1ct022DCaU7In
7uMMmGozLZMuXC9UIDGVTZVRSJ2j/sF1MNJwqvpuEF1/F7LT+WI6fFf6OYOI7kPkIJY2KmG39E4t
QMTbYaRr28XgfKfIeEOpNLmdWrd9fA98kW1zIzP2UQj9VAW5FNg58/LAtw+lsXHn9AOqR3Y39ai0
4kqVbxAiHM8G/CH4IsVjZQ9n2nn541S4e8BaGN+4Sr8cXTLmTC8fgWiSPYUlmUaMllc34m+pZqP+
RgGBnXD4rmdxd2jdRJxK+PIA6nUNdwX+dQoLd9VqDvI3Iyz9PvArOJ/h/KWdX91xMG4DuWTcwSM3
CZ+uf9MHZ6UjoNnPpyBGcEEbSmM5DSTOAe619FOmeWkrXXso027YwKRBxR0/7uWoiXZv96Xw9JZy
nC2yYhyA9ILokmPm77JcV4/KnCZ38GGTu+s/ta5F9lMEWyagx0RNmhvM1Qxs4/A0wWPw2Z1a1YOp
PD/aFy30W4rMoLsnRfcQ8k2XvmE6L2kZAPwQYN+SqWCOM1ACjfmLK9LmQJ+02eRDdYbDNe3BOT2J
uQKBboOVwdg8FrbxlM0PE5OdI3JeysKOExyFW7DhPF28zjVcq61k9nep4+Pp1GX12hDrxhnIjoeI
G0/D18kvNZKm4m7KC4Xwa2OB7Lj3QT86nq/qWB3WxZ7OkLYoelmo2W9xZ5enMHcuWpkPdyp0AgCs
N6IXmJd0ZX1s+xpaj4ngllU05YYNU65CTZyN2CdiTTpiTKJQwQdGGMYZCtCOcd6NCQQAZXDd1znX
3toijA75NBzmzhQHLJJf5igPSUTEFnHV70jBBydz8Hdd0QD/HfpgnyFU8OoiCczEwmyrbWokjwY9
wpvr34YQqb8WH8lVVDo3yUguGITJe5tNGbP94Q5wvPISFxga5XP9AdwEHp8B61w80c/uj2HRWlsa
utNOA8vVF9W8Ii0lpJhmvOuUatlXU3LnjkzsTQZ8R71Mb0qzMrfWSLuwVUDOVdGrE7jRTYQrIRiI
vLoB0AKHPY1XLcrUh0KpoP1gEN+bdbqzKwKBOsSItZutSUMnw+xqgFU34BM5Kka3ojmSeF1FuC7H
gvmV1ZAS2ewgBAlO3ZT6d3MXv2KJHB4sCWlUGOGLDpEObUJ8ayRlO/p5vzPNW0egxCE669bU30wl
GTYiUc9+NJkPqc1Owv/WPsBKkiM0OIALVaGNMwKs3pmtdMyyuH/6+iY34DHFbaqh8WlT1ATlWuXP
L2DuTA+2GvvrgFEctne0nax2WLW28qyYmbING8hizI2CZasDBqbl3u3CuNyPtTt/1SfkX0suybw6
VjkKVaJ4dkj+6yEt7uwRPKWRNM+ZRhZgQjpbRzqQgsCcMxjoPTkI6hpOpzyoRW7vqlJTbpDtAojJ
TNG2yP06eICqzvDAbcSNDdJ2b6tdt/b7BhkBBz3MSE+mNYH7qAaqcYo6eylquHFzOAZPBcBOw4l8
WjQ4EGVTHt7Wmn4PUj/F7BfYEkqoYJLzasVMYJ10dKkVt4DhXSleUfTaLnHpEpdwOPi3ycv9CS8m
SI7gncOcvNtB4B/T0aSqp6XeTkQCo9DXBndwjEDsVkygIzJTeeknBzu3WtePMLfMHRKR9obSKV33
rfvuNmsFO85zrZVLw6wgjNmm8khpMXr0vpkFVCuhs6fDKRgIFbQ3i7rTljqZ5DJGrGsZtgZGPgb8
frpnIIRHmak4RYvpb2hl4KG696G0DmWi9mcRzxP91Szi6nbKjWig1QD/vSlwbz+K2eJGNnWx9hUs
pAuEt/EBHsqbJs3xziMunwSozjslm8HFMBnaJNB4uPdn4GyTz6UTx8+T70xbUFbf/v9STv67yufD
jLbhavzfmdqHr0kTfn0fvn8vf8GJ/Pjv/saJGH8JjfOCFoSO/s/P5BTtLwHk2rZ1yCdC50j9m5yi
6X+ZqslFAmXE1sGRgN74Gyfi/AVbRXPxdP4/0vufRPN/J6Kv/6oLAyUGMCDxU2cRtkVmLg0rfuJp
R52ljTE8ZfqWs72OBB6YVofcs4mNi1F0xg5oL4iiinrfgsawzIIOj6UM7EaFqyBkXoLjDIhtGQK2
OtD9QamJLa3pNRxAKLdLlzuLPgTa5z+96Psf7Jl//WTCZ0r8ys+kGpu1C2E5UNVN01FVmD0/rzzz
i1CFu6EscfVM/CA9FcPXxu9U2qHiRYHbyw2qO6tcxUY0tjKCSqWSWUz+sPCBjN7MrQXS0QxvhBi5
ABx/r45ZdYf/S7Gr6w6ujpOgxBK6K5qtwaMzU7dE7joAOkmaVHRfcMwqFrknpt56Ap6Tr1rDulWo
KCjwWsoB0NQrO6gjbBbv4nmY3kCQ4ezS2qc2LLO9HijB4ffvRP/VXkR+Tcn+kwAiA1Mc3f4k/gUD
Ni8LAZQ3LS34qpoWHmj836FciP8XTWsoNvt8SqKnCW2rOyU2l+DsvNbtvMqWqIhQdR8D0/+CUb16
hKqEiP0MZ2JwUZ5leIQ++5CvrR41VhMWRQP40x+bV1DboLKj9NmMmA2Yfbr9/WNp/9yktuOaADdU
pC1sYX0SE+hB+1dIm0IpNM7l4ERAPmn3DJnl7GarTW8agn6vquIGCmd5qLsCJOzUOfs/LANs1qcd
JzREFkDlI1mI8JdUCvnprAD2SoZWtcIVoqvfjALTCdRzJ0Cl+nmO1mNgAbQHrI2NTrUdcv/ch4wy
my69LcALLn6/GOPzYuClOYZh2SouQjYpp3xnPy0GI2l7jgfT5eB1t3qdG09DcTQL2qoD2l63I4yP
RTvMu5aJ67LuFPAH7/PY+HdjF2PS0kxiPTly6sVA5BgUQ7WhWz1s9Rn7ZAeJyTCscVUzxJdZKXCM
LqvvvumEW21I8Sxr5+YunVQPGNyijmLjyZoGHMaCajnFOJL954/qmiY+Hwgn8pcgTP78qJNSRWgs
aDwqOABsZsL2rut1rxr87FiX2Eu14lJqjbZJbf1ihqiQG0dQyfkhBuOL3jcDnwAPcJFzyadaEuxj
Csll5fbZkmIlf0hMBk9lp8BukqiNooG8bjPK2pUgRBdBIS4Fsmt7cMuLEnWho4YB4ohA+sIXavH4
+4f95C1KGxRlWZvTq6LAIUzjGvZ++q59Dd8KvLy7LLMkOWhykjyb4OKaWjyYzOwIyM068e1z75/S
1HnTfdQdAE0bntbOEWxvR4BGz94zAY/bAoLoWXafwZWt3vQ6bv90NCV18ecozHI1kCMG9xGCIS5y
Ib98myyC/F0HKWrEYGNWk51qB/B9ZakuZnWuAXL3zsYusLgYA+EfDAPGQhL2NFWt/DbnurkH+Wwt
B1VBiqZtt72/7fqoW//+pf4jgMhVYo0qEGSiUwzu69dVdtWIfoWB64WtVe2yqMwL6RYS61ln3w1x
vGkMsVfr4gAmMt93NTvbAhbznx9ZARmSCl9Iuqluf1qFYqL/YccBqiVK69zQh2yWDY2x5Wg40yqK
yeaANAwHHUL+MrFiNKwnfz+XtE4myV0pfTwHqVWw8OhedRFTGy8rvUcoVmm+tlZceuPgll7dW9Sg
lrsrOegbLXaMveKj7o56wItZMOsvfIbESfUl7SsXYtIwr1yhpH+4nj+JYF33sWOjL3NNU1TL/nQ9
M9UFbF/DHWIVH5pBvpp2bb9gIA84LoPN0cZC2/fto1YV6gNqK822nRg/XDW2CxBROvy4P3yBT+Kr
LEqgKypMxJxg4+qoN/66DwYtKlwR5iavF5HxbHWNm7WCT42GU0c8NJDdxsqHTGGaDwxB5OR+FSpw
mXr/hqYue7fzQQw0zb4WvfGCVfRupnVPhjceiLSou/SZRYuk7x5mo/rD8jX982FzdEvehDI+2A73
4a/L9/PcaGzTZMjcQ2bA7Va56VyJzGEsFVe2v9fhwa1amto3oe6M27BtxHqMamBByvwnlbHPl7KE
L9uqLWELpBumlDT6OSrXpg9ZRW+VJf3Tdjur7xP9xEOadlvL9YcbN+nKuyzW7a1lo+zhumYACyXH
t8xsSrQADOVZKwptG6lwkcEXAdDJtduBQYUpGWpBZsQrAuWPV/j/Gsd+G32rEfz7aD97fP13rWTk
RyI+/xQ2l1/br39D26Wb2f/8H/8rf8cPKP/X1/z9X8foW3H5Wv9r16T8a/NzbfPvn/SjunGNvxBG
U11bQ5yEOkcS7H+g4F2UpPhAJKTuNWeTGcrfKHjN+Issjp4wm5W0jvrm39UNclaWPJ+w8lEA5U/8
R/pTV6m7n64nB589obIytihaWAjK/7pJISg1Nvrd9Qbi+zOU9y2VwCUvnYRBvmjgYTMGqaKuXYg+
vIAN8M3+jv26111QRv5zjF1xknWuBzdWp4HdeVNUoCxhnWbU3jygwUgDsVudSV9pc3hjNeEfpTs/
HXr5CI7kBVhS4ADR2U+PAIOKmXSCRiiTHQ6H4u5EG14kcguvbYN0SIyASKKLDWMpzDBrYCCf2BDi
f9oM/0W99Tmg/70O7nidNyrgFfz6KiHdl85gpvWm7vRHLAm2xkzMLDU6ukq8K2LfQ2pbejgouBRZ
Pggr1FRIDpapady7VfOHzEMm25++LPeLoWoQMGwVnsWvy2nMSK8hiVcsBywMImfQzqxjVOV/qKlc
+YP++Yuok6nHKcevCmc/JWQQ+Zt2mgrY9lFy0aovlZWpoF4Hdck+3rltt3R1a6f3RFlJV2aEyKPT
jPYQunmH7b8H4YKEr8pYw7jXEntLqzBtdCTKIos2sc1kdrLshfU6x+umnY82Fu3JZL06+AYrOe7D
Gd4PK9OdmKTYb0AqGprE7AS1xmdsHLBCiXF9wBmiL1C015wHS0qEGQlq+rXKtzB9oDNolRybQsUq
Oe1eJxhvnqOilFaZJ+RiRxAL+Fjl0aWVjmlw3YDNtDtDFU9hHD9GZQU3OSFNU5WZSqB/ldst9HmE
vm1PdrZ2M+Ws1o2DuIBhLPLo5PiIatEdPwW54iwgexsIkPKZdJE1y8ykT/Ci91bJNM7kh2RsoYYe
cAxwwiv1Yto4tIZzsNtjk3w0GXMrgTVLV76mc3BWaJtwDJKDMttoO8QfrgKEUvZU2+jyhz0v77Bf
v/01E1dVDX4PXYZPFZ+YczUNoqrcVLW7kfDuUvpJd7zVyuElzzwlZf7R13Xec4jGTTgB7jKUyoPL
fv79Yq7eoL8uxkQQ1aaVQO7yzyo4Q/2gbFwn3tSTuU59uCkayBePcvVZR4pycAZlW7n1rYGg1iIw
mgb7cGNHRwRd2qBDXAswPWk6Ztyx1dzAgIAoPVP5mC0iURKyGzbK9xSmL4STSxmU6PYSXwxNR9G8
HTZBOl4KiskNZJllhhzfYnTctwKSkZd3Fl5rJo7ehgVmXDUlH/pPH+OTkTRufiqWLI5wHQ689FX+
dOLVDiL1JEJQ+LmZLvK4PlkTMTxLGZ3YqAgxsUC+qXcf/GzYzxwhsgzat7W1qey09YQVbwPoglb8
mAllhSSHCiqPrwiecCeqZJfsB2rDLnUhbmT27hrpO+xkCusg4G8jaMHraGr3PCUPSHRcYJScO0fs
hGscST3PCdheBpl/iD/ar0K4Px6bbBUBGeK/9Y88C4NERa17HntQaqwvTFZClZFQOtRrvdYRhLHp
xLcw8NWQc6aYcHZ+v/Nkqv5p49m6qUMmoEVIv+FT5IeV6gPJrNMNjf/S6ztIA25EBf373/Kpkrx+
XoINUj0ImCA9+al3lafw7JUq5TklEl2y3KdnVGRChsr9NA4bBPj+dLytKwnu86OZlGR0FTS8GK4N
tZ+CO7IsQoRxn4IMRAG9Sj+QHWKw1NkLbJMLUtEJTEYxf6uDfmM3RPaAFJw/MGoIUW1dZWiWArl2
1N2CS6VAbp79jdsQ8/LAP2dW+uGq3ZE5XjHGBZqU3MqNIBwjCLgYla8WLUT8IVGEThJzAxKURn9r
KStDb18nrV6jjoOARYD+T9VxsBy42Bpl3jWsG7lzVmz4Pios+67pPmb8i62JJUZD5yzjKjpN422N
1nkgMaFWvQ3l+RjIc5IYv8fUrWgQmiAP4zs1fSsS31NRDfToB3OJT/VrpTTHIQEvFTGRawp+v0E8
XOjWWXGiD8oCtEUQz77eigyiiXrlK13Fpe2gjj2Bwocm4TgLOmqnADAAYiXu/UBpn2XWsi0foCbb
S6gB5F+udL+JMJyaszddb57HljtOLwHHIhJ4yeboYsXGCZ7/uNBcboja+gDkd8lUGjKFetdM+6bW
Hgb/2aekJjA8+CXwJXAB2Mi7SG7X6grvvBGjux/fJADeB8d4nRbRR0/SgOnZiUkphDFnr7Up9tK9
yyGTx913SwJEXxz6Mr1cV8Dw7IAyIniDt3bAAAeKhglje9Gn7lkmBNeYpADFUoUBAcP52jrxGs+P
0nNF86pojAxvuehetbxxwcr7+H0/2JY/HP263SVRtH8BTYgWnFI70JQTJqZhs01M9kATli+V3WHU
KALSzjrf9YIsNRBv3UM+8iJrHQ8otJIuUFYZmA35yqiQ2wnNvPSsrSYJ047G9kWlqN4BRwFl7msE
0OCshv1ysNRTHTm3bR4xQBQpXj20MLP0Ir+wSOOPyTQQUbNugKdWcolpxuvMeFNBiw6jnnz3wwCD
QDUHDZ0eCmSuzbjh7nG4WqzR2vSSpGJyLwAoX0rzU715n4S9Qal0RNHRXUsPKrmL5iD5MP3aRTaU
71klLwYscVpZvhcYxuB1Jjdu3UuPRnbaoCNbz26gQs0XVoVKRxjQTGoUIL7hRyJ4SgOrNhU+/CKQ
ZIvyuWrDwovkaQBhCddQZ2JqYNUw6M6+OgZ++aJInZ/QhHaK5mO+EDZmQpAaP2bzuytq+BE+Dn/5
petQc5ZfdMiK75ny3HSA5XL3rtBgorojPwOl0RAFG2tbIBsAEQlTYoJM1jgsU7j7ziEdzBJMvXKY
Ks0kh7OsqNFKOAfpazQHa98YMIKAAY7utX9Hbwkk4/wFiREaJyQcNF+XVgylqQZa7otkbSXS56Pk
M0PMvTQj29qYAkmWk2BiogcE8g8lUM61GDfzCKMTic0PZDpO1+/dOhNcAZg1larQvR7nk5qMy4iy
KMUgwTKm9RjDWh/94KNw+dl5SDYmA91U8mPx9YYleYyGch0mMgWes0sc8PKy/Ks/Y2sTMHpZdLCj
PbrN9HLj2fX6WJzU1nptdBCXcXgReQtIlMgKIeNst5bn58U9oTCCYSzOzHTOqOmcGj8nA9cLejAG
pgtyW4/xR1m8o7uogLAWR6Z7YNzM4EMEbDzNapfXmDINHLyJ5NzzCzYRE6DHOXh3kBWC1EaYEcSO
H1tySi/wiI5FHQAyiy5aS0wre+5ZvhjCP4QnYKMteDyrdraIgAMdB2sjF1i6/EYUbqWTcvhwjRtW
zRTYzc/TbNP42J3hy6ygDizhhDVLq5d3CHISaC0+IIeQk5pPT9dD3UW85V7hVxdAOBax3z9qUfkM
8xtBVpUQlzTsmPQ9m5JwZcM81mcppKAqCtgeP/JcU6XVNTj71G+3uAhsri+hblC/UJJ52QbdY55Y
Xm0XJBfSbzC2/S2CEs8BesC7lB75FBprVEHthW3ylueZNtjQ4zTJZG9tpeHjGI3v0JzcdTMvwtpV
loHu4qJRMkpy+GgIFFReo97JDdI6RPa5EjsZipsKlKjWfkn9JyvKCk9VuC4SW2OQVwQe0/kv6swO
10FBTcnz1TWWSxpvxS1SEm/yxu39sxmlnignoA/GiZCRLK9bnxE4vAUw9toTFgNftRxPBXZHN0Dr
cAU6dzHbkuNZW98Us39uRx7e6Xn4PA4ANjc2WJMUSwvEZeIF4ICW5HiUwFWg7y7/5zRTXY24mWrx
8F1FJVZGoEitoAeReyd50nuW1L5QfLjcFkrC9ly+Qn85XHO4dO5XdjN611WK5IOmH3s7IdTVJRdz
ytZHj+1jSAPPF4a7HJRkWZV4c2fUQ15kzybqrdpdMd6qSbAbmUYRX5lgZO078mGHks6ldt9F7tmJ
2Vaoxp8hKZ9ILDa6rhIX1O52QNaztsMNVMu10Rinqk0/UKP4wCPkVcbqvM08mCbnBIDlGDII4gIu
kSUq0u4QpvaRxqfu4a3telZ8NyjNwxx1r8jbFGb2CgzkGEf2UWYx13SVhv9Sz1EQ8rkOEGiOfsTd
Rjnizfw0KYhtOAbRIEZi2QracJF3t6WqnaqI2AvJrPNU7ixDwdowvNiFOI7gK5FBs05T3Rz9Xl/K
ECbLaRmImIuerleWzMvGlkZE6+9oRqIALFUCjelDiYej3AaNCkkQ1WUylaKiKgYg1uTctURq9EFe
naj/3vpP17ubCdzZquOPtkkvrsrOcTNx0pqd6w7vaKZMP+5eBwVskHzOuZgszqtwvcwdaA4RCVHi
LVHD6m6RwIG/2Geen3V475r2eVTY5WY6HsCtdt6Qm6cggfbX1TBRlXK+g54N7g6eUe2lCO0hBEgh
Hd3lP+p1WLLatK319tHHOd6aiwOCy6+Ry7Na8vpFSZpeAbp/bfmkZcVH51av2uyeM0YOIzViZAfp
EiVc1uvZFjdGVr+m4F9tFVhfdmiH8KMPcCvuyIu0oMIaJ5ZUd/DSrJq0Luy0YdVD2UcF8RmZYEqk
kYX3ze2ItMoC1SepbMMbSjThjZm/x4iFxkY0gzUzz9e0q8AdE2q7ecqwGiRL/o5oFSgogeKt/K+v
6eD116U2G6LJU+5h46TV6DqNCBA16FoYPm8smfhyJuFST/LHEfraIix1rjWHZNuhUCpX/cx2GApO
e+1GfI+Ss5z1XIrX/HBmONU70CphjxCTOQaIJ75CJTLo++cHNG/YP+D3yuzbNQWvAnmnc3Jam9vE
iM0vA4rA6cTP01GFwlJGimZDZxrYYh1ygp7VE7WruGlXMqvl9MQ93kVBSOSxurGhzvb8qdnbMt/Q
0bKHY6ElS4U/4BW5+aVjj8i0OLHOiRO+hiGFhpVpLY1y+3tsKLsEricC2/xgpAcOehjcIavI5nMi
Ked9MUIqSHj6l2vewxm/aC560GXylPf2WfZrCss66iojzhIhBZkAT9yfQ0Dua5dPDgx/H2Ttwrft
L7oRYbrX1K8YIq7KOfyC8SnhWzvBbdE9W7Gxn4jfjRGmRuvWbxo9o4WTmKe4gnabrxEbDpBsKJBl
kxd71TsUDsExbR5bFcJDMSRPSHRilyTWcVWF2wASO/Ns7bYzW5QuavOrYdjvPTqVXi/CYInnULcy
EHQ3B7kFrQzStYE+dqmnDLlm1B46kK/z8B0gK5zKCtTgUH9PI9PBUYdADZR4bVRc2IxykPCMBQQz
p321EL7gRlerraL0uyIvNqFbmQc3xiNKaYObpNAsL0EQep11YK9bJ0JZxYHnDMUQ6voYfdi5v+ka
cxVaVbgaIROE3ejugs6BJ9Gq67CMCe4tsDawK6RG3cwsBRHRAIEnp4iXtDk7LyjbRzhC8KfYexCj
Ia9bKEqphd9thkR7gamFU7UJRYpEgfKlAAGeCKzbYK8CNa2DW8OY1W2QVushMb9gHIvoBJ46ffmd
eD6OMTtoALyMBvg+rTI2oao/on0FNaIao0WuTS9coxnnqt/IlhESC/AeofPXQBIXato/ML+ZYgPk
pox1SQxELSDVnetj2XQSCb0WINYWfoC/3vUHoMxxSbgjqgHyf+uOM4kSfu4JngSORZWJMyx68WoE
ncYYNsCEsF/3cQ0g5rmFTalK/ZFlzi5sTRSmRJmAVY+Y2oNZWfbptAtl0trBL9CT4NgraEUGSt+g
tIYLwwSmdMwR56/n3Idd6t6PjYJihLjtXfWj7bELUjscD0oQiSECVQutQ6tsNOfXXq+/98V41+ZY
Ucy6VNOzmGVZwYq316yDgn6FOpHxIzu8awm0CCWiFtWVJEa22nh0jcoFxMvX3ih6lCxgBg7dvtSQ
cohiE9MBh/Fu3ro+Wl+sALMbJPv9+yiErjfa6bk3krPW3EUaOMRB1wAjoYJRxKqH8t6rWeb3ocEP
iIu9ogTzcgAT7tFJ/FYKHKeD6ZuN9i5EekT0NYCTocKKglH5UmTFWiEB8JDTvoVystdbRgogFDHa
K9Xes7VsG8dIb4f0HJZZ8VZqmNnMSbkWk3LO2mGHthXAy+Qy5PppquxT4mqn0iJBVqcZKTNzSbvn
XgGPgK5EsMDFbckbXmsOaU+ObJs+vGTUkoS5W2XA06Fz33QUhbhke+NYiPBG07rna0YkIzcS5F6c
6Xelza2BFsIhE6BCzKrnE9/VorFpyfbPSad81RS4T3OZvsWtbBm3NEs7w71h0XXt49eV3se1CtC9
+h6+UKid9RSOL4mcGncUYrQBA735CvQWvlGtA9gvFyGKFuyfaucIalZ42L6K8AuSpQm7LfpAepeU
1neXM/zWBQgal6MbJB7Hc2lFFf1GRblVLNVftqb4GMbma6NqD1bsvIGqIQewTHDXmKUnSXcXscOh
H0ILMsd91vZ4czTKqnRr3dMVmOQVZVT1Ws0UWY1+UTTufNM/a7W5A7xsbF2ZnToTIRnsC3d7uy0b
/9aVw4nrl1VoYUw2UZAbdpkUqbpMCyJWq8YMU3Bay4n9nYF8bcplHrhm6qGh0TC3W4ixbVedSv83
VnReAg1jOXmRHfkwOWpR86UK5A0Yf09m7E5M0LjUo0qDwsGb7Ao7MiFJQnG+ThAstwQFQaXlqtmr
/F9EmM9+p3/9gjvMBWXEk9HTXdHgR3gqxaG+RGsfHiylEMbn9EL87xrTb9fuX2OH5biTONcU00ne
n0KHXlrYK9/DHMCygR87aaJ8U9AQT6i3iQV7tOSpNDq+sgkB4PFFdzadFl5CfdMX4TltxyN52EdP
cyTs52M1p+tW5bZXXBLgYIAzgziExgotTBRydZYNNKokms0XRyMbZKx3DHDQWwXBjapPVMIx/+F1
aKd9dbt6lhf+a0xK7QTkq4HyhRJk39ObY5qRa/Z5qNnzVQIJJ26SJa59jMgNoJn+qmho6CD3DYUl
k9rV51axt0qyb13WVzA1+pHpOEMweZUQt9fbPy/wb2dMieEDOZnfkWgErnGbN29hp+8zrDeNZQnq
H8+rcJtXofZjwdmEqL9u30NHXde4cTpQT4uhJ32U+YVEpqPCWq0xyzxZTksW1gUXRHhn5q0npTKa
pV3ydE3hnqPahuTNMzWGTMOcfIsO4rnIGMmiEsvvLuYF6HV2n/Kk0jBdsvcarxXxjZbQaxfpQ9sA
IemynjId0rvXVAhWAd4q1lqSfq2b7kGxyGunrK0WqlY++uEqVXmnNM3xDK7AVqPduFbl6GSYwks1
1veg1Gn/m9A3HAiiupxrRknzSp/wdXJIJ6zpyyjqm8qmdIFUclSTnMIkfZq6eJkr1GS+PyT7JkTf
rPiCNUsLTF9mcNKHukdta2mLVYwqxCJOa64Tn0MYD4SkKEAzQtQFrgaBu9Nn+z2OdcVLAwyK1a7Z
5cLwaA/cMwr7CFqAlnWPxU2OHGzi0wbWjNWPg5Cnpz5pHmRZm/fu+6QMe2A/xrakN+iDtFoElGRB
QnlNbvI0yvmMLIevk7SXCClMumhjtCuj4UUf4C/J1qWb0p4yw61J7ipsCx+4jJoam+zya8GyUXhi
AidR+EgyHgo9Ppu6BSS+uDVwRPBlCzyQ47FrCApnQZZFyO7r16ngtGnlfM7hmnf3Vp++6PJbdDbj
4ijVzmqeSz5lT2BTdmQ3nhJwCY0C5SVBshwp4KSuOXuf9/qqtLUnPBVX6NJ910L74JqTs6whDQiX
G6GwMelpo+lmimKIhfwi7kufiS32dr0b37jAsCK/RleOkS7Ul1UdkRuh1wKJALm0OSSTnuLq7KgG
QlwYolKGk/QwaKfqCD/mOPkgm2Mc4qB6M3SnWbaVCjpgdmigLCKU7Ti/BkC8gpL9cE2OOlmCjMAR
Q65aqBZUIE7dv2BXOMI0WaTUBaho7/pmfe33KHl8qWpZPnHAK5jpi8Go76Cj7CHrk2am9oMzRhsA
TyfagEddR6hT6shjSsNNRIsMQow5Wl/kJLXHbsdTWZ1vxbdQHNZjjmqcwLsCnU0gocatJSe1UTYe
5ZqvjTIRENu6Qu/psqgalOzkzt7URlWuoT9MKCXhD0iD0g1wZOobhKGUcOSd8k4ABqAxlwaP3aCs
r29JDOg2I3G8bQJc4gfFOctOLyRb6vTG2DaafkczRp46iLGXlklbLhrkpriq/F7gluX5Ld4e8nZW
dSqZpuPr2pmGbBGqK7K2cUduk5B78PejqX9CAExMIAA6GtJjD8gtA7KfpkSd3qklfNdkgysDMTqm
KSTbuGbL28K5mx69TklomadI9jp//7sZsP0X4zfUJ7DBBPqqqpKR8PNv7+Ne9EE8JRsZBtpYXytF
fpPgU8P11b7OukzWeFf6KI7Xz3AdwoKM34JcIfuU8j4RAFC6OQCxej4VYjY4QqkTCg1p9JEF2o4Q
7LUKBfO1aZ275B54S10iJfFkodoJVVnJFgiX0n0HV+l/M3cmy3EzW3d9F8/xRSLRT/5B9VXsqkiK
pDRBkJSIvu/x9F5ZV9dXImXR9uAPTxihliAKyDx5zt5rV9n4gNZcpTgtaK08mz193E6VLKrxOuHF
zd+GqNz36jEMQr7rxEE9NeeHvu5O5waBbAOCaOxtXoZv514xisnvVL2PTmCQZdoBRMm7PT30imqP
l0QJXpAPPJVAmArRA0JCNVCZ4841nO8I128yc2RQjSB90UUAo4AsnZI2KHHDYzVm6uVa+UVoszMQ
gCZorDz71naiDbBqDfVa0N5eVFLflx6VWCPYgM6tbcdkTFClS96AZJmkwEY88a1zv5O0y5mjF3JB
OZnj6gb0RbcFIzoPK3PIRUQC6yBpNbuaxXwqeSWxZlz+/dmQH/UJSKUY8Et8JISbnEXivzyYcRox
puRKtn7Dg1lJWsmFIZ5s4IABWEJP9f+wYdsDl8liHItbWybQtFMKJOjojO23qm6NlJZDJ/07wTZB
G64Di88eQ8tbtTH+fs3vtbhqzgsC1cYaTwah0mX9/jgbgKQtfGPgD5wGtIBtbnLMy2tZEpYgNY3P
qGJSocU1wuUIrlGcv+VVu/3kKv7wSpM54yEKNlTUi/nuKlJp6F2UeN3WRRvMVL9i3Zi6o9+O9mHG
DTsIcL7G3N+lLm5P5AaoVVBS+Oup6eEFyzdR2gVw0Oyh6ml96xVDyMoWd59c5h/efXiwSFYRXQko
F+8u08gBSNdY/raucT9w2Fx3NkQ0YxK3JpcCdnqtp8X92NT0ytSwOJ7By1h+epFP0EjIEB8IM774
+0X9YVCPDIrLYpp7Vvf9/gFmFLkQ0rV228CIg6BcmcYyYci3HLrsvjLLay27/X/4jtQPNm6fP6j4
3LaUuKusdjvrEUHVpQ6CT9CYNuVb1SWAqEGBT20affZ6KWPBO3WAZ5CYzUd8ttTI33/SKq8DY3TJ
OgAbOGZEq0Tsg6J179MxzpZO9HIeNGPFhp3k0yTk7EhKzZs+KEAVfbJStSnUOSYr3GRFBDfSc/CE
I+M9p74EYkmjI7cpkjR97Wcn85MPSv+DdEQJM20E766JfOPdvjUUmVb5ouy2gQi+JUGXbvVx2NcM
CuD602DQShaN0m2XMnIuFDvyE8fMe70177plsWXCDpfIlpF6/n4DO0lx4edJs3Uj57pVp0caXJfY
K/TJOGVMc0TerwrfZP2lG7EwBTOaysU9zgJgXWeuda3Oc54SPhLW+X3K5M4380sG95emNzxlNve3
DD9TGtkfP3fLQrRn8b6xDuC/+/2yDXcsJ7DFzTbz8JkgeGFhZ5SmqZNaH06LOWerVBerWlhmKw84
kZcxOX94N20OpmxtMxHmrqiN1Vk5oYVkSEZa8URj9w0+mB+BBxn6b1nGYTCtOXjXJnIPZY6oo7cQ
uhPS1OLp/BCpXjca870a00gvfjPCkEX+Dg7DKxkwmxI+uK8PPfNkRldkFXDa5hSWKgVobzJc0maQ
cS4pGWq8VsX2bRSad3aiCj0UW7DDdpA+4WkUTw2D+UUdXikRZd5zfgzykO6eB4cvA7xHRI423+sJ
ZfDfX++zhPL39wxPl4sNkS6i59rvVbqe3o8tDUq88D69irqLxCJWaGY24SECzhsY84ujj9sSc3JM
YhHHPTQFbY5xyeEfqDvUe/46TpCXT6qKDnw68+eTj061f+78+FX5lKOqX3ROxk6ohywb6iAvZRYs
QySPdZaRGu9cTDbEfquoPXJJxV6N0XrDf9AIQEHb/ml191FbhYVRSEanFtIiS6gd/pcdvOtb9qe6
R2Foq1luTX0iHsxK6xczD4F6vuj7EsgEY061P0IlD0gC6iGvtPdRnb39/aP4uN84Fk4em8BDA8Pc
eztPaJeFHcBP2GYOd2PgVkoeO739tAw4/0/vPnMHZbOHjUA40nHera3IrognSZNyO5cnlwlEVaCQ
KtSC6alGyDjwihF9Kenfb4SgdxaDEq769tlxaKtgm2Y4proXxkD9UHOdHdhOP7KWQLsB2ZS0iugx
x0l7ETIZ5AaW5dLJ0DJqpbgLgSZrOgyScLxXHb9C9cjUQA1Vx+V5diZyZ69krmQB57QRGC7rxhvB
w+Nn5dAfHgCkjPhXLYfFkvL49wcgb3tXIh3HDu5wZvaK4IWSjwEImj61QGaNGvqrRlvF8GNs4jt1
zJsSto6uCt+mzP3Ebfdxd3ccQqFdalTD/KiYT2XXOKWul9s6ZdhWTMZlEVT3lkQ8kDtXXUr/cZg+
+6bmx53KcUhSJK5eGLrA9/z7XTAKvXWFLcvtNLgEqvlIpsqIz+jcnxrnF0vvrqGA0AOcyDX3PNU+
Mr/kJLKnTn3nd86rAYl6bXfDPQEuM6vd6EW7npc3BgEPqeyBPIttBwitrR/MjLTPc8/TmufXub88
N4zKAJkUlcQ3gEWvUqmJZGlv8fM8es34lVY8WCesWFbYf3LHdfWOv38VcKah6XVsdsn3UvbaGpFF
j6wBg4WsAFdlJ3601K4LQVsCYXfbXtquz6LW2dSgtE8YaotVL9JPdJ5nIef7C7F5BBl+C7a/929/
SsU3FJUstudx6PksaBYMQIQrV73X+uTSjrwzQI2a4ioGIgPJxlw3aXSbCbabUImt1LTVHbsvnQeS
vW25TtXa9gz6E2rCedbCGDmJRddD19KiTRl9Mi0hWXpcWHm1nNWj7Xec49uE/uLwzcJxTo/bv8eM
8TIi6wqDH32L0KWatPVZDh8hAA9tKizIGU9Ob++10rk/d+hzJcTC2yZTgG6tdJfnDbcd6NxH7cm1
7nBQgqYU4Wva949422n3iOy7IFlxmVQcHuu+h4tfyGMW04ly4odEmIwvG7aXjJQcDk1M581+X+rs
LPDejMWsB29paFpLZq7QRb1tHwIni4heaIstYWuY9NTKpuRDhO9+CWcd4VfyprOza0FzMoZ7KC/V
Muk5iGHVZX2j852rnYc/PoZ5cpxnSsa/L/vmx4qHZ4+gCB11BHkV5rtKUZHtwpqj7tZw980InbWj
4Wo4/biyaBbWBo2WzKyf4Im1rEbL80g+jkw4mVMDTLxul+xxjLYpUhhj8CYG9W0v+fw6dGlr7oTt
4J/pODP7Xbfq+vRS6VfnuE4OeVseR8NlHGGBQoyyXF9PguQEQY+Jye+L6XGujoeIiXw33yWdvjzr
SnOP/3iOwQG1ckMypsXRKGMkVTCW8/Xuy99v0B/cLy7bIYcwLCBCkoj7+wJFHqQBwJx2FNHUE8P8
gWN14wbbuPRxWECNy015EdRetmxmRz+NqBJN3YSH5zsrnVejwtn690s6O7x/f1tdaTqWgS8Fj5D+
3pBDflTi0a0ttoJMvRX1P1B41awQpDAMCEysQLsa5/aghdWLm6Jo8C3AbXYSM7o20Ql4pT6gmHzU
50unqqxFLfiU2RXsRa3Jw1kGM2poEDqUjkTcXDdBQjsp99B3YT3JLP9bAKR1S/mCfpkuMUjrFvWG
vcud+ilOtCUZeEt1+okCgpAKusSIauwGLY/tAu8LEZSl49V5NjfMtVxzqNrPNgEHYwFFdUjF7WSp
tMiRFW+ubdVsZNic0f2rR4Q7E5aupQ14n9Q/XnLd5dAwhPumQLdVVaD2IrDt6PEPeRIAQbImHso+
2qBmuzcMlIKCwRb89AT9MVigdC5IpQKdz1RspD70Jt46FytKVpqXoje3zTB/cjwz1DHi/Qeo+BXA
PPBqWu8tsn3FHAEGZLEtE5QYPY+50pzQx3JXhk4/NXaDdOGnTrUQfjgsaOg4JcN1FqkZ5zQ/e/xW
ywL3hYNCtDuelUwzo+tlmFrcrTFcngd2s6SQRAKyFGrwUFQZ0t20fUy/BBN1ZG6b5WZ2k09q+o9l
BKQGylqWWdJnPjQuupazZZYHBanJ5lb3qejU4jwXa1oxrO9qKJEiL/r7K/HhvOnwQnBko1liUlEL
510xFQJmn+qERq3wS0aP4Dptj2btMJvfo4wURqUJylz3JSOxPemotWngIMwe5KoyDIfXmhOH6uNW
vvNNJsD/2LZcp3k6/4FXjieUsQCl9BPD98/W4A+n9fPFkzdssL4of49ao385CijiQKyhHdzW3gCo
3CZ9jViyhieSYjYbggujK45GZ97grd7//ca9X/751mp5w19k6JzVP1QgSWk1qNoSKhAOVqr2nzRq
f5MhyZJOz6ennvPa9Ouj77BTsJziScVWpwO5+f1nDWs4q3Mdharj6K9Ty+TgqY0pEPUexaRZO6uR
ROEgQ6JQ0poTYhCXNNpx6EBkinJyLTPysDZBjZC42EfWQNygRTZqMEkl1uVwR4B3yY5TwVqdHGaL
TbgOG5rQaNxem8TrV5XdIhWQjKak3pxCGa5wEiLmsZEiFU7McDQm5ECb+/vWkdvB1r81RA9c6LAA
Yyb8bUHOZZe9RHObb1ILWyRuxUXU17YS4ZzqDpIlG/jXohyOaBifunkId5nxNDHv2PSE6yyE2QG0
C+DZ9vXM85i1j61s+pWDwHPJmbBGHIFIKLAQfyGjWTdT/wW7/qa0kmo9WYhHxuY1cF6Iwf0qaDev
ewP4cDCgtu2Sm8mT3Dsccq5jQF01GPlx4CJlViWbIVWmMXqwyaFjZtdcyXiyGEilp0BGyYZAv8yG
rdr2/mWaQxQJ3e5l9ObHMIuf6LgjDmPp9MSTYB5CAymdqaasy0HPGU0QJjuHj0Bq9hllPGoncJol
zLY1Cz7EbUmXzJKQZlpiFCxZXrRGTF/NJkyzF/uo9FnKNWBWWlhSZkG7U/PiyAWKmjbA+shmWJFp
0Vbhse05JtlZlW9Iat01plNvge7Ha8bviJEEh3gqiBxRMmRxgpJR0frGNvZLuXCtseA+NdmFN95p
JaEDAU7/1lQp14RPhRtILv7BpduBdgd0NOhefaVVENgNINkyg6Zm0DtC1sHt++RFfL8nONLlHERS
OK0zW9B5/P3F8AKchlrquRt9bgPysSQJn6opQml64tnilNoIE/TihENJ0PifoOViTLTtpeEG2qZP
0++4ck7GPJlrm1kwP0WE0SUxQaBFP25dtpkLWZEw66gMo95eFGlCtiROhygNXzUy8RR88cVFxrOg
vLDZcqjejIxGSRYinQHwj1RIX04toVJ5nW/mBHTgCInAC5ppLbhoV2+cQ88NWpheXa0rn//KKwdz
GRftTRvK+7i1v+hR/6RAhBB4HXcltmTuNfuUCt2zhlufU/FaFOzDdpBd/f0Ovz9vY55kgWN1xUjI
JvEeG+W3pW4ZVeJuwnre1jTzONx/Uk1/GHGcv4fjuPRSBEq195iJimqUxmfgboZmuMz4UWFDMmGd
kIsQfuPcQp35Ycl6BQf0mzFN6Mk1xH1//zk/nCq5CDZCIDJYJdW6/m47CTQij+2wdjZAuylApwIh
X+DVeIrngcmAvctQGlta9ewarr+S2Me2uEFWRS2oaNvkM7+2fH/ER6muDreSczyDqg8Mlgm4NBz5
AlSxXWrEaHzh25KoSriKR65IwYEujvnWgeWmnIxsmsDkb5MaeZmM7i10XurGPKPD6QlUbc68zsjB
XtmNu2YQOW7+fvPsP14sw1ZJCwRv+Xu6UqLNtSNrzd7Y+EwXpQb/fqqa3aBpK8mBhGCNJEZNKCiz
cFtf6AWIiy7PV2klPFIsp/gGOwav7gn6hnU9+RZhdORSbI3BRu/Y+XfVRCxa75P6NefTneHY4Oid
eRWnSINrHa0drIKKjB69r9BGKrPvsIGHHi8JkdthczJAVgZfO52VHFUNpNyqWHdjt8WnV506XYXd
NvuMs2oWhukOF3awCqVwidGLFno1ljse0UNhTfORPLSbpKSx1THwP2Spba7GXIVgxz3n5SK/qaNc
RwLAKfbvN9n98Cpy3mSwbhsG8UoGVeLva90UtbZZUcnRr5HxLm+1m2nQrEVn4Vci3QaPuuxoJpTP
qY/9+3x/nEJfVdQqV2Guu6jIfDIAvPqtCfnbpEL7S8CaD37IyDtVN2uOwJFnyfglTPrbJCUdNBYM
yUPSFIpYW5Vjw/qfvZklB6Nxlm/ZbDzXIzRqrUdkWpTlTvaSjBbMAEZ7kUgio9GXiGU9UcM6qDKA
JuPOS/tLSxSvbtZY2/mKPi3j9jZauwmOGM1SDewy+Iq7i0Q1u50XBL2osUV7S3BN1cp5mZVyXvm2
fUIGhV/PFWuzqO+nLm3g12vtokH8vBT9a4vwZuWqR2+0vPtqoHRyZv/rRISpFWHdj+oapUlcrmaz
hgsAps2hCL+sTW3CzVE8JtmwyCIgpYMbaZ/sXNaHV4ZPk6mupJfLoNJ43zwqPc+P5qj1Nl2eXtNF
OcSdVtMy6S+jYLjLMhPVbm7Ilc8ZK6l4+iMwBkvZcnvIHQCFzLO/SFyIWxrxyEQGJpCvlQrIo/OC
uhupuNV8J82dz7a4IhcDsrmz9Ap93juc++Z+fBKzN18kgavvRlnesAKTaW3wBBAQa10b6UUPynjD
I/k2DdkzPS7BMA9XYa4RtAEJysfZv2kll2ZHXxAl32iF72N1Twl7igwUwRM/w9/fgY9Fv+q5APpi
ysjy+KHoh4QPZFTdtT7F1YpUNhUOk++JqDwiME400PWFLp4AKIJp1vzPFAT6hz68YwqKFddS4y7p
Oe/N3UhEMik6UiO6oLv1vISAkPDGiKNhl7SZWCc1mQDSDwjEADy8LB2Ysr3mv4aJrHed0z6TMd0g
0Ro56rvqoXOwH2rZrhpz8Cp19rV2OMyPfcUBEK4yZr/+kVkNqdn2lT9bzUaPOkQAB62sb/oyQR59
Xhjj9imJw+M4Zc9MJOZVhbIMkVp1WcdsVkAVk6WahXECfBvtwdq0+MWXsn+2ogTfo1OuEV3zDElk
JPFoP4wlGQ5N6UmalZS17b4z2I+pqzDOI1iXBIUhrxQ2qEcjYKTGXhlPRk18/DFpy/joKt1Mq/kr
wB5IdPHOMAvCxpwOwA8DQAO2dZ2YOrSBHtBCmpVrss62tRb1V9JMb/QYORcA0FPr5s0O6Oe+nBx9
Zdd4GkwbC0MS9c9pS7yNXpMwPSTyQvU0ASnE8Nc1G02pvGjUT45OiB8AIzut7qRfs+AsnMh/lax2
vO9q55YWZivp6GhYIJYz3d7UmRPTERq3+mCgHqTczUgh3+soLAjlztaWlk8rPB4qeVkgy+hgewdw
wz3TnTZ1Lr5VZsTsrxP1MhbWtLRqeHSmlpMclfF7fRdCYfep3FJ/G3j+j4bwzk1ls8bhdgFE6CDu
wyByadf0yirfx9hgNhiXtcDYyhGZdzsk7Jyu/Gyu+L4HwaPNK0VrWbELVNnx+/7S2HaaZHjPNy5T
0WXsmMEmOPEk08ZLKa3NYuVYHIf+/ka7H87Sps6kggKHgGHqnXNd9ssxPo7ayWayZW16GWa7aWgf
EmISK+mFF340rkTpdKBhkHRkUVJv8roBjmyy22AHhvRbrmPlPdHc8SobZ3AONeo3MOFsJJ52muYq
vAjAdyyKurBw+ugKD7CtC5ppcUgSdFcOhObCvlwRxALJmc9jNXfFBu5bvQnyMWIrwhodos7BUpi/
6rtqT3avu4kFR2LbR3p1XjaNYjyisSO6YrRIE1AMkTB2rjwd5+l5xd66Iqbtl9XP40SqA+jbu6E3
nkpDvtXZfvIcdLfRd1qmHSpk69IaO3frYwGiTelshzA11kMQkXlCp3ydV+4RuycPNs2dtW8n+zrA
4OClkL37FPN4CZt01vKj8EgyC/uOsyyN/+2gF7s+IekpM1gzRZT6yEKyY2XRNou08TN+33v8mksx
rTOgMqHa0XMFJPf788TMPKs14jA2ZmIuvammVGGCucl7iicZB/dkPv2YK3s/T3O2ARCDcLjRD4Qp
f1I4yfecV67EEBbPtE7jEEWi9662d/GYVTIIzA3weWMdTR7iOg+M/JAkBHrOTbJI6F4sNaUzjV17
UZKvNHpmtCbhYtGTURt7RbOpG54OtQGtdCrOIuNzdAbCJa8aa/SXI81Jmsl88nHrP4qe1UcUZr3U
/fLOtep0VVYZH3xpXjVZ92znAQEyfc2SVAM6dx0ouLYFntWvQQ3xz+phYwfcFysvnif1yFQmW7q0
m0ug5PD23XADTXUfq1U0tluGXBLbqJ/dem3ccVqtNiGbGy8GAltXgN2z3Su3Kw2ykvaCA4Qbvko6
MxRe2Z05FQ9dTuEscWutNdz1y8HonjqEthfJiVENtK6OiEMSau8bpX0tNMYTnnbv1C0njL5clgk1
9dyFchHC1aGMYiKZqVwZzSjutCwFH5aS4un0F+PIMNGptTvC3VEpZja+DlNnZAawoYQTNOOR7HOm
zP130ulLmB6puMiThMhIH3wECmXscxklHS8mHWxMHMvGxeEZLeSa4Kp9qgcujFVsxfTAl85YjptI
+bozUiH4m7iCVbJc0rMvVNL2V/TLqJC0OtapYoIabZQpwYtE5cqZiBvqZpK4SMAOtIoU4kTbCKPe
gWRxkKFQdXWZpi0cEWx0vAyrsibmCww77BwVKtMYuFNjROcpRFgnuSAdYNiEUPVXZm089dmdk1A7
NXqMvJ5XnLrKYJdpmt1U86963/g+M/7F0sYcIQLdtXBf+nVa0gWrbAuJdzvOK9Qh3sZXzB4i6Q52
1O7bOjhxfrlhOV9Ewg53FtYtz/brlR42p7py2pUeZPbSR+2Jk+SlbVGIdhjdG9uYV9qgiSUHvUup
OhaBM1+EmQ5IHm3Xsh8NdA76gQ8bab668+flpiLwZlHXLeFN2ox0u+iaZdU3b6YX8FGFhH+3OeHm
Mot49QaThn0u15gZiIJNJ5OklvQYBEG9lpH3BiPoQdjlVRuw2wR9OpMN0y4phOKNqOREZA/+xSoF
Yh3RAaBBsuvsPl15NpRtP3EUTkzcnJthpcd5hptN3cwZCBy9vY5CLui8e/238RHVN3otSnpJAXDJ
/zrjE4MfhYIN/vaLNTCudjp1P+rp9gcI5PbfDHP1N/9P//AnvvB+KsEXPn/PonwVNW0dvba/AwuF
gXj6l138A/pwWzz/8V/8BLib/1A/ANlDFgF+y1N1xL8Qhw4cQ/pYVFMMTZFLKGTXvxGH1j8uJwm0
NDTzUOcaHG5/Atx18x/XheMnoGYieQCS+j/+/dMf/9Uj/xvB/X2fx1RXRsGBwI+eFqqdd2I16Qx9
bqUDFj/6B5Rs94QorVWC5pgqDUmvDUjVik3iac8NbifloTdzniVnKJ9+uWk/L+1XJPs78dDPK+FS
kA5AhHxfb6WB0ZBlTarWbDLLUuSNfsZEyKH+M9UMXRj22l8GCOp7oZuiHvBQTjkfWmwduCwDJdyw
RriJr9Ahuw+upLNN566moEDg7KaZseliedDNzti3qXmAEt9fkYj3mBMhsW1d4wc83vB6LL7qo+Mu
h7DNbmzPWVfR6OwIViSLjuVhJcYI2+/k7vSJUEMnMgd877Y8nL+UqbELfU6cWqLbF5UkYrn1hz2I
MnTrAvO3TRLMKohDe53X3VXkclKQ+FWSpO6IfU0ISfbKa6sfEJnGk7l3ze6CU3T1MpeQJYgC1lhr
rskDCG90w4/3LZX2Ls4z9H9Zeg2TplynAdE2xIxnmzjuvukC/2nn4UOOGRVi+28fc3cOj1Fktw8T
kWBDg2dDRNMmJRPnhINn3g8DtmKowsUpNUL3SOJ0qsX9RTENp5IZ0CmbArnKQy0FCGM+6HMDdCy2
v5duFH7xyGZiUUKCSOJmoxNjlRfhRV5qwcWYjVdkqmg7bq8BEZ2hrU9Hh50uKvaBTTRIgsMJ567e
sIPioR6lJlajpju3vW2aBFeuaSXmB+rpL0x108umqE9TQX2IgmGLfJZEQQuyyfkLXBD30Ksv9qAg
UX4htpztO8dJrktJGPykhsZNHIYQM2oSu5mybYM+CzYZJzxmgOzeeqzPF/TAEe0zLCP5g5BS158E
vfM6uqIhuEWaWaz0xuOwakz7IMgJCQs0Z1vNXntrU723rkVOrlYWxwRZOBwB/S4LM8buPUGb1STG
PVnK3ZIhJdt7o+uXgx9+SajmtzHlI4+oNZFjHL04jb0/e28CqngWAPaW6klDnQY2695xJ+DuDp0h
r9TuxzzfocE5DWH41sfRqgqJmI/JOdkM2SmJDf/AxPLQixi/4aSz3ZgnCJD7RFmS7BpJxjiml2aA
V21iODCvBHG9ps+JN8Dl3QPT6We+k7L2/UuY6qMMVYSn/GIau3pBFPg6HsU3hlg41vFsmtmlzoCd
2Cw0BslDYYuXCkZgEKGojME0KGldGRBNX9Zrv/SbfWU4V8lgGDxI6d6XlbHRbFREygTk9j9SfXzN
JO0XLxE03Tp6r3iIEWFIX2xyVGBKlht5CGSykX6n6xZ7QJyXYVZeecVwN/bO9SyTIwbS75GvP6ZY
Ms4ktMYJX2IFgLA0j+Ikn7ZJIE80p9etnV9PQDujtsNZXT+ru3X+BmcOlO4BDgTUAtd4KRJO7PG9
lRknd7Jec02/CkbEBPX4INABOT1cTLSDilKZx8wahuZYJTSNYx2llCnyy7nnoaxhec/uhHGsESvb
RAYobb7HNrUHSCZNCALsuSsQ3uVKglMsgUW9SQhLAzf4rK/4aeUg5xMJAcGkRM8cRuxVItzTsLly
lYdLw0FVWrTYMJRPcBgmC02nLNLLockfNe1RuSt74wvninARpCbGTv9eLeGeF78W30f8r33iHZ1D
ePAFupEWiHZbTI8KgKi2FFnVOGba/ron6YPxdrJO/PrJQiONkPhaCS7gQV3S+dmfPVK+nl9mSpOg
d96D+a3AcaqIeS5eNNvnplWMoQ0vxKE2KF8LP6gGg3U3wo4mfpETlYMrnbTWqWcts+OTVTQ+RwLc
2bCerAUIbbmdi7Y7dsMmY/G9dkq/utEnztJDPVzRUinL2L2oWryU1Q8g5jc23bak2ZMKfQwo2vpR
bBpcVX4strEH0nvyNmWAzSeLojcdaoMq9dFxKdZJSsChqWun3EcEZpRHPW5PeWYjVS8vUPEyFVY0
ls50eRDP4mQM7cJaZLZ+orS0gonjGswWam3dyc2Fulltx/87p/N1QzqzuiNGFxzHoP+W28ieNJnR
kCamME1ezlJQjHenxrFziGnJ1zbILrl0gPaw5arugAHg0c9nylPAs9DhGjFv6Qwrmg1V/qrElJlM
d0Og359VfL5RZ5cG2qvIfkmbjmS3fsMg8JsmtB/dWL2QmXJfnnGEJuNI4EZXbi6PeNSOGSQEwlP5
sEb1cPGOH0KRnWqBhFrZyHN0BT0pBeo4urAGbZ20/rpVmJs+Lx7+ewvZX+vY/9r+KBQju3lPA///
sNrVhU53T7FT//epRVc/gvA5fZ5+K3r/8w9/gr0lJG6KWpCfujSYwvyvqtf1KG0t5jawOp2ff/Kz
6pX2P+AmVRgE3FKGVh4l4s+qV1r/KN0cWg9sPFTFNJr/L6peIOK/F4C082jEqDGi7dLjc0xVIP7S
Zuv8kK02c2xa/d59nUbxujF7fUP10d6PlQaRGZjismqrt7Lvkgtc6cFxKvVdbWsbDdbijexFtmfO
MsNcKzhMdpq1CbAi0Mduw42hsSl1CTzEuTe+1Wh2tmc9sikuI/otl1kz3XdzakEEQOnm90l8HQES
2nArR8JBhq9aja8bK7dz0GJ2CreUtHmLtj1UcZztnblfkXdxT+czuDVFZN30HV5wm3bN5M0PeUA+
WVH41qGzxvoGBgCcAEOsay2U97SAc7ButnlBS95+xOWLEKVtV2ETldfFVN15QoY7p2mmDd8a8gkx
YyWSB22huc+dbow3zCSsI+Gt9hHNM5W6HT6kWd1cRAxdti1u2isx38z2wegcmL4IYdciI2WJMzcC
y4SgR2aD9RZnKINQ9cuKgggwTm4z7Zqiu7YbCT4ag6NOr+42LnYJRN6V242kr1E7Hc3QeI3wWqeF
+Vp0yFsnlu+jHU1boJbxSphRdnQREy+ygTTBdBRvZuEDDQDZ4wrsi4hJMs29jslt3VcdGtXZMF/w
471Y/vx9qq9mM2E82pSL3EsetdDTl6Y7PsU56IBcyr0TiteIPMLJMerNJEnOK+tg38Qe46dR7nSR
Em6Vu7fDjCBpTh6p7PwZnYxLZ6RncZuktkuxbUCMidpFOobmhjEgAOimeQhTN74J8IdPaX6w2CsW
Myi0E3/pS1RP4aFwKvfaajuorA3zKJXimsTxGqUsXBIbLKUf08EzAgsmdxlaFArptOKwxUCUR2nj
N7dPdTw6D0k4P+KnARzgDoeOuGZ06V271urxzSEQfBi9dVUl6WKqh0ctH5n622KPmuQLPpKqcl8n
o0UEgBcchkvKCNnTv8Sllu99I7HRwgmN3Jz2kph7jtxmziQZyGdgI6DUQAbqtJ8GeMCHIocHHDG5
L+qepCEtJkTS64JlO8SrXh8vBBCfureum5rHjcPJKk4wDA/PUoIE9LxiqTlVw4AvMsCmAhpyMMcf
yUDkC+LaqyQuNm1mOccRD3+W3SIag4vQ6juJbOsAGennl//8stHhOEf08OgyA3yb0gI8T4W4qKwM
Zrl6IG7loD+0YdeskQrSe3mbQ6LOqzQQOxMn/1pUJwnV59T3SIk4DBk3wxhrm6gREslymu1Jk740
aB+dAtd41qOB7kfbbtLIEN8IWU0XZimH5dzMQN5GhlFzYUOhRXm7qlNbfElqNFiR034DqWxcY4SN
1wQPjcrbKRGFO80z2ZuXY9Yew8LP7hrDpuVZIn4LyzC91k1omDCGYiJ2Hx1F8B0Njx7RmJJUOWRY
+9L6W1rozjetMl89X9Y3XTMtwTc0t3GKKA68s37A1SoZILfTrqpdqCZedRfySnBiaHaWI99waVGz
EF8C00AD1dqkuGTgNG0k3eSy0+Ue+kp/CLqpOmRPiH3wU7Vpbx0GogPWYxn/qPTBItWQULAaw/75
V5ZvWRd2ASPLzHx7zVSouuxwk1zG2dauDHks9UkHl+p794Onf+16bx3Q3QX9imrL1qnOW6udr0Zh
fS8o/TJqCKZOYTXsCj8yD0RShzns69o8nH/9ny/n3yMWFEBJ4QS7yWudY9MqJbGsAczTs0Ab6ASk
B5gzC5FwVhF5kZT71fWcW3xpMjj7ccDMEPLGVdUVPMWyWRup9yorxAtd7n3popEly0FQFOjy3reH
pVM42KnzsVmLiTEQYhYIRCpvFV9uvNQjEnzpni7BeHXXDLe9pYemY1sNPIJeyFxI7xjc1FX/VceD
Z0xZ+VwZxbAenTg8hNIf7zvPPvqTKfZmH5lbn/AiAP7VF96PbJ+N2fe+JbB7dv8ne2ey3LaybulX
qag5biDRY1ATAmAjkRLVy5ogbFlG3yTaBJ7+fnDdqjjH59Tecec1cezGNikSSPzNWt8qb/XamE+K
5VpdL+rcJdp8dl8rOuk+pTXy/fFLWyoXGT5smdhztbDzbXUsUDe8TVPxvdNgW4hxQWPWXoQG68oq
8Ycn3FtR9c1wM+MlHjLzJh3YrpXu0zLMDCIq86VHCrYIBLVVAXfMdCrCsVPl7FXJRqDZyPQuye2d
HhpNJU7SwKLo+cTVTrULTccTZcQEDcFeDcDYsvaLNWJ8tj6thamWIXno1u3YBGXRoPCOGw/V+HmZ
xLIvcqVx+seIOEedQT792LhCai9WGdWJi6rE8WCzONp0tMEKhakGWKLnCX8wOTALPe9Dhrwsecgz
20m4sBcuNVpvV9676yweM4a4csCp0nOqR9pe8by41x2n/t+/LDMd/Nq7T1VtP9FfqkvfzOqy4D2M
ls4lYpmkXnBgQFVxG2gBCl+xnwCcuaaCxTvI4RqPKSAm8G1knp6X1kUHmM7TmfhFhXMUgdGkufEd
X9qlFNpyHueVwTCNg5ZyXC+L/DUNMixZ4oS66Xd7pyF/dXaYAa59/q4BBoAzzdOvkcga0owhhQSA
AlR06rz7ufGme3NAIFbeerjkAevZW2nVfs9H+7noJayltRHMFfuPoSaUVqkuIiN53E92fcWi1EZy
6XHHzuAHFIiIelnoEu7dXn9NGxwRXU6wqW369Z0wNtS2Sf5g68OAqp0+YkbgnBxQe4Eg4CNQDnMR
YbrXvCiGQ5pzmOQxU5+8AJFqlk5y46fqKCRxz0qesQo++BDMl4xPs8NDWhuYRVKwphEE/V2tiE4g
vCNHwL03i2LdCUKRaj+2gmXs+kvcaf1lS4ecs0wckk3WmNkCzo+RW/vBXcRlmcrvmk9k7FzQP4l4
Ok9tG1/avozWbnVOJRLuvSirL0tfv1ejcFBumH2Anh9yn3T7/RprKW9+EKcFJ9CtlaNh4lkZ2PWq
XzUPqJDdKoINp+Rm0D0u/C7hAQ3YsCoQAOWCxRQL/6qCwKfpdnU79c1bPxnxcVm7atekWndTT5sQ
zbtb7HTdy4HAu3RFSevOlIHQFJiXXHA1NAdMzyAJ1w9onPNOoSUI7U6RAdLwtbfE7c5iPo/rtjoS
6cOANC0QBeQbl34QMfxOG1qmDORFG5J5mge4VRIImaf8reW8tAeccmRQyuyE+asNVYXOzcuTV9OU
gUFPfzMO8r5JISKljfvW2dn4oMZI87tXxpN3zoIuxMxmtMVame2w3u7Jvcpuuf2+tYnhR7NMTg30
yxuttNn5tJJd10qlApn6BMYGob+GFGKFHnzBeE/GrjccvWTGYd1AnYQk+KL1ZES2WMmOWuoG0nSO
BqMFRrBZH0Dn9jm1o3XSZ+YTkuUPnawt8aIg2ygRIVtfqVaMJ31c86tcF1g4FUoN/5tTTvdzOWl7
SGRQ8m7xp18XfTnmxdpGwpte27EeWaxOT5S4cySMXsfeAieyJuqsF2kaWb0gex6+rL6YZFE3ZXVM
PYp/U7OptycknPUkdq528HU9Pjvs4Qbl3iCude/7tDumjsmPxWT4ONYrTLDMidAdMeUrd+NMO9A2
7xNa4JuyZ6dodN9kirYKTGmE5tg6Azd77Ww98jq+GEqc19TKuxuRR2WTL0+Z4bwDIR1C2fNV//9u
/feG6292U5Rvghb5/92qv331w//YfdXJ9/IfN1T/9ef+q1PXabrRTaBysVDtkwf6f/ZTHksopOTo
nLe1FXLk/7ueMtz/oBPF6KmjUUaxZ/Jn+mYc0v/1Pw3xHzYNoEG+nMueCvTIf6dR/1M0wdyA9Coc
JRhcBR7DP+lFUGETWfLIPRh1/o2t7wXVzrNy7KOftx9aD/I0IYjGWO40n5mfap42RMY/fGT/bi/1
hzRxew9IN/AGkb/Imsza/v8/zApyA2A8CVvuoTNKEN22/4v8zUtteVMkO1S7/ifIew2Z5SZFc5x9
/4rMrYwg9s7hlOMVQqFyXEybwZtnRsM66yhrZiAe6WoHSkfj4nlkI0hdBIj7IZ2Xv+ym5TG3LsfB
NLWAG+ropUMatjniXU2EpLaneDyqY70lEIgsptPs+KVed2Y8n02jVuzzLF6m41nWECmvmcm6X0R+
tQaOgRgH5nE58dUCBLS0H3/9gYlNyfJP2zU+MITanqVjSybqy/jnD8zv+8xiNe0d7Nh6XqdbaqQq
LHQ8rJCKOQSOBJFCM56TigKMQEQvaaN05v0bdg3l3iAixS+PQ1veznr28Tdv7g+LxO9v09zS4Rgj
CxPyyz+/ucKTTqxy9ESAzLGitkvk1SNHbvq5gVdsDZaVWDHo1hI5s8tb3NIO/vo9/DF8+v0W+IA2
7wySSfNP/Y3LlZGna+4dzMY+2sX8piAZIKzR36yuuM4ZitFMj6N6LKq/kZf9m28Gxyc/NgIkTFt/
3k4c2gL0pucfTDcNXB0xgtarN6bQJY5J6TK8+js3w79sdcnd3fAtgO2pYr3fuv5/uHmMuBBytvG9
2axUdrJYZqhz4+NUZZ//7Q+VDFmiUTcdLDqPP+5SW1v5pLe71PXKz9qC8qcxoubqm9r8Z2HW16wV
JFjf//Wr/qnA3b5LgBfbuWliRrP1P14WnGjTuNiHDlrlfoKAuy+X8iZZ2hdf2O9A2C8V5XDFbiFQ
uXP86xd3OWb/vNFAC3nmRprBsfin3ScjtXZFIeserNS94y7zg741ZYi3EvmQM8c3M0pJzQhp9q3d
pDL9uAxtduj0s96/UKcG5YiVJUF9h3WQEPZCvU1CDgGqQgCm2++XJYNHU6e7YrLUHTSDaJlRhikw
88i3Tuxe5SGfvC5IfZPtSBJ0TjaHAFbKvZzAabhrnwYY7N5Wrdhwi0TnViCeLFHsh6GeA0cUAcWx
idM3bm5jMz1nSPWOic9GvlIaWsdC0OvRoNmLJQ8gDbqdoaofTQkhMWb4FC5yvSqhDNBaRhoka3dj
L221r8cEnpWJfSvPOCybWqJth7brmNzSKcaAJUbn2yPOwNMn3j3VA7C2gLoyACn/5nv606r7+yJB
/cHDlKnzv952BP0Y9HWZe0gciIW11sKHtDmd7dtqc9IY09UZnW/eUnxYevlrMtRBKXW0muEGjvEV
zcG5adqrUS06Txixx60R+nPymvlfRpL9klbQCWTSWLPZdsWzHViZF6wTv3th+9+uyyZxqK9/ffH9
2yufyTmGFbFZhP4coXfoDWpYYf5hlQ1lHuJs4q8DpxvvGWrf+d0uW2KOe3zsYP3s8K9f/V8EHBgE
kWebHEie7fzLlc88qydWfuOHNvKZaclV84sreM3nrqk+nBqHR5v0f3N4co4gu/njhmP6zb4ctQ55
0Iyy/vnhgWTRROvXc8OBdor6qieFmv0Ws+RAl9UHooC3HrTgxh1q+T6QjeOEzY6GObPii+/0JK92
cZofmgWGBEu5iwhnrvcz4SW4xheJiCvh0YwceWei4us3sMHg6RLlPExCNamDZknErQu2uhktiOaR
1pI4DA7h1t8kRf089AZyPjQYejxAPB/xshDSkgY6ovRRzm6ge7jAVf6t0pWFKZzUakQA7HGe1xXR
Bzi/iraUnTH+o7ybHm0lYfiSSNJW6o2qXgtk/+gM/mc2gXArt8HfURPaHhn4fhw5IYgXDQqbC9VP
T4PV9AfdZJ7QlMem7g6l37yTCB+NLdkGVlUTO9LNjFRsBhWQz5xiRy5Dj9y8wq81yzPeWYQcHg8N
lOdodNUPQtqLcPXacw1MeIcNk/4n6R7k7LxtlUzX4lvvuvKjSiDCQ3hBy5FsWFocigQTlK0Cn2V+
bwCmBKKWH02r/Uhw93RzcfTs6aTWLc1JfU3A64g+24AqiU0h1TnzDkZ0P+8KDWsisIhzNev0vgab
UZTaHzPjiv1CKicdtCZifCoWkkeoIJNENT1S99XNL+nRwW4JFFW87EU6RqOqn8rhOEDL39ll9bnm
45MP5LwXK5OERT0CsbIQXfEii7IDMRTazrTK19Hm0iqHy8wyj99HpMVUE2U0HcxsiUTr3zEhWfdO
poA0diLsc8hzzPcOcUbULIKj51hxnhhOOBfjCKirQ6MCN2Ck+A3mUsM9kRxZhes8sDcjZselVMXD
wdA7KrXE/c7QZIRwyVft5cOPXmv2HMwZXlN0Hzlu8N0MVXB42HIew1K0+JUsSUgbf2FHdh3lwDO6
OD0QOAr3GO4/e9goVe87uJqbqxoAr7MIm7kA+RPDRi/Jlp/akgcYmW8S5SCRWXXGgHIOkYgNTM0t
di58T570r8kCCmqdGf7jrQhKo2vC2Uf/kWzh5XY7M6aE3yQ9ZKRp77xxkGbRwL+Gahwv4mxPuPxF
voR+MZiRbtOtV4O/EzbPjUzn/jUm7RZRZ4apO/9W8Nzi3quSI5PWow2qJZ7Yu5BUdJQNE/ZSIaLd
iG7bFSM8FCE9quDMdd8gaafcn64ekLGJ6EOrbl1SgSOGBFNkxzLMWsc8ssC0drYc3ti5YUJ2V9Cc
RUt9TEouk4KiE1lUGhrGczZdNOUkuCdL8lMzYahvPsrAzHxj57TFrZaT4lJq/jY8dPfZ9kTlBCfo
AVLQXFGGm9MplxeveCLX9UfP1BRQEMRkW02Mk8tDXhMTxlqSdsT2viyfuIqO1kUvxQM7JaLOKu4c
kTGFquP8KGMuYErNlOidmVsega7etlfUbQQFWIpXQyiSx2Z2xN20Z5AA2DrbgruzHuUbK7dK2+mj
KvZ+xbXfau1rRkIx8z5e32/lVfekzq2YEz3WgrWZ3woj+2R8eK1KPqICHf/Ut2fYz0W4tWhz3eHP
QtncoRxrl0NZk2E4pXi/8HvvbAe2YltT/upFytJ3mMN0Ho6YSt+qglzaHhtmxNvI+aGNtqXZ2p6t
lTZxANV0Mjh2bh1uSCzyqNbEO2k3GkEV2o+25ZspZwqmxp+DTpp4fXivo43zAvvHTpBqtVcDFt4p
n5nDVMNeduIy5jLZzaJ7haMvD2vR0CiQoaG4FesEK5QGwHYazQMdVMLxxpZq5CZB8u44UTvxfVvt
xJSx+eV3ow2WhIj5fnKqHVJi4ASL3e38vgQHzjMldnF0Wkv94UwgWGxwEYZVSQyMxR0XzGNVZfCR
mVj3enYEW0g3lBtELfQPdUu5Nm+nVM8vic8Hknn5p2NVDNj8nsJmOtlN+dn6dDOzahHrj+3+90XC
gwlyTGw9tr1+jFvrMOrL/ZRByzKJe2knCAo48R9okzD1JksWTUDT7QKnvoUcn4gqC2FcsBHPrTuz
aq4Q91r42cjhZWweG7kNrvW7OhtZ4nf3jtPsVL4BlThNx9lHO0nEtb66r35bPbCR3C1+ea/PQlxa
Y6l2ixTdiZk3GSTN6ESrWp60ktNBtC3ewsTuA9O2Z1Rv4q1uRMIQvPpZlOqRgf/3xUwB8JfdMTPl
5umgvdrER47RfK99LqBh8Dj/AWVmzfJoIo6j4a+ulBSX1Z0+Zyk1IjXExZi1N73wSJFwplNtPmqq
MEIMZoQPGfK7SNanSsNlqpY8Ixjg7BEzvOut6qokKnJp8SzRYUFu9i+L+GHSdKZiPw88hZQkOoP7
PW6GC4v6UBXQiAuOkN+P2GniApNoEZmQrocZ+B7qvE0cyIzRaXXmn8leqxMt0DWCnjTLOtd1el/4
ZXFbsiQqJo9KZzvRXS1m0Si4xIaFQKHR1A4w9ightFnsV206FwYZczNJ1Xbq+LdxgYBwvWv0odtJ
1zoKf5nwZXi7mryKMxaoLWaOCmbijbYJ8UCr4odBe4EqsX2yEoYY9jLfrmLja/JR5Lg2d7b5VMY6
iXtbkoGzNinGgfG+0cTtWvU1A1/24U7LsttU8S2WC8wtTfzFevgx9vJfibllSeectF47vE2Kutqx
7kVZE1LB35dlE2p/kI870dDfmCmvalXVU9doZ9tKvicMz668YjwT7ITyIsQDXR0mDeXbIo3QR6i2
m3CJts4qA3to0wMj+dlr7zx2lj3fWZh3aLvKpMIznlSPY2I8DxmmKwwebuj2JBm0jX41UWBFlFPJ
AdJVc9II8tm8u+yvPPVj6iSbfOF1+4qJuV3m8iC6ZoDgVLy1E7MrDYUk+e8MqcVSHiuI/KGRx7sm
Lz7aO9S/MziO5RVtsUtcBcM1HYth0EPwojFMuM3QHE+GdU/PdiA72r6VTf1Oulh+Tdz2rrTeUkZS
NwMO8yYjCsfCSJHNvRl6Bb0fyZF3pWD4b+U3hZM9rSIl+mxIWaMb+YmWebnJDe9SkmCCs2TCC6qQ
3JCGw64Os66AbDJQN+9dNoKmmJbDJPXhZooZCC7FMNIucZhjml9QErJoOGXeSviUm3Uh2w3joDl+
Se2F/YdKM3Kt8membfrSumLrmvuslMe3Au+Bxm2Um+oOa2QEyRFDaX7w62HcI8A9zLq7F7G4rvHG
92iSL81boay4OzZzVXtwCu0mbZdrYTVvY6OfCm/FTzxomCh9grpUtqdqmU5IdQLHT+wQzHS1M6uO
csudwn42yBRUw8Ngbbk8y0DpWgRma7+t5nrb2ojPs21MeGk6Zjc4YZsw9vvrQmWj0orDH/KV46zY
Tsci0M06O4y8dTtPQnvcRm6x/2RRP53cZUsQg8gVoem4tyXFUs4JbmieHYnboe5/9XRToahp7Qj5
RbmdmsMuMfOURZ16qDar3ZSeyd+bQq0202ApvWcAeU5QEkbBrjsw+kSBlDHLY7e+dt7gXBoNQe/g
z7jwWzcy5osn0mM/cDXqVhvvOxFVw6Qi3V/gSUjriAzpdZNzBaoTLxndOTaFH2sOCsEX2Ei9qe0C
abNwmvWv2Xke2GKcnMy6s5qEWUAV5g1Lz6EA71aX8DyRX0Rt/QBcL0Ghn/4ohyoNdRQ0vgvpAuU9
aJZOO5uABIdEu5ptgWtN5wi1mvXGcYxXvaHzcBM+pTXbY6l8BXbGTpYfanXHVzPNptC0e38XS/4z
lzu2ZkfsBvart3HCSrDM7GmPluKy6mH9E1pwiqc/vcBqONVG/jC3WrfTFEatSRzjcoUWMyLWGk6z
y2bXZI9PedpdV0edlz4u9kmvPS+2x3q8B2pqSxeMvfFTguTdFUZ8njggA9MH0QIuhchp+8y0Ckib
tUJyaU4ljxRK7CfPgl9Zp/GDO2XPM9uyeGKc3T+10hhZPuUimsePOTFJE6zdfdeOIRUIAwaRbOKO
gOUsNxjWrGD0tC9bVp+a1p3TLEupvR49b6uSBuJupJ1+F8129fgpApE2f6IhiGoHE7Zf90GRZhxa
I0LkAWgPzEhSnLIRjYo51zuzx0IOku5kKAwFdpuHxub+cowsYVrLMyFHT45rroqm2cTG7DfPU6Ke
LOE9QILTInuA+CtH0trgRRkypiXayrJ5S5BMoAf5yYPri6ecjyYw8TEfprM5EeK26ay42xhIybyj
l3Kw3c4ixA7yZTsJ2SRg7nbs7A1iKiUQKZMxfAuPIRDpyyjs/by1rISUPZAj9NUV6OZLw73gjdyX
sd2H3EMAx7zLktyNFsM3HCJyz9o5dIdVP4gy2Q9ifl/GIyadJrfTPcBnyPdxWbGipgChzoyFAWPj
6/f/6BjxgeDwxF5U7mOJkPsgUg+9u0UblsYpttuJf2q045rd98k0Rj76tSlbISrQ5xRMAPKmgkmO
DFmLMRarHwp6U8RBwoiiu6UWQeJNDBVs3+VnO8QUU/mI4TLbRhhW7UYzFjTMexGxOFv+lD7zRY4H
zHCKu2E+T5AzJGrFfjV/WmxxI3DwcDdZ5i/pbemnHcdcyAITuFxd/RT+aWjJ/ppUetbz9lsMVw0J
ElxjxBAVMi2s4sSceRTLNno6v+KyIrUtZjP62k3chJq+jzNjJ6rly1JLBNScuaDlPkqr/smy52BO
4lm5KeIJ0ghzV/sh0/lQOePJa5qAHbvJNM3BFgHuwdM37HOfPvlrfE/u4b6DdkMHReZoy/sKff9Q
qm6MspwIXjK2aVEoabsjAtHrmrX3FhAbDntCm5VxGOTFIdR4J8D9MN7JrhYboiFWBEnX9EfFcnS0
CmfrzGmwiIkfQgVp7TtBN7Y+/fCv2BkxNZhTVNiQXZuyvKFbHnaZwIPZ+0MVdcwGBoOUKyLrEL+n
uNI6JOyzKE5rurGPVWfcjONyKTPQJ3wlwAw7G20h3pPANU7cL29Va5RH6oAH3GE83Mn5mFkTyO7s
phYERiPhWWmtkY2IK/O3hD1upQGR3iKPBWzUpp8fkkx/iDFFQ4iRp1K3SVnbxpjDfS6RFfj5ey7H
F2BY1Q6hqaeuA7kYQZ9SDI5W/mauUEq4fKzGvh0aQFxu69IQIs3Ab/19zsmjKhLW/PNSfcb2emxM
Hu2VUp9j2nylXseEAzfCMH6yO9jFveBuGrpPaeeHgZs4QBjg7Zp1YvjmWMfZpidPRXWZFVkdfdyi
VIpJafJW7NBuV/1waSSchtQ0Z26+SMpB/oIXIUJSdatWn44Xrf7O6wnjtcr+0lv5oVAMCAjDSwjR
0t+Hyn/0VkA6XWHTUUD3bAmMDG1b7RsAtbvGRSg7O+2b2X5j2ZDtC8NOGFQln+hPbTLF9XslYnoI
gI6Ok0RMPPdZjg5FN5gyZSmcZxfzhotIyjX4riW4bsQ21ufYcTI5qr/LfKzXeDFuzNZBPJUh7sTq
fOr76p7wI1CxXMzM8qLWxfONRcGAdJsj3Ap9qT2kSA/9zyV+4sNaD8OM7CMeP8dHUa5MkBLO9w4h
0ZoV76UFmKAvSOPq55pubyblYDDrO3+or1gAwHz50znprAdp3zX1C4KPPZolE7ZEOQYT7CvmuluE
KB8JxnneUcZMslnfx7J4MFPURqZrfhDUcqjrtdqtpKsoZXxHEeEgia1Pi1tPdDn90V36JoJhFJH5
B/54sG9xdkNhKvwHmKpnqU9YkIb4YfLJwMCNVx/MJXsn6slBFJeQTabrb3nzHscNMX5MFjQ2SKwx
L5NRLDc8QzCbm1tCajNRSsZfJUwFCrGWxhmUrTHqKE0ek8a8aAsboKZAGwwG9SPrsiZoa//ZU9AN
CFqIpnzRj0akdB6C6eppewcuU4BWFlCpbh1WUhJujcQCTEjRjPMYOKGmHgBjOLu1KO+cDBGGKp8l
w8mHLVh9xCCx192mPTAdDUpKooNV1mkYyzIsmY0GreAumz2emGpGiLbkgig7KL0ccylRx8RS5h+x
N1ingjwtXcYHVlj67ZjrFsbptAG3Wr6k4zVPrWyvjdUQIZArwQg4kmak4GhQNQhSlIchUIRfbqFf
lNlR+7bepwHv5ZXoRTgMHPPoRRQ67WlgZZWQJZlbto0zKr1IbZUkRicflZnbEfpiLg5jPRsKYkxn
sSCOSR4bcw+F8yhQKsVrfAtT62y743JLXQ+K2B1asF/fWQUd7br1XuRMyLqejkeiSgkaZSx/ko3H
Cb9qyRFZH5Su6bBU8AZQcp5oJJgrJIxq82XhBfRMD2f89M8+fM9ExwipgJqHRdeaIU00ccyIIo6j
Mn9minK3N+2LqQ932l0xae1x1aef2dwZ+9z14ghqltuOd1NVpQEuU66NPpbnjEaXRrA6Wh2mQs5h
GtU6++R7ZLJZvunxyKzYbhHKV8QuwoIjjsn42bP1mK0lJCh7gGdJFaWqqLEglZjFzeYvhMOlLyFm
DHkYTeNSzrdiig/AbfsIsiuypuHFSMBjugrugjMiBuPj20roQzeSKit7ZyMjy9Oyqse1R/Dt+dgU
SLmlznUffxcE6zA96/2o33Dd/HLALsIQoGdnbsXCoBqZwth7wlABtdiTCxl0OBsFgtnGsE9+qj+a
/nqcQYNHoF1TJFSMMRadzUZnPhIv/yFYfR0T87s10DenYCdqo4ojHcBToBjzd2KjKNP7aaL5NjrD
O/GiUR0LkFZ9cZ7hCWPKeIE+0wZzVoU8St4VrKIdSVIj4Xt1E45DIyMLjTpXFpN4l31n3WCVAkoU
Mi99SkeadSgXC4/Lk6oBeCzt+AiqQTE1Lt6UUw/R4pAkmdbakVJTblHr5EkbB4TZzuxcWACyyIi1
PWYDvI1ucsvI++xwO+xZlhTBWNhf85I8OwXVjJs9pkmPsKRFkUnyJTquoC+GjpF0+oNl+p4gbG1X
dybS+S2CEjVDEY1l/jSDFWLlWshdltffyrj4GeuZFqwDCTFuVl9kczsZOsk+VIQgpxl21jg4A1aX
3xEYvghDB0yAKJgZdLLfUr6WzlkOtkryCOQlo9APZd+XkmqDzz5Mq/QoreFlXX39kNXtCVlQaKqZ
fG7yFHHb2ae4MhY6/u4r6za3HoNW4NEUaP3Az93k+OiY7e07fbmWGYBlfUXc6yoedLhlVMn5Ozt0
HJ735GfzvV62VzizI0DKSZAZNOFJ6GjZ4H8iaDT7m3gwUS8LbBCr9mgCBwIaFV/HvK4jmC4FINxg
JFsQaElyTVNvJqCb6oib47NclHisKaEWmXvB2IMYHCo88HZPU5p1bxXCRBeZvC66X80Y7/VeQ5Lv
/ShkPmER4K6WrpbAV7J+WExMAqs6cJ2TtZG5BT8t9dzCrmXz6Nie8bbC5gHHZZOcI6s7shN3qzeh
KtWZr/p2+z5SAZzkbNwzhMeFywHuMt7f5fZWgypDh2wrFKPR+A0yRoFYlb/Oyddv2kaMSwaHxMjl
wFRQnPkeryYcJeaMqX9LTpEESWu6B9XBpm3UNkLnEauSujwkCxs2/718wjSf3HKHPrtT+cKD9wfO
eHVTmByBHtmxaC4hsyCHjECRCO4cTu+SUSxjIf1StepFly0CKcA7RkG4UmNY9DuUgp2lxiOhhYiy
cULb+XPjztb7pK88Yzf8VGxM+6IvPwzd/MGqBgdLk28uzuS1rcWT7yf3XergSI9BFcQTk0hc+ozD
64Owree5twwQWdhNp5fW1Yi0wx284iMEsd9mkRydX6Bhhp1Z+wDVi/pjtgqbKQCW9IrFaDra7qEp
eWCAlGTtFtF5spzrLZJklprZqU0q5MqqdYkJRdaLUR3bG6PmBsFV7GJ4RfaIr30rNCD7rzi3iqW5
To7ixJjHjM1494RcmfRuxhRZyZgX7cMNmG1mDvG0yyBxHj4tiuQ97SveUOydrj6/M5u/G7PsxnZi
Z+fN/mU1MMCqlBmJQ4eG8to86LL/tBqqRrT9PQ9B192BY7yuDAT4Cy9k4saR3xbLhZi0LYiYsfEq
32LOwIPHMKnTyr2N7N2Rgq3XyDil7oocJ1sezUb/0+lXInP1Xt8X9CLCLYqwT52Q2wotsTERn7rP
59EM2nL6YafZw7B0VcjYXIsyVt5lbBQXURh3mAPygwFRqpDGM/RkhonM2+8S0L/DsH2stq4FpKj8
7JsMwKHz7MyEQ6ScY066ebCW5dQLMJISh7ffPYAM4+ldd+rMIJXz1SSkuxqBsUwOtma+wxmGwjRV
sHr76Vfd1nyNacVl6ut3XIrNi+WxtK6HYLXNac+QYgn7vuh2TKTx5BY6fbIj32rT/lxG9SYTMtTl
WL+ClNEQXFf3PJiLiCXWtZjoLFMXPOcA/y5oHQOvUVddgJoxQYBX1VX2pweRLZqtyEvrB2HQUrgM
tKj+zC6UYBTwbazFJmXWp+dh8yv43frYExFeOEhcxNKtR5fBfKCvm/CfwWJSYPHnPVpwu3ZV6mhg
rqxn284YBbjQK1L7FQtSWOeeCDsdV4zSzq5msUC4HSpW+2bcf9iW/ZNi6rea+DUWyyttpzdVkOM3
n1pneEkwW/l3UYEPTOM3q0oMqnn7HvLbTYX+G4tIVElOSRD+NQPAtodhcL8odZoFquTOzd7Jwg0L
BgCrRKAp6vI0prAbEFAx91yLPQscn6m5HGliVgt8XfPcNvzAqbG+xIlx7yF2p4myfmQyVuGks69r
Gxabm12Ii+K6+O3HnNlR4o1vJA6BFvLI1l4d4jD0m2XVDuNk63iX3HdSioPBZBPQgN3UTeOcSqMI
MrPZW7n/M53HvTuy1ydHO92tyUgfi96ZzQDK7R5OfqlZLxCQIRO11NWqb9gF1PJdH+qwNVF42gtD
dQhDH3o8h12/fFTl/MHDFn0Dcg6C2VkwGUj44zL/WcXjJXfrvRI2TtL5vjbXDzk5SKzN6kbFzGSM
HPdA1t8RBYFAtOwsvIr9rap1nvIINsJx4Xe3xLQzBXgqHHinWou4sirN7mSPMz/GAFghtqnaKNHI
65p3YDbowlhEuoY+HzfhX2KTbL3AI4KiBdFuyXZ+19CKZst3Pbkn6bsLFobkUsNxmZ8nNAK7CSwU
eKdfEx/JSdRk+xTocqnmvIsswKjmWYmkajKZXFUwzAU0aCc3UD10PCvq0cHlLvFIWIrR+YIRcMBe
sLoLFwbby1SvX2yd87NXGDinuvpyINpVm3Whm2qcJRn7zAHqFYNuXHdsYNiEDeNPq/NuXEsuFEc5
oaEJACz+iZAHRQIlHTtyi0CNLtRHljSN5LHdUl0Vk3gUtUvILo/w0b8ljvGhzfdlzh5vS51Ph/yB
ZQ6hT3r30Tcwql24cfqWzqKy+CFtGchadwOR1ob9rGznjWUQqdBJBXOJJV0wx5SkhroBo65ukPLf
JjpOo+pSFq74T8LeY7dyJY2yfpeeE6A3g54c73VkU9KEUColBr0JmmA8fS/ef/KjG+geVKJuZd1M
6YiM+MzeaxNcIfU2ztG7oDhZyZ4XJB5nqCfVXzEyIofeSu6m/sOE8HWiZrpO0aHS/LxJN+GVrjf2
6AIa6NXzoD5mEZPYOWJ+nRmBex5TU7yye7aA/iHtjBvEl89RGOOptB6MNgqeO8YQQgo8zTLd5I5a
azMSq9h5sbH/nYJSINTw6Q35TzyaGxz5W9cjlN4gEIPJ2iYQ02u1cMOTZYdgq2fTLM6Epz9YE2Vq
N8KMkyafsHdI/bei7cf12DH9mKnT42Wh1Zn1qjL9atcaKJRQIBEpGOfdNiWjDCJhtiZRlnfPzIpV
0E/eHp9B6IyU4BUM3jgxMGIC3E+agDo0L1gBYfzRPUoHA5Aep+S8lwMR0i5O0nBof4IJSGU4OGTh
BIAyNJiarNQ3v+5u9jCyDGTI07dc+6Ird7I1hm1YwEW08YFUPXOlkRYEAKdcSSF3fZa8mJPXb/xq
fGuzIL1Yhk38q2JFoPZW3527PAGh137bSdgdwzjCh6am19wkXmXoaHqi4BDY9ZH8xEvuLIGAUw+7
oLGQyHjVWyChS8ZIOAlYAm0Q9lxC6N6TnBV75fwa7fJoamDPtvuDyM/hYCBxulcT0/rmFZOutcud
9GueFFKNCeWJJV7CmcLBIpp8NShk31lUfuqBqwh4zlucME6uzbPtqec0yPB7xNhZ7KhbhdaMbqTz
EFzFO7/06kPa4Jzy35a8RKLcD10cf+rOZXTdiAVuOxe7NElwXAYPnWW/FVmKN6zgqsF9qTc685jL
RinUtiG2EUAwgU44GmI8PzuzdaiaIPnwwkNkwhFOMUN8WRGu8qgceU08nkdDPufMuJm9LrsC/QTp
nVcsdy8Jcj3kNcG6AlS3mdjabiLb2Lm9uNmSP9cJdLHOKrQZ1oDajSc+D410YxnBb5WjrkydZu3O
o7nrDJJqMiQEdh/Wa9BDOK3cTuy5Xp4qJ2kZwwTroOVrn/xNbbVkyvCFrEbvSBsTbBG8v0PUfoJm
9yfwCkqJyWLrW5CjE88+81AX26Ghz1Em2tOQBAbzSvKngJvuKlNe2G6ZN0aeZ5QmtCc53kg/Ge6/
XQUsnEYRVUC9RR5KhEsHJchk+pexUN90MZfYxHLJGWdUuwGPO2NIVBNNDZCqBFvK9AxFUAlSkIHb
e8QyeSW8JXD9X1fC4Aucr95V+7gXj8FQPTpc3V5rrbqKc9JuG2K7SzCxQQmh0lEpniwI6yNwuaj3
5/UIgnEDNfsNarjN9JGxjcvUFiPCb+nJfTOX9x7nupIkvEI7bQEpX3Os0zoll94AFHQeULKsQ92Z
q1rpbkXEPHd+iXiGDoQR7a+pE7H1pU2g+Lg3ZptTYrmtAi2uXoktsdVkbGGdqoJ3Lxq3XYQSdTLZ
szbNae5Puig/h5ZPM0/qr9RUbGTI/5Bm5rGume+DaT01SfeSlOw1U2M8Z8y5J6CMndeInTCX2pDT
uNixwqNGZR5HPiZEP1E9N56xm+IKXF+LSd+ubNjcjXrW8/Q1D0aJfgUlSdz096bsHlPb+TMkEQ4s
LhWnH2lLx2obWtaDJpiPZAqyMjz/rhjxrJg3QiZaBEHkfILmAlY/xin7CJYujoY4kBAXKtCZebmF
+M0DcdDjE+ebmwgciqjHamMjGoZixVQcS+aRZ8Rb/4IJvBIxV3I9NslTV07FCrRbtDOKDwZZbCnl
NXO8r7xgk2W1VnXs2XRbae6dC7/6SZrqTJf6FYfNtSa9xMooDGyu3MCnyA/Tj15ER9W+TtN8Dsjh
jDyv2hdmRWtO+Nmq2KOPcNn/9X+gXPagKNxfqzRu2nS/AgptN7ubwuzPpuh/FefhulfV9+D8hRmV
bsLOQRAtRuZSo7VVk0vTZ6YxwouEQ8UI3oes/JrdA3AvtESk8LQj3jjCdo6Y1fd0jO4W8G1HY1xP
zb7W5HRnefAxW9iHkR8mG204eufZxXEqAJNxZXwVGeVjaKKjCHzFnObRd2f/ZD37zC3ZnFM7ToMk
GcRde52dvNhtOiCJie4py9XVSKA5KaOkQhdIO0wWqcgKd0r7waqJ3vJy/Gv0NVPtLDpjnU+2UDru
nGKYkx33TbF/PCYZw3mb/jpLhuHUzvHWd9o/xUwEWE2Kils0H3Y/8cQmsKgsXqesp8iXgJnTyDny
oRqXrFk8RqGkR/OXPR1rpxY9bziN2yQuXjG8kI2QqFcrSvn/dWoGYPZoZcZZ9277QhL7eVBReeuM
XekW1rni6K1b5xX9DkHlMqehtVkMNtlpLiAmIBt7lqQLrHuX1xVRyiVlWrhy+9k8GfqPLGGAI4Sp
yzvwsmKXjeTv+iQsokKDjxd6RPKw3BkaNe0FYJZ1qopbJp2ftjR/FJvL2ELTXFVMMS3iU7ZiRkyY
RyG61aSElNtPyVrikEcHvSgoYkKjhAF9yRoeSQV9Ih0T231BckzK9MPHGlpg4c+7dzVmO5Tt0cmo
6lMZ12/MrlncGgnkfr++WH37RBTASQlGLLp9iF1BZRNPMTcrbR7aRD6f+b1wCFdgVP1H9HQWkcam
nQJgp5tGc9QC9sxvOZ133XXxBqHmlfA65gUHoSba9uhfP/w0ZRTcBqikeKmeWl9eugmcf1Y91xCJ
2xzLqfAIJ42qGPhuFF9Hz2V2xr507C21TwSbjCE9kwatmTq41rYaX9KWZ2QkMIdL8Ag9PiDDqttT
8GLMzIOB7GlUuGT4foWu4W9QclHfCgb3pv+PnAXmWBzCK7TuTC+i7FCI2FxJ6T1kUtOMMpyQzO/A
ShN0rlo7RQa069JwWF6QtTfM+VusClTRfpAfygB5Suu/U/U3z0zg07mLjoSJLGNA88h0ichGIu6P
g81QIxEPjGTKMziefMdhZZIi0R/cvDeeRO2lz4GVHYRLa1ygfz/EPj0TK++tY9gEPlUFezTBRwZM
ozolMA7E1L7qIrIuYR2wH2oqPLOhrc9kfeqzKoLyCKAfo4gbYWoeomtmDzBJjPmcTfoX22G6ZF2P
h3Gy/4aUYWcKN1zXxqS3kZdysU/o2kgLSKDExsWLYp76wIbtGmW5u4gEt8bs3nOuxV3bJPMZ9K1a
LL1/+iLv9kSZ6Itwa+gz6PXWWVEzMXTEo1l86CFHJh0qg52V3nC1RjvXT8tVCi0adaR7m2XEmMrV
//z4MXLjz97uq5NfiK3X5Y+JGdHZdN/hwPFrmmAt+pFlQZlNaGBiedHCYtCaj7ij8zhYN5MRIkA+
6sBS6w6y28bMexMBv7OeXRKhgRX32zoZ0ktJyNtM0XQEpHxHqBBsY34MjFrrF7Kr7R0jcncLXuAU
Vi+R5HTmYyC1ohbbEgu/TlWzSSrw6X1V/RHmPabZ2JRe6MDPnTcAy0mBV9mXslhtzaM1E77hf6kS
ZRB6XEWIGemunFZkTWXBgzt6wHgOMqn6m2V+iJaztjXtYD0Ca0HDxLkzNqc2Z+JmIjled3T5LBO4
GmuT8dVQF5+EC61SQA3cg3wrPhSxrprFBbrILigHKDZF1Z7NRkH3188eepK1Z9hPE4HQfJ1xfrZS
HDe4DpKVmvt0rwgl4FCmo8YbSZPGqLNsEOzn7FT7gL9LBKwdO0V7OmTR63/sxs6r+iN+770Xoimx
3eltanMU5DabajMJRsp9D7GTTzdjlx7C0lk+OJLQL1m0my4vtnalrU2mB7XzXYwOEqg8uzDU6SJP
+IpMoELDB1wazgHqp6pmTg4kOQK3L48djqR1Q4J3DwnA8trL6Gh98paZm+tYIBhLpqCK2cgi8Iri
bFsRSrSVOi53AVqWe0N2l42nvcggZATTEG2Q6kUtt8CQz7s5HaOLzPVzKhhE2sNBzHznYnDKPcqY
Q54LNkKxepYTYSdlBUNcHkeb6kIS9MT8cDq6mkRUNRyhyXxlszI2kC5obOzmsSuWEIGhPJQGiZEd
BkPiF00kQGy7iHV/xWnGnMfPQXNOBLH6smx3UztsDVPG9BpwxidF60NC7pokiGXkJb1dzPJ6xSeN
MCrnlFTywBiYCY9CkINdlOAc9Iv8WEuUo6mx9Yt+082OxSzrJ2aDtC+XXaSdDo+RmsjONLDgJ9WI
tYxTiTsy34yuWx3NVnx7oi2vItO7fpjTY2DTSqSdm227Pjpq9rkH7ZB7mNbT325wN422X00rfwIi
SMazx8SvzerlyC7OVuUzx5MJBYD7N+vHTea5WNtMm3lIvERztdkjfo+1jygYXdKnO3kM/x5zI8J+
kl+EkXD4oWOM3e6J/oUC1y03pDajA3cdXjH7FrvVXpfTzaA3JlHsgVa83nZV4CKc4pw1jwxcUQy5
0LLH1LwwSboUE/FmodTkakbdCbG6ddTqWygWZm3DmSJxdeRB/ly0LC9DTuq1m1OQNvrJdut0zdIO
uZ/BZsab7+zvt66boumaHqDvSKoDqFhhcZeBZm1jj5Cvag44w5m9LVPYiRNJ5RtXqr3vJeceStAl
xBm3rTSjHpsoZNXhaoBQqFZ1iBe0+uXETI8hH22Grs8L0p1SJhox+eYo3rHKdd70CAg0jM373g6Y
riaj/8a5vq8GI1/7cyA2KQZJrtHtlKJzFMLt9gyAHgJj/FOQ5LWtx/GUtv6tm8I3V1AFWu2iy9VI
JcuM8t5VyNBo97ddEy6e7k9P9xt34UcOGMAYqfyWeSl3OAi9lXKZYBAKNm5UVBxZoKPfhVCxm+fF
ZjockpCJ+GIlEnlY7IKmaLe5H/+Wk/hdKuipoFNEcE3srIeoK07AvMwZVftQ7f2MOllr41bX9rtG
zB920XwgtbnCI8qeiJ2+i7Are/AWedFgW0eQve0ZvTWOT8L2eKYtx5tP+VS84kIh55l5ew04/tUj
Z6udkwerbOTJdqM/ObtL5Si9TqqSygpeC/LQlWN2OFF74CDj7ISYfH5Ck2mBJ5GSR/q9k+xFOknR
6PvQ01EkPWAjjk+x4zzZfXoHTEcQRh68m6P9E5EAiVoQUaudlMbRcQIytNyWh2jGHWUgpOqYGPes
P8e2f3SsaLo0tYJTIht2kaG+l2he73aWf/doA0///VOIhmptDNpZj//VdDXi78H1MPghPd5njsEz
2gTvM269E7yO7BHirj4QvDqDpeIt0xEi6DqYswsIJeRylUTKRBTLiVwWcR2sbIIpvIkDkT74y0jT
xsb9LRadpjmerKjod42k7ZGmqZCu+ckeJ457GnOvu2LOeIVa9ilDqh0GSlWBxv2nMvu3aSjNf0nQ
U6aZ7RNHf7vM1YwtVAGU0BYCXrn8YrU3s46Ly9AmNwqR4FAYFHxOE7269QKV0cMlWH5J7OSa5rI6
N0vQwWAUzklW8A2gnnYrQujPadifmzrLVnGYs5tRz5O7QHA7qHDhWO2RbVqb0UsLNmoGoSHMdNaE
snWHOixj8G1MSbuiYN4yU1ykHoeKc3XL9A3k77lG5Gr5/+rIra4SXX7RVQze2FfJASafJBFiqi2D
FU8qttIKf3SQ/a3D/pRX7Y2oPXUfHVK6zATmEA6vDfT1vZGyWE3JN/SLm0BB4oU5z1q5KE0nh5dK
pJtaNJ/tjAjBr4aNiQIrJl0YK97A+j1He5MysL7pwoJrA+gmadmotAN3bRj4xas5arY0XmVQULIN
yzqm7lQ2OfUWRO2hDReqS/Ne+3Z2ZmYU73rPbp6kF0H4MvrhK8sq+MBtuhBt/qirD1gxWMpH6xWv
27OO7F00Mtv05w7WRPBGNCEBCM1wR0h1yAz32Y5RijQ+JYVum9deuo/ElCLoEWrftdWhqbgOIQVO
kXNGRQNxLkH7UBek1HdqgH9TfoZWduYenJByOm+CGd+6MZ3pkFSy3NBIsJjXiBrsbWeXCGLYdzVz
v0fMRvPAh8kxsYkJfo6RffEVA3RCIOpwLHhEcg7PKY/eWkb1CX0Uy0zbPGYCbqWHjQmUt4PyFfO2
UYPZDbdWnj/XtsXnvwQrDwwVlF0++SFCq4lWOGqc9zRLz3IGx+OiDnUM/1ehWQazxk7Ax7vkoPTw
kuVNI9dax4CgQ8O9KEAbq2ysHvSUgu0ex+bezHm+zsbse4S4iH2jRPjCcjuJIHNMLNINvNXJEIPe
KpsPJ0cDIUewOfFSdw8zizzJbhtliXFrU+kfWTET9mTi6UICJf2IirumwwDnPZTdm0QY/25UOZlr
uulONtvCsCsgjkN/Ii/MWOcuq8TCfYRIESLeQiRZWu5laqBrBo53nsvuW/CqbKh50WRxRsbwOhnw
oBTX+rHOCNwcA+wwJY/ctjCTfushPgfNmm1Ni824nO78WB98iVSE3fiFBd/zoO3oIF31qBSPbUdJ
QPOpjLOTWyEe3A9RO9/TgnHqO2nerJEYz2mm4KCHuHKn6Yczcj+i3w33fXDVF1EcbFdio3zO2Odd
jJ45Yh1+UOWFXxn/ZSJY9qjiqtwLzuwL9hexUZMfIV/yzhPvywZR4qsIkEsXIfGHY3JhzcJbFE/o
sht4kTap4uZkHhp3DuhRHKKv8U1Hg0n8cGf2jzOoFuhlA5FwbaPOZBvyXPpfKUZF3sXQesXDhAWH
CYlnojCDMbGaXad4THDjb2TIRkFPJuzIGV8jqyxSc3YF7opNR8DcS2v3iqsTdY5MkZvFAZ2sEzXI
I434iy5vbLnE9FaMobiB/bC2iWQxGunhkcJ0ybOdqCuZ8DZcPvDMh1MMT5rDAi5CIK1zWItoM4js
HqQNc01LgoTR/bNfrl0zSG/1oCk167B6yoPgMpb9vDbB7R0mjWDc1kFyVETbkaYwWYzfKSRSMWVX
brQz+QY1LwLtK2cPgSyQUOkZ3GwzlbE8m8nkgIIypk2ua+csBGNXDDvDk595F4viZ5XS1L762jev
XmH++Kj0T7H2s61bGB8ebcoto3bF2TzRR3TzyfU6jqiBnEJmyHbcsTnRBzdpkxNr7Br3bhmzKGTc
bZbxeA3Ldry6UYttfjhmhyZ2swfZtoisxF7U2FbZ6Q+nLuh3ZeDGJzVz5GDaIJixZOMwW3kMFo4s
bJuUHNTnSI7yThY3s/mwqsG5sLFvTxNGoGhYwhfTOLn0ujhnSfQI6XS8BJZ8bJG4H4vSoj5IcKAR
Nk0zwJVDDSqquPjoQpO3pewemrGnHu/zTRGN7Agma7z0Vv6hsMIdrViYW8dkCy+RUxHhQvS0ibJV
BbE+9S6VUVwHZ5R8IyWNmx/zH+a+AjVq+z6Xong2rnB2rZPE0kzbiU4DMygipS767fAvP+Q2t5Hh
IKUv8w+k219uAVlfzTMjKbsANWRN9wYC/maa0njvtD277zy7WkmOhSnh9p7nkj4kJd1TkvAlZxbw
bA/nk+mTMoSCGtd/ltM5qujsODiJDLseKTo4huAyAVIcmn5l2UN2cAcOWJnmt3bmicgDY5egJUTa
aV3rRSccl0G3t4cZC5v7ZuQsdIo2PUT2dBLlUJzjXn70PSwR1TBuWJIfjMg6+LONDUu+TvZMZs0y
RgvKnDAw9em14zZwbLSsDTnVcYzbjm4QrlwNszFo7rr7SxXKOHdG+CV8VKiZx3MAR6nvfdT6zfSO
jJp2uM2e27F6skrN3WZnbBhZn0Q5doBUcDW4dDZz8lj33KT/gUgZFqxGXOSfpOv9Dr7n77p2ok6g
nBpvPtrSZTh8Ro3y4QQg/TJEGSYfnijnnStZjNshX+8UYFyVya/wiwNuH+4ywAehpKNmx/HRNEQ0
RM6tz/KNU0JdH1GgMa711THvKFkG2f7zoSqvKqv+x2AwNxgxeflcrMyguyAtqAgE3Lgu+ko79Zht
LBTNgc32Oou4aNOWNW0I5Y4JB3UD0jQw7WtlsfsyAfDLPnoVUQjAHRHylONiIfiaDjsAHhCSoT01
Lc+OLe4tCtURE84qw8ehPffB9vTHiEUvcdJft3Eep35aNZ3/SVobed9z8OJjVokC9eTUZLbb6V8t
4q+uY6fIZotkGXKVkl7+tdxrFA8PhJSQCBDxu7KZ/mqnfhS6/lywF0bH7EqWl7gb+WzY1q/6tj9q
+Mv15B9x3r6HcxatoA3maF7il9RDDwSbE4633Ag0givXnx9pZ0IPKqYwj7DwarbXGw9CMBSGn6rP
i8Vdz6mEOh2Z7qZM54vbxj7wYsNdZQYuAcf2Ga9M/Xs4Tcl/T42t0Z4rQvSm7iVkQ6NRQzYuJB5r
Tk+YXw45Di1GRgHbGFTRLcBlerF+bXgG7WutFYoYojAa7os4BaPQMoYwkMQKWoOKndAmsf0QaH+K
A2sgIES8qU7j7hwwkjdEz64UxsyVEXm72iyKDe3+xoqeg7ovWOqxjJW5u2AGwufgpMjYa10eN9LS
osp7hC1xI5YHJaDJVK6pPFIscKYQBr8x/OTF6sAYQu/mbwhPtjYeQnsRcUKhMelRAfd8uqz48Y1o
zcrbYbsRIRDhekto6/p9mT5Birm4RmAdO50JCu6BvLRwAg3ZResxhS7QVv6Mvqwv6INtD5BZ/Qoi
pbwzSiJTb7k46QXZotyYYt0N6aCKEIOxiWPd7gBm/HYmw324H0921lKRBQZFavblj2gK7IZ4srkq
LEZ9iogcRi2deaAt1UsbGp49MSPn5ynRIiG5zJ/6l2rSBy36R2rKt4GXhhB3tuexR41cucWBzi5f
S0JWNwlTKbrCrGGuCuugQ3N6dSeF78rcgJpd8xaaB4hAEfo5lhNhPKh32j/QpNbw5SbOYwu/vCzz
6OjZPd+XKk998Nyygz1pp8EQkud83QFCuW1A5hrJbK4xrjj5cIlBM2iYJbJpP2RlEl7NQV0geRvp
TyvzI2NBvIIOswAverAV5COvZK2IAvAeIFRye0zQog5eWwMvSBiE29l1XweFgqgfBakPeFjuLO/u
kzFPpF2EatNX/RP5efveMXdpqclpuiqP6cus7uLEz2pn4tEgH8PZBjYW4vHoOf2zVPrFZRa3Qbj1
HTmIcqz2dZS4LiaHOcdUPCuZoQVrvK3mJkd8Y7xwntVsdOB9JkQRqsJE7562yaYc8Lr19Sowjd+o
odljUvA1mOVZYPkDgnnP2vEYtPo7Cua9g2IU0lj+azblLcHKs5cd9nITOGzPvqwdwjPc2f4a+MlD
yEz5MFj1LWw7cavQb4sUOskQBxShzIzO1gcLXWp/NTq7UQ/xNSd5SdqsgYTnhgzP+YJ15/cXNR6C
vH8woO28FiRd7ueKNWGa8y9nYnGM+jALOG8oVFB/QlYw44fMBhRMl7EfEj5qBEfv0PLh1DPpxfgQ
nTTYwwPolEsEh/YUFmV6rBTDJ7eNyEcq/sX0bXRNoXn2PLqPoLGf58I0j4wRvwjz2c46KreJctHp
LbzPfrqOSfFi1TG+PE8hFqid5uIWpT4pt82W7du/LCEUCM/vGnrB3yb32YS53j6DPs57s2zpUNSN
BPeJlg7dMid1aVG02TXCIOnwUxIDEHOxjEWHKH/iW92ZwKYxyUFAb7vpgTlx/eICD/CIpXvIxicz
9ONTQNr0WsxBw2qx8M5Rr+td6CRIxoBF+3Cw36zY/ja76FzGSfPqodAjFnzmLUU80uYe/q3UiV8o
Trdh+uBVSflpQlnZhMIrj40qdyrLoeaXuBRIK9QHNSX3xjHTU5YI66Ln+aQlPwvIM94+9WjzZvys
F0S+I4v4h8jxz8lsvTNlGA9J78IQJ8gQTQ09yThrjlYUcQuOkpp+cHH5xpqZA3oLxkOzpX6dzDwO
ccGMx+TwRMd0sSRo3hJ74GBDGjSGY7wsMSGHFBA6es/xeUttQoGVXk1mBx5DhMmBLxi9U0flYBYE
Q00ZgPzZ7Q4KutmndtOjD/inGwKN7y6YL6p3DkDQvpFIqLcmyB7bzv9mJjkfoqL4k7AWWid2mp8y
aT0qDuuzExm/yu2/qi5QV6WgSyfae6abR5RkkxmmhPkTuHQnvV2z3hojB+m+uTie8Xx3aBXO0iLK
i/MCe1z4QlCxvXf9Zm+1wuUyGdNrVAZvxuiJWzLf1CKxsRr/gf6PWy4DUV0wabtx2RyKqS72fWNC
m1vqYzA9E3LCEqGZafggGxjYm7lzJrEtPQ9Fex7a0b2bPO3boAqCbdgHGMXT4jIOXv7//UJabsFu
3JhWduCSg4MXqUOc/8fPCm9TsP7GXutB6sRt3yOB2Y5lXTzbKXu4pjn37TDD03vJy1zc0+UXpu12
2c4Xn2f0gIlLbIc45p7Ig/Il6ln+AilKN50zeecmh5JrxVV/zSW23drvd2rq/tm5n5+69OYZMbaq
Vv6Iqu8w3TCowZfjYKnaFAxnB4LZO9Z1L5VrXTpu2FPXAaCuOq12cF36G9mVXy2PfDgma8d1kGID
cxhq6LxWGL9KIiIKiWNAOsggmF4iahs4HCNnP0njD/ijNDM/zKjLWabrD2Rt3/gsq4nhjtObZIt7
EikK9WU5MLyfRL+TIs5WhDiN+J4H8jRMm9eBxE8EXtYPIpllJ3Dmgl+Uv878U45OcHbSJOaz8btd
AYcC774z3qMsk8clMMMVZncpRPhoOJK2ahD+PmfcwOxZ3m20Y/syi55io4suc2L/WV5oRtfqbZA+
sslQ7qeoTq5eULb7aaQ6hhgvzPjDD5NHHWHLLNjKbUkfhvVgFenV5cAjAmQ/CCO82JGJps8sUNpD
aBFhyUQD0EVkK2tLhm1zqTD5QDYo1yrBLe5n8qo0vjyCSr9JpB8ZYUnJa3tGMxWeIwcx7mQ2d6tG
litKOLA+tiMHOSYzbUg5A+Esm8YAJMt28mKgxmQEXnx7dv4c0QBUHby/niAyz8LBSBn9qmKV7o24
/R6bMD9a/BjhPMotyBIQ5b7PFrMPT5KtPTX2MO7AOHjrVDreMcxPDuF506NIn6ip5g3fEaquOPDO
tuFfBjplnEZftviVrX62uu4umNE21vLNV/wiZLRDBOliZ6mi+tOXyLVDRB2vG8LJNkOZGEcUl8Ox
RjEdbKnS4rubIXgDarpvS4ZoaYrJwUQO0M+2va/8f4lA3UT0SI2JZRuaUuLwNM+Ji2pbBtgABPMT
sqEuGBviO/dm2TrskUp03L0oCPqtGOC8SMhqCxv+FmjvQDwf8mHf2VC13dtkQVnNC4ziq+7YSfSL
Uj5Fe5xo8m+TmJfcstt7ODGhBkEw4Vbk9iP4OBbBQpt5cRt+x7Sy8OB67yyXKTkqb8vm+zcT6MsQ
f2xIONsN9UQBpvgmyKOPOMvtde3Zm9mn4mxxp3EmsxdISJnPHoLKR3Qj4FDZOfA9/qy9SShfgTDs
0FhPs2aj0KqQBs/0/j6Z28HkS8k1VBDmwkCz0qWokiHL0IQ/1MwJpm2TQ9ewz4knwCfdjMjZUwAi
iuhrDEHwKCt5lxrf0dTx0LZt8F5auBtjZa5hvHzXqYPmU5+LAhTFGAwAkVD8LfEdbIsxqVqqekaC
tI3a4R+8MVbvIVwJUBS+LCY22/gw5y7+rZPg3lnFCzsX1E3lZzs5KXpGiBCERKMdoPkqRHAYATes
NfslSpZNwQwLkF/6a0uW/CQaAAvaUJkz1Avl36yh5oK3BX83wmrn98wK3cc+pp+NK1YsicnGOeUW
bwI6l4bzqOsBwCmNUj0sV4wEmJDO/j9ZqmeP8MlVQ1M9d+0K6pCB2Lb+M1kccXNAZnwixBdF4qD4
bRbBD4lhBDtTIAdWNqcXDqf1OM8ILIo3bc/dTnXlnilivvNK+owKCtRK2iOkv5ZOprfLh97GQhCg
DY3Z0OD845dyrm5uJC51gqguGSEnZtG4K9PxbQR+azV88mzci1lkx4g5ly8/k0yrvQ2tAFVzcx/1
8q/M0JA9qm58lVStfW9jrxmA9JMq4NLMJHWPSxgkpMXYeByMHzFkFwvoK9DiyS5/eWcumPMBmlUQ
Xag/rv93Dud/xMu6mJO6Ov77n/8jcMmoNV3GEYybbRcn2ML//f/xfQX+p6YRbbgnoJl8iUgCdAO0
N1rJN2/5eo7YzCBWQrW3ALCkmV6mXt4rx3+HbvFvUSqvfYUEeurcU0D9jYx9bzcvTmBfAdE3J6zB
V3QQ6VrXf2sxfXBVPuX5CB27rB/Nvt9CQ6FIRMrAzRI14d/ROsPmlP+P0HTL+T+50XyjoW+bULFt
2wr/N9Cv5swM00iFeyrtYhUTJExEHT7E2UOsgxwAod772BHxGtolRrOxMRFqYKA3ag9mwMiz3XnX
ZJAHNkVsPBcQcsQJ5jAHo6GrHuuK9YgTszmHycaI0d74uvmLrqJoasArTK2y8NQnOGw75vlW3lUc
QfXZqf1T0fPSdO1z0SD5UAuNRPr54+gUHyB03o1iepgMY3mMGJ+wCcQLEb9p/sgVi9pzmmINmScE
e7loD1Fs4POwpm6PXtprH6g2Tm69t03gioPjPY065y8XzslwIoTZRJ1welXPKGDPKBDxcxoZe4+e
/3V2DlR7F5i6/4u9M1mu20qz9as4ag4FgI0NbAyqBqdvedhT5ATBRkLf93j6+0FW5pWZmc7ysO6t
iLTSsk3q8Bxg42/W+paOKMZ3uWRZ56vw8ceNU0hAjGCLDmJUTxgX4A1t/KrN9xbkW5A2q0qz96lj
DwsnQr9QJ80doVl7hJ4Og098K6C0bBE81XZzNUXxd8A537Myei90HIQRt69Iaw0v6bjXfRYVpbaF
RQafwuZKNKPkkrjjprajl6aY17B4qMp559l3w46Fprtgm878wzQfHAMgQHJvuSvYcXhpOoBdpYZJ
Yehu+lB/go+HgpJRCOea/j7UZbFWqU11Y1qkF/InCn7iyNj8+V33A2b96a5zye2C18+cSbBN/ONd
l2a1xQVpwd5V3iKdqCsKhpxwQnSmJKjcMfvZkDLSj7yuvC0mVWxhPNIVumwckeVZDe3H5KTmqnKY
Is8eUM/RXmiB8DUn32ujqjGV2U94r0Gg2Bg33HBnV2g3zCg3VwFIoBTjK1tkvkOOR1abkQdDwr+S
5fdMF+O60ZIjJoppp1dsKPBrzyap/NGOfP5wHg6D9L46Q3vvzVaUAoTwkhURjwkom6Ba+DGq+qDP
cDWvQCPu5On8xu5dCVzbYt5q8pOqFObQaBsAUyhM//wdlv/kdnclkd2W4lcwwzN6+5dzLcw6D5Ri
5W6r+mvQhU9GcUi0hpQ1lm1RwOjHMOwOkUuyh20IWtdqV1rss+w3Rp3i0Xrua5pgp8uQP8arputA
7wX+uysZ6rQaG848guFQFI/s9BijDTsn7N79kDs0eZU1DFHDP4vK2kGrOxQ1KcwpV65rOE/K7He9
zRuDMRiLGFgAqXuoW5LTj2cnRT+GEXJGmKLsebXvSYHYrYxewozqSIVVxrPo25+/WXPoxGcsMqgc
W3EwggvFLv7HN8s3A8027NTdDmb+Moro3UBWCKj28WWo55KCpTFs8ORl7L3vyhpYY4MEBja79kgE
WOmye/rzF+T8E06z61qmPh/Whu4an15QEXFzMPNxtw5CMJY34atK7pIYYpTVr8q+P2S69jx1ADyn
QO0z79AW1R1xEpRZJiI+9PN099weoxDvQE7NKGAKUOCXac11PHALsOF6CdPiYM1QTsuEauop+VVA
79A1qP2g+z/ib1HYU44l3VOq8kMe9/jseN6tWvLyuORhQo3pvZl7oHJKTP2zgS4xzzAw+pULUHEx
56yBzWhue9+pbqbaO/cpAE9bY0HeC0L5PjKFOQvi7NNUDv4ZnaBuzMJvP6G0Sd2VEMk2zZLTfNCJ
kuuts8Jnf6D3cwwSDoKRhxKfDPS5l76Qd0Exff3zz8GaH4q/nlOOzm5LojsEUwsvUnwKW0CXOUGA
55zKeZWrdCzIpgBvOzAea5z4VMS3VpnchGH4DgF2P+rZW+RR0SeEMFh9VC6HGa/M0iNb4AFemBpd
QAQBNpyDdDiOwxY8NMoF0Stk7kqu6sYa5ySDtRjpRLrxobMpp4m8eE8T3J9amd8MjAhWcFXX6N/U
0g79Sz3fnDCbeCMK9fs5Mke3Es13/fvPWv+IIn3Pi7EKWa9/+u1/3ecp//uc/sp3+PtX/Nc5fOec
zL83f/pf/c8KktUdasJfrpfVa/P6G8uTsBnnONz//I/V60f1+ttr9vHb1av/Wv22eyWOO/w1qAaL
xs/v8ntWjSPInQF+bhgWlafuCrDwUKsaClHzi2tYWOiEw8RVmYrz/G+psvoXIeAcKSk4ym2Tw+tv
WTX6F53np65bOhx5U6fm+yuhsp+udenqNhE11MO8EjqdTwUivDRzEB52+56lmOTAKBE02lawMWYk
+2D9m1ga8fnesnVpu4ah+EMNiq3PgRco24q8QB+3llm+gSOwGFoa3OGpVleBuA3wbGh4MQv+ynK5
gbGOR5qz8BSi3Ux1CcnryYW9MVqMc7Crh/d+FZ0dZ3wLxNcEv3eKxh3pxmpO2cn9Vzsz/00swvzO
/+F0+PET0DYQxMuPgpvxj48NyAy5a6dAlIqAgiEu97LDTh9bBM9eBq2/i+56E8amD8rBZiisIb6t
7I1C3uv63UqHcCBhDNm8xBYANjHVfrEFqqHIV2NZg9Sg/TdVgdD/IbpFB9AhFCWBzYcs9U8vOSVX
VnN130MJ3SIZwQjV+aF/Sgb3RXN2kA2Ky0AcJrTHiPBSd0L5QvM59Iz5MDA/D7nHFs2eAABnJNdN
smUk1lnw2LIXfXLDs7IryFwY8owE3RNuNUPjnEMFuy/wjSc0jOzeqCqz/sX0vvdwiRnIrbvcgnfH
eYhZ1K63foYWEmm7yUkfNS/Sloum4cD0weiDYSkBOttfsb6QDEllJs860nQXkU5hZcCruo32ZoKX
kJT8436MX6WdrMDs0JHLZa6IdPjm13LpBeks8VlZJciLrlse8Mtwwa2QglO8LTnPl9XwVtKh9+D7
LNs6hyhMQuz7E1hy18wWuY2kc6GY4/o4hY0iuYqBEFk9lgDqKNPaiZgoOL8+aNI5+QH9gFneGXV3
KQZnjxR5UYDv+0GWJNkVer0HSXKaXnQhjnqp9vOLymAY6QFFLC9YyREro4fGvUGE4C1cFI+jB+MH
S4+W5Ne0uJuhFrsacVsy5uDnwHEnqBMHebYw7qeFRl+HAnt+tbnjrT2glp3uH8H8Ezv5NN8r80NG
WYxt+PEaVGGRfqUUIzH6A616wv21MAZIDKlkasjmrrly5QS5BzFa/daClHHYLDsBEG4cuNH41k+8
n8UpL6YFMMBl61or4b35oNzCFPYarP9oAvfJNDLSxA6SJkMsblawJ35NS63e7BzmyMblLc4AOMDY
xIpLQqNRvg3qoPxLiUAomxA7sO3o+fEkmYpDMawLixkEYhi07CDvQYjfxX2+06orNK4bIyr2LQJB
fpIu8pBov7kS4bmFbAfTAqy60uaSKKDgUBSrlM0I5kUoBD9+KkWkQqoA0KeocIv0pZ7mrL/eercy
7VFpjgKC5b2kBRmD8L/h8fjWymnjC9MUTJ9GeUO+K8yXWPJO+9w+iM5A2eDo2MBPdDbQ4us9uaEY
YQFA7GXg0dp1rNK07jvBFuxorU5tZZDhPUrjfRaDOrM1fig1eMVOwyMEfZ5tNwk18kHw34Daw//i
wJwwp00+kIzdW3clS+aHot7YsdkROMlydSwwUvmyUqueNPqZIdHwld7LMLIxtD2Nub/zbgUdRBsv
rbZOmJZru6A2dgOc5plciULhnjc9deUmMBg1UdR7VIj+odPsezPiaFbx2LKerp1VZMxlj1L475ga
HujjcER42vNgD+oGbRMk3NZ+IHj5TJmarcuAW9UlKBKbXfPcuWrv6bV/aounALH4SbTiAuMBqagw
oGzF5TWnT3fWrAxpnSp+z9/6SwXR/4vVDp3PXP3+6yy+1bck+Fzc/Pyin8WNQ50y95y2svUfpcrf
ixv7C3pkNtaO4fLw+UNxo74ohdLTtRmKWvofqhv1hbqGr9JhZNFikXT2F6obU/+cHaYrBl8uXkCb
pCvL/TwAC1GFpLw+9tRxzYhtyq8j95WANibSk1ecreEhldUdVhGkp4Yy1lEIH8hrAVAywSHxGFJB
N1QZm6xQw2/vNZyObX+V4YxaYKGptl4UXo8Wa3uJQP6h96JvfeFAJQvR03AQ5SixrmtQgIkdoxjQ
2luzAgGEAcQ3WDe2w01vZ6DhEiodYibOBbR2HjfNZhJgkyrfzxZOfmHrMSIlGoNFU6Ox6dwLWz7o
/uhyrpTVoh0nbyWpeYzB93P7kQjbnO1yhL4vswCvd7V8m1qrvuJ6eGhGY3qrzSPLvhUApSf67nJr
W7BvJ9bW4dqMoGCO3nA1+A4izvqZGtQ6mY7YxmG59rpxjZyvO2Yi2yjVPvkRgehK9Hj9VDmuAaZj
aAQuWr1nrjk7PduV3YlV5pT5RaXPkW1/bQtNLI2eGddehKCxakAzpUGqEPnrOlCIBYBLfgLigpN8
+OrE96x+mVigRxhs/9V0+mAPEhB3KSEJ5ZuVJ9Myh9y3SCvVHrrJYVMxe+dqgotYg7poxN0IPw5M
L9wbE6yTC5TfcmuSSxMObMJdLRBH1/TWqYQL1lU9B24bBkfE8gQjKooj0bCC7++aACOmrNyLogIk
+8Ntj0MPe60MPSQifnugAEBq1ZrYtKFEIgTgwEco3my9rEUy5sQ2PMg4PoHFaU+GW19Bdpu2rWTK
MeYDC+dG59QHWokzh+OSF1Eeat+/9qv0UQ/lvW3JFou1VQO7uri+/s1PTPcMFU4/mwEYW9ev9046
hU9FMB1MUdlk2qNRoihoKKbDp8Eo74rYv3GTyHtyez6NBPVCETb3JRtWPpEKDNGQrdvKJC/aMaEv
lVm3S/VuZ7V9dGwnAyhaJ8/wlIj9AK8MzoFU1hLihBBNf91GwUPTByzhfJlsi7A0z1bbUtz11moM
RlbgXpfsaThuokLfNONYAWw14sOPQ+ovndf/PzawjFUNesh/fZ5ftx/te/CtqsZfO9afX/b7ia7M
LxyYZCZZuuSmJqDv7ye6JCVV6A59D1GUv/+bn+2qYX8hVI1jGzsD4YKmxczkZ79q6ASy0nuwbeHJ
Qcr1X+pX/6GVsYWjaBsdmkedv51naL9MOGVBZktbtAxClHz2cHzUCuuLD8WFyJpuBjxhLMX2cAJV
9v7LO/VzKPJb1qbXeZg19X/+xzx++3UsZH/6oz8NV81oJsnpNeJDK8aYGyDzwhG5K2LvrS+NnzOY
P4xgfv3TxOeYRIeHmUFGnJC6bVmm+alpAxcYsU3Mxk1HzcfRiLnC8MVFmO5z6PjnioSexaBMdoN1
8ZWMtmircyRqguIZ7wbuExSnea1Fy7jQ5aqz269GazyH2tcyuFiT/xhONG7tZmycs4yGpWgxCvEU
5MZ+ZMR2EpN2XfYNOx2wTHl0NBgTrv/8DWWy+ekt5dHsGmoO3OWC4qqbP+1fPk0TYYxjdyW8MKKn
AZtt447KWzPi9tpqES7mDfpof/IfSgMLg0brueyLEd8tbFkjKL7S3FX7HmZUomlbLyc80fIkwsES
jE3fviVgQtmtbILgxeNLg+4wDjSQyozeKBRPgbC2yL/ebIEmN4u8eyS5M0lr33Pc4l7uWbgr1KG+
JCRLV84hDbJun1k+nMqx3POP050/G66GXJF5qJL7Okls8BUu+6zvuZasxg6le+TPPQS7+3DtOWRo
qHFrSQAFgJ80oAoQ6mZ9yhqb7or5PeIqF++/dfCuDWy80mg3Fii/CEFWDmFO1jur/KgNiMIoX2FG
vnSQVY6GX+9yLA0Ly5f6zp2wzUdNfmAdXO+NIt7TuLCMRvFkBna2rZlvYxzjXRoy8WhVhtiiLNn3
qjQvdqzf1Fb3GI0tvjQZ3I5BhmM4Nj7MblJXqJ0Y4sfVLqP6vkM/urUwC3FXgMoDC7zIZ6mHT5Qd
b6GNiajAjZCVy4AHRVt9S1lor+IGgcRYOUz8XfT+gzSgPTzoDt5n5Fv+Mm28LQtT99ApSC1NMZCQ
plAOsbUarkKbhDvdXflIATe27dKEgj3E/hE2hBLCO9AtOLwtxnY/C/OLRb+tY7RhK5IcSAKJ9qhP
XobYcwEdYGsgKDo9F41101YyX0Oab3dufOV0pbdnJWuHBAyk8HnWPSPXVWeY47Hpxztd1fVGtiHb
yTm33Oho+ZWJ6KblZeoEmFgd7xmTAp9OUqHkqVNtE4YRsRksvdIIJYo+avRa8muZow01S6NbHCzb
uMEZeanNAEowu4cxOOSBt01EuglVcAgaa0e4zqrpDcgUCfnwKQ9fMW3T5MEgv53oHy/cYYSho0/r
EhMGaO42v3cSrvU/v3N/LMh/PQuV1C2LA5FFkwMS48eQ7Jcb1/WhSRUUkusodk9m5jeHgVhF8Bnz
3/7+C6wMGETti6Njwsw67K/ojq8AHhZbKmrOphiChhhewtAcTv0gzbWNaGnvhB63vBWrdZJp7qFQ
OFDLvD3yhokdTcXDgMBk6jy8QGB0lwVhT0euzFdEaPKcmMmpiB5D89moJYov6QEmt9VH7rX4G2IJ
Sd6xwbaWhOZVfVYuAnKLsfQ6pDfm3u8pu/9bhNyPBYPw148UkHNYoxl4b36tJph/86AXdGL/ug45
v2Zh0Vb//Mt+RrxblBTMWekBef5JYfCo/31s7jI2d23HZQRomS4LPEa0fxubyy+2q/NYMSzDFMzO
/28dYoovSjC81RmlUaMIRCF/obNU8tPzWTE3l1I6lD0uVQ3d7x+fXbKss0LTY3fXztMiWJRqGVmQ
VXvAblis6lVbpv0iY9GKas3edpKsl1xEYslPxUDMa45RtWYyHyyMGqoi/MeVP1lyWSWShLsIyXci
DAXJ/snTinsT/T2Mq4HAZIJ4wUWjpOwBvI0R7dOcw1paMTFwaF1WosO3PiXWKpvQ5vk9aB+AAYfA
+hhANaw7gLKb6Ks7FdoB75d2EJk60UJBohLJdVV0Cvv2Yx21t1E4SVb0TPXSaT318C6iVmdunRT4
kGpUlJ5XrKAN7ZGK97cdp9hWT3zgHhYxn1FSX0fPkwAhPSmfoJ9avXpNiHs41x9EU1+y8NXJAu2S
xmiyCxzvtQEzzsxr406W90ZmnGUR3nCQMp8Mq9ME6DkosGeNGEVWlKlLdA8kN3VesoL69z2GPbe0
YfysoJ34y66FV5y2BrapMfVRKwb6bKu8rasgxN+nP9qa5a9d0fhfBYIEmnWvDa7NsSTAJ+8J50xR
E9Cz720SyXalwBDZm88zVO9atinjaKa94zhUmz4kuq9VrdoGoBc3s097fkA5m+mUdg5pVNg24OM5
R8wsjubeu3ApFsKHJzqN+X2gOezjHQa9bTVXsGT0BSnC8a6ocLAF1XPqYu8xc4x8YSFGAJfSRYTG
mtBmkIbKUtuAo29WEqgcdQ1TMqcWoMQNhpUiqJ8Sf7aBCLe71pAlQPSLCcILsFyDon+PQeDRJOfe
yY2VgYCMDMHKCexjGjMZ0XFpNLnAUNkUdwZPttVYgzdhq1zvQoo1sjWya3eWYWvCvBuGLt/l8eAv
eoYghXmkRfC2uPEuATnDh4SAzADL+iI0wIH6IcYLzzgWCAJ4hsuDPwd4FMm8Nu2FvxnJ4jFSYi0A
TmxD5L2LGuGGdIgoimKMEVFOKCorA+krvlnjtIx+oV4GiKR5DewQers9tpIkhsLC+G0HPDEoptZY
xASK62Prqvg6da031Y+PmtGQn+Exu+VTCzZkVwNRzXkIue1Y4wKN4otsn5IIC4Hq28tUZRTLht7N
FOMFGNE1YD8IwE18kPFwlVEDPPnQYI81NvxlMv8W92i7kaX17GhOss5Hz9jX+gUo7Pz8wV5WjCzB
3V4+EiIMbhVqduASuRGxHVMyZyPDj7iOE71dm15HIk2IXh0jhL9MguGjZ7G4CgITUT9cPiBEaifT
ZIU7DANtrsXHvjmVZndMWmbvZoNQ3Ls3LLDzFVFzwdRg9HGOSLpgSd+AMvaXsHOcRVVQDeuEpg2t
iCCzDI8ewkS00yd7sK/yonlKIFFHGFf3UZqdVJzf67FD+pOrEWOWBRvd+FbOcfYJ5r28ShEi6Ert
NSR/uGIwHNjyFnoSWsTpErrReMi6pl7FAI1iI/OOBZb/lYtyjtCifN1I993zIPb0FNuXyGfeBI4K
95IbOY9zgrsK/HM6BzHZUGeuHDkHnbq52ABQq3dKd7pDwNrjIM0RixGsnjYUMydvXOlYm49m0GtH
5j1wq1PdJvE5SB/gGbBfYVPFJxi2vE9xeMqj5pVcbGcjE/I3KbYdZP8BcRm8yxNeQy9cV3HDRDpN
zAOJzybgEDTfMGLrq3yqU04bi6tqHVTZgWMowEzGagqrVaW45NgipctUyB2UfgNu7Z3B3WhH0blk
ah8n4EFVfQxaGOtaOh0rwk9wcFFLAoB3URp0ATYUARuYkhrFQGxQkGavXUB4qwhdtXUr9VxqQ7MP
gaetCwOHZlkOI8jb0oSB6n0fdf1QpSZWlwgTEbgLBCJ68g4XYEcgIWsqE7eQ9GP+SPXeACwBdKRj
gYl9NiL2twIN4CJINATbNh+rXkEQtnvWyrTwsM5IaBb4ULZRWWAvLrwnWGjOvkq6YpX3wnsiioLt
W8/a1hdnu3gxyPY9VyOWI3MAutKH2XsU6Pl3FZEC0H2MZufcuhwB68kgyagbODmiipQ4+OXJlgDG
ZCuTBHaHyh8cSINrsyBQpDKxK9YNBaAGRnpV+ekRgQnvlOBu1iOeLdZUijs8zUuPpcbCVx3hMo3J
U8b3yo0y0DVavfKOGrpVElQI1GiDKl7YqXEPirgGNT3n1TbtQSssfOIdNAm9YIWBzBzrmML8Rbyg
vxqMfQpLa9E6sbusJ/s6qRUdnl/teD438Ez9PWs5c1E5Ka2j4yMrttvnNHe+JQ900lxDhCQhOfjo
Ew0ASDMtA/Z1h8whYAw7H9CldUBs0WIkXw1exhm12kuEWEsH5hR3sJXYX7PCQaWeIXq1bZKL4X8F
a1PX3gI+oHLgXgic/hRrLYKb0LhGECUWVXmd68NGV+Qdh5yF/qXSAi7BJFl3oEf0MgE3qD3NH7EU
1bFH0NsX1n1W8KB1AlA9Api42UL6hR8r6j0+k/NUpPumOcmO7VEpYZLnE4wHaeDqLl8TPzg3ibHR
wvxDq+TNDC2UNvdKEVYwHQrjuQFDT2rkWhs0ZDc6XB8xzB6n2erv192wlGrINjgMrkhXBebpwfOK
teCbDtpuqGvShKGMZZxOE60Ox0+HlWmoAXYwljl11D/sRXGdu/hsi0pe60PzlYf6e+OXSPMB0BFE
lVxhr003AHx5Okctj+6oPhELucUL8T2T4iMJh3WEtndlEk3qB2jxMbUFlb9JBVZuFflHHwaTZYwn
VpT5pqLUWLY6+1fNgpsZaWdGviOBybOrEMJjmt1YPnHo8I3OJFtdiITFGgO4LNG7V09vOdfq2dYx
EsSkMxpru2CXzA/aNKvOtJj9EtTcotWv7QjVVZQTCFOC4RJdcD3lx7bVM4iY9q2ZkEjiBrgcfd5L
GfEw52p992J0ZvXg8L39dtUmeUH1yQDDNp29KB0wgJWzyWX3FgJFEAnQCz6rFWKBTTEV9x1DmVn4
2a2VOmupdsDuts6L7g0ymbGCVc2PSLpAcZWipgGiLcMNACSri4edVZSPWaFTQvMdkCnDYM+A+TIH
0tHIXsuyOLYGdyo7JWoHwtaByF5PHRQBXXAr2UR64q/Ju4LbKoOI6sy6sw72QuR/p9wzSgdrRSVT
POk4NyeRXKW15L81KfwIA38n7vY+I16DQnW6dgAHcqmlB/41HK1IXaIW6L5vxuZtYRB+XAxnF9Yr
PANW0rlwjHURafq2CbOtHLz+AMIVmpc2pYfQ7ou1Y3UWJwUcIj+QTF0yklf6yl73fuxuQCT6bIUX
kzmVb3EhoZxGLZCybtoMrK7phRPjLnflNaCTxyxy6jMBZvIWZRoZx9ZVNPn1JTTIKw+S8Tv5s5A5
hfIBGLbHBvh8oaS2giPzVk7d0TAoCjqhweBF3AI4HeBL/uQGmUucx9pBwUY+QKnjlXVvjVqvVqwa
4rUbll8pmnE9O/Wd5eHJbwO5y43Eu8RjZ62q5uIYWnnOWPRSj271FLZCHaXVwiSmwR3rU2+A85sH
Jxiv+sPEWnGhIkafJt8iS9NvraU1mzFdF2aD6d2F1fejLo6HV70lHFh3+nXpknWpRD7rFsIPXsWl
AgcqiT7BldjjM1dMC9rJvcRh+9FY1VozxA0pGSDxpEcCAS3EkLRRi7cW9lCJwgF6QLtJeepscf0u
dBWx9YhK8HomWkkjz0lrAm64LA3raaQ36Ui6sANnq8VAo+3Ye7Wxg1YNhpCgZvHih96V62skPJXh
3sD3D/zwbICpIeJBeEuV4HYBEEsZmXWuwSpGctu4PHNj65XZxL6yqpvQDZ/LLryg+GcvnmCxFOSK
Dwpbpd+eSJs4hLNqYUhHuE/t2C/zTEDuIFVETfvJHz+0rkyWg2feiaDH5QbLHv4sKIfSfOWvp7Qq
tmPD84T2igNDhLdZMXA+rE36C1AlGd4vYGROTGpFhxM98tLdjynA/85M/nszE1YO/3pmMusNE4SH
/2Rowtf9HJrIL6aJxhD98DziQAn+96GJYFEPhNM2zH/QGtpfXP6hq1wodCzfLb7ob2JD+cVgFe9i
IRE2oz7T+StDE+ez8YahiWWjm2NRZEvl6PNM59eBfxw3To6f0wfCWIozhz5I5QoKe6I9iUIvVrZZ
Ovtirggzq9xPpaRkJKhrCdUVkl8kyE8Ddeu1TPGNnpY00TiwstD9ZsyFaK6bt/VcmibUqEJyxEOt
5zofyLuLkx3TF+I2bSi/Jd9SFB7FbgqZPA/wsnu9uR4jicVYZ09caomzDlO72UvHe6bGcLeRgyJN
5eXrpFfGtp7rbJRCoEBxelGAMxhP9iUKpoVwVhns4yPKT9wrNZ41lAMU8Q7FvElRH0x3ep+Yaw//
fj3Mil+DkqPvDWzquJHnzsCnRVBrNfcL2dw5aGF71dYTzUShazQXPuZr4fU2VEq6DvNHAxLPvYg1
dyXAjEj1mDuVjJbFn3uXeO5iHMMHEWKh1CKyIX2At2jvxI++Z+6AYFww8R7Rnc/NUUiblEjmH0zb
uoMiOvyAir7egfLdZPCdEWy7WnyVRk5wrGVwpm5ciHhwHgejYRBe9DPAvw4vKY8UbCf+R2AU66Jt
+jsjyeD1+gTYR7R76dz3hUY9HhyeFimfK3Yv+3bIaI7RcE1h4u6tvpilgeBmRuzldfLdrohvrHNt
H6NsphAv75FMwO+mG41pSzPaU0mbWgzNCQbTIta7R7ecGBbnesOOS91rs4mStQq9C20v4RAOTbBP
M+zVxCLJghA12mSLdjmmbR7D9ujHpyw342PdJgPOnHhFdDNpdAQ/NwFabhBGagVk5iOb+/Jm7tCN
uVeP0xaGq5XSvzcI5nIiNBYx+8MlFShMrnRTpOIxn/t/9AKYYdFoUQhcsnlGYM/TAouxgTvPD+J5
kgB1ipy6lulCOv/WYuDg88RwY21nN7p2iBHKqlIcFMx9NWXmMpUsL4g7xFoYwyt+6I0AGnTT0Sn3
qBgrTV/FME83uQppqgT27Y52Y6iiW3tgyGCRaGGYzsENw0szVowaEQQozAlOwOivSkldtov4jjkM
3Uz+HVZKu3MqB1ann9nI/BJjBfQMWz4ZaEjnMXMbz3EPY6gbs7OmYFBZWItZ2jaXHCdhSmx0pIFB
ae3AWufSPgXycSw67bZPMeGWwAp2U84jGkztXCYZD2guNtFYGCQ9VvWxoIPU/Rs78f2vU0YMlEC+
An2vuvPINz+YlcbrIaxgBQGfWF284S7vQghAjG/SnpuKEjGp7LcIi/XZHKi4bSMNN2lsfE8c1dJE
w3OfyngnwPgskjzAMjhppJW24CXAk53JB9f2YwHHzeiDE1yKBgPFchDWC8sMQnC/m9g9exWZpP4S
oZZnWyetmw1BeTaHYNNsMSb4m95n2QmRqgMdbGQnBJRwhnPxtYB3eQxkdC5all9Z3fi7iahETMIY
2oZYe0tHqu64jwBxZqfUbbUdez9aGrcD2JGRe2rHz6T6jihxWUgawrnpGC2e02qp11S9XmVIrq4q
WCVdcBiGUS1rhy0s7eBXwExrb0J0SSgbeMf3RNJy26JeQdZvFqOvQQ0ZsVHCRxtSSLlSkaM46TjP
vfziJfEaJCG0N9vcGs50jBIfjyFZdEQ2RY+TmUSLPh5hIJTQakU0JlAVXsPBfyIbMj4x1EUZExYK
csGQb1s9XPfKv630fqkzcVmSGttswxFMrRapmvfL3BSVdmIJ917nOuMr7F01i7OKcebCkP1wE/KU
woL+FpskZScpOXqTEawqPYNeETtk+Q4B49PgmQr9W0fuzNrKkf+SzMQwdVpXLR8XkivMzJGHv1Wk
zt4gaKjJW65ncT//v4p5kAlNtqsiUnCwon6XjMabsvRrV7b+Zgj1An7QcBMP+rc8cdytnYbg/0bD
ZZShnD0LEGsPLoDY5DSu+Pz3rtn2z2N8PQ4qfhjc8WUqeuOC6PubzIKoWPRB8R4Upc0lLPSTHgDJ
6ozJ3dltw4hIAVixoZzlLvAjwQ5BsyL9FdtDhCFFd24iZk8kNtbxDmVRQsN68YHMMPlzsbmzJfjx
yyRjn2N7tl12E4h4cLEX4FgMYYvYXTlVz2/nX9rEeYqjeLzUAlqgCZj2DgBtukmB7GCJL/dcgMa+
04oBzsmkvU7elYyY8dgeOZ9pazVXmYOsqjOnu8GU6kDop78JjdRfibLSVlYYBzdhIgEVq/IZMzq5
ssNI0Axy2+Ec5NVwTkMKA8ba2WKQo2IbnjI89r1UnvO2tpgS0yg3NblepfahJQPT3CS07jRNG4nV
iOMjqtTyLHoTpXVpEJrsOkgC4pIPvvemDR7H7k3G9HwDpL7Sb+4yaGArsxnt25p2dWV1nnHAixcd
oeDJS89jwi7QgLuMvVAVj0jVOgJNUR5LkFpXjGvwlIseSTa5qUciYRjpq6Eilk2/FXnf3sUxR2ia
ROcfzxYPrdfRD/nFVLVzyImWyMzh1spThvcpwU4+tArOIBEd5BCuMePDyX4lMkJfW2OMG1Gqk8WE
cs352FzSnDFOKRtrKVigkEVUFWc2b1wigcpuYGisdV0O390tSxFzoXvERHhtzdVPBoYbD9uY5pex
ilbi8k+fbaAhXMbRHgrxbDMcQAwKYn2JsgSq0yHMMFFZMhjK9do+IF3jJGDmC5+5bLk93TTd1R5J
XaltgaJqsvGmyOtz3ZfBExfx2dImuKMBCB9CCIcN3HSyNqIcp27SOMcyVN4qZTHHk8oxbtIACQVW
EB7sWaiO4VQhSK7U1p64X2LwG0cov/B/2uRmpCw++g4y+8IB/gw6ZLqpbaKdRScqTuqZK1Fl0WlK
Rw/gBXPV2IKqQZjUhgdMcCFgZ9Gk2nAdzgPG1Pw/7J3ZcuTImaVfZV4AMjgcgAOXE3tw35PkDYxM
JrEvjs0BPH1/SFV1l2TT3aaxuRmb0UWZSikmM4MRcP/Pf853QM/RI3xM3U7ehJEDz7cHaekAEtpG
9FU/1h1GDJDgGU96ZEa0wOVp6nEGUKcYPjRRK3cLn557xBZmOXZGU1XHV76zK3Wvj1nIQsXBEbo1
Orq0V6HS7kB39aF/cuj72FYJMhKlBf4i8WxG7lV6p4KwucYYeVMt47UD6BMsG3qhrePt3Lefhd9c
2GqAgxaIdutHBtieZvVXNxg1Jno6RslVLrRq1mxAtP0BjSMNF3RLTBJRR4jQ6tVzZGtzUwxXy0iT
nyfqo5zCaeMhaJ0As1H5E3/OHsCXui3QIgNrJ81HAG2GBQp3P0SuR9sSR/abN2X/MYz52+hBquPn
A/kDbGESc41Ngjvpq0d7TMFRNmyOSlqhNhGuUzVVXxkYj81SRj2tvu59M0MwY+sVADgRB5tKHV7q
8JHLzA+YEk9M0weQTheLhwLTZzODNAJJPLN6GYh3SxTbJBAo3FV5Az9l6zG1nxu7jSEtUnXgUJmb
28BuyzGndKjl6wlc78jhzztNydquyVVxomr3Z75q0s6qTqerTj2sivW8atfBqmLjaVAPBmFbZcd0
1blHHoZiVb4J6Ac7e1XDvf8dU/v/iybJ3/k8fAP/1ax9ndJ3+1H+06i9Ggv+Y9SWf3PJ7YHH/G17
Xy0w/25PwBnLcKYUy43fAb1/tye4fA1RQP4jbU8oD1Pfn5O2+FvIdE4eLwgEX+v/S/YEgVOQUfov
Fh0MC4G/Ju3XjPPqo1/9C3+x6EjEphqTFMbdXL40vv3ipMN0DhdzNi4ztz8w9Soh6l350HPD3FJP
ewEKnZ6cyHoiP0NlJRpY0uOunMbLCOLiBkbQmcP13cwai/Cc/Fhy5013njqVIXjmaYUh+pDE/PlW
T6rfOP1ynbn42qhGvrPskoaTPmQ116XOAd+AhEwJyjszMV76arLP8fAzi9qr0rPEJk5B+MTg9Q3d
Q63YoXzyh4YRxRdpfjV9174CsZRiG5f+NYLlvZPDCe8TDNjS/umDlXba9K0Bob5xFVVOadeqjc3q
ZOqCflv4hLqwmlEckWTs+jJlHRPOaeaqq8klehxNr4sYe8xbnNJmZjBrbYiudkmrJK/2frCqn+5S
0FIYROa0qOBTe9NVHgKcxQhHax6AiMgem4NxTLVDgrz1i+iXEgmJYSiF81M+Ox7N0GEOf+AZtx7d
iU4vtr4CXc3lpe7ZJdFFvHPi5nnM5Rc7ZzJPKOhaO+9E0MHzdvA8FPUqBIP91gOYDZmSsxcnNxDb
rWXr56FocZyrF0LnyS7Q4ZfoQcV4FK/YPsvecJ5uuorOBNGFSLsWXT/yzaTNjxC4Fic2FxUNxiQy
11KVl0xuD0nQ0pnR3YuIqTLrD/6HDSjalY08zpA9sGrVO9aD6dH4ztVQz2I7LizDc/c+msbxOLaP
yVwSdx76H4sN7Mktfum8m9cWaoYpdqBTpX/GJux3tQvWsaWxwp7bV8yjzN7kU+MB3CmgcO5T94xb
X1jM1XaCurfhyvVjVNMuWcBmzUu2szUxapv1y2T19v3Y2rcxG4W+nzxw+hBte5t84dw21KmBMdDZ
dBuE8KxTsLdFAZQS2ggdf4tb72bOxK3FKhjAZngl6P0ld0Sz1Zo4TLJyQ7z3gcKVn3RMWkf2DTeg
1qkoidrLjI9N2g4K8+VwEajuBhU13EwhXcXDOvE31rNM6BCIkva7krrZpR5uepMeqmk1E3QsZ+vH
0qyeiO6+ICeO/KXC/jXs1gUl875ShjcQCHLP5/7Lthzg4X2M42PThDQFjM59TmEMYod8kn75ktCd
CZWxcanEkQDEmTiyuy54tUY8IW11kiJ9TVMSmS1mgcPg4vZMyZ+LMWOmCRmbrRpXQzbvDLFLHEi8
1aLmY6jq6yhMgo1yimfieTd1zlsDUzQFdj63lRZy7zh1ahsvcDe8iAtrxQoWCBW3jfisIbTm0fQ8
l9/pnGNpiD6LpbnljvALbPvj4I2PQP9I6Smu3gFbQFOxGR0IJeRO4AJOX7i/4jJ1x+WljR+5yZkz
wF3MLW42USVN0Xgy3TNMA0iK0gsHeCj9TZgzLW+TWMRdaYDfldCoMX+ku7QB+JQb/9p86z6q9umC
Ap66oaCmZjiNgXPyo659qC37vBT2KRGCr4lwCS3uL3+E+eOzN6w898ZqxyubnlHSwW1NkkY/mQ68
sA6ztyb2vold7hd9bdqq+VwOS4/iFSLcqZpVjQiPsry0kmQiVVM9Dx6vvF1TOx0mpTxmwLi51z9n
LjrNwodnZLsya7CPeTRvCJoYZ34xvfux5G9rAfYs2wJzESgbCK+eWB7WT93Cs32jeyzf7Ikpx6xw
okQyebf0+FAqEihzqrONC6PcDExg2bgT7Le3qT8QaUGB2MhJsyuco3NdpY/uWsOAaaCqi/JiRHDL
zY5wIDBqVGBcXSI/gF2phfk2S7zvC0fg126WO0dvAphlsERFu29G8lW1ggo89zmVC2z3ArZde9+0
hIhU9MWyc9hNCWWrsfsUK84oqxvgWZDDspqQG1wKnRy3N4jhj0QMN1RNJEfQXismLz/qONo0xi+w
VXQ3+ApxiWmUk8xDZnP4Mc1JwuMT7ASMxXMPfwywXtEdnLp5ymgNVzq6LxbsvH2oH/xUOLC39Ku7
mF3c1r+MGfNj4I83qHkfeGgwv1bpYakgcVbdJPf2oJ/C2WBJ8q3besjvvST5HgfQGFh7zUxKSgTg
2LSb8syyqMhyPae5XOmcU0+enHq1fqOacTNnrrciJH+oWZ17IthbWrGBevXLwjKzEr+ULx142fiw
QdOCZe79bd7G90Ft4IQPDvzrQh0DUsKs/A8qNTQVVi+gRUnZa2g8MqDjjx4mj+IR3+N5Ujk94bKF
pKhnCvxRyibqrgQIeceTN0V1LtZ1Y70uHgs2kA2bSHtdSdI9i3lgXVOO68KSGxHdkTlxLbulFEjt
0NSDg98U/r5cF54Jm0+xrkCDdRmarWvRZl2Qxj0oxJ699cXkQ1xe16jNulBt19VqtC5ZIcFO1wKZ
eDbOg2WsFIdbdCuDpQTteSHcbeAc9Lq2zSgPZiR/0u78U0YzMOg0BFc7VTeY3n1UT9a/SYJNf0Lm
ir/Fuh4OkGa7dWHcrKtjuFeHZnZXgdJk+9nc+6MqfsICdJifnQN7guECwHtAt1I0ck0QxZVe8Z2/
/1u2OOm554EKXfc8UF78g/rD9mDXvTg4mqtZ1eunYCzo1Iko0CblVnBVIjxPsoA8WdPzVnB5B4SZ
uQkB9V21LaU5ON8o1Kys6VwPyWVUp9OFptrQ00DYsNSdiVgl5BC6gp7OMtqOhgUgIPIbL7rB38Yq
Mp7CPcZ/B/2bbBz29jfea8tN3Un13FvzU9o1yVE47XiyuCUQRBmgpL4uakivFS4AHshlepHfTb4D
PzLM1p2w019Ju7n354GcQB5Vj5ULmcrVU8P5Cb6kcoYnDd37ONANupN5kTwmkTx06Beocqu0N+j0
XjrnFsLi5e9/eJ0rT2MJmDzrFawVr5Y7h8dLq+dLLVp1yVMpabv7tgJtE3YsQPUPM9btcd7kWfLi
1/j0F6OwnjXdE189gUC7ZqG0K4OYVgWnvQBMir9+4Y44T/CymDtvvLmZiPqn3GzgPbmReZKoZMey
rH55rgfeziW0jsecjmeLbujKDY6dCb8hcQbAz3lrNhppnc8KNobkw15+DUPkHRvXeh9zBIgA3Bdy
yES9Vle56P3O1i+c1yQt+rNc2/d8/wm/JL4Di+0TKxCjqmNeoMFYA4/HSsG4oivpwu7UZ5cqGnAk
nU2ZnoerIVADRFJ6IuqU7YT/7Q/xNdmaLfoyCyfpv+vIOkhw231XZ/tApN9UO1OVQAOwQ6UtS/Qc
uyGmFI+MIxi+O0NtyCYDRbavbQ23oTv2DiWeFidvafwtUgDHQp++aBvbp091mrPAix3g7ccuN/BJ
ttdiDEtaH8AfJIgIbL45FcD7wBRgm8Eqpiq+GVq47bv2wRXLiQaa+wgiw0BgljDE0UaT2/TCPCMq
vcjOuY7mbDh5rNTkmB/YNCVEevKTE9CLUgibbjtqSOky6UDH5pLS5yW4MuaGxd+IxdU+jU7Kfkc8
dWlIqZZCBGxH+HRpcCAe99WK5QDM7GRTGOoBE9yajqnHR/1RqrzqKUlS2Q3B47MxyNcOa5DRYU/l
ZXcz36wNk7eog7GlRw7IXv/AV/SueUJtnMs0GuTWpRxsZ+OiLqL5stSYc+WSv4A1PqZL9a4bdQ2c
6CCq4t311qlgap+o+Qw3wL5PCEM//dWbJSvrWWOV8cfk0m3Jo1A59MLT9qkV3LPof+DMKOUPCuqQ
RtWd3YQOpk3IeUtF85T1qFEWtor6g8hLMZ60jb0v5Z2R7LimqHgIguq17SfqCcrLyrVPfVcux8VL
r0YbA0Id0SHDTZx4d4oWmKGJh+PT3HU/IAwg5U6/+pyGrTT0NsPQik3lNnIbWNEuZ09xHoDO0RFX
Xs1NsqtVdWHVBjdK38ldBoO0aYbxtBj/OWUkhyYY0b8uSTlPICV3XIKeao1AZemo2TblTyxcx9gO
rM0CU8VCn9TJjGvOLAx2acWDqzvpdrlbYkGs238aXQjuPegBgRoLIG4nsE/SCDyem5o3LBwf7jKS
Usgl/1pyC2xBay65oT/lPDl37VKJDcGhG/pPt/PsvNbxM5Jf1s3PtTOXUPvVHX2Ld0ZQzuR5PxNR
/3JdfoZ57hwnvONLMr5mndtehDHNXl6ZA2tuavZhyqHfSJ2IQOPb4kXrNrVFXUiHzWhHZHPj1TRC
8MbmES6dq7Do3ny6obl2ESsexn4dccvkoB172NIE+wkdAnuU++k61hWdAhciGQ7MzNWKqT8IHgZj
Teelcz+62TkYoBYWVfazi9ehQC6vI5sGj59sGoDSmWxNYmeyrmIFp8SfuCCL9qdqyL2PI/a+rt06
U8DFuH71uAONS3clGgmWojZ3s6Pqa9eOziHldvDVKDFbeGPUkU9nr+DKoYr5SSTco7zJAWZ6vZTp
bY4v6QBWl1eS+Z99BB+WHNE6T9X1bHmPGUm7jes2PNHs+sSDsbt06M1EUt7qgWwFU9t5qXh5FbxG
nJzVQarmti0Qgb2ECKCvzxbhKGD1tHUrQn46iG4Fbct7eL2+5KdVzFTGU+38CVy8oMYCNM7AzjZL
ZnkWzutYYBUg03eOY+dD88QIBwA/8EK4nUK8mKv4qDSXSg+IdMifddDZc5nMh8S8lDQQYH9v+0NS
qhsYY295N934gb7y4uGX0zr3KYCjfdwMdzKV8maYxr3pWw+jKgNTVWTHJI6447WCp1X3xAHFfQpi
bMQZ6FC4R0G0f5Pw98hYqm1zU/XMMMUBS2uP0bP6ovj8GZ6IT6p71wUgLTHIN7tr4ltuRmKhiVW3
00706Tfrw5ic4LYZl/MY8G2wHe45OX4FGRsq9PP9spaH+G7tbuKs52nbwUSc49cpsSHV+csOrfSD
N0ey0FREeQW2zaC0mdimnbEhImXlr1qF12vt0MGEwAhHSq3tq3L2gq0YKns30x+8lYsNQj6Rp5rW
r3SJbgmlfyHOxLzpmLXqULwmVrb/bSujUhkuDYOkr98H9LFtEBpAU+T64zJ5SUaQIXWCNQpr9Dnr
mQyj0AZE2Vo0T8zTRirzFgfz7eLn1ytZba/z74Io4ER4hAOb8vISkiZBCucdHGC+rZgBdo7j3BeZ
D/9x6LmNW8lRjtHnqIdyn7sY6lp5Ioaa/53r9P+9Uv+NVwpFlZwwPqk/XqkV0bb/TWi7H36188Mv
PBj9n9Guf+UX/+C8/TfffpWPxW/s139u1fqf7VB9/Ew+iv9x1358/eqSfxaS//4b/OHZUn9b488I
v9LxqEmTJPj/UJIFgXtS0YwH8If/IecW/g2vLkURnis4X0NF2u5PIdn/m++GEnsV/8TS5Qb/imWL
M/QfdOQAFTmUNFlIPySMBqvlnzLaJUVLJOrMgG/fVTON1YVmS5JNGdBjC290YQq2N8ARoUX5Zrqg
yjNgj0nb3xWQDo+6SQoGDq4RHbqxau8GIqsvLR7ekZYUeha63CY3HKYedi5rDtt42xXKabZmaCiO
jSKpwCaniXjNB8k03CRsZS9oJCH8RYlXjy1hrT0A+p9y5am9Bdk1lll4w9zVU5xKod6Ramn6w9LZ
uq6CKHqs2ahi+J/zDp1OaxbqNWHkMfGzu0T4TD30LSGuEdr9ykPtwN4yPblhIBkdRSQWx2bm86dM
gFVmGc4YHKVDsaWRsHvTtW/fpW6Arx4Br32ep9j8yhV9GzQ6mvKLpB73Xvay0e1UWvINX3XyUaYg
2quBZquSKxKdXbO3dkuTYwmpFQvpspb0zx06+gy/SccO+FxpoOx2Y9ESNhOxO99PJP1/hIVyX/DN
jbe6S6lEMk5kH2JesHMaxkwkOSxlWFt1/+i2Fs87QVD77DOTbDkkgfArDWjJEekTgH/nZcHc8KKX
kh+06Sv0xNw341OpUnEyRITuVCKo4WWiT7c9Wvpl0EzJWxYQWjuUvU/+OsN6L6YBkSgGAvPQFJZ7
jU0gvvSkLc7J5AR34FZmVu96VNzs5qLFY2HxZ0eEKO3vJLXrZa/jAC3YdS33oUoitzgOGFS5cuUW
Yk5IlxzLWHoGch0ud01GcTV1RNWAKbtBKa8w+P5oxVRc4Ucpu03Z+OlbSzA7QGhhcbmTFTFnBg7k
oU2BtVDuwNIEUH8XDktQPxHXKwGo/VEubIrh5NaTOKZU7+El7qbmYvFN0d/IlKQhujYGHXS2wYVJ
4Da2vac6Rg6EMxR19ZmaIgQqS9rFdxH3bXrWXefZt7SVmibf64Wz5ZAVLDefrGHOHueU6r2J7j04
ZqDa24mlytT4iuxOVH4ky8RlFcNd91mqZBS3sQpixCHBgecOXUUIknQzqEL5LULsxYNhgdtRbLmt
17nBarg/tBoJi0X+TIG1Oxy7VCOnebG78VWcHrSXoanH3sQVEDZ1uEOrmJG9qhbJdwpZUDh+1l4C
yQ5+4dtziQfE3UPOD5y0w5LveQcO5zFbxFmQj4s3pWzw6w2qxWHTBpdW2dAuVKTpfmypqZJxLLcL
dPnrwK0ZFcZSX7Ux7+6F/cjPPvJpp3Wr8kfaexW1v3aGXhp2D97Yxbc1+5d9EwTxU+fa1UcStWrX
iEl/GOPVr0lb3NZyQqynK8VceOV6jQiK8KrWsY+xmTtUUih5iOdooHGdAnNW2e80U1Dcl5S2fmfn
vOzKsRu/bK+dd0vWAs6P8KrXgGm5R2cdvexZCWfNUrxRpS1vYUVF3HZkcFTs0ch2Lra1i+cseE+V
bL9BuGZfA2uj75aLstn17QxqLwua4nW0BoqCWqaR2vabzxQF75D2SUxPXVn9MK07XtrIX5vRy8dv
auAMT+VpPOSIWPdWmHW7mK6sPdU2DOGzpwPgy4ToY+oR2PxhxYlK/GL12NXlie0E13J4abu50PRz
+TK3nvmGoOlLJW4oI+/3naZIJkwYYvTkTGd7CDQyHFJNIky474ULK1TKaGUuTbu6tcn+B0n2NQ7Z
fLC9DDYf9orqJpodF08ZHgBX1d4b5Y72sy5scd8wndk84zVTwqTSC43F7GxbLjA4DPb0lYKv00FR
PRYBTtq/35/+U8IKfrb/+mj7DSv9y4rUXnCXyaJWZzXEaGNVH4dYJ+sYKlPtkAKSHNvbqVzTTdS9
Tc9hIinXLYqSWsKI4DFOJNlH/F8qbbBcmMyK97pU/YVHNBFwV5kX9/RDgsGSpArUtinm+exmeXrI
FxfVjlQDGS5lX/cj+4w+wZ4Yj64x69Aav3PzJZdA/YLapFZT3qMPzS8BfXXHrpnqGyNNdHRTL8TG
WLT1pcfF+A7UrH0py8x/DBLkV0p98NL59GjSKVJl+9ohe5V40vosmnEgmDcX4KydOAWiYrqfDQsx
rBNOu8e+1ivKeC2tadLRZIF0F1cYXpOxbggfg+gTO9IF+e3Acyq+pmUJb2AbNX711dC4w8oUlFU7
Y7dtE2t+JwpEScmEedPg/axbdpCTXYp9AinznNNPCHIsiUZf7VLVe/kpabAnbWVaIbgarQOe0dBU
UfgYCQI9UQhC49bZ7i2Lv0NWenvB/eLT5eJwwOBOiWgGSUW1HjWCA0tcjIO8JIAUxaVtVcN9Wdn1
petr+1P5WUrt2pJfm9Gdj6FbqifjR81lowV+JgcuORle2PM+RSaYRJmwMLl/WZ3ln+CxNWcrcEPa
yuz80l04RKZxjVnDnIysyRz5oQMG84Q56Fp8Uy3o/EA8mi+taZLX7e+DCpWZa8R6epXrOda4hTMc
OZSTAHC3mGp2Oa330Pw+BTmh6ZsMF0d8N7/PyQLDubctfp+ftsnjfDuRGekodhHUvc2DOnttOFnb
v1gh/hcgJDBQ//TBCYUIfJvYIiAFaiV+o9X/8sGpa/zs5DGTM8WgmHgjYUpqJlP67TsaMJ9N3bv7
BvVrBb3WzMwqFq8V4tpTpa153yaF+BJBS2V46RYjRwtwo+KQr+B9y8EDyL7f+ES9Ak4TWsQM5WqJ
igJyKENaUiAUsEQnhR+Y28kteC/V+WJeiCjmD6yt24ZLoskwSzXpElwvy5Df9drDxMRTGLRcJmW/
FUnYTge6lQDR0QbCGcduJcQxFQIsZ8c+n7KiB19bZgRUG+vLg8Z9mNqZz4SkbsGbVHgRzpDYAweV
gGdIvI3DqH8hBhqLjWsvzsUgsgyhjW1JNPJBrgS26dpdGj6O4TKfYOZayN2jwN9A8rxid+bEi1TX
MXVuJxGHBZUV1WIdus7BCBrXGrmrsBQwU1ANVuJEl1QjyjsiSOkFjlP2igamgKQshvYdbxMrTcn9
MCB90WrgARVsm7ugFf5zZTVyN0rGeh2rdGdqE21je+7Jf/ozPUNoKnyY12sw5vQ9t/5zsaTcx3O2
41tq/cZ3GfMb0nvh43mNYudhwCf+VPIRO1l2xOvnAuOZxewM7KGm+EK3QXTVZbNP+Vjv341KWh/G
0f5LUtTVjTHWsE/pXbuvE91+M2mwt3MLiBUOdrAvF00Jk1xFl3n1Vcxu81q4PiFACjVCl88rTXJE
C0eHbkLR8Wjqo9JdHqnQTcebeX2UGeGwz7XtsXxvvEGIi2kIkWlsLkzJTqbN5KNOVHw7tT5arSle
Pviwpoq4tpbRgZai2dvPE3x6uEnrs9xfH+vu7yd88/thbwkUpa6w8geQMhwEvME4FDBdc0Dkvw+L
4PfBoet5ekZH5zhpHEUbJ1WoUFu7aI5xu3H2INJzDOVuEN1XTbu8urZwf/EyDyeCmL1D/IFosmx0
VrPUoJKhLh3vjpxXpM9TQHvd3gzs8nyCL9dLTPYvASb9QC1S+Dp0Ujz5ss4uhsFdrnFNovZIu60e
PUP8VZcBeRUe99sAlKHYLORILvzAjJc8FOm38sGqXVkCz4RLwPJY1JIelmY25tQXfn0pSvaaXuLi
BszdJqRpXk+oiiI6jM1g2VCuO4Q941FnnOfz9N5KHJObiNkgYbkWlB9WA5+nmks/hNzYrIJ9SZPF
puQSTEYVJ7vGUWnESnNOs4dUROFH0+kJkMFUXWVcQXjwVg5+faRZj4rEsEjpu5idLV3obM49mO/w
+r2CcKA3w5ZsXR+3IHgnrMDu1M/vNlGIG2Pzht9YVeQxk9h98oBFWoMvVOTSfZl9ZU4zsFzsu+CH
qOy23yxNEoRPyreTK6cDIEZujt8ZT0fb+pte2c5b0LblYzPZ7bPdul5yID6DUTyr24qFNUgHkMi6
+Bbs+N/seZyKHcUKuGMG9n5MmHKwl/2E5fCTKm0n2ta9Ct9ZXnk/i1x1C2iHxqsuWVelzcGiPnDA
spUEb0p2A4+CFrbIqUkG1ku96E5ePFnPFVmdu96vgk8Gmf4xoAsZIgXJjGIr2xIGk15H5TS0+ezm
YRKbbRkv0XwYSm3Td4+2u03Hjoi1prx3N6kufMPJaH33lEdmmyIltMADe6ZFjuvveK2XanhbEik/
Y6ubgSyxJQ4vqs6QLOQTRcFsAss578LG3SRlTAVC7ot1Yd3Ewzmyxpza2DINfnqFERkbo4koFDzi
B9GK5BZ39wpEtbqJYwaSxWXXZuFtFmCfbROHGqulJY2Fv6dnhy19uW+xUzXbqijDdF8GPX2gTBfZ
R+taBrcFcxh92x7fZxKcWjyw2Q76vD0T0mCyg4ojh7IgFVrg45VZ3rNKmf0Ke5UNV9pNy5Ss5VK2
1T6bUtfFkDL7MwGmZjpx+ygrqtQGyhCjvnrPde2VJ9iexXLUfs10aCb+l026DHO5cywp3wK/Wd6a
yeleBy2774ntRrnDYFvoLeyV+EVMtk8BWqEz6OcDbcxX3TBY4TZdYs2Z2WZQSmjvSqNrml8duSMM
QpIZPx323zBpb3OhcfGbMWb17pqVpW/jduKi1NryRhfRej2dZHEG4kAhyTLArt86zlyrW0z/bFcX
yNcMgtK4l2R5WtY5dn0DfWMC6qZYIrqta6izdhvOe9xJ3ZptwhxdSodl8lR2L0rG/VeMKMCCNpri
lum0QFWZ+RB+MIKP5IkqSEoISHrHX8SZMfIbSCVxNr/EJqNg2F+skHISGPBIt0R/Oqa0nEFG8wma
t/G4QMGlnGstFe6fXK/I8FRECCUbu5Co85KF+iWL4mIfWO50LDSRkJglmjxVS8FvBq4ao0o/8+4K
qQil5C8F6brjISkva4Xk9LtPmGQ+Ze/jfhRWnR4nrAWnylbQmUiYNXt2W06955AxhEuKkP2W7uOf
S7vIS9rxaCflLrtMeG98GtHKMF9O0ZQDLTSJyw6HvYygLXZq3OZCzEOz7CK3nt8b0E1be8jK50mH
+peXm4CZKax+eB712sLV4oO+kuLZ4KQ+18Ltj50/+3tkgQa7fDV8B6IBEok7pwD0H+U+FUvc2D8x
SmK3SIbuUviZW/PJV95PV8UdAn/YeE9qbJeLBV7XGRUMO+Q4zfZNYUCd82nVt9QtputsWWR3XLmx
TdQLjgnNwPugQspnVMOVb4t1EBZO0vhfIz/ZzwW+HNOrTa8AYfXpqRymgak+ad/bwudJz2MW/0Vh
exdRFeofjs9lmUXEeGS4ZV1YB6q6rYkoYsMbM6+n/8lBvxBF8WxVMnyAW6BuGm3wHbg2lWUl0vJ7
Msj6RLgABvSYulTbLiK/akVZ/0q6kjmsYWXaomWSapzbwHl2Wxo848pLf2JUNMcxL8Jbbir1Zz9R
p7Ap5oUWSJLs6cml6+Nq8ON5nbiLd5BB1TXISEpw2dWdwjqoBqg2Vfj3+/j/6UXA/21FLGRq/jKX
rEL+PxSxPLUrQe7jn5V19fvL/lDWnTXz7HMlCehDXN3af1HWhWfTaOUH/DraOu7pPxFy7t8A3GLE
JvW8WqhX8Oqf0jrgOXR6oIfwzJl+KNL4c8/wx9j09xad/yjZ+SvhNQj/UVpXDIrSdyW/oY+Gj7iO
8P9Xi3aM+aC1XTKTdDk/OtqwVNSHLJPvxCTSDdv4p9leDxL/ulcNsQToOihjjMEZ0QLiXpe6wTt2
SQM9WfwgeCU4JzYcz9eGZAGND4QbG3ckgsbQFBY2bjK5t/j30KxUBCm+Yswylb7PE0JrEwEjkQnk
J/MRP4QOjwzsbC1FEYcsbH/l0zqET8z+Yb23OmSaKL0tnOmoPHh1xIC47C8XnQ2r0pnsPRbr53Rg
BzlFHyW3m8YD8JbOyX7x5vtMPdsl5j17Vi/zTGl2R8zGqh4634iNmJrHcS4R4O3mUDvvdiw/2yna
s4j/onwe1isGmCLxgF35CoY1TgxPTdkukeSxvS+uKNMpL0+exVI36tlBIxfyBEN3v6zj8T3tipO1
1FfGw53bQq04ctToxSdvFN/F4t0sLqVnhaI/a6SBIpuSfR+Jm77o/QuXYyn2g8uE6oZTSjXKRmnn
bBTl1il52VNKLljgfxlo3NuUFm2tJE8Mypf7kNn4rqswHc6Zdpr7Fto5AN8T29dDOXo0oI+iPikw
giFOA7++BtxGGwSDCV0RoILGEfBFHeV32TRFfA+yxFVJxiSgzLiwaN7WLcWGFJOfDU9hPOQgvsOl
3Ph2xsBJom0fO5RNzaizpNs0nI0Fp6Mvz7bPgjJL42oPkyP0K0P+hLwcuj8o3c7dh765bpLsZvGe
kyCzr/w6Fdd9mJr1MVxRvNfT1NHAxzCUwGUxCoSJUthdk3VOfYZrKlQowtXzFkcXPLkW3GbaqF8c
sedm7ooDJiLueOS3tnPHxVw1XKvjKk9YAmFew2j8OTYYBrKZlGwc3KW0TEamvGx9zfWrK267vmwP
NDqCnBpJx88iplsnJ2mdaH2sRi7Nces8FP1rO2HykSXOLqcefoRDdlNae57LLLeDdMCyxABe5Emx
dfWL01vv9ZK4eIq6YMuuagv4j1kWwmLIXovu1KSFN1Ucl0ldiKq2+EHgYSX5Lrak1y+UOdc198ZM
9OYYN7hJSGpdZJE6oMKl+9m3fgZrCaVhUcVbmQimgLchbBCSpB2h8/jguWhaBnWDw5PfPJcb6VcU
i3vpMzIfo1RwGXTLF4B66vGITuCC0A+j55htaCc004YSnM2Y/FB9+eiyf/839s6juW0lXcN/5dQs
ZgcWcqhbM1XXjIq2LNk+PhsUJfEgZ4AIv/4+ICmZVLqy4arhYlheWVITaDS6v/CGtSDwH0ELnAMs
F7K5ZxGW1WoP8orcqERlhIXWA8CCdfi35lf+1MfJuQVIZSTWX1IPGqsBjGQRPtQZOlkqUBt3vT63
e4jZugebxXZekyCjmxe49L6BpSU9Ps3PAetCqZUBT3jJPCaZ7BJ34RnhjQe8TQXm5vV4NwPgmwEA
rgH9edLmkgENJS8mFNvTD5Aml7Ie6nOpW2kA6dIeUZf10LoeY1f3aLsS2F0C/K4LLGUKPBtHph6b
F6IbMY/sdGW0AO/qsLvJ6sajtebPQ79sekbHpW4oGQUPcH9JjwAELXFa1Sl1bsL/DskXDaygva5u
KEPBX6vIvUMAhR2VPtCF+Te7xxoWPerQA36IAnkriMZZASxRAZ7IXysIHoNYpEIGdvFP9vFbijvB
rKRASBmgXgnlNeYan9etddM1PiazENDgKrYKYDnJ9hdrl5RSERtnYie2cpprhnAS2rdOrnvz3En1
md2Y0hyIr38S6u5cK9iGRTMz57WAXLheA7XIkdb+0roE/G2qR3d6Vc5sudTR96JKikP157yDXGO7
UNEdPXTHle7HY01g/kWhmQSy8DE3qMHwaDiA8KnCAZkiV+xdgQ91xmgV04EgZ0Qsq7hOVKdG2E2Z
KUVP/aSOQXRp0k/yNQm5K1aqQwEhbwJwbkUDwcjloLeKeeZdAubyLpQgkxZWXl+QG2CFzNKZ5jBT
dSWsKGvaNtnZd45tb0bzj0YWkSiYF7IDQSvQnrC/OGBy5rKECJEYCyHy5jrQDL8+LUosE5v2K+JW
X8IcfmltAfNtwpuGJXFJfngDx9ijPVafaV1XoADnfE/ksJyTLIfnOVLHZSn92eUOptU2LdNqjdZX
LY/tQM7OvbKgzOUoC0FVsyud6ihJTyiMq7SGeekGi9SEWAsa1II4nZxWdr4yI/gPLIrLukF0POms
CLrk2MoUbSrkscFeinVEULfN2KHYOBFi+kge/htC5t1krvG9hDyrk5qflhQKBcRSUsw71iVCX6at
oUItxOrMk5K/RK+7qiUwXahpcSi59CMd2wcRQ3NcxjP6i5WcFsKi07pvbieeXKZiChvLjd15l0KX
khL/4zqMONXhw2IadltH0n0leBBBDMXE3Ek87TdE0SIlKWxjHEiKO6YPQiHDFK6FmCJX3UjXdDTp
1iPL1ZXV3Mbx+9oT1Ro3Q9dGQjr1EZyCjiXlHB3ppQAdJpJxxaCCkBfqp7ZqYCUna30CeuG6Quuf
Ax7or6+GdD00m84tZXYR8YfcBT5oRPyShLSe7FsRetLlJxUM6JgmLOi/tF6Imkaeo7kTxLaaSSf7
SAFotwoyjZ9VN7q2TTm5rGIq/VGXOlNaKJ8aJuU0bM5VL/YwQYF6i8InzlC+G6EsCAcpNpxxLME8
y51mqotw0CXA6Wkvn1s0n1AbFdD+cpgzhFPPlHU1DRPJnCWwjT7oWf0ZGT0ULNS1ME0zp5lLUj11
7ervKvK/rUWV1NkEVaWbAsUpB1gytiGCIBdngQ8HP/YwKxMDAkIDly8xxJiKeAJOtJe487LEn6mT
2FZNqFDoiQSzlBilMrIT5FGhO0GXEGQJNZNKXpXg3IlDKNRB9jtxkcgJTEhG6G6fAU2h+xH12Gg5
/pMoLb/MHJ9jNSSnQk19YiqEN1bc63Al7rWyltJx14noebWmBWHDpxMcgv0VqAHRAQQsVgD+Iy47
F6zvmR3LsxYtrYkmskxI3yFISe0Na2C2jhExqev4U9H2WIU0XsW1fVtBvphGRUt5gGKzA+SxUL5B
IoA54aD123AVncNNlxnRs2rPS5CAc7ztPgJBQPaty65kE11hJ9PNCY31ZRBoU+o0Y7MjdpOicu6K
NprxKVxwTfuM9G21QDHeHofQf6eEnxedV36mbuxgNEDJPUbynoYn9SxvjpXnEspj1ivWfjGB5k0q
yWMfS6svseydmy0wS6lI8hO1qLUJOf3XJpmJRQUDxicYsERi1Rp7u3GeTWBzXSt1MMvC72uDiCMu
fHh5SrsIDDO5QKgFh7o1hPoQQkeimSpdYeukFDJMBIUymvNOy5TcdOBqhcibTwXDFL4LUQbcF12B
SezTlVaw7O48bdX5CbIgUqSSDmv3Ua7faV5Vjo0coHlR050jKb5pFOe0VJRvwdqvKVsD/JTza2cC
1xMOth2odATtryJ+PGwD3k2ixacytmBTpVIpsqUrELnQFsdrnfPKCuNFB5HLhD9io9LQOpxycqF9
A3Awk6PGPVN8XxgDXugxjpD/KBSicVKEY5TSkKlJMBmkBHnur/WFTQAAwDs/L63zDMFZxJkL+zxp
wBQjxDkB4JTO5fhTmC9KtfQmcmr+rRX+RVRXgJPi9UozyxPBTq9N2fy4BlL1QWsLiN8ZxYYPCC57
YDe6M9FVMYY3gkvL8IA1RtYKzKX+AY1P4YMm+J99Pe7Q3BmLFlFiFi7KGqee1iq7GarHKQJb00zW
6mlFJ5c6vmlMpPgzss4RdWpLnMD3B9YMwQYWgPW97cWUMqRJPLk8yaz03vbVW7FG39eptetMC25t
I0nQwtgof34zHcQscoRTBTGZVdhA4JZXEry03gmgE1wrmnufZAiRDbHX1ygq0x2nqOhbjv6xh9XL
1hdIVJolLHLPLiZIAMnYVCMY5TsmDsDi9yBCwNtYA3ToIgEJQ6G6llJ6KJ2DQ7mvXgma9DWUUVBk
3letPJViajNdBbC7sR1IId5pYqEnWJQUBmG3rhxFvmpMuJANwJCW4wAIhgkyHnkLE3UOer1xjDAG
MJ4K+D67c/ZZC5Ly0qFmOKkxVveNSwz1viC5dZc4EZEO2lA5hDuDFp4Vx8CqEDZIfYRIan8h9jw7
XZgGVXSWCMm0xRO0VrV7CaVUANYUgEpAIOvKvN9HHR4k/I+euP910f3XP4BHohOnvulDNFlGy3jj
ojvxqiclnN0fb0s4G4tcmSENVdNFTdWBH27BkQa+QgjM/fDVpbryUMIRR/wEDr5OeUeSTYtreSjh
iCNK/ejPafSugW9gu/MTJRyr16vbI9mrGkKwKhUk/qnw855WcIANZxBhJXUq+d7fFbBrMAfzVLdu
/F4vW/SladgaDfQg+8Zz5Ku0078buTOvqELWFVh+wYFX0H0NKn2eetpMAs+AxIifn7J9jBv0vxx7
feHW4tdMxn6tdGbEFCji5QsInah+IfWWnvVqHRVUulqY2qEzsdhWewNQPKpPAl0hGtUuNV2Z15l6
pVLJwBJF1p3bhmOzTaF+hdm1KaTXHSUWWydhd5NxQL0oLG+78Lp1MhzUujlyagQo9YUBM5ImJeB+
9RK3jq+pQtmhjD/pGmi3tp2HEd3+nO6vbN90bQh/zlZvOOsXee1/jGwVUIxLXlNoaB3b9ZodBoSM
YyyUtEDRUlv/VebWDc24P32VaXNEFWV2/SQTgimMxTuBXY3G07nqh9O90uELkAapL7U9e5CGaACZ
Za3BGj4sxbUo2xQuyKNpmGUTJ6YcBMnHQcqIWOqjkQsFBEWy486Y9ra9a57O2xegHkIqWN1ga0Va
hbqm48moaOhM7NcCvcwyE9T07Sn40C7F4dKs8lkj9gU9aBjTwJU/qtTq55UNkTHrvq5jTznHlxGt
Vl0BvvBh1RKDzTo918eoBXgzLEajqZ105w0HX5UFARGkI4CZQcK7K5BUpB06mcdQT9EehzJj1uG0
VlCHamArJImtLWxLOcvQgkML2han9HDvaDVD3W+6q0r05lC5JbiV0jclk89so7kwfZq4GY51SZY6
Z//dTDeY9Zv3mKmo7Duvo83HLqqgHmbkT2Hm/U7KX+52Uvw4Tc5y1cBVnJJzX/Le7aSYt0kUtEUd
SWVrUyXfbaQKG6klieyWqsmmae4pg/IjnFckAhciIkkXpZ/SK3kqDKoCt8Dz0+At4DXA7uxJKbxy
dSMSI7+dSzpdI6x6wGw4WaqPY7pQeH2JSMnp1qIWA+mUMF24EEVEaJXQqD+VgnibR6gVrKEPnbly
eOVK6aUM/vcSP0y08IQS1QdYuZOkCIKpJ3nulWaIbHVFnUz1NabbaXzdUDucZ02TzSA9W/MGQDSl
doouWZOgsFF85VT50ggBpcJA0rfbz+/u4PzHLGjfYlo8tjz6Ds3GO+8GUniJctweHeNdv/RwEL88
0AE74y6pcASA6+HgOX4QP/SSsgevyuaSNpfy1gjhkiuu7vE1kmkaaeB+RZVuEQAkdBc3/29YfeSg
m73iz+bDjw9JKK/d/Nv39Zyv8nycgyt/1XiJCER+qmr0yt0/GePH3UsQSzR6W/BOtneJgdL+JOgj
mmlYL0r8/3HdvWGJiqxsL2uLAX5cR8+f/qv3z9MH0sh2SHdw+zm8fxg5FnsDbZFju3/ZkJ8dEz/7
9GV9RJ2AaTQ5JDafw7vHQosYFzdP40hfAam3A3vfBvD6ElBG9HcR59I2Ql1iH9TvvwLmSDbhVSmK
tJ2i7Yazt0U+f3/f846/53fetw/IBJPv3AVfnwRxpEkKJzERwQsrwUTITGaTUMTdNnF0myG0OGno
SpCwoOMckIlHtuv9yUpgM9SJj7Q+n+w/R7cSFNqrhHnvOQ9fXwk6oAfyEVAUL02CyUKhUawheHek
kyCRm+NILG5JowOOBmVEciZhora7U2Z2b18wcUfWVQm8CZFs/zm6E4JL07fv6a9PgiSNCPWpxzxM
ArO6NwmGOSKUF2VR2757R7QrPiyDoe8DiQ8PWWQu9e1zPlwGhIncvUIWdXQRkgJXY+hmoI3Y8Uzq
CsqLmwE/FsGNqNbR3fzD4x96JsjSiEcPqYcoefM5PBNwTwexJRuaeHwzAMRs4OOXtBFhkY7fKXe3
/9pbIww9eOoyZPX+c4xvf0+vV4bGRZIxIirUDU68pzMgsvI5BberQjy6WEBGtmbg4yc9UIj5qPfs
jrjDzR9fXpOVb4nW0YYCmjI4MlZID9gDNRKh7Vo/nAQDxxzquEjp7368zciP6CDsE2Vdxq54UFjI
VkA5ROZMeXEtGOpI1GScBGV5O0vHlyAgkTG0WiJb2COZEtpLh5sB74kqEnKquwzyCNeAJOGiNnQN
UCxhu4PxSqy7dxz0G4FCT4zN8PEVOa5iEStzt0P/eihMIGhSqCbZfnIYaui50HhUWQObz9EtfYVk
bntRv373vZ064jOaaHCq7D170xhZBtMLrv1YX3wEfLCnH7r4ZfIAGQYBb//BBBgKBwBFA9zSto//
6PLAXYN+6AkgmwgNUfoQOes2n8NI2DBGrDLVIFnYLoSj2wQl8pTtw/n110ASR5B64MNLL0cDOvkw
VXk2hO0cHV9W0L8Nz90QfrpyjL0g7TvMEA7T4c1RoNN2FHeZwfHFxbrSowGGBUPSCPFzSo4UBl56
FayRwYFAgX77076ifFzn4XZL6AVSBs2DTMGUmiOB4Y+Df+9ssDgzqB6wTH60F45yHgbHhfoI+q1J
T/3FXcGieg7I0YABtv38RLr8jkTisdmKN3d4v+nFeqvipW7sa7/w0LF8/vNdB+LkHpwXrdaDX+yh
DNvvXj1CG/59UFfeSPbt/fBBwm/zPbs/393g868++K6Hu3r4z4W3ypf5HSjCzVfvLvNyGdHR/d/4
3s2XL0rxbUoiPy7oX/84uNy9t+HN8d9S+5M3aoWDv6IoDt1ottn80GFxKVrm++3zbYlw6LCLZd4u
4+X+wNI22xo8she9rqsIbIqYZuhXnC6jqPrjn8so/Z8/zpao+HkHM0Tlsy8hDP2Ws2Ueg5cIDidp
27MaPDavQvhk4E2kM3Tg82VQuMv7erVKH2ZgsxEYdF0f/uNFPNPjofLWa3SxvHfbl1/TbVd36OV/
vPe4/IcL7a981ykdOvCn6r66c1d53h4Mvg0shg+O1+Xt4cCb5HXowJ+X/rIowY4djL1FEQwd+9oL
Au/APgsN0b4nNHTgG9Qwwz8ul/fVw1j9c9x1toYO/qUsl/lL58Sujzp0/G+rovzjwyrGx/vg6rfp
+NDRL5Zs5mxY5SEpfocKGjr6vEIJZVnuX/cj4mbw2MnBW/lYoBw6Lgf/I8780rtLbnm6J0XvoV4c
3seuGDb4+94KBAix6Zz+lo3yTXO6x9Dr14KZt2UVBg4+Wd4TiDH/vMHgVf9YLNer0Nt/Fv0sbYsz
Qx9G/w39o34yOpjYHnw6dPSLZdzLTzwMtDkGN7yHPocaPPjKQTt62R68FbsUjW7D0OEnq9B9Ouk9
VPg3BE/v4XUMXEP/L9p58PjuskQs+hmeegcj+Q3Pd3POLIMetv3wNDcLaPcNvyGWOuUoeHX837CE
bla8Ws7TGJ+Ud9djHbpEz5f3zM/+5EAoUgBdoNnSVxdkGYTFw49fCzlfyiQfVeOf55cPALyX/uww
ee5/4y5cLfN//x8AAAD//w==</cx:binary>
              </cx:geoCache>
            </cx:geography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206c3cb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206c3cb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d5a3b4cb58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d5a3b4cb58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920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6388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736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ox.com/ecommerce-kpis#satisfaction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Sales Data Presentation for </a:t>
            </a:r>
            <a:r>
              <a:rPr lang="en" sz="3200" dirty="0">
                <a:highlight>
                  <a:schemeClr val="accent1"/>
                </a:highlight>
              </a:rPr>
              <a:t>Electrical Hardware E-commer</a:t>
            </a:r>
            <a:r>
              <a:rPr lang="en-US" sz="3200" dirty="0" err="1">
                <a:highlight>
                  <a:schemeClr val="accent1"/>
                </a:highlight>
              </a:rPr>
              <a:t>ce</a:t>
            </a:r>
            <a:endParaRPr sz="3200"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882AB-1C65-49F1-A9A1-4D22AD1F45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A5F8E2-9D36-4E56-B026-E76889B41134}"/>
              </a:ext>
            </a:extLst>
          </p:cNvPr>
          <p:cNvSpPr txBox="1"/>
          <p:nvPr/>
        </p:nvSpPr>
        <p:spPr>
          <a:xfrm>
            <a:off x="5337953" y="217259"/>
            <a:ext cx="380604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Maharashtra 		49.40%</a:t>
            </a:r>
          </a:p>
          <a:p>
            <a:r>
              <a:rPr lang="en-US" sz="1000" dirty="0"/>
              <a:t>Madhya Pradesh 	9.10%</a:t>
            </a:r>
          </a:p>
          <a:p>
            <a:r>
              <a:rPr lang="en-US" sz="1000" dirty="0"/>
              <a:t>Odisha 		8.05% </a:t>
            </a:r>
          </a:p>
          <a:p>
            <a:r>
              <a:rPr lang="en-US" sz="1000" dirty="0"/>
              <a:t>Gujarat 		7.03% </a:t>
            </a:r>
          </a:p>
          <a:p>
            <a:r>
              <a:rPr lang="en-US" sz="1000" dirty="0"/>
              <a:t>Uttar Pradesh 		5.98% </a:t>
            </a:r>
          </a:p>
          <a:p>
            <a:r>
              <a:rPr lang="en-US" sz="1000" dirty="0"/>
              <a:t>Tamil Nadu 		5.11% </a:t>
            </a:r>
          </a:p>
          <a:p>
            <a:r>
              <a:rPr lang="en-US" sz="1000" dirty="0"/>
              <a:t>Jharkhand 		4.46% </a:t>
            </a:r>
          </a:p>
          <a:p>
            <a:r>
              <a:rPr lang="en-US" sz="1000" dirty="0"/>
              <a:t>Karnataka 		3.36% </a:t>
            </a:r>
          </a:p>
          <a:p>
            <a:r>
              <a:rPr lang="en-US" sz="1000" dirty="0"/>
              <a:t>Bihar 		1.42% </a:t>
            </a:r>
          </a:p>
          <a:p>
            <a:r>
              <a:rPr lang="en-US" sz="1000" dirty="0"/>
              <a:t>Chhattisgarh 		1.34% </a:t>
            </a:r>
          </a:p>
          <a:p>
            <a:r>
              <a:rPr lang="en-US" sz="1000" dirty="0"/>
              <a:t>Andhra Pradesh 	1.24% </a:t>
            </a:r>
          </a:p>
          <a:p>
            <a:r>
              <a:rPr lang="en-US" sz="1000" dirty="0"/>
              <a:t>Rajasthan 		0.72% </a:t>
            </a:r>
          </a:p>
          <a:p>
            <a:r>
              <a:rPr lang="en-US" sz="1000" dirty="0"/>
              <a:t>Telangana 		0.69% </a:t>
            </a:r>
          </a:p>
          <a:p>
            <a:r>
              <a:rPr lang="en-US" sz="1000" dirty="0"/>
              <a:t>Assam 		0.43% </a:t>
            </a:r>
          </a:p>
          <a:p>
            <a:r>
              <a:rPr lang="en-US" sz="1000" dirty="0"/>
              <a:t>Jammu and Kashmir 	0.36% </a:t>
            </a:r>
          </a:p>
          <a:p>
            <a:r>
              <a:rPr lang="en-US" sz="1000" dirty="0"/>
              <a:t>Haryana 		0.32% </a:t>
            </a:r>
          </a:p>
          <a:p>
            <a:r>
              <a:rPr lang="en-US" sz="1000" dirty="0"/>
              <a:t>Andaman and Nicobar Islands 	0.29% </a:t>
            </a:r>
          </a:p>
          <a:p>
            <a:r>
              <a:rPr lang="en-US" sz="1000" dirty="0"/>
              <a:t>Goa 		0.17% </a:t>
            </a:r>
          </a:p>
          <a:p>
            <a:r>
              <a:rPr lang="en-US" sz="1000" dirty="0"/>
              <a:t>West Bengal 		0.12%</a:t>
            </a:r>
          </a:p>
          <a:p>
            <a:r>
              <a:rPr lang="en-US" sz="1000" dirty="0"/>
              <a:t>Dadra and Nagar Haveli and </a:t>
            </a:r>
          </a:p>
          <a:p>
            <a:r>
              <a:rPr lang="en-US" sz="1000" dirty="0"/>
              <a:t>Daman and Diu 		0.09% </a:t>
            </a:r>
          </a:p>
          <a:p>
            <a:r>
              <a:rPr lang="en-US" sz="1000" dirty="0"/>
              <a:t>Uttarakhand 		0.09% </a:t>
            </a:r>
          </a:p>
          <a:p>
            <a:r>
              <a:rPr lang="en-US" sz="1000" dirty="0"/>
              <a:t>Punjab 		0.07% 	</a:t>
            </a:r>
          </a:p>
          <a:p>
            <a:r>
              <a:rPr lang="en-US" sz="1000" dirty="0"/>
              <a:t>Delhi 		0.05%</a:t>
            </a:r>
          </a:p>
          <a:p>
            <a:r>
              <a:rPr lang="en-US" sz="1000" dirty="0"/>
              <a:t>Kerala 		0.05% </a:t>
            </a:r>
          </a:p>
          <a:p>
            <a:r>
              <a:rPr lang="en-US" sz="1000" dirty="0"/>
              <a:t>Daman and Diu (Old) 	0.04% </a:t>
            </a:r>
          </a:p>
          <a:p>
            <a:r>
              <a:rPr lang="en-US" sz="1000" dirty="0"/>
              <a:t>Puducherry 		0.01%</a:t>
            </a:r>
          </a:p>
          <a:p>
            <a:r>
              <a:rPr lang="en-US" sz="1000" dirty="0"/>
              <a:t>Manipur 		0.00% </a:t>
            </a:r>
          </a:p>
          <a:p>
            <a:r>
              <a:rPr lang="en-US" sz="1000" dirty="0"/>
              <a:t>Nagaland 		0.00% </a:t>
            </a:r>
          </a:p>
          <a:p>
            <a:r>
              <a:rPr lang="en-US" sz="1000" dirty="0"/>
              <a:t>Mizoram 		0.00% </a:t>
            </a:r>
          </a:p>
        </p:txBody>
      </p:sp>
      <mc:AlternateContent xmlns:mc="http://schemas.openxmlformats.org/markup-compatibility/2006">
        <mc:Choice xmlns:cx4="http://schemas.microsoft.com/office/drawing/2016/5/10/chartex" Requires="cx4">
          <p:graphicFrame>
            <p:nvGraphicFramePr>
              <p:cNvPr id="12" name="Chart 11">
                <a:extLst>
                  <a:ext uri="{FF2B5EF4-FFF2-40B4-BE49-F238E27FC236}">
                    <a16:creationId xmlns:a16="http://schemas.microsoft.com/office/drawing/2014/main" id="{8893DDEA-3B6F-48A2-8653-4B5C79E89BA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13534423"/>
                  </p:ext>
                </p:extLst>
              </p:nvPr>
            </p:nvGraphicFramePr>
            <p:xfrm>
              <a:off x="329610" y="217258"/>
              <a:ext cx="4956270" cy="470898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2" name="Chart 11">
                <a:extLst>
                  <a:ext uri="{FF2B5EF4-FFF2-40B4-BE49-F238E27FC236}">
                    <a16:creationId xmlns:a16="http://schemas.microsoft.com/office/drawing/2014/main" id="{8893DDEA-3B6F-48A2-8653-4B5C79E89B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610" y="217258"/>
                <a:ext cx="4956270" cy="4708981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3D73C33-35BB-43BE-8D70-D3AC09641240}"/>
              </a:ext>
            </a:extLst>
          </p:cNvPr>
          <p:cNvSpPr txBox="1"/>
          <p:nvPr/>
        </p:nvSpPr>
        <p:spPr>
          <a:xfrm>
            <a:off x="3753293" y="217258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Wise Sales</a:t>
            </a:r>
          </a:p>
        </p:txBody>
      </p:sp>
    </p:spTree>
    <p:extLst>
      <p:ext uri="{BB962C8B-B14F-4D97-AF65-F5344CB8AC3E}">
        <p14:creationId xmlns:p14="http://schemas.microsoft.com/office/powerpoint/2010/main" val="688068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1CDB3B-CB54-4E1D-9368-D024A32F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CCA252-9FF2-48F5-A91B-8A808D1FFE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 customer base from Sikkim, Ladakh, Himachal Pradesh, Arunachal Pradesh, Tripura, Meghalaya.</a:t>
            </a:r>
          </a:p>
          <a:p>
            <a:r>
              <a:rPr lang="en-US" dirty="0"/>
              <a:t>Overall, North Eastern states have the least number of customers or no customers at all.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EDDFB9-9141-4697-AF86-63FF3C780D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99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n" dirty="0"/>
              <a:t>Using </a:t>
            </a:r>
            <a:r>
              <a:rPr lang="en" dirty="0">
                <a:highlight>
                  <a:schemeClr val="accent1"/>
                </a:highlight>
              </a:rPr>
              <a:t>80-20</a:t>
            </a:r>
            <a:r>
              <a:rPr lang="en-US" dirty="0">
                <a:highlight>
                  <a:srgbClr val="FFCD00"/>
                </a:highlight>
              </a:rPr>
              <a:t> </a:t>
            </a:r>
            <a:r>
              <a:rPr lang="en-US" dirty="0"/>
              <a:t>rule</a:t>
            </a:r>
            <a:r>
              <a:rPr lang="en" dirty="0"/>
              <a:t> </a:t>
            </a:r>
            <a:r>
              <a:rPr lang="en-US" dirty="0"/>
              <a:t>which states </a:t>
            </a:r>
            <a:r>
              <a:rPr lang="en" dirty="0"/>
              <a:t>80% of revenue comes from 20% of customers </a:t>
            </a:r>
            <a:r>
              <a:rPr lang="en-US" dirty="0"/>
              <a:t>so give 80% of efforts to those 20% customers and 20% efforts to remaining 80% customers.</a:t>
            </a:r>
            <a:r>
              <a:rPr lang="en" dirty="0"/>
              <a:t> </a:t>
            </a:r>
            <a:endParaRPr lang="en-US" dirty="0"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7641-C23B-41C6-BE80-4C12711B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C7D52-585B-4359-9308-7D100A130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Maharashtra, Madhya Pradesh, Odisha, Gujarat, Uttar Pradesh having highest number of sales, focusing 80% on those states to improve sales figures.</a:t>
            </a:r>
          </a:p>
          <a:p>
            <a:r>
              <a:rPr lang="en-US" sz="2000" dirty="0"/>
              <a:t>Providing better availability, offers, marketing to all the states besides top 5 states.</a:t>
            </a:r>
          </a:p>
          <a:p>
            <a:r>
              <a:rPr lang="en-US" sz="2000" dirty="0"/>
              <a:t>Introducing highest selling items and categories in Sikkim, Ladakh, Himachal Pradesh, Arunachal Pradesh, Tripura, Meghalaya to kick start sales in those states.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1E11F-89E5-4FE2-BCAC-F6CA0081DC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8925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5D8721-4BAC-4C68-8B22-1EC87AE953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82DA778-3064-40B8-BA19-6681FDCA20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026347"/>
              </p:ext>
            </p:extLst>
          </p:nvPr>
        </p:nvGraphicFramePr>
        <p:xfrm>
          <a:off x="779318" y="477982"/>
          <a:ext cx="7585364" cy="3964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413BA99-6F65-48EE-895F-B16B439E8F04}"/>
              </a:ext>
            </a:extLst>
          </p:cNvPr>
          <p:cNvSpPr txBox="1"/>
          <p:nvPr/>
        </p:nvSpPr>
        <p:spPr>
          <a:xfrm>
            <a:off x="3740727" y="155864"/>
            <a:ext cx="1914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ora" panose="020B0604020202020204" charset="0"/>
              </a:rPr>
              <a:t>Top 10 Selling Items</a:t>
            </a:r>
          </a:p>
        </p:txBody>
      </p:sp>
    </p:spTree>
    <p:extLst>
      <p:ext uri="{BB962C8B-B14F-4D97-AF65-F5344CB8AC3E}">
        <p14:creationId xmlns:p14="http://schemas.microsoft.com/office/powerpoint/2010/main" val="220142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Items with </a:t>
            </a:r>
            <a:r>
              <a:rPr lang="en-US" dirty="0">
                <a:highlight>
                  <a:schemeClr val="accent1"/>
                </a:highlight>
              </a:rPr>
              <a:t>increasing</a:t>
            </a:r>
            <a:r>
              <a:rPr lang="en" dirty="0">
                <a:highlight>
                  <a:schemeClr val="accent1"/>
                </a:highlight>
              </a:rPr>
              <a:t> </a:t>
            </a:r>
            <a:r>
              <a:rPr lang="en-US" dirty="0"/>
              <a:t>sale.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27282-C07A-440F-A437-429B06D28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4728" y="1331712"/>
            <a:ext cx="1968006" cy="3112200"/>
          </a:xfrm>
        </p:spPr>
        <p:txBody>
          <a:bodyPr/>
          <a:lstStyle/>
          <a:p>
            <a:pPr marL="76200" indent="0">
              <a:buNone/>
            </a:pPr>
            <a:r>
              <a:rPr lang="en-US" sz="1050" dirty="0"/>
              <a:t>Acorn Modular Plates</a:t>
            </a:r>
          </a:p>
          <a:p>
            <a:pPr marL="76200" indent="0">
              <a:buNone/>
            </a:pPr>
            <a:r>
              <a:rPr lang="en-US" sz="1050" dirty="0"/>
              <a:t>Angle Holders</a:t>
            </a:r>
          </a:p>
          <a:p>
            <a:pPr marL="76200" indent="0">
              <a:buNone/>
            </a:pPr>
            <a:r>
              <a:rPr lang="en-US" sz="1050" dirty="0"/>
              <a:t>AVP Building Wire - 180 </a:t>
            </a:r>
            <a:r>
              <a:rPr lang="en-US" sz="1050" dirty="0" err="1"/>
              <a:t>mtrs</a:t>
            </a:r>
            <a:endParaRPr lang="en-US" sz="1050" dirty="0"/>
          </a:p>
          <a:p>
            <a:pPr marL="76200" indent="0">
              <a:buNone/>
            </a:pPr>
            <a:r>
              <a:rPr lang="en-US" sz="1050" dirty="0"/>
              <a:t>AVP Submersible</a:t>
            </a:r>
          </a:p>
          <a:p>
            <a:pPr marL="76200" indent="0">
              <a:buNone/>
            </a:pPr>
            <a:r>
              <a:rPr lang="en-US" sz="1050" dirty="0"/>
              <a:t>Badshah Pipe</a:t>
            </a:r>
          </a:p>
          <a:p>
            <a:pPr marL="76200" indent="0">
              <a:buNone/>
            </a:pPr>
            <a:r>
              <a:rPr lang="en-US" sz="1050" dirty="0"/>
              <a:t>Batten Holders</a:t>
            </a:r>
          </a:p>
          <a:p>
            <a:pPr marL="76200" indent="0">
              <a:buNone/>
            </a:pPr>
            <a:r>
              <a:rPr lang="en-US" sz="1050" dirty="0"/>
              <a:t>Bending Springs</a:t>
            </a:r>
          </a:p>
          <a:p>
            <a:pPr marL="76200" indent="0">
              <a:buNone/>
            </a:pPr>
            <a:r>
              <a:rPr lang="en-US" sz="1050" dirty="0"/>
              <a:t>Box Casing</a:t>
            </a:r>
          </a:p>
          <a:p>
            <a:pPr marL="76200" indent="0">
              <a:buNone/>
            </a:pPr>
            <a:r>
              <a:rPr lang="en-US" sz="1050" dirty="0"/>
              <a:t>Ceiling Rose</a:t>
            </a:r>
          </a:p>
          <a:p>
            <a:pPr marL="76200" indent="0">
              <a:buNone/>
            </a:pPr>
            <a:r>
              <a:rPr lang="en-US" sz="1050" dirty="0"/>
              <a:t>Charms-Mint Power Guard</a:t>
            </a:r>
          </a:p>
          <a:p>
            <a:pPr marL="76200" indent="0">
              <a:buNone/>
            </a:pPr>
            <a:r>
              <a:rPr lang="en-US" sz="1050" dirty="0"/>
              <a:t>Commercial Pipe</a:t>
            </a:r>
          </a:p>
          <a:p>
            <a:pPr marL="76200" indent="0">
              <a:buNone/>
            </a:pPr>
            <a:r>
              <a:rPr lang="en-US" sz="1050" dirty="0"/>
              <a:t>Concealed Metal Modular</a:t>
            </a:r>
          </a:p>
          <a:p>
            <a:pPr marL="76200" indent="0">
              <a:buNone/>
            </a:pPr>
            <a:r>
              <a:rPr lang="en-US" sz="1050" dirty="0"/>
              <a:t>Concealed Plastic Modular</a:t>
            </a:r>
          </a:p>
          <a:p>
            <a:pPr marL="76200" indent="0">
              <a:buNone/>
            </a:pPr>
            <a:r>
              <a:rPr lang="en-US" sz="1050" dirty="0"/>
              <a:t>Cordless Bell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1B1210D7-B9D9-40D4-A82E-D9EEECFA3A1B}"/>
              </a:ext>
            </a:extLst>
          </p:cNvPr>
          <p:cNvSpPr txBox="1">
            <a:spLocks/>
          </p:cNvSpPr>
          <p:nvPr/>
        </p:nvSpPr>
        <p:spPr>
          <a:xfrm>
            <a:off x="2842735" y="1306203"/>
            <a:ext cx="1968006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None/>
            </a:pPr>
            <a:r>
              <a:rPr lang="en-US" sz="1050" dirty="0"/>
              <a:t>Decorative Sheet</a:t>
            </a:r>
          </a:p>
          <a:p>
            <a:pPr marL="76200" indent="0">
              <a:buNone/>
            </a:pPr>
            <a:r>
              <a:rPr lang="en-US" sz="1050" dirty="0"/>
              <a:t>Diya Casing</a:t>
            </a:r>
          </a:p>
          <a:p>
            <a:pPr marL="76200" indent="0">
              <a:buNone/>
            </a:pPr>
            <a:r>
              <a:rPr lang="en-US" sz="1050" dirty="0"/>
              <a:t>Diya Concealed Box</a:t>
            </a:r>
          </a:p>
          <a:p>
            <a:pPr marL="76200" indent="0">
              <a:buNone/>
            </a:pPr>
            <a:r>
              <a:rPr lang="en-US" sz="1050" dirty="0"/>
              <a:t>Diya Plus DB</a:t>
            </a:r>
          </a:p>
          <a:p>
            <a:pPr marL="76200" indent="0">
              <a:buNone/>
            </a:pPr>
            <a:r>
              <a:rPr lang="en-US" sz="1050" dirty="0"/>
              <a:t>Diya SPN DB</a:t>
            </a:r>
          </a:p>
          <a:p>
            <a:pPr marL="76200" indent="0">
              <a:buNone/>
            </a:pPr>
            <a:r>
              <a:rPr lang="en-US" sz="1050" dirty="0"/>
              <a:t>Echo Gang Box</a:t>
            </a:r>
          </a:p>
          <a:p>
            <a:pPr marL="76200" indent="0">
              <a:buNone/>
            </a:pPr>
            <a:r>
              <a:rPr lang="en-US" sz="1050" dirty="0"/>
              <a:t>Echo Plates</a:t>
            </a:r>
          </a:p>
          <a:p>
            <a:pPr marL="76200" indent="0">
              <a:buNone/>
            </a:pPr>
            <a:r>
              <a:rPr lang="en-US" sz="1050" dirty="0"/>
              <a:t>Edge Dimmer and Regulator</a:t>
            </a:r>
          </a:p>
          <a:p>
            <a:pPr marL="76200" indent="0">
              <a:buNone/>
            </a:pPr>
            <a:r>
              <a:rPr lang="en-US" sz="1050" dirty="0"/>
              <a:t>Edge Modular Plate</a:t>
            </a:r>
          </a:p>
          <a:p>
            <a:pPr marL="76200" indent="0">
              <a:buNone/>
            </a:pPr>
            <a:r>
              <a:rPr lang="en-US" sz="1050" dirty="0"/>
              <a:t>Fan Boxes - Metal</a:t>
            </a:r>
          </a:p>
          <a:p>
            <a:pPr marL="76200" indent="0">
              <a:buNone/>
            </a:pPr>
            <a:r>
              <a:rPr lang="en-US" sz="1050" dirty="0"/>
              <a:t>Fan Capacitor</a:t>
            </a:r>
          </a:p>
          <a:p>
            <a:pPr marL="76200" indent="0">
              <a:buNone/>
            </a:pPr>
            <a:r>
              <a:rPr lang="en-US" sz="1050" dirty="0"/>
              <a:t>Footlights</a:t>
            </a:r>
          </a:p>
          <a:p>
            <a:pPr marL="76200" indent="0">
              <a:buNone/>
            </a:pPr>
            <a:r>
              <a:rPr lang="en-US" sz="1050" dirty="0"/>
              <a:t>FR House Wire - 90 </a:t>
            </a:r>
            <a:r>
              <a:rPr lang="en-US" sz="1050" dirty="0" err="1"/>
              <a:t>mtrs</a:t>
            </a:r>
            <a:endParaRPr lang="en-US" sz="1050" dirty="0"/>
          </a:p>
          <a:p>
            <a:pPr marL="76200" indent="0">
              <a:buNone/>
            </a:pPr>
            <a:r>
              <a:rPr lang="en-US" sz="1050" dirty="0"/>
              <a:t>Galaxy Casing</a:t>
            </a:r>
          </a:p>
          <a:p>
            <a:pPr marL="76200" indent="0">
              <a:buFont typeface="Quattrocento Sans"/>
              <a:buNone/>
            </a:pPr>
            <a:endParaRPr lang="en-US" sz="1050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5ED08D2F-0FFB-428C-9B60-FF921643AC9F}"/>
              </a:ext>
            </a:extLst>
          </p:cNvPr>
          <p:cNvSpPr txBox="1">
            <a:spLocks/>
          </p:cNvSpPr>
          <p:nvPr/>
        </p:nvSpPr>
        <p:spPr>
          <a:xfrm>
            <a:off x="4753129" y="1306203"/>
            <a:ext cx="1968006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None/>
            </a:pPr>
            <a:r>
              <a:rPr lang="en-US" sz="1050" dirty="0"/>
              <a:t>Galaxy Deep Junction Box</a:t>
            </a:r>
          </a:p>
          <a:p>
            <a:pPr marL="76200" indent="0">
              <a:buNone/>
            </a:pPr>
            <a:r>
              <a:rPr lang="en-US" sz="1050" dirty="0"/>
              <a:t>Galaxy Junction Box</a:t>
            </a:r>
          </a:p>
          <a:p>
            <a:pPr marL="76200" indent="0">
              <a:buNone/>
            </a:pPr>
            <a:r>
              <a:rPr lang="en-US" sz="1050" dirty="0"/>
              <a:t>Glory Casing</a:t>
            </a:r>
          </a:p>
          <a:p>
            <a:pPr marL="76200" indent="0">
              <a:buNone/>
            </a:pPr>
            <a:r>
              <a:rPr lang="en-US" sz="1050" dirty="0"/>
              <a:t>Gold Casing</a:t>
            </a:r>
          </a:p>
          <a:p>
            <a:pPr marL="76200" indent="0">
              <a:buNone/>
            </a:pPr>
            <a:r>
              <a:rPr lang="en-US" sz="1050" dirty="0"/>
              <a:t>Gold Metal Enclosures</a:t>
            </a:r>
          </a:p>
          <a:p>
            <a:pPr marL="76200" indent="0">
              <a:buNone/>
            </a:pPr>
            <a:r>
              <a:rPr lang="en-US" sz="1050" dirty="0"/>
              <a:t>Gold SPN DB</a:t>
            </a:r>
          </a:p>
          <a:p>
            <a:pPr marL="76200" indent="0">
              <a:buNone/>
            </a:pPr>
            <a:r>
              <a:rPr lang="en-US" sz="1050" dirty="0"/>
              <a:t>HMS Pipe</a:t>
            </a:r>
          </a:p>
          <a:p>
            <a:pPr marL="76200" indent="0">
              <a:buNone/>
            </a:pPr>
            <a:r>
              <a:rPr lang="en-US" sz="1050" dirty="0"/>
              <a:t>Hook Fasteners</a:t>
            </a:r>
          </a:p>
          <a:p>
            <a:pPr marL="76200" indent="0">
              <a:buNone/>
            </a:pPr>
            <a:r>
              <a:rPr lang="en-US" sz="1050" dirty="0"/>
              <a:t>Industrial Accessories</a:t>
            </a:r>
          </a:p>
          <a:p>
            <a:pPr marL="76200" indent="0">
              <a:buNone/>
            </a:pPr>
            <a:r>
              <a:rPr lang="en-US" sz="1050" dirty="0"/>
              <a:t>ISI Junction Box</a:t>
            </a:r>
          </a:p>
          <a:p>
            <a:pPr marL="76200" indent="0">
              <a:buNone/>
            </a:pPr>
            <a:r>
              <a:rPr lang="en-US" sz="1050" dirty="0"/>
              <a:t>ISI Pipe Fittings</a:t>
            </a:r>
          </a:p>
          <a:p>
            <a:pPr marL="76200" indent="0">
              <a:buNone/>
            </a:pPr>
            <a:r>
              <a:rPr lang="en-US" sz="1050" dirty="0"/>
              <a:t>Lexi Casing</a:t>
            </a:r>
          </a:p>
          <a:p>
            <a:pPr marL="76200" indent="0">
              <a:buNone/>
            </a:pPr>
            <a:r>
              <a:rPr lang="en-US" sz="1050" dirty="0"/>
              <a:t>LMS Pipe</a:t>
            </a:r>
          </a:p>
          <a:p>
            <a:pPr marL="76200" indent="0">
              <a:buNone/>
            </a:pPr>
            <a:r>
              <a:rPr lang="en-US" sz="1050" dirty="0"/>
              <a:t>Maxi </a:t>
            </a:r>
            <a:r>
              <a:rPr lang="en-US" sz="1050" dirty="0" err="1"/>
              <a:t>Trunking</a:t>
            </a:r>
            <a:endParaRPr lang="en-US" sz="1050" dirty="0"/>
          </a:p>
          <a:p>
            <a:pPr marL="76200" indent="0">
              <a:buFont typeface="Quattrocento Sans"/>
              <a:buNone/>
            </a:pPr>
            <a:endParaRPr lang="en-US" sz="1050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A5188FD1-9DF1-471C-8611-CDE0C1341A55}"/>
              </a:ext>
            </a:extLst>
          </p:cNvPr>
          <p:cNvSpPr txBox="1">
            <a:spLocks/>
          </p:cNvSpPr>
          <p:nvPr/>
        </p:nvSpPr>
        <p:spPr>
          <a:xfrm>
            <a:off x="6575221" y="1306203"/>
            <a:ext cx="1968006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None/>
            </a:pPr>
            <a:r>
              <a:rPr lang="en-US" sz="1050" dirty="0"/>
              <a:t>MCB Box - Metal Back</a:t>
            </a:r>
          </a:p>
          <a:p>
            <a:pPr marL="76200" indent="0">
              <a:buNone/>
            </a:pPr>
            <a:r>
              <a:rPr lang="en-US" sz="1050" dirty="0"/>
              <a:t>MCB Box - Plastic</a:t>
            </a:r>
          </a:p>
          <a:p>
            <a:pPr marL="76200" indent="0">
              <a:buNone/>
            </a:pPr>
            <a:r>
              <a:rPr lang="en-US" sz="1050" dirty="0"/>
              <a:t>MMS Pipe</a:t>
            </a:r>
          </a:p>
          <a:p>
            <a:pPr marL="76200" indent="0">
              <a:buNone/>
            </a:pPr>
            <a:r>
              <a:rPr lang="en-US" sz="1050" dirty="0"/>
              <a:t>Multi-Core Wire</a:t>
            </a:r>
          </a:p>
          <a:p>
            <a:pPr marL="76200" indent="0">
              <a:buNone/>
            </a:pPr>
            <a:r>
              <a:rPr lang="en-US" sz="1050" dirty="0"/>
              <a:t>Nano Junction Box</a:t>
            </a:r>
          </a:p>
          <a:p>
            <a:pPr marL="76200" indent="0">
              <a:buNone/>
            </a:pPr>
            <a:r>
              <a:rPr lang="en-US" sz="1050" dirty="0"/>
              <a:t>Nano Pipe</a:t>
            </a:r>
          </a:p>
          <a:p>
            <a:pPr marL="76200" indent="0">
              <a:buNone/>
            </a:pPr>
            <a:r>
              <a:rPr lang="en-US" sz="1050" dirty="0"/>
              <a:t>Nawab Pipe</a:t>
            </a:r>
          </a:p>
          <a:p>
            <a:pPr marL="76200" indent="0">
              <a:buNone/>
            </a:pPr>
            <a:r>
              <a:rPr lang="en-US" sz="1050" dirty="0"/>
              <a:t>Nylon-6,6 Cable Tie</a:t>
            </a:r>
          </a:p>
          <a:p>
            <a:pPr marL="76200" indent="0">
              <a:buNone/>
            </a:pPr>
            <a:r>
              <a:rPr lang="en-US" sz="1050" dirty="0"/>
              <a:t>One Dimmer and Regulator</a:t>
            </a:r>
          </a:p>
          <a:p>
            <a:pPr marL="76200" indent="0">
              <a:buNone/>
            </a:pPr>
            <a:r>
              <a:rPr lang="en-US" sz="1050" dirty="0"/>
              <a:t>One Modular Switches</a:t>
            </a:r>
          </a:p>
          <a:p>
            <a:pPr marL="76200" indent="0">
              <a:buNone/>
            </a:pPr>
            <a:r>
              <a:rPr lang="en-US" sz="1050" dirty="0"/>
              <a:t>Others</a:t>
            </a:r>
          </a:p>
          <a:p>
            <a:pPr marL="76200" indent="0">
              <a:buNone/>
            </a:pPr>
            <a:r>
              <a:rPr lang="en-US" sz="1050" dirty="0"/>
              <a:t>Palazzo Modular Plates</a:t>
            </a:r>
          </a:p>
          <a:p>
            <a:pPr marL="76200" indent="0">
              <a:buNone/>
            </a:pPr>
            <a:r>
              <a:rPr lang="en-US" sz="1050" dirty="0"/>
              <a:t>Panel </a:t>
            </a:r>
            <a:r>
              <a:rPr lang="en-US" sz="1050" dirty="0" err="1"/>
              <a:t>Trunking</a:t>
            </a:r>
            <a:endParaRPr lang="en-US" sz="1050" dirty="0"/>
          </a:p>
          <a:p>
            <a:pPr marL="76200" indent="0">
              <a:buNone/>
            </a:pPr>
            <a:r>
              <a:rPr lang="en-US" sz="1050" dirty="0"/>
              <a:t>Plug Top</a:t>
            </a:r>
          </a:p>
          <a:p>
            <a:pPr marL="76200" indent="0">
              <a:buFont typeface="Quattrocento Sans"/>
              <a:buNone/>
            </a:pPr>
            <a:endParaRPr lang="en-US" sz="10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559CE3-2ABC-4D16-BDFC-A02A4BCB5B2B}"/>
              </a:ext>
            </a:extLst>
          </p:cNvPr>
          <p:cNvSpPr/>
          <p:nvPr/>
        </p:nvSpPr>
        <p:spPr>
          <a:xfrm>
            <a:off x="779031" y="885592"/>
            <a:ext cx="5004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👍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5132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D03DD-1E4E-4AFB-BE53-BDC7B92634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74AAE3-F782-493B-B13C-4A71DF2EC620}"/>
              </a:ext>
            </a:extLst>
          </p:cNvPr>
          <p:cNvSpPr/>
          <p:nvPr/>
        </p:nvSpPr>
        <p:spPr>
          <a:xfrm>
            <a:off x="754922" y="209405"/>
            <a:ext cx="2466754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Quattrocento Sans" panose="020B0604020202020204" charset="0"/>
              </a:rPr>
              <a:t>MCB Box - </a:t>
            </a:r>
            <a:r>
              <a:rPr lang="en-US" sz="1050" dirty="0" err="1">
                <a:latin typeface="Quattrocento Sans" panose="020B0604020202020204" charset="0"/>
              </a:rPr>
              <a:t>MePlus</a:t>
            </a:r>
            <a:r>
              <a:rPr lang="en-US" sz="1050" dirty="0">
                <a:latin typeface="Quattrocento Sans" panose="020B0604020202020204" charset="0"/>
              </a:rPr>
              <a:t> Casing</a:t>
            </a:r>
          </a:p>
          <a:p>
            <a:r>
              <a:rPr lang="en-US" sz="1050" dirty="0">
                <a:latin typeface="Quattrocento Sans" panose="020B0604020202020204" charset="0"/>
              </a:rPr>
              <a:t>Porcelain Fuse</a:t>
            </a:r>
          </a:p>
          <a:p>
            <a:r>
              <a:rPr lang="en-US" sz="1050" dirty="0">
                <a:latin typeface="Quattrocento Sans" panose="020B0604020202020204" charset="0"/>
              </a:rPr>
              <a:t>Press Teak Deep Junction Box</a:t>
            </a:r>
          </a:p>
          <a:p>
            <a:r>
              <a:rPr lang="en-US" sz="1050" dirty="0">
                <a:latin typeface="Quattrocento Sans" panose="020B0604020202020204" charset="0"/>
              </a:rPr>
              <a:t>Press Teak Junction Box</a:t>
            </a:r>
          </a:p>
          <a:p>
            <a:r>
              <a:rPr lang="en-US" sz="1050" dirty="0">
                <a:latin typeface="Quattrocento Sans" panose="020B0604020202020204" charset="0"/>
              </a:rPr>
              <a:t>Press Teak Pipe Fittings</a:t>
            </a:r>
          </a:p>
          <a:p>
            <a:r>
              <a:rPr lang="en-US" sz="1050" dirty="0" err="1">
                <a:latin typeface="Quattrocento Sans" panose="020B0604020202020204" charset="0"/>
              </a:rPr>
              <a:t>Pressfit</a:t>
            </a:r>
            <a:r>
              <a:rPr lang="en-US" sz="1050" dirty="0">
                <a:latin typeface="Quattrocento Sans" panose="020B0604020202020204" charset="0"/>
              </a:rPr>
              <a:t> Casing</a:t>
            </a:r>
          </a:p>
          <a:p>
            <a:r>
              <a:rPr lang="en-US" sz="1050" dirty="0">
                <a:latin typeface="Quattrocento Sans" panose="020B0604020202020204" charset="0"/>
              </a:rPr>
              <a:t>PVC Solvent Cement</a:t>
            </a:r>
          </a:p>
          <a:p>
            <a:r>
              <a:rPr lang="en-US" sz="1050" dirty="0">
                <a:latin typeface="Quattrocento Sans" panose="020B0604020202020204" charset="0"/>
              </a:rPr>
              <a:t>PVC Tape</a:t>
            </a:r>
          </a:p>
          <a:p>
            <a:r>
              <a:rPr lang="en-US" sz="1050" dirty="0">
                <a:latin typeface="Quattrocento Sans" panose="020B0604020202020204" charset="0"/>
              </a:rPr>
              <a:t>Rawal Plug</a:t>
            </a:r>
          </a:p>
          <a:p>
            <a:r>
              <a:rPr lang="en-US" sz="1050" dirty="0" err="1">
                <a:latin typeface="Quattrocento Sans" panose="020B0604020202020204" charset="0"/>
              </a:rPr>
              <a:t>Rawl</a:t>
            </a:r>
            <a:r>
              <a:rPr lang="en-US" sz="1050" dirty="0">
                <a:latin typeface="Quattrocento Sans" panose="020B0604020202020204" charset="0"/>
              </a:rPr>
              <a:t> Bolts</a:t>
            </a:r>
          </a:p>
          <a:p>
            <a:r>
              <a:rPr lang="en-US" sz="1050" dirty="0">
                <a:latin typeface="Quattrocento Sans" panose="020B0604020202020204" charset="0"/>
              </a:rPr>
              <a:t>RCCB</a:t>
            </a:r>
          </a:p>
          <a:p>
            <a:r>
              <a:rPr lang="en-US" sz="1050" dirty="0">
                <a:latin typeface="Quattrocento Sans" panose="020B0604020202020204" charset="0"/>
              </a:rPr>
              <a:t>Round Plates</a:t>
            </a:r>
          </a:p>
          <a:p>
            <a:r>
              <a:rPr lang="en-US" sz="1050" dirty="0">
                <a:latin typeface="Quattrocento Sans" panose="020B0604020202020204" charset="0"/>
              </a:rPr>
              <a:t>Royal Casing</a:t>
            </a:r>
          </a:p>
          <a:p>
            <a:r>
              <a:rPr lang="en-US" sz="1050" dirty="0">
                <a:latin typeface="Quattrocento Sans" panose="020B0604020202020204" charset="0"/>
              </a:rPr>
              <a:t>Selectable Bell</a:t>
            </a:r>
          </a:p>
          <a:p>
            <a:r>
              <a:rPr lang="en-US" sz="1050" dirty="0">
                <a:latin typeface="Quattrocento Sans" panose="020B0604020202020204" charset="0"/>
              </a:rPr>
              <a:t>Service Wires</a:t>
            </a:r>
          </a:p>
          <a:p>
            <a:r>
              <a:rPr lang="en-US" sz="1050" dirty="0">
                <a:latin typeface="Quattrocento Sans" panose="020B0604020202020204" charset="0"/>
              </a:rPr>
              <a:t>Speaker Wires</a:t>
            </a:r>
          </a:p>
          <a:p>
            <a:r>
              <a:rPr lang="en-US" sz="1050" dirty="0">
                <a:latin typeface="Quattrocento Sans" panose="020B0604020202020204" charset="0"/>
              </a:rPr>
              <a:t>Submersible Pump Capacitor</a:t>
            </a:r>
          </a:p>
          <a:p>
            <a:r>
              <a:rPr lang="en-US" sz="1050" dirty="0">
                <a:latin typeface="Quattrocento Sans" panose="020B0604020202020204" charset="0"/>
              </a:rPr>
              <a:t>Super Fan Capacitor</a:t>
            </a:r>
          </a:p>
          <a:p>
            <a:r>
              <a:rPr lang="en-US" sz="1050" dirty="0" err="1">
                <a:latin typeface="Quattrocento Sans" panose="020B0604020202020204" charset="0"/>
              </a:rPr>
              <a:t>Tejas</a:t>
            </a:r>
            <a:r>
              <a:rPr lang="en-US" sz="1050" dirty="0">
                <a:latin typeface="Quattrocento Sans" panose="020B0604020202020204" charset="0"/>
              </a:rPr>
              <a:t> Casing</a:t>
            </a:r>
          </a:p>
          <a:p>
            <a:r>
              <a:rPr lang="en-US" sz="1050" dirty="0" err="1">
                <a:latin typeface="Quattrocento Sans" panose="020B0604020202020204" charset="0"/>
              </a:rPr>
              <a:t>Tejas</a:t>
            </a:r>
            <a:r>
              <a:rPr lang="en-US" sz="1050" dirty="0">
                <a:latin typeface="Quattrocento Sans" panose="020B0604020202020204" charset="0"/>
              </a:rPr>
              <a:t> Concealed Box</a:t>
            </a:r>
          </a:p>
          <a:p>
            <a:r>
              <a:rPr lang="en-US" sz="1050" dirty="0" err="1">
                <a:latin typeface="Quattrocento Sans" panose="020B0604020202020204" charset="0"/>
              </a:rPr>
              <a:t>Tejas</a:t>
            </a:r>
            <a:r>
              <a:rPr lang="en-US" sz="1050" dirty="0">
                <a:latin typeface="Quattrocento Sans" panose="020B0604020202020204" charset="0"/>
              </a:rPr>
              <a:t> Gang Box</a:t>
            </a:r>
          </a:p>
          <a:p>
            <a:r>
              <a:rPr lang="en-US" sz="1050" dirty="0">
                <a:latin typeface="Quattrocento Sans" panose="020B0604020202020204" charset="0"/>
              </a:rPr>
              <a:t>Tel, CCTV, LAN, RG6 Cable</a:t>
            </a:r>
          </a:p>
          <a:p>
            <a:r>
              <a:rPr lang="en-US" sz="1050" dirty="0">
                <a:latin typeface="Quattrocento Sans" panose="020B0604020202020204" charset="0"/>
              </a:rPr>
              <a:t>Twin-Parallel Flat Cables</a:t>
            </a:r>
          </a:p>
          <a:p>
            <a:r>
              <a:rPr lang="en-US" sz="1050" dirty="0">
                <a:latin typeface="Quattrocento Sans" panose="020B0604020202020204" charset="0"/>
              </a:rPr>
              <a:t>Twin-Twisted Flexible Wires</a:t>
            </a:r>
          </a:p>
          <a:p>
            <a:r>
              <a:rPr lang="en-US" sz="1050" dirty="0">
                <a:latin typeface="Quattrocento Sans" panose="020B0604020202020204" charset="0"/>
              </a:rPr>
              <a:t>Viraj Casing</a:t>
            </a:r>
          </a:p>
          <a:p>
            <a:r>
              <a:rPr lang="en-US" sz="1050" dirty="0">
                <a:latin typeface="Quattrocento Sans" panose="020B0604020202020204" charset="0"/>
              </a:rPr>
              <a:t>Wire Clips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34B83D-D2F0-42F3-AAB6-E69A6C496681}"/>
              </a:ext>
            </a:extLst>
          </p:cNvPr>
          <p:cNvSpPr/>
          <p:nvPr/>
        </p:nvSpPr>
        <p:spPr>
          <a:xfrm>
            <a:off x="2764464" y="209405"/>
            <a:ext cx="4572000" cy="23544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 err="1">
                <a:latin typeface="Quattrocento Sans" panose="020B0604020202020204" charset="0"/>
              </a:rPr>
              <a:t>tal</a:t>
            </a:r>
            <a:r>
              <a:rPr lang="en-US" sz="1050" dirty="0">
                <a:latin typeface="Quattrocento Sans" panose="020B0604020202020204" charset="0"/>
              </a:rPr>
              <a:t> Back</a:t>
            </a:r>
          </a:p>
          <a:p>
            <a:r>
              <a:rPr lang="en-US" sz="1050" dirty="0">
                <a:latin typeface="Quattrocento Sans" panose="020B0604020202020204" charset="0"/>
              </a:rPr>
              <a:t>MCB Box - Plastic</a:t>
            </a:r>
          </a:p>
          <a:p>
            <a:r>
              <a:rPr lang="en-US" sz="1050" dirty="0">
                <a:latin typeface="Quattrocento Sans" panose="020B0604020202020204" charset="0"/>
              </a:rPr>
              <a:t>MMS Pipe</a:t>
            </a:r>
          </a:p>
          <a:p>
            <a:r>
              <a:rPr lang="en-US" sz="1050" dirty="0">
                <a:latin typeface="Quattrocento Sans" panose="020B0604020202020204" charset="0"/>
              </a:rPr>
              <a:t>Multi-Core Wire</a:t>
            </a:r>
          </a:p>
          <a:p>
            <a:r>
              <a:rPr lang="en-US" sz="1050" dirty="0">
                <a:latin typeface="Quattrocento Sans" panose="020B0604020202020204" charset="0"/>
              </a:rPr>
              <a:t>Nano Junction Box</a:t>
            </a:r>
          </a:p>
          <a:p>
            <a:r>
              <a:rPr lang="en-US" sz="1050" dirty="0">
                <a:latin typeface="Quattrocento Sans" panose="020B0604020202020204" charset="0"/>
              </a:rPr>
              <a:t>Nano Pipe</a:t>
            </a:r>
          </a:p>
          <a:p>
            <a:r>
              <a:rPr lang="en-US" sz="1050" dirty="0">
                <a:latin typeface="Quattrocento Sans" panose="020B0604020202020204" charset="0"/>
              </a:rPr>
              <a:t>Nawab Pipe</a:t>
            </a:r>
          </a:p>
          <a:p>
            <a:r>
              <a:rPr lang="en-US" sz="1050" dirty="0">
                <a:latin typeface="Quattrocento Sans" panose="020B0604020202020204" charset="0"/>
              </a:rPr>
              <a:t>Nylon-6,6 Cable Tie</a:t>
            </a:r>
          </a:p>
          <a:p>
            <a:r>
              <a:rPr lang="en-US" sz="1050" dirty="0">
                <a:latin typeface="Quattrocento Sans" panose="020B0604020202020204" charset="0"/>
              </a:rPr>
              <a:t>One Dimmer and Regulator</a:t>
            </a:r>
          </a:p>
          <a:p>
            <a:r>
              <a:rPr lang="en-US" sz="1050" dirty="0">
                <a:latin typeface="Quattrocento Sans" panose="020B0604020202020204" charset="0"/>
              </a:rPr>
              <a:t>One Modular Switches</a:t>
            </a:r>
          </a:p>
          <a:p>
            <a:r>
              <a:rPr lang="en-US" sz="1050" dirty="0">
                <a:latin typeface="Quattrocento Sans" panose="020B0604020202020204" charset="0"/>
              </a:rPr>
              <a:t>Others</a:t>
            </a:r>
          </a:p>
          <a:p>
            <a:r>
              <a:rPr lang="en-US" sz="1050" dirty="0">
                <a:latin typeface="Quattrocento Sans" panose="020B0604020202020204" charset="0"/>
              </a:rPr>
              <a:t>Palazzo Modular Plates</a:t>
            </a:r>
          </a:p>
          <a:p>
            <a:r>
              <a:rPr lang="en-US" sz="1050" dirty="0">
                <a:latin typeface="Quattrocento Sans" panose="020B0604020202020204" charset="0"/>
              </a:rPr>
              <a:t>Panel </a:t>
            </a:r>
            <a:r>
              <a:rPr lang="en-US" sz="1050" dirty="0" err="1">
                <a:latin typeface="Quattrocento Sans" panose="020B0604020202020204" charset="0"/>
              </a:rPr>
              <a:t>Trunking</a:t>
            </a:r>
            <a:endParaRPr lang="en-US" sz="1050" dirty="0">
              <a:latin typeface="Quattrocento Sans" panose="020B0604020202020204" charset="0"/>
            </a:endParaRPr>
          </a:p>
          <a:p>
            <a:r>
              <a:rPr lang="en-US" sz="1050" dirty="0">
                <a:latin typeface="Quattrocento Sans" panose="020B0604020202020204" charset="0"/>
              </a:rPr>
              <a:t>Plug Top</a:t>
            </a:r>
          </a:p>
        </p:txBody>
      </p:sp>
    </p:spTree>
    <p:extLst>
      <p:ext uri="{BB962C8B-B14F-4D97-AF65-F5344CB8AC3E}">
        <p14:creationId xmlns:p14="http://schemas.microsoft.com/office/powerpoint/2010/main" val="3266812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Items with </a:t>
            </a:r>
            <a:r>
              <a:rPr lang="en-US" dirty="0">
                <a:highlight>
                  <a:schemeClr val="accent1"/>
                </a:highlight>
              </a:rPr>
              <a:t>decreasing</a:t>
            </a:r>
            <a:r>
              <a:rPr lang="en" dirty="0">
                <a:highlight>
                  <a:schemeClr val="accent1"/>
                </a:highlight>
              </a:rPr>
              <a:t> </a:t>
            </a:r>
            <a:r>
              <a:rPr lang="en-US" dirty="0"/>
              <a:t>sale.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27282-C07A-440F-A437-429B06D28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4728" y="1331712"/>
            <a:ext cx="1968006" cy="3112200"/>
          </a:xfrm>
        </p:spPr>
        <p:txBody>
          <a:bodyPr/>
          <a:lstStyle/>
          <a:p>
            <a:pPr marL="76200" indent="0">
              <a:buNone/>
            </a:pPr>
            <a:r>
              <a:rPr lang="en-US" sz="1050" dirty="0"/>
              <a:t>Ace Single Modular Plates</a:t>
            </a:r>
          </a:p>
          <a:p>
            <a:pPr marL="76200" indent="0">
              <a:buNone/>
            </a:pPr>
            <a:r>
              <a:rPr lang="en-US" sz="1050" dirty="0"/>
              <a:t>Buzzer</a:t>
            </a:r>
          </a:p>
          <a:p>
            <a:pPr marL="76200" indent="0">
              <a:buNone/>
            </a:pPr>
            <a:r>
              <a:rPr lang="en-US" sz="1050" dirty="0"/>
              <a:t>Continuity Mantra</a:t>
            </a:r>
          </a:p>
          <a:p>
            <a:pPr marL="76200" indent="0">
              <a:buNone/>
            </a:pPr>
            <a:r>
              <a:rPr lang="en-US" sz="1050" dirty="0"/>
              <a:t>Ding-Dong Bell</a:t>
            </a:r>
          </a:p>
          <a:p>
            <a:pPr marL="76200" indent="0">
              <a:buNone/>
            </a:pPr>
            <a:r>
              <a:rPr lang="en-US" sz="1050" dirty="0"/>
              <a:t>Diya-POD Power Guard</a:t>
            </a:r>
          </a:p>
          <a:p>
            <a:pPr marL="76200" indent="0">
              <a:buNone/>
            </a:pPr>
            <a:r>
              <a:rPr lang="en-US" sz="1050" dirty="0"/>
              <a:t>Edge Modular Switches</a:t>
            </a:r>
          </a:p>
          <a:p>
            <a:pPr marL="76200" indent="0">
              <a:buNone/>
            </a:pPr>
            <a:r>
              <a:rPr lang="en-US" sz="1050" dirty="0"/>
              <a:t>Eva Modular Plate</a:t>
            </a:r>
          </a:p>
          <a:p>
            <a:pPr marL="76200" indent="0">
              <a:buNone/>
            </a:pPr>
            <a:r>
              <a:rPr lang="en-US" sz="1050" dirty="0"/>
              <a:t>Excel Switch Board</a:t>
            </a:r>
          </a:p>
          <a:p>
            <a:pPr marL="76200" indent="0">
              <a:buNone/>
            </a:pPr>
            <a:r>
              <a:rPr lang="en-US" sz="1050" dirty="0"/>
              <a:t>Flex Boxes</a:t>
            </a:r>
          </a:p>
          <a:p>
            <a:pPr marL="76200" indent="0">
              <a:buNone/>
            </a:pPr>
            <a:r>
              <a:rPr lang="en-US" sz="1050" dirty="0"/>
              <a:t>Flexible Pipe</a:t>
            </a:r>
          </a:p>
          <a:p>
            <a:pPr marL="76200" indent="0">
              <a:buNone/>
            </a:pPr>
            <a:r>
              <a:rPr lang="en-US" sz="1050" dirty="0"/>
              <a:t>FR House Wire - 180 </a:t>
            </a:r>
            <a:r>
              <a:rPr lang="en-US" sz="1050" dirty="0" err="1"/>
              <a:t>mtrs</a:t>
            </a:r>
            <a:endParaRPr lang="en-US" sz="1050" dirty="0"/>
          </a:p>
          <a:p>
            <a:pPr marL="76200" indent="0">
              <a:buNone/>
            </a:pPr>
            <a:r>
              <a:rPr lang="en-US" sz="1050" dirty="0"/>
              <a:t>FR House Wire - 45 </a:t>
            </a:r>
            <a:r>
              <a:rPr lang="en-US" sz="1050" dirty="0" err="1"/>
              <a:t>mtrs</a:t>
            </a:r>
            <a:endParaRPr lang="en-US" sz="1050" dirty="0"/>
          </a:p>
          <a:p>
            <a:pPr marL="76200" indent="0">
              <a:buNone/>
            </a:pPr>
            <a:r>
              <a:rPr lang="en-US" sz="1050" dirty="0"/>
              <a:t>FRLSH House Wire</a:t>
            </a:r>
          </a:p>
          <a:p>
            <a:pPr marL="76200" indent="0">
              <a:buNone/>
            </a:pPr>
            <a:r>
              <a:rPr lang="en-US" sz="1050" dirty="0"/>
              <a:t>Galaxy Pipe Fittings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1B1210D7-B9D9-40D4-A82E-D9EEECFA3A1B}"/>
              </a:ext>
            </a:extLst>
          </p:cNvPr>
          <p:cNvSpPr txBox="1">
            <a:spLocks/>
          </p:cNvSpPr>
          <p:nvPr/>
        </p:nvSpPr>
        <p:spPr>
          <a:xfrm>
            <a:off x="2842735" y="1306203"/>
            <a:ext cx="1968006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None/>
            </a:pPr>
            <a:r>
              <a:rPr lang="en-US" sz="1050" dirty="0"/>
              <a:t>Glory Dimmer and Regulator</a:t>
            </a:r>
          </a:p>
          <a:p>
            <a:pPr marL="76200" indent="0">
              <a:buNone/>
            </a:pPr>
            <a:r>
              <a:rPr lang="en-US" sz="1050" dirty="0"/>
              <a:t>Glory Switches</a:t>
            </a:r>
          </a:p>
          <a:p>
            <a:pPr marL="76200" indent="0">
              <a:buNone/>
            </a:pPr>
            <a:r>
              <a:rPr lang="en-US" sz="1050" dirty="0"/>
              <a:t>Gold Gang Box</a:t>
            </a:r>
          </a:p>
          <a:p>
            <a:pPr marL="76200" indent="0">
              <a:buNone/>
            </a:pPr>
            <a:r>
              <a:rPr lang="en-US" sz="1050" dirty="0"/>
              <a:t>Gold Switches</a:t>
            </a:r>
          </a:p>
          <a:p>
            <a:pPr marL="76200" indent="0">
              <a:buNone/>
            </a:pPr>
            <a:r>
              <a:rPr lang="en-US" sz="1050" dirty="0"/>
              <a:t>ISI Cutting Board</a:t>
            </a:r>
          </a:p>
          <a:p>
            <a:pPr marL="76200" indent="0">
              <a:buNone/>
            </a:pPr>
            <a:r>
              <a:rPr lang="en-US" sz="1050" dirty="0"/>
              <a:t>ISI Plain Board</a:t>
            </a:r>
          </a:p>
          <a:p>
            <a:pPr marL="76200" indent="0">
              <a:buNone/>
            </a:pPr>
            <a:r>
              <a:rPr lang="en-US" sz="1050" dirty="0"/>
              <a:t>Junction Box (Switches)</a:t>
            </a:r>
          </a:p>
          <a:p>
            <a:pPr marL="76200" indent="0">
              <a:buNone/>
            </a:pPr>
            <a:r>
              <a:rPr lang="en-US" sz="1050" dirty="0"/>
              <a:t>LX Gang Box</a:t>
            </a:r>
          </a:p>
          <a:p>
            <a:pPr marL="76200" indent="0">
              <a:buNone/>
            </a:pPr>
            <a:r>
              <a:rPr lang="en-US" sz="1050" dirty="0"/>
              <a:t>LX Plates</a:t>
            </a:r>
          </a:p>
          <a:p>
            <a:pPr marL="76200" indent="0">
              <a:buNone/>
            </a:pPr>
            <a:r>
              <a:rPr lang="en-US" sz="1050" dirty="0"/>
              <a:t>LX Surface Box</a:t>
            </a:r>
          </a:p>
          <a:p>
            <a:pPr marL="76200" indent="0">
              <a:buNone/>
            </a:pPr>
            <a:r>
              <a:rPr lang="en-US" sz="1050" dirty="0"/>
              <a:t>Multi-Plug</a:t>
            </a:r>
          </a:p>
          <a:p>
            <a:pPr marL="76200" indent="0">
              <a:buNone/>
            </a:pPr>
            <a:r>
              <a:rPr lang="en-US" sz="1050" dirty="0"/>
              <a:t>Musical Bell</a:t>
            </a:r>
          </a:p>
          <a:p>
            <a:pPr marL="76200" indent="0">
              <a:buNone/>
            </a:pPr>
            <a:r>
              <a:rPr lang="en-US" sz="1050" dirty="0"/>
              <a:t>Nano Power Guard</a:t>
            </a:r>
          </a:p>
          <a:p>
            <a:pPr marL="76200" indent="0">
              <a:buNone/>
            </a:pPr>
            <a:r>
              <a:rPr lang="en-US" sz="1050" dirty="0"/>
              <a:t>One Modular Plates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5ED08D2F-0FFB-428C-9B60-FF921643AC9F}"/>
              </a:ext>
            </a:extLst>
          </p:cNvPr>
          <p:cNvSpPr txBox="1">
            <a:spLocks/>
          </p:cNvSpPr>
          <p:nvPr/>
        </p:nvSpPr>
        <p:spPr>
          <a:xfrm>
            <a:off x="4753129" y="1306203"/>
            <a:ext cx="1968006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None/>
            </a:pPr>
            <a:r>
              <a:rPr lang="en-US" sz="1050" dirty="0"/>
              <a:t>One Surface Box</a:t>
            </a:r>
          </a:p>
          <a:p>
            <a:pPr marL="76200" indent="0">
              <a:buNone/>
            </a:pPr>
            <a:r>
              <a:rPr lang="en-US" sz="1050" dirty="0"/>
              <a:t>Parrot Bell</a:t>
            </a:r>
          </a:p>
          <a:p>
            <a:pPr marL="76200" indent="0">
              <a:buNone/>
            </a:pPr>
            <a:r>
              <a:rPr lang="en-US" sz="1050" dirty="0"/>
              <a:t>Pendant Holders</a:t>
            </a:r>
          </a:p>
          <a:p>
            <a:pPr marL="76200" indent="0">
              <a:buNone/>
            </a:pPr>
            <a:r>
              <a:rPr lang="en-US" sz="1050" dirty="0"/>
              <a:t>Pin Fasteners</a:t>
            </a:r>
          </a:p>
          <a:p>
            <a:pPr marL="76200" indent="0">
              <a:buNone/>
            </a:pPr>
            <a:r>
              <a:rPr lang="en-US" sz="1050" dirty="0"/>
              <a:t>Press Teak Casing</a:t>
            </a:r>
          </a:p>
          <a:p>
            <a:pPr marL="76200" indent="0">
              <a:buNone/>
            </a:pPr>
            <a:r>
              <a:rPr lang="en-US" sz="1050" dirty="0"/>
              <a:t>Press Teak Concealed Board</a:t>
            </a:r>
          </a:p>
          <a:p>
            <a:pPr marL="76200" indent="0">
              <a:buNone/>
            </a:pPr>
            <a:r>
              <a:rPr lang="en-US" sz="1050" dirty="0"/>
              <a:t>Prime Surface Box</a:t>
            </a:r>
          </a:p>
          <a:p>
            <a:pPr marL="76200" indent="0">
              <a:buNone/>
            </a:pPr>
            <a:r>
              <a:rPr lang="en-US" sz="1050" dirty="0"/>
              <a:t>Strip Connector</a:t>
            </a:r>
          </a:p>
          <a:p>
            <a:pPr marL="76200" indent="0">
              <a:buNone/>
            </a:pPr>
            <a:r>
              <a:rPr lang="en-US" sz="1050" dirty="0"/>
              <a:t>Submersible Cable</a:t>
            </a:r>
          </a:p>
          <a:p>
            <a:pPr marL="76200" indent="0">
              <a:buNone/>
            </a:pPr>
            <a:r>
              <a:rPr lang="en-US" sz="1050" dirty="0" err="1"/>
              <a:t>Tejas</a:t>
            </a:r>
            <a:r>
              <a:rPr lang="en-US" sz="1050" dirty="0"/>
              <a:t> Modular Plates</a:t>
            </a:r>
          </a:p>
          <a:p>
            <a:pPr marL="76200" indent="0">
              <a:buNone/>
            </a:pPr>
            <a:r>
              <a:rPr lang="en-US" sz="1050" dirty="0"/>
              <a:t>Tester</a:t>
            </a:r>
          </a:p>
          <a:p>
            <a:pPr marL="76200" indent="0">
              <a:buNone/>
            </a:pPr>
            <a:r>
              <a:rPr lang="en-US" sz="1050" dirty="0"/>
              <a:t>UNI Modular Gang Box</a:t>
            </a:r>
          </a:p>
          <a:p>
            <a:pPr marL="76200" indent="0">
              <a:buNone/>
            </a:pPr>
            <a:r>
              <a:rPr lang="en-US" sz="1050" dirty="0"/>
              <a:t>Uno-Proto Spike Guard</a:t>
            </a:r>
          </a:p>
          <a:p>
            <a:pPr marL="76200" indent="0">
              <a:buNone/>
            </a:pPr>
            <a:r>
              <a:rPr lang="en-US" sz="1050" dirty="0"/>
              <a:t>Wedge Fasteners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9FEC2B-7E6B-47D5-9B04-5E5B0AE03831}"/>
              </a:ext>
            </a:extLst>
          </p:cNvPr>
          <p:cNvSpPr/>
          <p:nvPr/>
        </p:nvSpPr>
        <p:spPr>
          <a:xfrm>
            <a:off x="755537" y="931602"/>
            <a:ext cx="5373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😭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3580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chemeClr val="accent1"/>
                </a:highlight>
              </a:rPr>
              <a:t>New</a:t>
            </a:r>
            <a:r>
              <a:rPr lang="en" dirty="0">
                <a:highlight>
                  <a:schemeClr val="accent1"/>
                </a:highlight>
              </a:rPr>
              <a:t> </a:t>
            </a:r>
            <a:r>
              <a:rPr lang="en-US" dirty="0"/>
              <a:t> introduced items.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27282-C07A-440F-A437-429B06D28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4728" y="1331712"/>
            <a:ext cx="1968006" cy="3112200"/>
          </a:xfrm>
        </p:spPr>
        <p:txBody>
          <a:bodyPr/>
          <a:lstStyle/>
          <a:p>
            <a:pPr marL="76200" indent="0">
              <a:buNone/>
            </a:pPr>
            <a:r>
              <a:rPr lang="en-US" sz="1200" dirty="0"/>
              <a:t>AVP Building Wire - 45 </a:t>
            </a:r>
            <a:r>
              <a:rPr lang="en-US" sz="1200" dirty="0" err="1"/>
              <a:t>mtrs</a:t>
            </a:r>
            <a:endParaRPr lang="en-US" sz="1200" dirty="0"/>
          </a:p>
          <a:p>
            <a:pPr marL="76200" indent="0">
              <a:buNone/>
            </a:pPr>
            <a:r>
              <a:rPr lang="en-US" sz="1200" dirty="0"/>
              <a:t>AVP Building Wire - 90 </a:t>
            </a:r>
            <a:r>
              <a:rPr lang="en-US" sz="1200" dirty="0" err="1"/>
              <a:t>mtrs</a:t>
            </a:r>
            <a:endParaRPr lang="en-US" sz="1200" dirty="0"/>
          </a:p>
          <a:p>
            <a:pPr marL="76200" indent="0">
              <a:buNone/>
            </a:pPr>
            <a:r>
              <a:rPr lang="en-US" sz="1200" dirty="0"/>
              <a:t>AVP Cable Ties</a:t>
            </a:r>
          </a:p>
          <a:p>
            <a:pPr marL="76200" indent="0">
              <a:buNone/>
            </a:pPr>
            <a:r>
              <a:rPr lang="en-US" sz="1200" dirty="0"/>
              <a:t>B22 Bollard Lights</a:t>
            </a:r>
          </a:p>
          <a:p>
            <a:pPr marL="76200" indent="0">
              <a:buNone/>
            </a:pPr>
            <a:r>
              <a:rPr lang="en-US" sz="1200" dirty="0"/>
              <a:t>B22 Bulkheads</a:t>
            </a:r>
          </a:p>
          <a:p>
            <a:pPr marL="76200" indent="0">
              <a:buNone/>
            </a:pPr>
            <a:r>
              <a:rPr lang="en-US" sz="1200" dirty="0"/>
              <a:t>B22 Compound Lights</a:t>
            </a:r>
          </a:p>
          <a:p>
            <a:pPr marL="76200" indent="0">
              <a:buNone/>
            </a:pPr>
            <a:r>
              <a:rPr lang="en-US" sz="1200" dirty="0"/>
              <a:t>Changeover </a:t>
            </a:r>
            <a:r>
              <a:rPr lang="en-US" sz="1200" dirty="0" err="1"/>
              <a:t>Swtich</a:t>
            </a:r>
            <a:endParaRPr lang="en-US" sz="1200" dirty="0"/>
          </a:p>
          <a:p>
            <a:pPr marL="76200" indent="0">
              <a:buNone/>
            </a:pPr>
            <a:r>
              <a:rPr lang="en-US" sz="1200" dirty="0"/>
              <a:t>Fan Oil Capacitor</a:t>
            </a:r>
          </a:p>
          <a:p>
            <a:pPr marL="76200" indent="0">
              <a:buNone/>
            </a:pPr>
            <a:r>
              <a:rPr lang="en-US" sz="1200" dirty="0"/>
              <a:t>Flood Lights</a:t>
            </a:r>
          </a:p>
          <a:p>
            <a:pPr marL="76200" indent="0">
              <a:buNone/>
            </a:pPr>
            <a:r>
              <a:rPr lang="en-US" sz="1200" dirty="0"/>
              <a:t>Isolator</a:t>
            </a:r>
          </a:p>
          <a:p>
            <a:pPr marL="76200" indent="0">
              <a:buNone/>
            </a:pPr>
            <a:r>
              <a:rPr lang="en-US" sz="1200" dirty="0"/>
              <a:t>LED Bollard Lights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1B1210D7-B9D9-40D4-A82E-D9EEECFA3A1B}"/>
              </a:ext>
            </a:extLst>
          </p:cNvPr>
          <p:cNvSpPr txBox="1">
            <a:spLocks/>
          </p:cNvSpPr>
          <p:nvPr/>
        </p:nvSpPr>
        <p:spPr>
          <a:xfrm>
            <a:off x="2842735" y="1306203"/>
            <a:ext cx="1968006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None/>
            </a:pPr>
            <a:r>
              <a:rPr lang="en-US" sz="1200" dirty="0"/>
              <a:t>LED Bulkheads</a:t>
            </a:r>
          </a:p>
          <a:p>
            <a:pPr marL="76200" indent="0">
              <a:buNone/>
            </a:pPr>
            <a:r>
              <a:rPr lang="en-US" sz="1200" dirty="0"/>
              <a:t>LED Compound Lights</a:t>
            </a:r>
          </a:p>
          <a:p>
            <a:pPr marL="76200" indent="0">
              <a:buNone/>
            </a:pPr>
            <a:r>
              <a:rPr lang="en-US" sz="1200" dirty="0"/>
              <a:t>Metal MCB Boxes</a:t>
            </a:r>
          </a:p>
          <a:p>
            <a:pPr marL="76200" indent="0">
              <a:buNone/>
            </a:pPr>
            <a:r>
              <a:rPr lang="en-US" sz="1200" dirty="0"/>
              <a:t>Miscellaneous</a:t>
            </a:r>
          </a:p>
          <a:p>
            <a:pPr marL="76200" indent="0">
              <a:buNone/>
            </a:pPr>
            <a:r>
              <a:rPr lang="en-US" sz="1200" dirty="0"/>
              <a:t>Safari SPN DB</a:t>
            </a:r>
          </a:p>
          <a:p>
            <a:pPr marL="76200" indent="0">
              <a:buNone/>
            </a:pPr>
            <a:r>
              <a:rPr lang="en-US" sz="1200" dirty="0"/>
              <a:t>Spike Lights</a:t>
            </a:r>
          </a:p>
          <a:p>
            <a:pPr marL="76200" indent="0">
              <a:buNone/>
            </a:pPr>
            <a:r>
              <a:rPr lang="en-US" sz="1200" dirty="0"/>
              <a:t>Wall Lights</a:t>
            </a:r>
          </a:p>
          <a:p>
            <a:pPr marL="76200" indent="0">
              <a:buNone/>
            </a:pPr>
            <a:r>
              <a:rPr lang="en-US" sz="1200" dirty="0"/>
              <a:t>Waterproof Junction Boxes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1B81A7-E4C3-4FC7-AA9D-A8828C62C82A}"/>
              </a:ext>
            </a:extLst>
          </p:cNvPr>
          <p:cNvSpPr/>
          <p:nvPr/>
        </p:nvSpPr>
        <p:spPr>
          <a:xfrm>
            <a:off x="768843" y="936871"/>
            <a:ext cx="519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👶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4793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18EE-CC28-4793-85AB-0138631C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Points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5AEFEC-A314-4496-A308-3FD99FFE3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Accessories, pipes are highest selling category so adding new items and increasing the inventory.</a:t>
            </a:r>
          </a:p>
          <a:p>
            <a:r>
              <a:rPr lang="en-US" sz="1600" dirty="0"/>
              <a:t>Lighting being newly introduced, it’s critical to be marketed effectively.</a:t>
            </a:r>
          </a:p>
          <a:p>
            <a:r>
              <a:rPr lang="en-US" sz="1600" dirty="0"/>
              <a:t>States with less to no customers should be dropped to reduce operational costs.</a:t>
            </a:r>
          </a:p>
          <a:p>
            <a:r>
              <a:rPr lang="en-US" sz="1600" dirty="0"/>
              <a:t>Certain items with no sale at all should either be dropped or focused on to increase their sale.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85C2B-F881-4648-9A62-3C42C9C89F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411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A7C6E1-E7F7-4383-A89E-0A773C81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706E7-6EC9-4872-B6B7-115C016135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Sales Representation</a:t>
            </a:r>
          </a:p>
          <a:p>
            <a:r>
              <a:rPr lang="en-US" dirty="0"/>
              <a:t>Insights</a:t>
            </a:r>
          </a:p>
          <a:p>
            <a:r>
              <a:rPr lang="en-US" dirty="0"/>
              <a:t>Actions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3F12EA-44E8-4DF0-AF17-9E2BE10829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1099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79A6E7-697B-4BAC-99D9-24E4119CD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Retention 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BEF56-87FB-45C9-969B-7D5C2F2CF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Improving Customer Service.</a:t>
            </a:r>
          </a:p>
          <a:p>
            <a:r>
              <a:rPr lang="en-US" dirty="0"/>
              <a:t>Have a strong social media presence.</a:t>
            </a:r>
          </a:p>
          <a:p>
            <a:r>
              <a:rPr lang="en-US" dirty="0"/>
              <a:t>Offer a rewards program.</a:t>
            </a:r>
          </a:p>
          <a:p>
            <a:r>
              <a:rPr lang="en-US" dirty="0"/>
              <a:t>Personalize the experience.</a:t>
            </a:r>
          </a:p>
          <a:p>
            <a:r>
              <a:rPr lang="en-US" dirty="0"/>
              <a:t>Offer more delivery and return options.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E5CEF9-6BE2-49A4-9D29-EBAC3D95B6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1219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xfrm>
            <a:off x="1363850" y="919725"/>
            <a:ext cx="38895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Adding </a:t>
            </a:r>
            <a:r>
              <a:rPr lang="en-US" dirty="0"/>
              <a:t>more</a:t>
            </a:r>
            <a:r>
              <a:rPr lang="en" dirty="0"/>
              <a:t> </a:t>
            </a:r>
            <a:r>
              <a:rPr lang="en" dirty="0">
                <a:highlight>
                  <a:schemeClr val="accent1"/>
                </a:highlight>
              </a:rPr>
              <a:t>K.P.I</a:t>
            </a:r>
            <a:r>
              <a:rPr lang="en" dirty="0"/>
              <a:t> to increase data analysis and prediction for more sales.</a:t>
            </a:r>
            <a:endParaRPr dirty="0"/>
          </a:p>
        </p:txBody>
      </p:sp>
      <p:grpSp>
        <p:nvGrpSpPr>
          <p:cNvPr id="221" name="Google Shape;221;p2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22" name="Google Shape;222;p2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2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3297500" y="1546742"/>
            <a:ext cx="2540100" cy="2540100"/>
          </a:xfrm>
          <a:prstGeom prst="donut">
            <a:avLst>
              <a:gd name="adj" fmla="val 160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24"/>
          <p:cNvGrpSpPr/>
          <p:nvPr/>
        </p:nvGrpSpPr>
        <p:grpSpPr>
          <a:xfrm>
            <a:off x="1680836" y="1696124"/>
            <a:ext cx="1931633" cy="669600"/>
            <a:chOff x="1680836" y="1315124"/>
            <a:chExt cx="1931633" cy="669600"/>
          </a:xfrm>
        </p:grpSpPr>
        <p:cxnSp>
          <p:nvCxnSpPr>
            <p:cNvPr id="229" name="Google Shape;229;p24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0" name="Google Shape;230;p24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r>
                <a:rPr lang="en-US" sz="8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NCREASED SALES</a:t>
              </a:r>
              <a:endParaRPr sz="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Having more insights help in making a strategic plan which in return increases sales. </a:t>
              </a:r>
            </a:p>
          </p:txBody>
        </p:sp>
      </p:grpSp>
      <p:grpSp>
        <p:nvGrpSpPr>
          <p:cNvPr id="231" name="Google Shape;231;p24"/>
          <p:cNvGrpSpPr/>
          <p:nvPr/>
        </p:nvGrpSpPr>
        <p:grpSpPr>
          <a:xfrm>
            <a:off x="5517319" y="1696124"/>
            <a:ext cx="2159388" cy="669600"/>
            <a:chOff x="5517319" y="1315124"/>
            <a:chExt cx="1940006" cy="669600"/>
          </a:xfrm>
        </p:grpSpPr>
        <p:cxnSp>
          <p:nvCxnSpPr>
            <p:cNvPr id="232" name="Google Shape;232;p24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3" name="Google Shape;233;p24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</a:t>
              </a:r>
              <a:r>
                <a:rPr lang="en-US" sz="8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DDING</a:t>
              </a:r>
              <a:r>
                <a:rPr lang="en" sz="8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K.</a:t>
              </a:r>
              <a:r>
                <a:rPr lang="en-US" sz="8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P.I.</a:t>
              </a:r>
              <a:endParaRPr sz="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Increasing data collection points will result in increase in more analysis and prediction of sales.</a:t>
              </a:r>
              <a:endParaRPr sz="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4" name="Google Shape;234;p24"/>
          <p:cNvGrpSpPr/>
          <p:nvPr/>
        </p:nvGrpSpPr>
        <p:grpSpPr>
          <a:xfrm>
            <a:off x="3808225" y="3916140"/>
            <a:ext cx="1709093" cy="1143796"/>
            <a:chOff x="3808226" y="3535140"/>
            <a:chExt cx="1495200" cy="1143796"/>
          </a:xfrm>
        </p:grpSpPr>
        <p:cxnSp>
          <p:nvCxnSpPr>
            <p:cNvPr id="235" name="Google Shape;235;p24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6" name="Google Shape;236;p24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IMPROVED</a:t>
              </a:r>
              <a:r>
                <a:rPr lang="en" sz="8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Analysis</a:t>
              </a:r>
              <a:endParaRPr sz="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Improved analysis for indentifying more performance and insights</a:t>
              </a:r>
              <a:endParaRPr sz="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37" name="Google Shape;237;p24"/>
          <p:cNvSpPr txBox="1"/>
          <p:nvPr/>
        </p:nvSpPr>
        <p:spPr>
          <a:xfrm>
            <a:off x="3845784" y="2437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K.P.I.</a:t>
            </a:r>
            <a:endParaRPr sz="1200" dirty="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8" name="Google Shape;238;p24"/>
          <p:cNvSpPr/>
          <p:nvPr/>
        </p:nvSpPr>
        <p:spPr>
          <a:xfrm rot="1800047">
            <a:off x="3219843" y="1467434"/>
            <a:ext cx="2690936" cy="2690936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/>
          <p:nvPr/>
        </p:nvSpPr>
        <p:spPr>
          <a:xfrm rot="-1800047" flipH="1">
            <a:off x="3221956" y="1467434"/>
            <a:ext cx="2690936" cy="2690936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"/>
          <p:cNvSpPr/>
          <p:nvPr/>
        </p:nvSpPr>
        <p:spPr>
          <a:xfrm rot="-8100000">
            <a:off x="4382715" y="1408393"/>
            <a:ext cx="363170" cy="3631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"/>
          <p:cNvSpPr/>
          <p:nvPr/>
        </p:nvSpPr>
        <p:spPr>
          <a:xfrm rot="-9000757" flipH="1">
            <a:off x="3220953" y="1465808"/>
            <a:ext cx="2690226" cy="2690226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chemeClr val="accent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4"/>
          <p:cNvSpPr/>
          <p:nvPr/>
        </p:nvSpPr>
        <p:spPr>
          <a:xfrm rot="-1027861">
            <a:off x="5485874" y="3230832"/>
            <a:ext cx="312672" cy="31267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"/>
          <p:cNvSpPr/>
          <p:nvPr/>
        </p:nvSpPr>
        <p:spPr>
          <a:xfrm rot="6359841">
            <a:off x="3315801" y="3228762"/>
            <a:ext cx="363580" cy="36358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7A8510-A817-4DF9-921B-1D403A13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K.P.I. to add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AA768-7296-40CD-8E1E-A9320EE76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u="sng" dirty="0">
                <a:hlinkClick r:id="rId2"/>
              </a:rPr>
              <a:t>Customer Satisfaction</a:t>
            </a:r>
            <a:r>
              <a:rPr lang="en-US" sz="1600" u="sng" dirty="0"/>
              <a:t> (Ratings)</a:t>
            </a:r>
          </a:p>
          <a:p>
            <a:r>
              <a:rPr lang="en-US" sz="1600" u="sng" dirty="0"/>
              <a:t>Lead Time</a:t>
            </a:r>
          </a:p>
          <a:p>
            <a:r>
              <a:rPr lang="en-US" sz="1600" u="sng" dirty="0"/>
              <a:t>Conversion rate per traffic channel</a:t>
            </a:r>
          </a:p>
          <a:p>
            <a:r>
              <a:rPr lang="en-US" sz="1600" u="sng" dirty="0"/>
              <a:t>Cart abandonment rate</a:t>
            </a:r>
          </a:p>
          <a:p>
            <a:r>
              <a:rPr lang="en-US" sz="1600" u="sng" dirty="0"/>
              <a:t>Bounce rate</a:t>
            </a:r>
          </a:p>
          <a:p>
            <a:r>
              <a:rPr lang="en-US" sz="1600" u="sng" dirty="0"/>
              <a:t>Product Affinity</a:t>
            </a:r>
          </a:p>
          <a:p>
            <a:r>
              <a:rPr lang="en-US" sz="1600" u="sng" dirty="0"/>
              <a:t>Revenue Per Visitor</a:t>
            </a:r>
          </a:p>
          <a:p>
            <a:r>
              <a:rPr lang="en-US" sz="1600" u="sng" dirty="0"/>
              <a:t>Churn rate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8CDE0E-EE7B-4D78-8D8E-1BCC05503D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1130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 dirty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23" name="Google Shape;323;p3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25" name="Google Shape;325;p30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991519"/>
            <a:ext cx="7772400" cy="11604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highlight>
                  <a:schemeClr val="accent1"/>
                </a:highlight>
              </a:rPr>
              <a:t> 76,54,41,957</a:t>
            </a:r>
            <a:endParaRPr sz="9600" dirty="0">
              <a:highlight>
                <a:schemeClr val="accent1"/>
              </a:highlight>
            </a:endParaRPr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4294967295"/>
          </p:nvPr>
        </p:nvSpPr>
        <p:spPr>
          <a:xfrm>
            <a:off x="685800" y="3258306"/>
            <a:ext cx="7772400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Whoa! That’s </a:t>
            </a:r>
            <a:r>
              <a:rPr lang="en" sz="1800" b="1" dirty="0"/>
              <a:t>To</a:t>
            </a:r>
            <a:r>
              <a:rPr lang="en-US" sz="1800" b="1" dirty="0" err="1"/>
              <a:t>tal</a:t>
            </a:r>
            <a:r>
              <a:rPr lang="en-US" sz="1800" b="1" dirty="0"/>
              <a:t> Revenue!</a:t>
            </a:r>
            <a:endParaRPr sz="1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2" name="Google Shape;292;p28"/>
          <p:cNvSpPr txBox="1">
            <a:spLocks noGrp="1"/>
          </p:cNvSpPr>
          <p:nvPr>
            <p:ph type="subTitle" idx="4294967295"/>
          </p:nvPr>
        </p:nvSpPr>
        <p:spPr>
          <a:xfrm>
            <a:off x="0" y="3582988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                 Total success!</a:t>
            </a:r>
            <a:endParaRPr sz="1800" dirty="0"/>
          </a:p>
        </p:txBody>
      </p:sp>
      <p:sp>
        <p:nvSpPr>
          <p:cNvPr id="293" name="Google Shape;293;p28"/>
          <p:cNvSpPr txBox="1">
            <a:spLocks noGrp="1"/>
          </p:cNvSpPr>
          <p:nvPr>
            <p:ph type="ctrTitle" idx="4294967295"/>
          </p:nvPr>
        </p:nvSpPr>
        <p:spPr>
          <a:xfrm>
            <a:off x="0" y="1657350"/>
            <a:ext cx="777240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       5995 </a:t>
            </a:r>
            <a:r>
              <a:rPr lang="en-US" sz="4800" dirty="0"/>
              <a:t>customers</a:t>
            </a:r>
            <a:endParaRPr sz="4800" dirty="0"/>
          </a:p>
        </p:txBody>
      </p:sp>
      <p:sp>
        <p:nvSpPr>
          <p:cNvPr id="294" name="Google Shape;294;p28"/>
          <p:cNvSpPr txBox="1">
            <a:spLocks noGrp="1"/>
          </p:cNvSpPr>
          <p:nvPr>
            <p:ph type="subTitle" idx="4294967295"/>
          </p:nvPr>
        </p:nvSpPr>
        <p:spPr>
          <a:xfrm>
            <a:off x="0" y="2268538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                  And growing…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87375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Sales Representation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dive </a:t>
            </a:r>
            <a:r>
              <a:rPr lang="en-US" dirty="0"/>
              <a:t>into</a:t>
            </a:r>
            <a:r>
              <a:rPr lang="en" dirty="0"/>
              <a:t> the </a:t>
            </a:r>
            <a:r>
              <a:rPr lang="en-US" dirty="0"/>
              <a:t>world of Data.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8202AA-E80C-4312-8734-8CA8C4320F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3554AF9-8200-438E-99CB-98F6D4997E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830235"/>
              </p:ext>
            </p:extLst>
          </p:nvPr>
        </p:nvGraphicFramePr>
        <p:xfrm>
          <a:off x="742950" y="609599"/>
          <a:ext cx="7820025" cy="4140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4B08A94-8378-4D21-86A9-9AD5DC0D63B6}"/>
              </a:ext>
            </a:extLst>
          </p:cNvPr>
          <p:cNvSpPr txBox="1"/>
          <p:nvPr/>
        </p:nvSpPr>
        <p:spPr>
          <a:xfrm>
            <a:off x="2335661" y="2089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6" name="Google Shape;626;p44">
            <a:extLst>
              <a:ext uri="{FF2B5EF4-FFF2-40B4-BE49-F238E27FC236}">
                <a16:creationId xmlns:a16="http://schemas.microsoft.com/office/drawing/2014/main" id="{560E1D1A-BEEE-41DC-9E65-4B146FCCFFAD}"/>
              </a:ext>
            </a:extLst>
          </p:cNvPr>
          <p:cNvSpPr txBox="1">
            <a:spLocks/>
          </p:cNvSpPr>
          <p:nvPr/>
        </p:nvSpPr>
        <p:spPr>
          <a:xfrm>
            <a:off x="2632800" y="142716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latin typeface="Lora" panose="020B0604020202020204" charset="0"/>
              </a:rPr>
              <a:t>Yearly Revenue Growth as per Category</a:t>
            </a:r>
          </a:p>
        </p:txBody>
      </p:sp>
    </p:spTree>
    <p:extLst>
      <p:ext uri="{BB962C8B-B14F-4D97-AF65-F5344CB8AC3E}">
        <p14:creationId xmlns:p14="http://schemas.microsoft.com/office/powerpoint/2010/main" val="73191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Category Wise Sales</a:t>
            </a:r>
            <a:endParaRPr dirty="0"/>
          </a:p>
        </p:txBody>
      </p:sp>
      <p:sp>
        <p:nvSpPr>
          <p:cNvPr id="627" name="Google Shape;627;p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628" name="Google Shape;628;p44"/>
          <p:cNvGrpSpPr/>
          <p:nvPr/>
        </p:nvGrpSpPr>
        <p:grpSpPr>
          <a:xfrm>
            <a:off x="1381092" y="1505778"/>
            <a:ext cx="3783190" cy="2675788"/>
            <a:chOff x="3778727" y="4460423"/>
            <a:chExt cx="720160" cy="647438"/>
          </a:xfrm>
        </p:grpSpPr>
        <p:sp>
          <p:nvSpPr>
            <p:cNvPr id="629" name="Google Shape;629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WIRES</a:t>
              </a:r>
              <a:endParaRPr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SWITCHGEAR</a:t>
              </a:r>
              <a:endParaRPr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ACCESSORIES</a:t>
              </a:r>
              <a:endParaRPr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CASING</a:t>
              </a:r>
              <a:endParaRPr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200" b="1" i="0" u="none" strike="noStrike" cap="none" dirty="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PIPES</a:t>
              </a:r>
              <a:endParaRPr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SWITCHES</a:t>
              </a:r>
              <a:endParaRPr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636" name="Google Shape;636;p44"/>
          <p:cNvCxnSpPr/>
          <p:nvPr/>
        </p:nvCxnSpPr>
        <p:spPr>
          <a:xfrm>
            <a:off x="5122572" y="1921144"/>
            <a:ext cx="960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37" name="Google Shape;637;p44"/>
          <p:cNvSpPr txBox="1"/>
          <p:nvPr/>
        </p:nvSpPr>
        <p:spPr>
          <a:xfrm>
            <a:off x="6174222" y="1764844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/>
              <a:t>43.45%</a:t>
            </a:r>
            <a:r>
              <a:rPr lang="en-US" sz="1000"/>
              <a:t> </a:t>
            </a:r>
            <a:endParaRPr sz="1000" dirty="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38" name="Google Shape;638;p44"/>
          <p:cNvCxnSpPr>
            <a:cxnSpLocks/>
          </p:cNvCxnSpPr>
          <p:nvPr/>
        </p:nvCxnSpPr>
        <p:spPr>
          <a:xfrm>
            <a:off x="4931016" y="2348243"/>
            <a:ext cx="1151856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39" name="Google Shape;639;p44"/>
          <p:cNvSpPr txBox="1"/>
          <p:nvPr/>
        </p:nvSpPr>
        <p:spPr>
          <a:xfrm>
            <a:off x="6180651" y="2202380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/>
              <a:t>26.38%</a:t>
            </a:r>
            <a:r>
              <a:rPr lang="en-US" sz="1000"/>
              <a:t> </a:t>
            </a:r>
            <a:endParaRPr sz="1000" dirty="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40" name="Google Shape;640;p44"/>
          <p:cNvCxnSpPr>
            <a:cxnSpLocks/>
          </p:cNvCxnSpPr>
          <p:nvPr/>
        </p:nvCxnSpPr>
        <p:spPr>
          <a:xfrm>
            <a:off x="4716832" y="2724146"/>
            <a:ext cx="136604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1" name="Google Shape;641;p44"/>
          <p:cNvSpPr txBox="1"/>
          <p:nvPr/>
        </p:nvSpPr>
        <p:spPr>
          <a:xfrm>
            <a:off x="6174222" y="2556373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/>
              <a:t>13.55%</a:t>
            </a:r>
            <a:r>
              <a:rPr lang="en-US" sz="1000"/>
              <a:t> </a:t>
            </a:r>
            <a:endParaRPr sz="1000" dirty="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42" name="Google Shape;642;p44"/>
          <p:cNvCxnSpPr>
            <a:cxnSpLocks/>
          </p:cNvCxnSpPr>
          <p:nvPr/>
        </p:nvCxnSpPr>
        <p:spPr>
          <a:xfrm>
            <a:off x="4466901" y="3137238"/>
            <a:ext cx="1615971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3" name="Google Shape;643;p44"/>
          <p:cNvSpPr txBox="1"/>
          <p:nvPr/>
        </p:nvSpPr>
        <p:spPr>
          <a:xfrm>
            <a:off x="6174222" y="2984634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/>
              <a:t>9.84%</a:t>
            </a:r>
            <a:r>
              <a:rPr lang="en-US" sz="1000"/>
              <a:t> </a:t>
            </a:r>
            <a:endParaRPr sz="1000" dirty="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44" name="Google Shape;644;p44"/>
          <p:cNvCxnSpPr>
            <a:cxnSpLocks/>
          </p:cNvCxnSpPr>
          <p:nvPr/>
        </p:nvCxnSpPr>
        <p:spPr>
          <a:xfrm>
            <a:off x="4233651" y="3522052"/>
            <a:ext cx="1849221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5" name="Google Shape;645;p44"/>
          <p:cNvSpPr txBox="1"/>
          <p:nvPr/>
        </p:nvSpPr>
        <p:spPr>
          <a:xfrm>
            <a:off x="6174222" y="3371276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6.16%</a:t>
            </a:r>
            <a:r>
              <a:rPr lang="en-US" sz="1000" dirty="0"/>
              <a:t> </a:t>
            </a:r>
            <a:endParaRPr sz="1000" dirty="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46" name="Google Shape;646;p44"/>
          <p:cNvCxnSpPr>
            <a:cxnSpLocks/>
          </p:cNvCxnSpPr>
          <p:nvPr/>
        </p:nvCxnSpPr>
        <p:spPr>
          <a:xfrm>
            <a:off x="3999213" y="3946309"/>
            <a:ext cx="2083659" cy="11804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7" name="Google Shape;647;p44"/>
          <p:cNvSpPr txBox="1"/>
          <p:nvPr/>
        </p:nvSpPr>
        <p:spPr>
          <a:xfrm>
            <a:off x="6174222" y="3788210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/>
              <a:t>0.57%</a:t>
            </a:r>
            <a:r>
              <a:rPr lang="en-US" sz="1000"/>
              <a:t> 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648" name="Google Shape;648;p4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649" name="Google Shape;649;p4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630;p44">
            <a:extLst>
              <a:ext uri="{FF2B5EF4-FFF2-40B4-BE49-F238E27FC236}">
                <a16:creationId xmlns:a16="http://schemas.microsoft.com/office/drawing/2014/main" id="{22B947AB-5560-4DAA-AF27-7B00F86FE3CC}"/>
              </a:ext>
            </a:extLst>
          </p:cNvPr>
          <p:cNvSpPr/>
          <p:nvPr/>
        </p:nvSpPr>
        <p:spPr>
          <a:xfrm>
            <a:off x="2802101" y="4125471"/>
            <a:ext cx="969799" cy="354498"/>
          </a:xfrm>
          <a:custGeom>
            <a:avLst/>
            <a:gdLst/>
            <a:ahLst/>
            <a:cxnLst/>
            <a:rect l="l" t="t" r="r" b="b"/>
            <a:pathLst>
              <a:path w="483" h="190" extrusionOk="0">
                <a:moveTo>
                  <a:pt x="0" y="0"/>
                </a:moveTo>
                <a:cubicBezTo>
                  <a:pt x="61" y="125"/>
                  <a:pt x="61" y="125"/>
                  <a:pt x="61" y="125"/>
                </a:cubicBezTo>
                <a:cubicBezTo>
                  <a:pt x="62" y="126"/>
                  <a:pt x="62" y="127"/>
                  <a:pt x="63" y="128"/>
                </a:cubicBezTo>
                <a:cubicBezTo>
                  <a:pt x="70" y="144"/>
                  <a:pt x="70" y="144"/>
                  <a:pt x="70" y="144"/>
                </a:cubicBezTo>
                <a:cubicBezTo>
                  <a:pt x="93" y="170"/>
                  <a:pt x="162" y="190"/>
                  <a:pt x="241" y="190"/>
                </a:cubicBezTo>
                <a:cubicBezTo>
                  <a:pt x="320" y="190"/>
                  <a:pt x="389" y="170"/>
                  <a:pt x="412" y="144"/>
                </a:cubicBezTo>
                <a:cubicBezTo>
                  <a:pt x="420" y="128"/>
                  <a:pt x="420" y="128"/>
                  <a:pt x="420" y="128"/>
                </a:cubicBezTo>
                <a:cubicBezTo>
                  <a:pt x="421" y="127"/>
                  <a:pt x="421" y="126"/>
                  <a:pt x="421" y="125"/>
                </a:cubicBezTo>
                <a:cubicBezTo>
                  <a:pt x="483" y="0"/>
                  <a:pt x="483" y="0"/>
                  <a:pt x="483" y="0"/>
                </a:cubicBezTo>
                <a:cubicBezTo>
                  <a:pt x="437" y="26"/>
                  <a:pt x="338" y="41"/>
                  <a:pt x="241" y="41"/>
                </a:cubicBezTo>
                <a:cubicBezTo>
                  <a:pt x="144" y="41"/>
                  <a:pt x="45" y="26"/>
                  <a:pt x="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LIGHTING</a:t>
            </a:r>
            <a:endParaRPr sz="1200" b="1" i="0" u="none" strike="noStrike" cap="none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0" name="Google Shape;646;p44">
            <a:extLst>
              <a:ext uri="{FF2B5EF4-FFF2-40B4-BE49-F238E27FC236}">
                <a16:creationId xmlns:a16="http://schemas.microsoft.com/office/drawing/2014/main" id="{D8B8338F-4AD2-4D4D-9F29-13B3B15C8F4A}"/>
              </a:ext>
            </a:extLst>
          </p:cNvPr>
          <p:cNvCxnSpPr>
            <a:cxnSpLocks/>
          </p:cNvCxnSpPr>
          <p:nvPr/>
        </p:nvCxnSpPr>
        <p:spPr>
          <a:xfrm flipV="1">
            <a:off x="3771900" y="4288489"/>
            <a:ext cx="2310972" cy="14231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1" name="Google Shape;647;p44">
            <a:extLst>
              <a:ext uri="{FF2B5EF4-FFF2-40B4-BE49-F238E27FC236}">
                <a16:creationId xmlns:a16="http://schemas.microsoft.com/office/drawing/2014/main" id="{D67C6C4F-3676-4E66-A6AA-41A1FBEF033C}"/>
              </a:ext>
            </a:extLst>
          </p:cNvPr>
          <p:cNvSpPr txBox="1"/>
          <p:nvPr/>
        </p:nvSpPr>
        <p:spPr>
          <a:xfrm>
            <a:off x="6174222" y="4156015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/>
              <a:t>0.05%</a:t>
            </a:r>
            <a:r>
              <a:rPr lang="en-US" sz="1000"/>
              <a:t> 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BBBAD0-2D11-4020-AE52-363692CA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CFB8B-B346-4CD3-993F-0154E67308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Lighting being introduced in 2022, there isn’t enough data.</a:t>
            </a:r>
          </a:p>
          <a:p>
            <a:r>
              <a:rPr lang="en-US" dirty="0"/>
              <a:t>Wires, Switchgear and casing have slowest growth.</a:t>
            </a:r>
          </a:p>
          <a:p>
            <a:r>
              <a:rPr lang="en-US" dirty="0"/>
              <a:t>Switches is showing a decrease in sales overtime.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E91C2-CCAF-4654-A65A-EA76384F81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6952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47AE-2D74-432C-8B13-0295B572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90961-2C23-4861-A952-78C1B71B86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Accessories and pipes are the highest growing categories so focusing majorly on those categories to improve their availability and quality.</a:t>
            </a:r>
          </a:p>
          <a:p>
            <a:r>
              <a:rPr lang="en-US" sz="1800" dirty="0"/>
              <a:t>Giving offers and discounts on Wires, Switchgear and Casing to increase the sale of those categories.</a:t>
            </a:r>
          </a:p>
          <a:p>
            <a:r>
              <a:rPr lang="en-US" sz="1800" dirty="0"/>
              <a:t>Using paid traffic, scarcity tactics and promotional campaigns for switches.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551E5-2803-40BF-8439-83222D1C9E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9129237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1147</Words>
  <Application>Microsoft Office PowerPoint</Application>
  <PresentationFormat>On-screen Show (16:9)</PresentationFormat>
  <Paragraphs>294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Quattrocento Sans</vt:lpstr>
      <vt:lpstr>Lora</vt:lpstr>
      <vt:lpstr>Calibri</vt:lpstr>
      <vt:lpstr>Arial</vt:lpstr>
      <vt:lpstr>Viola template</vt:lpstr>
      <vt:lpstr>Sales Data Presentation for Electrical Hardware E-commerce</vt:lpstr>
      <vt:lpstr>Index</vt:lpstr>
      <vt:lpstr> 76,54,41,957</vt:lpstr>
      <vt:lpstr>       5995 customers</vt:lpstr>
      <vt:lpstr>Sales Representation</vt:lpstr>
      <vt:lpstr>PowerPoint Presentation</vt:lpstr>
      <vt:lpstr>Category Wise Sales</vt:lpstr>
      <vt:lpstr>Key Insights</vt:lpstr>
      <vt:lpstr>Actions</vt:lpstr>
      <vt:lpstr>PowerPoint Presentation</vt:lpstr>
      <vt:lpstr>Key Insights</vt:lpstr>
      <vt:lpstr>PowerPoint Presentation</vt:lpstr>
      <vt:lpstr>Actions</vt:lpstr>
      <vt:lpstr>PowerPoint Presentation</vt:lpstr>
      <vt:lpstr>Items with increasing sale.</vt:lpstr>
      <vt:lpstr>PowerPoint Presentation</vt:lpstr>
      <vt:lpstr>Items with decreasing sale.</vt:lpstr>
      <vt:lpstr>New  introduced items.</vt:lpstr>
      <vt:lpstr>Critical Points</vt:lpstr>
      <vt:lpstr>Customer Retention Action</vt:lpstr>
      <vt:lpstr>Adding more K.P.I to increase data analysis and prediction for more sales.</vt:lpstr>
      <vt:lpstr>K.P.I. to add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Admin</cp:lastModifiedBy>
  <cp:revision>29</cp:revision>
  <cp:lastPrinted>2023-01-17T14:16:20Z</cp:lastPrinted>
  <dcterms:modified xsi:type="dcterms:W3CDTF">2023-01-17T14:18:00Z</dcterms:modified>
</cp:coreProperties>
</file>