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1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6" r:id="rId18"/>
    <p:sldId id="275" r:id="rId19"/>
    <p:sldId id="269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5D974-D2A4-4389-A8EC-642761F8F998}" v="26" dt="2023-04-14T10:09:54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4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sh\Downloads\Swig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sh\Downloads\Capstone%202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sh\Downloads\Capstone%202A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sh\Downloads\Swigg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sh\Downloads\Capstone%202A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[Swiggy.xlsx]Sheet1!PivotTable1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Restaurants area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Sheet1!$B$5:$B$15</c:f>
              <c:strCache>
                <c:ptCount val="10"/>
                <c:pt idx="0">
                  <c:v>Koramangala</c:v>
                </c:pt>
                <c:pt idx="1">
                  <c:v>Indiranagar</c:v>
                </c:pt>
                <c:pt idx="2">
                  <c:v>Basavanagudi</c:v>
                </c:pt>
                <c:pt idx="3">
                  <c:v>Malleshwaram</c:v>
                </c:pt>
                <c:pt idx="4">
                  <c:v>Ashok Nagar</c:v>
                </c:pt>
                <c:pt idx="5">
                  <c:v>Jayanagar</c:v>
                </c:pt>
                <c:pt idx="6">
                  <c:v>Frazer Town</c:v>
                </c:pt>
                <c:pt idx="7">
                  <c:v>Rajajinagar</c:v>
                </c:pt>
                <c:pt idx="8">
                  <c:v>Shanti Nagar</c:v>
                </c:pt>
                <c:pt idx="9">
                  <c:v>Vasanth Nagar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126</c:v>
                </c:pt>
                <c:pt idx="1">
                  <c:v>90</c:v>
                </c:pt>
                <c:pt idx="2">
                  <c:v>60</c:v>
                </c:pt>
                <c:pt idx="3">
                  <c:v>51</c:v>
                </c:pt>
                <c:pt idx="4">
                  <c:v>50</c:v>
                </c:pt>
                <c:pt idx="5">
                  <c:v>49</c:v>
                </c:pt>
                <c:pt idx="6">
                  <c:v>30</c:v>
                </c:pt>
                <c:pt idx="7">
                  <c:v>30</c:v>
                </c:pt>
                <c:pt idx="8">
                  <c:v>27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CB-459B-9D31-0F598BD40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4663360"/>
        <c:axId val="1634663840"/>
      </c:lineChart>
      <c:catAx>
        <c:axId val="1634663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alpha val="3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663840"/>
        <c:crosses val="autoZero"/>
        <c:auto val="1"/>
        <c:lblAlgn val="ctr"/>
        <c:lblOffset val="100"/>
        <c:noMultiLvlLbl val="0"/>
      </c:catAx>
      <c:valAx>
        <c:axId val="163466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38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66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2A (1).xlsx]Sheet10!PivotTable10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Sheet10!$H$3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Sheet10!$G$4:$G$48</c:f>
              <c:strCache>
                <c:ptCount val="44"/>
                <c:pt idx="0">
                  <c:v>Koramangala</c:v>
                </c:pt>
                <c:pt idx="1">
                  <c:v>Indiranagar</c:v>
                </c:pt>
                <c:pt idx="2">
                  <c:v>Jayanagar</c:v>
                </c:pt>
                <c:pt idx="3">
                  <c:v>Basavanagudi</c:v>
                </c:pt>
                <c:pt idx="4">
                  <c:v>Malleshwaram</c:v>
                </c:pt>
                <c:pt idx="5">
                  <c:v>Ashok Nagar</c:v>
                </c:pt>
                <c:pt idx="6">
                  <c:v>Frazer Town</c:v>
                </c:pt>
                <c:pt idx="7">
                  <c:v>Shivaji Nagar</c:v>
                </c:pt>
                <c:pt idx="8">
                  <c:v>Mg Road</c:v>
                </c:pt>
                <c:pt idx="9">
                  <c:v>Rajajinagar</c:v>
                </c:pt>
                <c:pt idx="10">
                  <c:v>Shanti Nagar</c:v>
                </c:pt>
                <c:pt idx="11">
                  <c:v>St Marks Road</c:v>
                </c:pt>
                <c:pt idx="12">
                  <c:v>Residency Road</c:v>
                </c:pt>
                <c:pt idx="13">
                  <c:v>Seshadripuram</c:v>
                </c:pt>
                <c:pt idx="14">
                  <c:v>Vasanth Nagar</c:v>
                </c:pt>
                <c:pt idx="15">
                  <c:v>Vijayanagar</c:v>
                </c:pt>
                <c:pt idx="16">
                  <c:v>Majestic</c:v>
                </c:pt>
                <c:pt idx="17">
                  <c:v>Richmond Town</c:v>
                </c:pt>
                <c:pt idx="18">
                  <c:v>Brigade Road</c:v>
                </c:pt>
                <c:pt idx="19">
                  <c:v>Ulsoor</c:v>
                </c:pt>
                <c:pt idx="20">
                  <c:v>Tavarekere</c:v>
                </c:pt>
                <c:pt idx="21">
                  <c:v>City Market</c:v>
                </c:pt>
                <c:pt idx="22">
                  <c:v>Adugodi</c:v>
                </c:pt>
                <c:pt idx="23">
                  <c:v>Central Bangalore</c:v>
                </c:pt>
                <c:pt idx="24">
                  <c:v>Church Street</c:v>
                </c:pt>
                <c:pt idx="25">
                  <c:v>Pulikeshi Nagar</c:v>
                </c:pt>
                <c:pt idx="26">
                  <c:v>Bannerghatta Main Road</c:v>
                </c:pt>
                <c:pt idx="27">
                  <c:v>Commercial Street</c:v>
                </c:pt>
                <c:pt idx="28">
                  <c:v>Halasuru</c:v>
                </c:pt>
                <c:pt idx="29">
                  <c:v>Banashankari</c:v>
                </c:pt>
                <c:pt idx="30">
                  <c:v>Austin Town</c:v>
                </c:pt>
                <c:pt idx="31">
                  <c:v>Lavelle Road</c:v>
                </c:pt>
                <c:pt idx="32">
                  <c:v>Domlur</c:v>
                </c:pt>
                <c:pt idx="33">
                  <c:v>Sheshadripuram</c:v>
                </c:pt>
                <c:pt idx="34">
                  <c:v>Cunningham Road</c:v>
                </c:pt>
                <c:pt idx="35">
                  <c:v>Ejipura</c:v>
                </c:pt>
                <c:pt idx="36">
                  <c:v>Race Course Road</c:v>
                </c:pt>
                <c:pt idx="37">
                  <c:v>K R Road</c:v>
                </c:pt>
                <c:pt idx="38">
                  <c:v>Chamarajpet</c:v>
                </c:pt>
                <c:pt idx="39">
                  <c:v>M G Road</c:v>
                </c:pt>
                <c:pt idx="40">
                  <c:v>R T Nagar</c:v>
                </c:pt>
                <c:pt idx="41">
                  <c:v>Sadashiva Nagar</c:v>
                </c:pt>
                <c:pt idx="42">
                  <c:v>Wilson Garden</c:v>
                </c:pt>
                <c:pt idx="43">
                  <c:v>BTM Layout</c:v>
                </c:pt>
              </c:strCache>
            </c:strRef>
          </c:cat>
          <c:val>
            <c:numRef>
              <c:f>Sheet10!$H$4:$H$48</c:f>
              <c:numCache>
                <c:formatCode>General</c:formatCode>
                <c:ptCount val="44"/>
                <c:pt idx="0">
                  <c:v>1188</c:v>
                </c:pt>
                <c:pt idx="1">
                  <c:v>586</c:v>
                </c:pt>
                <c:pt idx="2">
                  <c:v>489</c:v>
                </c:pt>
                <c:pt idx="3">
                  <c:v>441</c:v>
                </c:pt>
                <c:pt idx="4">
                  <c:v>367</c:v>
                </c:pt>
                <c:pt idx="5">
                  <c:v>324</c:v>
                </c:pt>
                <c:pt idx="6">
                  <c:v>240</c:v>
                </c:pt>
                <c:pt idx="7">
                  <c:v>193</c:v>
                </c:pt>
                <c:pt idx="8">
                  <c:v>188</c:v>
                </c:pt>
                <c:pt idx="9">
                  <c:v>164</c:v>
                </c:pt>
                <c:pt idx="10">
                  <c:v>156</c:v>
                </c:pt>
                <c:pt idx="11">
                  <c:v>136</c:v>
                </c:pt>
                <c:pt idx="12">
                  <c:v>126</c:v>
                </c:pt>
                <c:pt idx="13">
                  <c:v>119</c:v>
                </c:pt>
                <c:pt idx="14">
                  <c:v>112</c:v>
                </c:pt>
                <c:pt idx="15">
                  <c:v>109</c:v>
                </c:pt>
                <c:pt idx="16">
                  <c:v>101</c:v>
                </c:pt>
                <c:pt idx="17">
                  <c:v>100</c:v>
                </c:pt>
                <c:pt idx="18">
                  <c:v>95</c:v>
                </c:pt>
                <c:pt idx="19">
                  <c:v>86</c:v>
                </c:pt>
                <c:pt idx="20">
                  <c:v>75</c:v>
                </c:pt>
                <c:pt idx="21">
                  <c:v>72</c:v>
                </c:pt>
                <c:pt idx="22">
                  <c:v>67</c:v>
                </c:pt>
                <c:pt idx="23">
                  <c:v>64</c:v>
                </c:pt>
                <c:pt idx="24">
                  <c:v>47</c:v>
                </c:pt>
                <c:pt idx="25">
                  <c:v>36</c:v>
                </c:pt>
                <c:pt idx="26">
                  <c:v>28</c:v>
                </c:pt>
                <c:pt idx="27">
                  <c:v>24</c:v>
                </c:pt>
                <c:pt idx="28">
                  <c:v>24</c:v>
                </c:pt>
                <c:pt idx="29">
                  <c:v>23</c:v>
                </c:pt>
                <c:pt idx="30">
                  <c:v>21</c:v>
                </c:pt>
                <c:pt idx="31">
                  <c:v>20</c:v>
                </c:pt>
                <c:pt idx="32">
                  <c:v>15</c:v>
                </c:pt>
                <c:pt idx="33">
                  <c:v>12</c:v>
                </c:pt>
                <c:pt idx="34">
                  <c:v>11</c:v>
                </c:pt>
                <c:pt idx="35">
                  <c:v>9</c:v>
                </c:pt>
                <c:pt idx="36">
                  <c:v>8</c:v>
                </c:pt>
                <c:pt idx="37">
                  <c:v>7</c:v>
                </c:pt>
                <c:pt idx="38">
                  <c:v>6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4</c:v>
                </c:pt>
                <c:pt idx="4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0-420E-A08C-36AA1E9DB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572645647"/>
        <c:axId val="572643247"/>
      </c:areaChart>
      <c:catAx>
        <c:axId val="57264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643247"/>
        <c:crosses val="autoZero"/>
        <c:auto val="1"/>
        <c:lblAlgn val="ctr"/>
        <c:lblOffset val="100"/>
        <c:noMultiLvlLbl val="0"/>
      </c:catAx>
      <c:valAx>
        <c:axId val="5726432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6456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2A (1).xlsx]Sheet10!PivotTable11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Lowest rated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Sheet10!$K$4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BF-425E-9D80-358395125CB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BF-425E-9D80-358395125CB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BF-425E-9D80-358395125CB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9BF-425E-9D80-358395125CB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9BF-425E-9D80-358395125CB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9BF-425E-9D80-358395125CB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9BF-425E-9D80-358395125CB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9BF-425E-9D80-358395125CB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9BF-425E-9D80-358395125CB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9BF-425E-9D80-358395125C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Sheet10!$J$5:$J$15</c:f>
              <c:strCache>
                <c:ptCount val="10"/>
                <c:pt idx="0">
                  <c:v>Indiranagar</c:v>
                </c:pt>
                <c:pt idx="1">
                  <c:v>Vasanth Nagar</c:v>
                </c:pt>
                <c:pt idx="2">
                  <c:v>Koramangala</c:v>
                </c:pt>
                <c:pt idx="3">
                  <c:v>Basavanagudi</c:v>
                </c:pt>
                <c:pt idx="4">
                  <c:v>Jayanagar</c:v>
                </c:pt>
                <c:pt idx="5">
                  <c:v>Ashok Nagar</c:v>
                </c:pt>
                <c:pt idx="6">
                  <c:v>Malleshwaram</c:v>
                </c:pt>
                <c:pt idx="7">
                  <c:v>Lavelle Road</c:v>
                </c:pt>
                <c:pt idx="8">
                  <c:v>Brigade Road</c:v>
                </c:pt>
                <c:pt idx="9">
                  <c:v>Tavarekere</c:v>
                </c:pt>
              </c:strCache>
            </c:strRef>
          </c:cat>
          <c:val>
            <c:numRef>
              <c:f>Sheet10!$K$5:$K$15</c:f>
              <c:numCache>
                <c:formatCode>General</c:formatCode>
                <c:ptCount val="10"/>
                <c:pt idx="0">
                  <c:v>446</c:v>
                </c:pt>
                <c:pt idx="1">
                  <c:v>405</c:v>
                </c:pt>
                <c:pt idx="2">
                  <c:v>318</c:v>
                </c:pt>
                <c:pt idx="3">
                  <c:v>292</c:v>
                </c:pt>
                <c:pt idx="4">
                  <c:v>243</c:v>
                </c:pt>
                <c:pt idx="5">
                  <c:v>240</c:v>
                </c:pt>
                <c:pt idx="6">
                  <c:v>219</c:v>
                </c:pt>
                <c:pt idx="7">
                  <c:v>218</c:v>
                </c:pt>
                <c:pt idx="8">
                  <c:v>193</c:v>
                </c:pt>
                <c:pt idx="9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9BF-425E-9D80-358395125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[Swiggy.xlsx]Insights!PivotTable1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Most expensive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Insights!$B$3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Insights!$A$4:$A$11</c:f>
              <c:strCache>
                <c:ptCount val="7"/>
                <c:pt idx="0">
                  <c:v>Biryani</c:v>
                </c:pt>
                <c:pt idx="1">
                  <c:v>Desserts</c:v>
                </c:pt>
                <c:pt idx="2">
                  <c:v>Fast Food</c:v>
                </c:pt>
                <c:pt idx="3">
                  <c:v>Chinese</c:v>
                </c:pt>
                <c:pt idx="4">
                  <c:v>Beverages</c:v>
                </c:pt>
                <c:pt idx="5">
                  <c:v>North Indian</c:v>
                </c:pt>
                <c:pt idx="6">
                  <c:v>South Indian</c:v>
                </c:pt>
              </c:strCache>
            </c:strRef>
          </c:cat>
          <c:val>
            <c:numRef>
              <c:f>Insights!$B$4:$B$11</c:f>
              <c:numCache>
                <c:formatCode>General</c:formatCode>
                <c:ptCount val="7"/>
                <c:pt idx="0">
                  <c:v>348.52890995260663</c:v>
                </c:pt>
                <c:pt idx="1">
                  <c:v>320.08084358523723</c:v>
                </c:pt>
                <c:pt idx="2">
                  <c:v>224.05016313213704</c:v>
                </c:pt>
                <c:pt idx="3">
                  <c:v>221.38772314437833</c:v>
                </c:pt>
                <c:pt idx="4">
                  <c:v>195.51259842519684</c:v>
                </c:pt>
                <c:pt idx="5">
                  <c:v>186.19148161630869</c:v>
                </c:pt>
                <c:pt idx="6">
                  <c:v>97.615780445969122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5-429D-83B7-CE934F620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1123510240"/>
        <c:axId val="1123510720"/>
      </c:areaChart>
      <c:catAx>
        <c:axId val="112351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510720"/>
        <c:crosses val="autoZero"/>
        <c:auto val="1"/>
        <c:lblAlgn val="ctr"/>
        <c:lblOffset val="100"/>
        <c:noMultiLvlLbl val="0"/>
      </c:catAx>
      <c:valAx>
        <c:axId val="112351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8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510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2A (1).xlsx]Sheet3!PivotTable3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Cuisines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Sheet3!$C$6:$C$13</c:f>
              <c:strCache>
                <c:ptCount val="7"/>
                <c:pt idx="0">
                  <c:v>Beverages</c:v>
                </c:pt>
                <c:pt idx="1">
                  <c:v>Biryani</c:v>
                </c:pt>
                <c:pt idx="2">
                  <c:v>Chinese</c:v>
                </c:pt>
                <c:pt idx="3">
                  <c:v>Desserts</c:v>
                </c:pt>
                <c:pt idx="4">
                  <c:v>Fast Food</c:v>
                </c:pt>
                <c:pt idx="5">
                  <c:v>North Indian</c:v>
                </c:pt>
                <c:pt idx="6">
                  <c:v>South Indian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1270</c:v>
                </c:pt>
                <c:pt idx="1">
                  <c:v>1055</c:v>
                </c:pt>
                <c:pt idx="2">
                  <c:v>3193</c:v>
                </c:pt>
                <c:pt idx="3">
                  <c:v>1138</c:v>
                </c:pt>
                <c:pt idx="4">
                  <c:v>2451</c:v>
                </c:pt>
                <c:pt idx="5">
                  <c:v>2747</c:v>
                </c:pt>
                <c:pt idx="6">
                  <c:v>1750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B-409B-B72D-0FE2A016D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99292991"/>
        <c:axId val="799292031"/>
      </c:barChart>
      <c:catAx>
        <c:axId val="79929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92031"/>
        <c:crosses val="autoZero"/>
        <c:auto val="1"/>
        <c:lblAlgn val="ctr"/>
        <c:lblOffset val="100"/>
        <c:noMultiLvlLbl val="0"/>
      </c:catAx>
      <c:valAx>
        <c:axId val="799292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92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7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7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7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7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F957-1BCF-2B86-F14F-38B7350D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DAA7-DF44-7098-933B-3CC617A5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A4B5-7C51-34AF-C635-65C17CA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27A5-777C-366A-6BEB-67516287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EB0B-7088-940D-BB43-EEE955E4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8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E7B0-8717-892A-C4FA-A656D750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F865A-1275-AD21-EC74-6CF20769E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43D7-8235-438C-ACF6-3D320CEE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AF50-E9B1-91D8-A73A-1C6A0C17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6807-D052-EA6E-2719-C7D865B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0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932DF-CB44-92AD-CBCB-16B4883DB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67946-5D9B-64A9-DFCE-7A47890C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121E-0614-7B83-9D12-8A16F4B7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8BE1-CA1B-5929-3BBC-02A7438B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8FB0-3A93-B414-BD5A-61076891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ACAA-E758-C681-9FC6-FAD315D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4D77-D26F-3855-2021-1FAF774C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7CAA-36B3-FDC8-E472-4B694AA7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E27B-170C-CA63-0BAD-9D9C2DF1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9D41-6C46-A282-316A-8227C428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9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CC11-B9D2-F17F-1982-F8C7816E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5F3B-7C51-05E4-2F19-0AFC0B9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DB44-D31F-7E22-B30B-729480A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C546-8FBB-F197-D0F2-7BD2D9B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5D68-7555-92A3-24A2-51B130D2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ED38-3EB2-1700-7470-A8664E65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0BA3-93A1-C356-11C0-161BF76C6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2048-71F0-ED5C-55EB-D20B193D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1C15-351D-B1C9-50C2-808E412C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53A4-CABB-842A-6D2E-80623C2B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3F39-FA89-1334-4DC3-2675D465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C9B2-BFBB-D1E6-6DE9-A985B809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D17E-FF3D-4F3E-F558-9731C16D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E8585-7E0E-6020-4C82-F1305AB0C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C29ED-3936-6B26-3FC6-03ABC4EC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41B8B-A05A-74C8-2547-D0AEB004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6E661-162C-E1B8-F02E-854D358D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CF413-FE84-9986-CF89-8B91563E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61F12-B079-5126-F431-5DD7C857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815D-40F7-E042-61CD-94CF204D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FACFA-FB6C-F9A5-C808-A753433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1758-AF60-9ED0-9362-62D7C054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133A5-040B-2017-E233-3F77C72D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3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AC18C-964F-BCA0-6ABE-701EB764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893E6-4F48-25B8-6221-55A07D1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955B0-A6D9-81D4-7ECA-FDE223A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9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72E8-B362-CF59-E9BA-9135BA9D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1539-4B24-D084-E8FF-269F12C9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24F7D-5BC0-6913-070C-B0CB0801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94A33-6AC9-0C2D-630B-4BBD5B8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5897-97F3-3D2E-EED7-0E3B0CED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85D64-20A5-0125-A917-E4DA6E9F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8B81-653D-4A76-9D94-1BEB680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2AF9-2608-2A1C-80C2-12BCD1DB1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CE9EE-AF38-0AB8-9A3E-0506E7C1F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01DB-9BB0-7CD6-FD02-C5171E54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D50A-631F-CCB2-B4AC-4F5801CC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9671-57DD-8496-4051-CBD4571E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3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E109C-E9FD-3791-970C-803C7B6A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016A-9E76-C31B-6E39-BC1F5FE4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1209-35B9-DEBD-E114-CE2B4B6D1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EB1A-CDDB-4867-96CB-EBB75C2F7C83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6A0F-A16C-41D5-E13A-3CD8E7DC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A05E-A9F9-1761-4654-AC384DD95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6415-8EC0-4E93-8593-3DCE80F7E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8150089">
            <a:off x="4262161" y="306056"/>
            <a:ext cx="3895043" cy="3792032"/>
          </a:xfrm>
          <a:prstGeom prst="teardrop">
            <a:avLst/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72" y="613644"/>
            <a:ext cx="3176855" cy="3176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2EE32-5303-A98E-E42B-E387C2C6D630}"/>
              </a:ext>
            </a:extLst>
          </p:cNvPr>
          <p:cNvSpPr txBox="1"/>
          <p:nvPr/>
        </p:nvSpPr>
        <p:spPr>
          <a:xfrm>
            <a:off x="2044930" y="5659581"/>
            <a:ext cx="849560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Swiggy</a:t>
            </a:r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restaurant's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50F93-8ABF-2399-F846-C3640604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26" y="389386"/>
            <a:ext cx="3657298" cy="3657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D0DE8-6B12-32B7-3A6A-19CCA14BBA6D}"/>
              </a:ext>
            </a:extLst>
          </p:cNvPr>
          <p:cNvSpPr txBox="1"/>
          <p:nvPr/>
        </p:nvSpPr>
        <p:spPr>
          <a:xfrm>
            <a:off x="14349162" y="2066152"/>
            <a:ext cx="89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Find the best location for cloud kitchen for client in </a:t>
            </a:r>
            <a:r>
              <a:rPr lang="en-IN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Banglore</a:t>
            </a: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7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77">
        <p159:morph option="byObject"/>
      </p:transition>
    </mc:Choice>
    <mc:Fallback xmlns="">
      <p:transition spd="slow" advTm="277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2661270">
            <a:off x="858267" y="1995096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0" y="2050830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2518756" y="903673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scraping  and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21991-D114-F3A7-38F8-9115AF244ADC}"/>
              </a:ext>
            </a:extLst>
          </p:cNvPr>
          <p:cNvSpPr txBox="1"/>
          <p:nvPr/>
        </p:nvSpPr>
        <p:spPr>
          <a:xfrm>
            <a:off x="2518756" y="2186604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Beautiful Soup library</a:t>
            </a:r>
          </a:p>
        </p:txBody>
      </p:sp>
    </p:spTree>
    <p:extLst>
      <p:ext uri="{BB962C8B-B14F-4D97-AF65-F5344CB8AC3E}">
        <p14:creationId xmlns:p14="http://schemas.microsoft.com/office/powerpoint/2010/main" val="69285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2661270">
            <a:off x="1057772" y="4630230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5" y="4685964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2518756" y="903673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scraping  and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21991-D114-F3A7-38F8-9115AF244ADC}"/>
              </a:ext>
            </a:extLst>
          </p:cNvPr>
          <p:cNvSpPr txBox="1"/>
          <p:nvPr/>
        </p:nvSpPr>
        <p:spPr>
          <a:xfrm>
            <a:off x="2518756" y="2491325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Beautiful Soup for 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32955-E7D3-669F-439A-755B8B7F7106}"/>
              </a:ext>
            </a:extLst>
          </p:cNvPr>
          <p:cNvSpPr txBox="1"/>
          <p:nvPr/>
        </p:nvSpPr>
        <p:spPr>
          <a:xfrm>
            <a:off x="2518756" y="4758008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Pandas for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02519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8938730" flipH="1">
            <a:off x="9629104" y="710495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44" y="766229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2518756" y="903673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Analysing  Data </a:t>
            </a:r>
          </a:p>
        </p:txBody>
      </p:sp>
    </p:spTree>
    <p:extLst>
      <p:ext uri="{BB962C8B-B14F-4D97-AF65-F5344CB8AC3E}">
        <p14:creationId xmlns:p14="http://schemas.microsoft.com/office/powerpoint/2010/main" val="87213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8938730" flipH="1">
            <a:off x="9629104" y="2373040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44" y="2428774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2518756" y="903673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Analysing  Data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21991-D114-F3A7-38F8-9115AF244ADC}"/>
              </a:ext>
            </a:extLst>
          </p:cNvPr>
          <p:cNvSpPr txBox="1"/>
          <p:nvPr/>
        </p:nvSpPr>
        <p:spPr>
          <a:xfrm>
            <a:off x="2518756" y="2491325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Excel for </a:t>
            </a:r>
            <a:r>
              <a:rPr lang="en-IN" sz="28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analyzing</a:t>
            </a: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68681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3292019" flipH="1">
            <a:off x="6553395" y="176560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35" y="232294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536172" y="293800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Area-wise distribution of restaurant</a:t>
            </a: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53BD-B2EE-9650-7985-EA3D00420628}"/>
              </a:ext>
            </a:extLst>
          </p:cNvPr>
          <p:cNvSpPr txBox="1"/>
          <p:nvPr/>
        </p:nvSpPr>
        <p:spPr>
          <a:xfrm>
            <a:off x="6597535" y="2286000"/>
            <a:ext cx="4845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Koramangala has highest no. of restaurants</a:t>
            </a:r>
          </a:p>
          <a:p>
            <a:r>
              <a:rPr lang="en-IN" dirty="0">
                <a:solidFill>
                  <a:schemeClr val="bg1"/>
                </a:solidFill>
              </a:rPr>
              <a:t>      that is 126 in total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bg1"/>
                </a:solidFill>
              </a:rPr>
              <a:t>Dodakattappa</a:t>
            </a:r>
            <a:r>
              <a:rPr lang="en-IN" dirty="0">
                <a:solidFill>
                  <a:schemeClr val="bg1"/>
                </a:solidFill>
              </a:rPr>
              <a:t> has only 1 restaurants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B8D76-2E75-DAE5-A5B1-FD3AE6B1F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71062"/>
              </p:ext>
            </p:extLst>
          </p:nvPr>
        </p:nvGraphicFramePr>
        <p:xfrm>
          <a:off x="129462" y="1443469"/>
          <a:ext cx="6098618" cy="4296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36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3292019" flipH="1">
            <a:off x="6553395" y="176560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35" y="232294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536172" y="293800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1000+ delivery reviews</a:t>
            </a: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53BD-B2EE-9650-7985-EA3D00420628}"/>
              </a:ext>
            </a:extLst>
          </p:cNvPr>
          <p:cNvSpPr txBox="1"/>
          <p:nvPr/>
        </p:nvSpPr>
        <p:spPr>
          <a:xfrm>
            <a:off x="6597535" y="2286000"/>
            <a:ext cx="4845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Koramangala has maximum number of </a:t>
            </a:r>
            <a:r>
              <a:rPr lang="en-IN" dirty="0" err="1">
                <a:solidFill>
                  <a:schemeClr val="bg1"/>
                </a:solidFill>
              </a:rPr>
              <a:t>restauraunts</a:t>
            </a:r>
            <a:r>
              <a:rPr lang="en-IN" dirty="0">
                <a:solidFill>
                  <a:schemeClr val="bg1"/>
                </a:solidFill>
              </a:rPr>
              <a:t> with 1000+ delivery  reviews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Jayanagar comes second with 586 reviews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F0B49A1-0DA1-EB37-BF74-4F2758ACF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154275"/>
              </p:ext>
            </p:extLst>
          </p:nvPr>
        </p:nvGraphicFramePr>
        <p:xfrm>
          <a:off x="119148" y="1341407"/>
          <a:ext cx="5976851" cy="4253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048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3292019" flipH="1">
            <a:off x="6553395" y="176560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35" y="232294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536172" y="293800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Area with lowest reviews  for food </a:t>
            </a: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53BD-B2EE-9650-7985-EA3D00420628}"/>
              </a:ext>
            </a:extLst>
          </p:cNvPr>
          <p:cNvSpPr txBox="1"/>
          <p:nvPr/>
        </p:nvSpPr>
        <p:spPr>
          <a:xfrm>
            <a:off x="6597534" y="2286000"/>
            <a:ext cx="5208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Indiranagar has  highest number of restaurants with low rating followed by Vasanth Nagar and Koramangala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89C5BE-7F2A-D241-C52C-27F2AD16E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78671"/>
              </p:ext>
            </p:extLst>
          </p:nvPr>
        </p:nvGraphicFramePr>
        <p:xfrm>
          <a:off x="0" y="1410350"/>
          <a:ext cx="6179160" cy="396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84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3292019" flipH="1">
            <a:off x="6553395" y="176560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35" y="232294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536172" y="293800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Most </a:t>
            </a: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expensive</a:t>
            </a:r>
            <a:r>
              <a:rPr lang="en-IN" sz="2800" dirty="0">
                <a:solidFill>
                  <a:schemeClr val="bg1"/>
                </a:solidFill>
              </a:rPr>
              <a:t> food </a:t>
            </a: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53BD-B2EE-9650-7985-EA3D00420628}"/>
              </a:ext>
            </a:extLst>
          </p:cNvPr>
          <p:cNvSpPr txBox="1"/>
          <p:nvPr/>
        </p:nvSpPr>
        <p:spPr>
          <a:xfrm>
            <a:off x="6597534" y="2286000"/>
            <a:ext cx="520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Biryani is most expensive food on average costing 350 </a:t>
            </a:r>
            <a:r>
              <a:rPr lang="en-IN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rs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per person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437A66-9021-ED74-C8F3-D50C36125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730761"/>
              </p:ext>
            </p:extLst>
          </p:nvPr>
        </p:nvGraphicFramePr>
        <p:xfrm>
          <a:off x="0" y="1110820"/>
          <a:ext cx="6096000" cy="44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290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3292019" flipH="1">
            <a:off x="8598326" y="31098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466" y="86832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536172" y="293800"/>
            <a:ext cx="6986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Number of restaurants serving the cuisines</a:t>
            </a: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53BD-B2EE-9650-7985-EA3D00420628}"/>
              </a:ext>
            </a:extLst>
          </p:cNvPr>
          <p:cNvSpPr txBox="1"/>
          <p:nvPr/>
        </p:nvSpPr>
        <p:spPr>
          <a:xfrm>
            <a:off x="6597535" y="2286000"/>
            <a:ext cx="484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Chinese is being served by highest number of restaurants followed by north Indian food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F84944-D112-F57C-C618-03AE9CFDC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030590"/>
              </p:ext>
            </p:extLst>
          </p:nvPr>
        </p:nvGraphicFramePr>
        <p:xfrm>
          <a:off x="94211" y="1742720"/>
          <a:ext cx="5935288" cy="390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ardrop 2">
            <a:extLst>
              <a:ext uri="{FF2B5EF4-FFF2-40B4-BE49-F238E27FC236}">
                <a16:creationId xmlns:a16="http://schemas.microsoft.com/office/drawing/2014/main" id="{F72FC506-DD59-B5E8-B3B7-E4A4D90C4672}"/>
              </a:ext>
            </a:extLst>
          </p:cNvPr>
          <p:cNvSpPr/>
          <p:nvPr/>
        </p:nvSpPr>
        <p:spPr>
          <a:xfrm rot="13524580" flipH="1">
            <a:off x="-750063" y="2042815"/>
            <a:ext cx="516027" cy="48636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FF1BA-CF8D-4260-E4A0-7EC6108D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1">
            <a:off x="-695023" y="2064801"/>
            <a:ext cx="442396" cy="442396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97BCDDF3-A152-524C-C5E1-3153D4C52A33}"/>
              </a:ext>
            </a:extLst>
          </p:cNvPr>
          <p:cNvSpPr/>
          <p:nvPr/>
        </p:nvSpPr>
        <p:spPr>
          <a:xfrm rot="13524580" flipH="1">
            <a:off x="-1256101" y="2514104"/>
            <a:ext cx="516027" cy="48636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9A526-39A4-B215-1698-39D972A7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1">
            <a:off x="-1201061" y="2536090"/>
            <a:ext cx="442396" cy="442396"/>
          </a:xfrm>
          <a:prstGeom prst="rect">
            <a:avLst/>
          </a:prstGeom>
        </p:spPr>
      </p:pic>
      <p:sp>
        <p:nvSpPr>
          <p:cNvPr id="11" name="Teardrop 10">
            <a:extLst>
              <a:ext uri="{FF2B5EF4-FFF2-40B4-BE49-F238E27FC236}">
                <a16:creationId xmlns:a16="http://schemas.microsoft.com/office/drawing/2014/main" id="{008BAA86-9A9C-6712-929C-CCB8283DDD2C}"/>
              </a:ext>
            </a:extLst>
          </p:cNvPr>
          <p:cNvSpPr/>
          <p:nvPr/>
        </p:nvSpPr>
        <p:spPr>
          <a:xfrm rot="13524580" flipH="1">
            <a:off x="-1561893" y="1736540"/>
            <a:ext cx="516027" cy="48636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53A8B-8CD0-4722-50CC-C26D6D05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1">
            <a:off x="-1506853" y="1758526"/>
            <a:ext cx="442396" cy="4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2713933" flipH="1">
            <a:off x="3945211" y="2492325"/>
            <a:ext cx="4108037" cy="407194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>
                  <a:alpha val="51000"/>
                </a:srgb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>
                    <a:lumMod val="99000"/>
                    <a:lumOff val="1000"/>
                    <a:alpha val="28000"/>
                  </a:srgbClr>
                </a:gs>
                <a:gs pos="40000">
                  <a:schemeClr val="accent1">
                    <a:lumMod val="45000"/>
                    <a:lumOff val="55000"/>
                    <a:alpha val="43000"/>
                  </a:schemeClr>
                </a:gs>
                <a:gs pos="67000">
                  <a:srgbClr val="92D050">
                    <a:alpha val="13000"/>
                  </a:srgbClr>
                </a:gs>
                <a:gs pos="80000">
                  <a:srgbClr val="FFFF00">
                    <a:alpha val="3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92" y="2249575"/>
            <a:ext cx="4239074" cy="4239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6384175" y="33275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pic>
        <p:nvPicPr>
          <p:cNvPr id="3" name="Picture 2" descr="A picture containing text, map, atlas, diagram&#10;&#10;Description automatically generated">
            <a:extLst>
              <a:ext uri="{FF2B5EF4-FFF2-40B4-BE49-F238E27FC236}">
                <a16:creationId xmlns:a16="http://schemas.microsoft.com/office/drawing/2014/main" id="{47939611-E162-CA2E-59F9-B0507E506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23506" r="12853" b="26809"/>
          <a:stretch/>
        </p:blipFill>
        <p:spPr>
          <a:xfrm>
            <a:off x="18985" y="192590"/>
            <a:ext cx="6094798" cy="5380074"/>
          </a:xfrm>
          <a:prstGeom prst="rect">
            <a:avLst/>
          </a:prstGeom>
        </p:spPr>
      </p:pic>
      <p:sp>
        <p:nvSpPr>
          <p:cNvPr id="6" name="Teardrop 5">
            <a:extLst>
              <a:ext uri="{FF2B5EF4-FFF2-40B4-BE49-F238E27FC236}">
                <a16:creationId xmlns:a16="http://schemas.microsoft.com/office/drawing/2014/main" id="{700F1439-FC3F-F34C-CDD8-CCD8D26F2C7D}"/>
              </a:ext>
            </a:extLst>
          </p:cNvPr>
          <p:cNvSpPr/>
          <p:nvPr/>
        </p:nvSpPr>
        <p:spPr>
          <a:xfrm rot="13524580" flipH="1">
            <a:off x="3603454" y="2360857"/>
            <a:ext cx="516027" cy="48636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793C5-FF0C-59B3-B287-C333E095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1">
            <a:off x="3658494" y="2382843"/>
            <a:ext cx="442396" cy="442396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ADB175B1-894F-CBEE-C19B-D915596379A1}"/>
              </a:ext>
            </a:extLst>
          </p:cNvPr>
          <p:cNvSpPr/>
          <p:nvPr/>
        </p:nvSpPr>
        <p:spPr>
          <a:xfrm rot="13524580" flipH="1">
            <a:off x="3097416" y="2832146"/>
            <a:ext cx="516027" cy="48636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CA48CD-CDF6-6586-2FF3-1E2584332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1">
            <a:off x="3152456" y="2854132"/>
            <a:ext cx="442396" cy="442396"/>
          </a:xfrm>
          <a:prstGeom prst="rect">
            <a:avLst/>
          </a:prstGeom>
        </p:spPr>
      </p:pic>
      <p:sp>
        <p:nvSpPr>
          <p:cNvPr id="11" name="Teardrop 10">
            <a:extLst>
              <a:ext uri="{FF2B5EF4-FFF2-40B4-BE49-F238E27FC236}">
                <a16:creationId xmlns:a16="http://schemas.microsoft.com/office/drawing/2014/main" id="{81DDEBCC-638F-B890-E577-0EB43B56B0CB}"/>
              </a:ext>
            </a:extLst>
          </p:cNvPr>
          <p:cNvSpPr/>
          <p:nvPr/>
        </p:nvSpPr>
        <p:spPr>
          <a:xfrm rot="13524580" flipH="1">
            <a:off x="2791624" y="2054582"/>
            <a:ext cx="516027" cy="48636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46958F-7183-ADAC-2E1C-94185ACB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61">
            <a:off x="2846664" y="2076568"/>
            <a:ext cx="442396" cy="442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3E2913-69AE-AF81-4F76-EBCDEC539E44}"/>
              </a:ext>
            </a:extLst>
          </p:cNvPr>
          <p:cNvSpPr txBox="1"/>
          <p:nvPr/>
        </p:nvSpPr>
        <p:spPr>
          <a:xfrm>
            <a:off x="6384176" y="1386553"/>
            <a:ext cx="578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Koramangala ,J.P Road, </a:t>
            </a:r>
            <a:r>
              <a:rPr lang="en-IN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ashok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nagar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would</a:t>
            </a:r>
          </a:p>
          <a:p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be ideal Place  to start cloud kitchen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EC68F-9495-AE3F-E2FD-CCB9C1EAB340}"/>
              </a:ext>
            </a:extLst>
          </p:cNvPr>
          <p:cNvSpPr txBox="1"/>
          <p:nvPr/>
        </p:nvSpPr>
        <p:spPr>
          <a:xfrm>
            <a:off x="6392297" y="2312177"/>
            <a:ext cx="542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The cuisine category should be Chinese,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CF0C5-7D1C-4B8A-63E0-88B8439DC97F}"/>
              </a:ext>
            </a:extLst>
          </p:cNvPr>
          <p:cNvSpPr txBox="1"/>
          <p:nvPr/>
        </p:nvSpPr>
        <p:spPr>
          <a:xfrm>
            <a:off x="6392297" y="3153337"/>
            <a:ext cx="47596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Dish 				price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chicken fried rice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		</a:t>
            </a: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190Rs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gobi</a:t>
            </a: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</a:t>
            </a:r>
            <a:r>
              <a:rPr lang="en-IN" sz="1800" b="0" i="0" u="none" strike="noStrike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manchurian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		170 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chilli chicken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		200 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veg fried rice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		150 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paneer roll</a:t>
            </a: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			100 Rs</a:t>
            </a:r>
          </a:p>
        </p:txBody>
      </p:sp>
    </p:spTree>
    <p:extLst>
      <p:ext uri="{BB962C8B-B14F-4D97-AF65-F5344CB8AC3E}">
        <p14:creationId xmlns:p14="http://schemas.microsoft.com/office/powerpoint/2010/main" val="357588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78EE5D6-3718-E53E-4D63-EDF69F647CBC}"/>
              </a:ext>
            </a:extLst>
          </p:cNvPr>
          <p:cNvSpPr txBox="1"/>
          <p:nvPr/>
        </p:nvSpPr>
        <p:spPr>
          <a:xfrm>
            <a:off x="4587994" y="69336"/>
            <a:ext cx="291698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23444B-205E-E31C-632E-48DFF58F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458" y="136919"/>
            <a:ext cx="3657298" cy="3657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8AB048-809B-AEF7-8966-CF5FBBED4035}"/>
              </a:ext>
            </a:extLst>
          </p:cNvPr>
          <p:cNvSpPr txBox="1"/>
          <p:nvPr/>
        </p:nvSpPr>
        <p:spPr>
          <a:xfrm>
            <a:off x="1820800" y="1965568"/>
            <a:ext cx="89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Find the best location for cloud kitchen for client in Bangalore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2DE18-9B98-CA09-2732-892D886B9D2F}"/>
              </a:ext>
            </a:extLst>
          </p:cNvPr>
          <p:cNvSpPr txBox="1"/>
          <p:nvPr/>
        </p:nvSpPr>
        <p:spPr>
          <a:xfrm>
            <a:off x="-7659631" y="3810064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Suggest top selling dishes in region</a:t>
            </a:r>
          </a:p>
        </p:txBody>
      </p:sp>
      <p:pic>
        <p:nvPicPr>
          <p:cNvPr id="17" name="Picture 16" descr="A person on a scooter with a box of food&#10;&#10;Description automatically generated with low confidence">
            <a:extLst>
              <a:ext uri="{FF2B5EF4-FFF2-40B4-BE49-F238E27FC236}">
                <a16:creationId xmlns:a16="http://schemas.microsoft.com/office/drawing/2014/main" id="{F06EB7CF-C72A-FE3C-34D6-6E3612C5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44332" y="2230080"/>
            <a:ext cx="3657298" cy="3657298"/>
          </a:xfrm>
          <a:prstGeom prst="rect">
            <a:avLst/>
          </a:prstGeom>
        </p:spPr>
      </p:pic>
      <p:sp>
        <p:nvSpPr>
          <p:cNvPr id="4" name="Teardrop 3">
            <a:extLst>
              <a:ext uri="{FF2B5EF4-FFF2-40B4-BE49-F238E27FC236}">
                <a16:creationId xmlns:a16="http://schemas.microsoft.com/office/drawing/2014/main" id="{28F4CA1C-7A59-C845-1BDE-762D61C05D68}"/>
              </a:ext>
            </a:extLst>
          </p:cNvPr>
          <p:cNvSpPr/>
          <p:nvPr/>
        </p:nvSpPr>
        <p:spPr>
          <a:xfrm>
            <a:off x="-3273203" y="4993859"/>
            <a:ext cx="3157217" cy="2942512"/>
          </a:xfrm>
          <a:prstGeom prst="teardrop">
            <a:avLst/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DBA75-E70B-F09F-9B26-2062A14F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911">
            <a:off x="-3152381" y="4759017"/>
            <a:ext cx="2575073" cy="25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Tm="196">
        <p159:morph option="byObject"/>
      </p:transition>
    </mc:Choice>
    <mc:Fallback xmlns="">
      <p:transition spd="slow" advTm="19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2713933" flipH="1">
            <a:off x="3945211" y="2492325"/>
            <a:ext cx="4108037" cy="407194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>
                  <a:alpha val="51000"/>
                </a:srgb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>
                    <a:lumMod val="99000"/>
                    <a:lumOff val="1000"/>
                    <a:alpha val="28000"/>
                  </a:srgbClr>
                </a:gs>
                <a:gs pos="40000">
                  <a:schemeClr val="accent1">
                    <a:lumMod val="45000"/>
                    <a:lumOff val="55000"/>
                    <a:alpha val="43000"/>
                  </a:schemeClr>
                </a:gs>
                <a:gs pos="67000">
                  <a:srgbClr val="92D050">
                    <a:alpha val="13000"/>
                  </a:srgbClr>
                </a:gs>
                <a:gs pos="80000">
                  <a:srgbClr val="FFFF00">
                    <a:alpha val="3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92" y="2249575"/>
            <a:ext cx="4239074" cy="4239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845071-7BEB-77F6-F029-22A76B0AFD07}"/>
              </a:ext>
            </a:extLst>
          </p:cNvPr>
          <p:cNvSpPr txBox="1"/>
          <p:nvPr/>
        </p:nvSpPr>
        <p:spPr>
          <a:xfrm>
            <a:off x="4004697" y="372942"/>
            <a:ext cx="419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Future scope of cloud kitchen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5DC66-6CF3-8199-7703-AC54BE28D0FC}"/>
              </a:ext>
            </a:extLst>
          </p:cNvPr>
          <p:cNvSpPr txBox="1"/>
          <p:nvPr/>
        </p:nvSpPr>
        <p:spPr>
          <a:xfrm>
            <a:off x="560457" y="1617942"/>
            <a:ext cx="101463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To break into market we suggested most popular cuisine  with competitive</a:t>
            </a:r>
          </a:p>
          <a:p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As the popularity of our cloud kitchen increases we can move further</a:t>
            </a:r>
          </a:p>
          <a:p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Into other niche cuisine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45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53">
        <p159:morph option="byObject"/>
      </p:transition>
    </mc:Choice>
    <mc:Fallback>
      <p:transition spd="slow" advTm="95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2713933" flipH="1">
            <a:off x="3945211" y="2492325"/>
            <a:ext cx="4108037" cy="4071949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>
                  <a:alpha val="51000"/>
                </a:srgb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>
                    <a:lumMod val="99000"/>
                    <a:lumOff val="1000"/>
                    <a:alpha val="28000"/>
                  </a:srgbClr>
                </a:gs>
                <a:gs pos="40000">
                  <a:schemeClr val="accent1">
                    <a:lumMod val="45000"/>
                    <a:lumOff val="55000"/>
                    <a:alpha val="43000"/>
                  </a:schemeClr>
                </a:gs>
                <a:gs pos="67000">
                  <a:srgbClr val="92D050">
                    <a:alpha val="13000"/>
                  </a:srgbClr>
                </a:gs>
                <a:gs pos="80000">
                  <a:srgbClr val="FFFF00">
                    <a:alpha val="3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92" y="2249575"/>
            <a:ext cx="4239074" cy="4239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2194560" y="2445290"/>
            <a:ext cx="650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7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072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78EE5D6-3718-E53E-4D63-EDF69F647CBC}"/>
              </a:ext>
            </a:extLst>
          </p:cNvPr>
          <p:cNvSpPr txBox="1"/>
          <p:nvPr/>
        </p:nvSpPr>
        <p:spPr>
          <a:xfrm>
            <a:off x="4587994" y="69336"/>
            <a:ext cx="291698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23444B-205E-E31C-632E-48DFF58F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458" y="136919"/>
            <a:ext cx="3657298" cy="3657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8AB048-809B-AEF7-8966-CF5FBBED4035}"/>
              </a:ext>
            </a:extLst>
          </p:cNvPr>
          <p:cNvSpPr txBox="1"/>
          <p:nvPr/>
        </p:nvSpPr>
        <p:spPr>
          <a:xfrm>
            <a:off x="1820800" y="1965568"/>
            <a:ext cx="886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Find the best location for cloud kitchen for client in Bangalore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20EDD-9FCF-938A-F1D3-FD7F98B0A0E3}"/>
              </a:ext>
            </a:extLst>
          </p:cNvPr>
          <p:cNvSpPr txBox="1"/>
          <p:nvPr/>
        </p:nvSpPr>
        <p:spPr>
          <a:xfrm>
            <a:off x="1820800" y="3609551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Suggest top selling dishes in region</a:t>
            </a:r>
          </a:p>
        </p:txBody>
      </p:sp>
      <p:pic>
        <p:nvPicPr>
          <p:cNvPr id="4" name="Picture 3" descr="A person on a scooter with a box of food&#10;&#10;Description automatically generated with low confidence">
            <a:extLst>
              <a:ext uri="{FF2B5EF4-FFF2-40B4-BE49-F238E27FC236}">
                <a16:creationId xmlns:a16="http://schemas.microsoft.com/office/drawing/2014/main" id="{3F6124C2-AE29-67E4-4026-7DDBA366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44530" y="2240010"/>
            <a:ext cx="3657298" cy="3657298"/>
          </a:xfrm>
          <a:prstGeom prst="rect">
            <a:avLst/>
          </a:prstGeom>
        </p:spPr>
      </p:pic>
      <p:pic>
        <p:nvPicPr>
          <p:cNvPr id="5" name="Picture 4" descr="A person on a scooter with a box of food&#10;&#10;Description automatically generated with low confidence">
            <a:extLst>
              <a:ext uri="{FF2B5EF4-FFF2-40B4-BE49-F238E27FC236}">
                <a16:creationId xmlns:a16="http://schemas.microsoft.com/office/drawing/2014/main" id="{EDE5A9D0-C370-19F9-028C-BD20E185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274" y="3978883"/>
            <a:ext cx="3657298" cy="3657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2C103-09B1-893E-5FC8-D87341FDA223}"/>
              </a:ext>
            </a:extLst>
          </p:cNvPr>
          <p:cNvSpPr txBox="1"/>
          <p:nvPr/>
        </p:nvSpPr>
        <p:spPr>
          <a:xfrm>
            <a:off x="14998502" y="5527976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Suggest Competitive pricing for dishes</a:t>
            </a:r>
          </a:p>
        </p:txBody>
      </p:sp>
    </p:spTree>
    <p:extLst>
      <p:ext uri="{BB962C8B-B14F-4D97-AF65-F5344CB8AC3E}">
        <p14:creationId xmlns:p14="http://schemas.microsoft.com/office/powerpoint/2010/main" val="184333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Tm="1879">
        <p159:morph option="byObject"/>
      </p:transition>
    </mc:Choice>
    <mc:Fallback xmlns="">
      <p:transition spd="slow" advTm="187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78EE5D6-3718-E53E-4D63-EDF69F647CBC}"/>
              </a:ext>
            </a:extLst>
          </p:cNvPr>
          <p:cNvSpPr txBox="1"/>
          <p:nvPr/>
        </p:nvSpPr>
        <p:spPr>
          <a:xfrm>
            <a:off x="4587994" y="69336"/>
            <a:ext cx="291698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23444B-205E-E31C-632E-48DFF58F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458" y="136919"/>
            <a:ext cx="3657298" cy="3657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8AB048-809B-AEF7-8966-CF5FBBED4035}"/>
              </a:ext>
            </a:extLst>
          </p:cNvPr>
          <p:cNvSpPr txBox="1"/>
          <p:nvPr/>
        </p:nvSpPr>
        <p:spPr>
          <a:xfrm>
            <a:off x="1820800" y="1965568"/>
            <a:ext cx="886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Find the best location for cloud kitchen for client in </a:t>
            </a:r>
            <a:r>
              <a:rPr lang="en-IN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Banaglore</a:t>
            </a: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20EDD-9FCF-938A-F1D3-FD7F98B0A0E3}"/>
              </a:ext>
            </a:extLst>
          </p:cNvPr>
          <p:cNvSpPr txBox="1"/>
          <p:nvPr/>
        </p:nvSpPr>
        <p:spPr>
          <a:xfrm>
            <a:off x="1820800" y="3609551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Suggest top selling dishes in region</a:t>
            </a:r>
          </a:p>
        </p:txBody>
      </p:sp>
      <p:pic>
        <p:nvPicPr>
          <p:cNvPr id="4" name="Picture 3" descr="A person on a scooter with a box of food&#10;&#10;Description automatically generated with low confidence">
            <a:extLst>
              <a:ext uri="{FF2B5EF4-FFF2-40B4-BE49-F238E27FC236}">
                <a16:creationId xmlns:a16="http://schemas.microsoft.com/office/drawing/2014/main" id="{3F6124C2-AE29-67E4-4026-7DDBA366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44530" y="2240010"/>
            <a:ext cx="3657298" cy="3657298"/>
          </a:xfrm>
          <a:prstGeom prst="rect">
            <a:avLst/>
          </a:prstGeom>
        </p:spPr>
      </p:pic>
      <p:pic>
        <p:nvPicPr>
          <p:cNvPr id="5" name="Picture 4" descr="A person on a scooter with a box of food&#10;&#10;Description automatically generated with low confidence">
            <a:extLst>
              <a:ext uri="{FF2B5EF4-FFF2-40B4-BE49-F238E27FC236}">
                <a16:creationId xmlns:a16="http://schemas.microsoft.com/office/drawing/2014/main" id="{F7AAC529-4521-9A9C-184B-23BB8AD7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458" y="3978883"/>
            <a:ext cx="3657298" cy="3657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BBB4F-3F70-9BC2-3A07-FD40CC5E0FC6}"/>
              </a:ext>
            </a:extLst>
          </p:cNvPr>
          <p:cNvSpPr txBox="1"/>
          <p:nvPr/>
        </p:nvSpPr>
        <p:spPr>
          <a:xfrm>
            <a:off x="1820800" y="5375091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Suggest Competitive pricing for dishes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DB17F-FDD5-D52F-E0AC-FE323968FF5C}"/>
              </a:ext>
            </a:extLst>
          </p:cNvPr>
          <p:cNvSpPr txBox="1"/>
          <p:nvPr/>
        </p:nvSpPr>
        <p:spPr>
          <a:xfrm>
            <a:off x="12473730" y="1096871"/>
            <a:ext cx="5262113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Scrape Data from </a:t>
            </a:r>
            <a:r>
              <a:rPr lang="en-IN" b="1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Swiggy</a:t>
            </a:r>
            <a:r>
              <a:rPr lang="en-IN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website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01C04A8B-CCEF-1CB8-D142-30FACC5B3AD7}"/>
              </a:ext>
            </a:extLst>
          </p:cNvPr>
          <p:cNvSpPr/>
          <p:nvPr/>
        </p:nvSpPr>
        <p:spPr>
          <a:xfrm rot="1562613">
            <a:off x="-2403775" y="5767060"/>
            <a:ext cx="1943649" cy="2065757"/>
          </a:xfrm>
          <a:prstGeom prst="teardrop">
            <a:avLst>
              <a:gd name="adj" fmla="val 97005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45282-FA69-8013-851A-631701291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741" y="5897308"/>
            <a:ext cx="1535579" cy="15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0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Tm="1984">
        <p159:morph option="byObject"/>
      </p:transition>
    </mc:Choice>
    <mc:Fallback xmlns="">
      <p:transition spd="slow" advTm="198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738334">
            <a:off x="-1785454" y="1091876"/>
            <a:ext cx="6768535" cy="6830763"/>
          </a:xfrm>
          <a:prstGeom prst="teardrop">
            <a:avLst/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649" y="2065106"/>
            <a:ext cx="5077643" cy="5077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349EB-E724-9A8E-5390-EF514F3B2599}"/>
              </a:ext>
            </a:extLst>
          </p:cNvPr>
          <p:cNvSpPr txBox="1"/>
          <p:nvPr/>
        </p:nvSpPr>
        <p:spPr>
          <a:xfrm>
            <a:off x="4587994" y="69336"/>
            <a:ext cx="291698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8D00-5F3C-FC30-8A23-B136D2FB8144}"/>
              </a:ext>
            </a:extLst>
          </p:cNvPr>
          <p:cNvSpPr txBox="1"/>
          <p:nvPr/>
        </p:nvSpPr>
        <p:spPr>
          <a:xfrm>
            <a:off x="6305909" y="1535502"/>
            <a:ext cx="5262113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Scrape Data from </a:t>
            </a:r>
            <a:r>
              <a:rPr lang="en-IN" b="1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Swiggy</a:t>
            </a:r>
            <a:r>
              <a:rPr lang="en-IN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3ADA0-9C7D-DF87-2B17-A64F766E1F20}"/>
              </a:ext>
            </a:extLst>
          </p:cNvPr>
          <p:cNvSpPr txBox="1"/>
          <p:nvPr/>
        </p:nvSpPr>
        <p:spPr>
          <a:xfrm>
            <a:off x="12391697" y="2754694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90614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5">
        <p159:morph option="byObject"/>
      </p:transition>
    </mc:Choice>
    <mc:Fallback xmlns="">
      <p:transition spd="slow" advTm="30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1702879">
            <a:off x="-1785454" y="1091876"/>
            <a:ext cx="6768535" cy="6830763"/>
          </a:xfrm>
          <a:prstGeom prst="teardrop">
            <a:avLst/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649" y="2065106"/>
            <a:ext cx="5077643" cy="5077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349EB-E724-9A8E-5390-EF514F3B2599}"/>
              </a:ext>
            </a:extLst>
          </p:cNvPr>
          <p:cNvSpPr txBox="1"/>
          <p:nvPr/>
        </p:nvSpPr>
        <p:spPr>
          <a:xfrm>
            <a:off x="4587994" y="69336"/>
            <a:ext cx="291698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8D00-5F3C-FC30-8A23-B136D2FB8144}"/>
              </a:ext>
            </a:extLst>
          </p:cNvPr>
          <p:cNvSpPr txBox="1"/>
          <p:nvPr/>
        </p:nvSpPr>
        <p:spPr>
          <a:xfrm>
            <a:off x="6305909" y="1535502"/>
            <a:ext cx="5337451" cy="40011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Scrape Data from </a:t>
            </a:r>
            <a:r>
              <a:rPr lang="en-IN" sz="2000" b="1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Swiggy</a:t>
            </a:r>
            <a:r>
              <a:rPr lang="en-IN" sz="20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F833-B2B8-BADF-2A13-E3569DCB8B93}"/>
              </a:ext>
            </a:extLst>
          </p:cNvPr>
          <p:cNvSpPr txBox="1"/>
          <p:nvPr/>
        </p:nvSpPr>
        <p:spPr>
          <a:xfrm>
            <a:off x="6305909" y="2817003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BDAA-2EA9-8D8E-ED76-77F555AAA9B4}"/>
              </a:ext>
            </a:extLst>
          </p:cNvPr>
          <p:cNvSpPr txBox="1"/>
          <p:nvPr/>
        </p:nvSpPr>
        <p:spPr>
          <a:xfrm>
            <a:off x="12400104" y="4107147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Analysing Data</a:t>
            </a:r>
          </a:p>
        </p:txBody>
      </p:sp>
    </p:spTree>
    <p:extLst>
      <p:ext uri="{BB962C8B-B14F-4D97-AF65-F5344CB8AC3E}">
        <p14:creationId xmlns:p14="http://schemas.microsoft.com/office/powerpoint/2010/main" val="418969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14">
        <p159:morph option="byObject"/>
      </p:transition>
    </mc:Choice>
    <mc:Fallback xmlns="">
      <p:transition spd="slow" advTm="121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2593238">
            <a:off x="-1785454" y="1091876"/>
            <a:ext cx="6768535" cy="6830763"/>
          </a:xfrm>
          <a:prstGeom prst="teardrop">
            <a:avLst>
              <a:gd name="adj" fmla="val 97005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649" y="2065106"/>
            <a:ext cx="5077643" cy="5077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349EB-E724-9A8E-5390-EF514F3B2599}"/>
              </a:ext>
            </a:extLst>
          </p:cNvPr>
          <p:cNvSpPr txBox="1"/>
          <p:nvPr/>
        </p:nvSpPr>
        <p:spPr>
          <a:xfrm>
            <a:off x="4587994" y="69336"/>
            <a:ext cx="291698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8D00-5F3C-FC30-8A23-B136D2FB8144}"/>
              </a:ext>
            </a:extLst>
          </p:cNvPr>
          <p:cNvSpPr txBox="1"/>
          <p:nvPr/>
        </p:nvSpPr>
        <p:spPr>
          <a:xfrm>
            <a:off x="6305909" y="1535502"/>
            <a:ext cx="5337451" cy="40011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Scrape Data from </a:t>
            </a:r>
            <a:r>
              <a:rPr lang="en-IN" sz="2000" b="1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Swiggy</a:t>
            </a:r>
            <a:r>
              <a:rPr lang="en-IN" sz="20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F833-B2B8-BADF-2A13-E3569DCB8B93}"/>
              </a:ext>
            </a:extLst>
          </p:cNvPr>
          <p:cNvSpPr txBox="1"/>
          <p:nvPr/>
        </p:nvSpPr>
        <p:spPr>
          <a:xfrm>
            <a:off x="6305909" y="2817003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02514-1A36-2138-2886-CC2931B8F0E8}"/>
              </a:ext>
            </a:extLst>
          </p:cNvPr>
          <p:cNvSpPr txBox="1"/>
          <p:nvPr/>
        </p:nvSpPr>
        <p:spPr>
          <a:xfrm>
            <a:off x="6305909" y="4107147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Analysing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8D48C-5A19-9FDF-F49B-C0D670DF61A2}"/>
              </a:ext>
            </a:extLst>
          </p:cNvPr>
          <p:cNvSpPr txBox="1"/>
          <p:nvPr/>
        </p:nvSpPr>
        <p:spPr>
          <a:xfrm>
            <a:off x="12340949" y="5217556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Creating Dashboard</a:t>
            </a:r>
          </a:p>
        </p:txBody>
      </p:sp>
    </p:spTree>
    <p:extLst>
      <p:ext uri="{BB962C8B-B14F-4D97-AF65-F5344CB8AC3E}">
        <p14:creationId xmlns:p14="http://schemas.microsoft.com/office/powerpoint/2010/main" val="338063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70">
        <p159:morph option="byObject"/>
      </p:transition>
    </mc:Choice>
    <mc:Fallback xmlns="">
      <p:transition spd="slow" advTm="107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3413841">
            <a:off x="-1785454" y="1091876"/>
            <a:ext cx="6768535" cy="6830763"/>
          </a:xfrm>
          <a:prstGeom prst="teardrop">
            <a:avLst>
              <a:gd name="adj" fmla="val 97005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649" y="2065106"/>
            <a:ext cx="5077643" cy="5077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349EB-E724-9A8E-5390-EF514F3B2599}"/>
              </a:ext>
            </a:extLst>
          </p:cNvPr>
          <p:cNvSpPr txBox="1"/>
          <p:nvPr/>
        </p:nvSpPr>
        <p:spPr>
          <a:xfrm>
            <a:off x="4587994" y="69336"/>
            <a:ext cx="2916987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8D00-5F3C-FC30-8A23-B136D2FB8144}"/>
              </a:ext>
            </a:extLst>
          </p:cNvPr>
          <p:cNvSpPr txBox="1"/>
          <p:nvPr/>
        </p:nvSpPr>
        <p:spPr>
          <a:xfrm>
            <a:off x="6305909" y="1535502"/>
            <a:ext cx="5337451" cy="40011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Scrape Data from </a:t>
            </a:r>
            <a:r>
              <a:rPr lang="en-IN" sz="2000" b="1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Swiggy</a:t>
            </a:r>
            <a:r>
              <a:rPr lang="en-IN" sz="20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F833-B2B8-BADF-2A13-E3569DCB8B93}"/>
              </a:ext>
            </a:extLst>
          </p:cNvPr>
          <p:cNvSpPr txBox="1"/>
          <p:nvPr/>
        </p:nvSpPr>
        <p:spPr>
          <a:xfrm>
            <a:off x="6305909" y="2817003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02514-1A36-2138-2886-CC2931B8F0E8}"/>
              </a:ext>
            </a:extLst>
          </p:cNvPr>
          <p:cNvSpPr txBox="1"/>
          <p:nvPr/>
        </p:nvSpPr>
        <p:spPr>
          <a:xfrm>
            <a:off x="6305909" y="4107147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Analysing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45B48-3949-8EE7-55AC-6F1FEBF93F09}"/>
              </a:ext>
            </a:extLst>
          </p:cNvPr>
          <p:cNvSpPr txBox="1"/>
          <p:nvPr/>
        </p:nvSpPr>
        <p:spPr>
          <a:xfrm>
            <a:off x="6305909" y="5197236"/>
            <a:ext cx="4216400" cy="4001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Creating Dashboard</a:t>
            </a:r>
          </a:p>
        </p:txBody>
      </p:sp>
    </p:spTree>
    <p:extLst>
      <p:ext uri="{BB962C8B-B14F-4D97-AF65-F5344CB8AC3E}">
        <p14:creationId xmlns:p14="http://schemas.microsoft.com/office/powerpoint/2010/main" val="81725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735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53CB1BD-3A00-8191-92CD-C66DFDF98B34}"/>
              </a:ext>
            </a:extLst>
          </p:cNvPr>
          <p:cNvSpPr/>
          <p:nvPr/>
        </p:nvSpPr>
        <p:spPr>
          <a:xfrm rot="2661270">
            <a:off x="808391" y="847939"/>
            <a:ext cx="851719" cy="841656"/>
          </a:xfrm>
          <a:prstGeom prst="teardrop">
            <a:avLst>
              <a:gd name="adj" fmla="val 116828"/>
            </a:avLst>
          </a:prstGeom>
          <a:gradFill>
            <a:gsLst>
              <a:gs pos="0">
                <a:srgbClr val="002735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r="100000" b="100000"/>
            </a:path>
          </a:gradFill>
          <a:ln w="63500">
            <a:gradFill>
              <a:gsLst>
                <a:gs pos="0">
                  <a:srgbClr val="C00000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67000">
                  <a:srgbClr val="92D050"/>
                </a:gs>
                <a:gs pos="8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4397-9652-E3B2-AC8C-1876A224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84" y="903673"/>
            <a:ext cx="730188" cy="73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A291E-1904-C824-17C4-B4C74A071A68}"/>
              </a:ext>
            </a:extLst>
          </p:cNvPr>
          <p:cNvSpPr txBox="1"/>
          <p:nvPr/>
        </p:nvSpPr>
        <p:spPr>
          <a:xfrm>
            <a:off x="2518756" y="903673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scraping  and cleaning</a:t>
            </a:r>
          </a:p>
        </p:txBody>
      </p:sp>
    </p:spTree>
    <p:extLst>
      <p:ext uri="{BB962C8B-B14F-4D97-AF65-F5344CB8AC3E}">
        <p14:creationId xmlns:p14="http://schemas.microsoft.com/office/powerpoint/2010/main" val="3313605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3">
        <p159:morph option="byObject"/>
      </p:transition>
    </mc:Choice>
    <mc:Fallback xmlns="">
      <p:transition spd="slow" advTm="953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367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mishra</dc:creator>
  <cp:lastModifiedBy>avinash mishra</cp:lastModifiedBy>
  <cp:revision>20</cp:revision>
  <dcterms:created xsi:type="dcterms:W3CDTF">2023-04-14T08:28:58Z</dcterms:created>
  <dcterms:modified xsi:type="dcterms:W3CDTF">2023-04-17T10:37:14Z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2023-04-14T08:49:52Z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2f7fbcc1-9a08-4568-a4c3-3bd5003d2e1d</vt:lpwstr>
  </property>
  <property fmtid="{D5CDD505-2E9C-101B-9397-08002B2CF9AE}" pid="7" name="MSIP_Label_defa4170-0d19-0005-0004-bc88714345d2_ActionId">
    <vt:lpwstr>40f4e3ea-1247-41cc-8824-12fb23239abe</vt:lpwstr>
  </property>
  <property fmtid="{D5CDD505-2E9C-101B-9397-08002B2CF9AE}" pid="8" name="MSIP_Label_defa4170-0d19-0005-0004-bc88714345d2_ContentBits">
    <vt:lpwstr>0</vt:lpwstr>
  </property>
</Properties>
</file>