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ClrTx/>
              <a:buSzTx/>
              <a:buFontTx/>
              <a:buNone/>
              <a:defRPr spc="-29" sz="3000">
                <a:latin typeface="Graphik Medium"/>
                <a:ea typeface="Graphik Medium"/>
                <a:cs typeface="Graphik Medium"/>
                <a:sym typeface="Graphik Medium"/>
              </a:defRPr>
            </a:lvl1pPr>
          </a:lstStyle>
          <a:p>
            <a:pPr/>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ClrTx/>
              <a:buSzTx/>
              <a:buFontTx/>
              <a:buNone/>
              <a:defRPr spc="-59" sz="6000">
                <a:latin typeface="Graphik Semibold"/>
                <a:ea typeface="Graphik Semibold"/>
                <a:cs typeface="Graphik Semibold"/>
                <a:sym typeface="Graphik Semibold"/>
              </a:defRPr>
            </a:lvl1pPr>
            <a:lvl2pPr marL="0" indent="457200" algn="ctr" defTabSz="825500">
              <a:lnSpc>
                <a:spcPct val="100000"/>
              </a:lnSpc>
              <a:spcBef>
                <a:spcPts val="0"/>
              </a:spcBef>
              <a:buClrTx/>
              <a:buSzTx/>
              <a:buFontTx/>
              <a:buNone/>
              <a:defRPr spc="-59" sz="6000">
                <a:latin typeface="Graphik Semibold"/>
                <a:ea typeface="Graphik Semibold"/>
                <a:cs typeface="Graphik Semibold"/>
                <a:sym typeface="Graphik Semibold"/>
              </a:defRPr>
            </a:lvl2pPr>
            <a:lvl3pPr marL="0" indent="914400" algn="ctr" defTabSz="825500">
              <a:lnSpc>
                <a:spcPct val="100000"/>
              </a:lnSpc>
              <a:spcBef>
                <a:spcPts val="0"/>
              </a:spcBef>
              <a:buClrTx/>
              <a:buSzTx/>
              <a:buFontTx/>
              <a:buNone/>
              <a:defRPr spc="-59" sz="6000">
                <a:latin typeface="Graphik Semibold"/>
                <a:ea typeface="Graphik Semibold"/>
                <a:cs typeface="Graphik Semibold"/>
                <a:sym typeface="Graphik Semibold"/>
              </a:defRPr>
            </a:lvl3pPr>
            <a:lvl4pPr marL="0" indent="1371600" algn="ctr" defTabSz="825500">
              <a:lnSpc>
                <a:spcPct val="100000"/>
              </a:lnSpc>
              <a:spcBef>
                <a:spcPts val="0"/>
              </a:spcBef>
              <a:buClrTx/>
              <a:buSzTx/>
              <a:buFontTx/>
              <a:buNone/>
              <a:defRPr spc="-59" sz="6000">
                <a:latin typeface="Graphik Semibold"/>
                <a:ea typeface="Graphik Semibold"/>
                <a:cs typeface="Graphik Semibold"/>
                <a:sym typeface="Graphik Semibold"/>
              </a:defRPr>
            </a:lvl4pPr>
            <a:lvl5pPr marL="0" indent="1828800" algn="ctr" defTabSz="825500">
              <a:lnSpc>
                <a:spcPct val="100000"/>
              </a:lnSpc>
              <a:spcBef>
                <a:spcPts val="0"/>
              </a:spcBef>
              <a:buClrTx/>
              <a:buSzTx/>
              <a:buFontTx/>
              <a:buNone/>
              <a:defRPr spc="-59" sz="60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ClrTx/>
              <a:buSzTx/>
              <a:buFontTx/>
              <a:buNone/>
              <a:defRPr sz="12800">
                <a:latin typeface="Canela Regular"/>
                <a:ea typeface="Canela Regular"/>
                <a:cs typeface="Canela Regular"/>
                <a:sym typeface="Canela Regular"/>
              </a:defRPr>
            </a:lvl1pPr>
            <a:lvl2pPr marL="0" indent="457200" algn="ctr" defTabSz="2438400">
              <a:lnSpc>
                <a:spcPct val="80000"/>
              </a:lnSpc>
              <a:spcBef>
                <a:spcPts val="0"/>
              </a:spcBef>
              <a:buClrTx/>
              <a:buSzTx/>
              <a:buFontTx/>
              <a:buNone/>
              <a:defRPr sz="12800">
                <a:latin typeface="Canela Regular"/>
                <a:ea typeface="Canela Regular"/>
                <a:cs typeface="Canela Regular"/>
                <a:sym typeface="Canela Regular"/>
              </a:defRPr>
            </a:lvl2pPr>
            <a:lvl3pPr marL="0" indent="914400" algn="ctr" defTabSz="2438400">
              <a:lnSpc>
                <a:spcPct val="80000"/>
              </a:lnSpc>
              <a:spcBef>
                <a:spcPts val="0"/>
              </a:spcBef>
              <a:buClrTx/>
              <a:buSzTx/>
              <a:buFontTx/>
              <a:buNone/>
              <a:defRPr sz="12800">
                <a:latin typeface="Canela Regular"/>
                <a:ea typeface="Canela Regular"/>
                <a:cs typeface="Canela Regular"/>
                <a:sym typeface="Canela Regular"/>
              </a:defRPr>
            </a:lvl3pPr>
            <a:lvl4pPr marL="0" indent="1371600" algn="ctr" defTabSz="2438400">
              <a:lnSpc>
                <a:spcPct val="80000"/>
              </a:lnSpc>
              <a:spcBef>
                <a:spcPts val="0"/>
              </a:spcBef>
              <a:buClrTx/>
              <a:buSzTx/>
              <a:buFontTx/>
              <a:buNone/>
              <a:defRPr sz="12800">
                <a:latin typeface="Canela Regular"/>
                <a:ea typeface="Canela Regular"/>
                <a:cs typeface="Canela Regular"/>
                <a:sym typeface="Canela Regular"/>
              </a:defRPr>
            </a:lvl4pPr>
            <a:lvl5pPr marL="0" indent="1828800" algn="ctr" defTabSz="2438400">
              <a:lnSpc>
                <a:spcPct val="80000"/>
              </a:lnSpc>
              <a:spcBef>
                <a:spcPts val="0"/>
              </a:spcBef>
              <a:buClrTx/>
              <a:buSzTx/>
              <a:buFont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ClrTx/>
              <a:buSzTx/>
              <a:buFontTx/>
              <a:buNone/>
              <a:defRPr spc="-44">
                <a:latin typeface="Graphik Semibold"/>
                <a:ea typeface="Graphik Semibold"/>
                <a:cs typeface="Graphik Semibold"/>
                <a:sym typeface="Graphik Semibold"/>
              </a:defRPr>
            </a:lvl1pPr>
          </a:lstStyle>
          <a:p>
            <a:pPr/>
            <a:r>
              <a:t>Fact information</a:t>
            </a:r>
          </a:p>
        </p:txBody>
      </p:sp>
      <p:sp>
        <p:nvSpPr>
          <p:cNvPr id="10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ClrTx/>
              <a:buSzTx/>
              <a:buFontTx/>
              <a:buNone/>
              <a:defRPr sz="22400">
                <a:latin typeface="+mn-lt"/>
                <a:ea typeface="+mn-ea"/>
                <a:cs typeface="+mn-cs"/>
                <a:sym typeface="Canela Bold"/>
              </a:defRPr>
            </a:lvl1pPr>
            <a:lvl2pPr marL="0" indent="457200" algn="ctr" defTabSz="2438400">
              <a:lnSpc>
                <a:spcPct val="80000"/>
              </a:lnSpc>
              <a:spcBef>
                <a:spcPts val="0"/>
              </a:spcBef>
              <a:buClrTx/>
              <a:buSzTx/>
              <a:buFontTx/>
              <a:buNone/>
              <a:defRPr sz="22400">
                <a:latin typeface="+mn-lt"/>
                <a:ea typeface="+mn-ea"/>
                <a:cs typeface="+mn-cs"/>
                <a:sym typeface="Canela Bold"/>
              </a:defRPr>
            </a:lvl2pPr>
            <a:lvl3pPr marL="0" indent="914400" algn="ctr" defTabSz="2438400">
              <a:lnSpc>
                <a:spcPct val="80000"/>
              </a:lnSpc>
              <a:spcBef>
                <a:spcPts val="0"/>
              </a:spcBef>
              <a:buClrTx/>
              <a:buSzTx/>
              <a:buFontTx/>
              <a:buNone/>
              <a:defRPr sz="22400">
                <a:latin typeface="+mn-lt"/>
                <a:ea typeface="+mn-ea"/>
                <a:cs typeface="+mn-cs"/>
                <a:sym typeface="Canela Bold"/>
              </a:defRPr>
            </a:lvl3pPr>
            <a:lvl4pPr marL="0" indent="1371600" algn="ctr" defTabSz="2438400">
              <a:lnSpc>
                <a:spcPct val="80000"/>
              </a:lnSpc>
              <a:spcBef>
                <a:spcPts val="0"/>
              </a:spcBef>
              <a:buClrTx/>
              <a:buSzTx/>
              <a:buFontTx/>
              <a:buNone/>
              <a:defRPr sz="22400">
                <a:latin typeface="+mn-lt"/>
                <a:ea typeface="+mn-ea"/>
                <a:cs typeface="+mn-cs"/>
                <a:sym typeface="Canela Bold"/>
              </a:defRPr>
            </a:lvl4pPr>
            <a:lvl5pPr marL="0" indent="1828800" algn="ctr" defTabSz="2438400">
              <a:lnSpc>
                <a:spcPct val="80000"/>
              </a:lnSpc>
              <a:spcBef>
                <a:spcPts val="0"/>
              </a:spcBef>
              <a:buClrTx/>
              <a:buSzTx/>
              <a:buFont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ClrTx/>
              <a:buSzTx/>
              <a:buFontTx/>
              <a:buNone/>
              <a:defRPr spc="-44">
                <a:latin typeface="Graphik Semibold"/>
                <a:ea typeface="Graphik Semibold"/>
                <a:cs typeface="Graphik Semibold"/>
                <a:sym typeface="Graphik Semibold"/>
              </a:defRPr>
            </a:lvl1pPr>
          </a:lstStyle>
          <a:p>
            <a:pPr/>
            <a:r>
              <a:t>Attribution</a:t>
            </a:r>
          </a:p>
        </p:txBody>
      </p:sp>
      <p:sp>
        <p:nvSpPr>
          <p:cNvPr id="11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ClrTx/>
              <a:buSzTx/>
              <a:buFontTx/>
              <a:buNone/>
              <a:defRPr sz="8400">
                <a:latin typeface="+mn-lt"/>
                <a:ea typeface="+mn-ea"/>
                <a:cs typeface="+mn-cs"/>
                <a:sym typeface="Canela Bold"/>
              </a:defRPr>
            </a:lvl1pPr>
            <a:lvl2pPr marL="0" indent="457200" algn="ctr" defTabSz="2438400">
              <a:lnSpc>
                <a:spcPct val="80000"/>
              </a:lnSpc>
              <a:spcBef>
                <a:spcPts val="0"/>
              </a:spcBef>
              <a:buClrTx/>
              <a:buSzTx/>
              <a:buFontTx/>
              <a:buNone/>
              <a:defRPr sz="8400">
                <a:latin typeface="+mn-lt"/>
                <a:ea typeface="+mn-ea"/>
                <a:cs typeface="+mn-cs"/>
                <a:sym typeface="Canela Bold"/>
              </a:defRPr>
            </a:lvl2pPr>
            <a:lvl3pPr marL="0" indent="914400" algn="ctr" defTabSz="2438400">
              <a:lnSpc>
                <a:spcPct val="80000"/>
              </a:lnSpc>
              <a:spcBef>
                <a:spcPts val="0"/>
              </a:spcBef>
              <a:buClrTx/>
              <a:buSzTx/>
              <a:buFontTx/>
              <a:buNone/>
              <a:defRPr sz="8400">
                <a:latin typeface="+mn-lt"/>
                <a:ea typeface="+mn-ea"/>
                <a:cs typeface="+mn-cs"/>
                <a:sym typeface="Canela Bold"/>
              </a:defRPr>
            </a:lvl3pPr>
            <a:lvl4pPr marL="0" indent="1371600" algn="ctr" defTabSz="2438400">
              <a:lnSpc>
                <a:spcPct val="80000"/>
              </a:lnSpc>
              <a:spcBef>
                <a:spcPts val="0"/>
              </a:spcBef>
              <a:buClrTx/>
              <a:buSzTx/>
              <a:buFontTx/>
              <a:buNone/>
              <a:defRPr sz="8400">
                <a:latin typeface="+mn-lt"/>
                <a:ea typeface="+mn-ea"/>
                <a:cs typeface="+mn-cs"/>
                <a:sym typeface="Canela Bold"/>
              </a:defRPr>
            </a:lvl4pPr>
            <a:lvl5pPr marL="0" indent="1828800" algn="ctr" defTabSz="2438400">
              <a:lnSpc>
                <a:spcPct val="80000"/>
              </a:lnSpc>
              <a:spcBef>
                <a:spcPts val="0"/>
              </a:spcBef>
              <a:buClrTx/>
              <a:buSzTx/>
              <a:buFontTx/>
              <a:buNone/>
              <a:defRPr sz="8400">
                <a:latin typeface="+mn-lt"/>
                <a:ea typeface="+mn-ea"/>
                <a:cs typeface="+mn-cs"/>
                <a:sym typeface="Canela 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Sea against sky at sunset 2"/>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25" name="Sea against sky at sunset 1"/>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26" name="Beach and sea at sunset"/>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each and sea at sunset"/>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Beach and sea at sunset"/>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defTabSz="825500">
              <a:lnSpc>
                <a:spcPct val="100000"/>
              </a:lnSpc>
              <a:spcBef>
                <a:spcPts val="0"/>
              </a:spcBef>
              <a:buClrTx/>
              <a:buSzTx/>
              <a:buFontTx/>
              <a:buNone/>
              <a:defRPr spc="-26" sz="2700">
                <a:latin typeface="Graphik Semibold"/>
                <a:ea typeface="Graphik Semibold"/>
                <a:cs typeface="Graphik Semibold"/>
                <a:sym typeface="Graphik Semibold"/>
              </a:defRPr>
            </a:lvl1pPr>
            <a:lvl2pPr marL="0" indent="457200" defTabSz="825500">
              <a:lnSpc>
                <a:spcPct val="100000"/>
              </a:lnSpc>
              <a:spcBef>
                <a:spcPts val="0"/>
              </a:spcBef>
              <a:buClrTx/>
              <a:buSzTx/>
              <a:buFontTx/>
              <a:buNone/>
              <a:defRPr spc="-26" sz="2700">
                <a:latin typeface="Graphik Semibold"/>
                <a:ea typeface="Graphik Semibold"/>
                <a:cs typeface="Graphik Semibold"/>
                <a:sym typeface="Graphik Semibold"/>
              </a:defRPr>
            </a:lvl2pPr>
            <a:lvl3pPr marL="0" indent="914400" defTabSz="825500">
              <a:lnSpc>
                <a:spcPct val="100000"/>
              </a:lnSpc>
              <a:spcBef>
                <a:spcPts val="0"/>
              </a:spcBef>
              <a:buClrTx/>
              <a:buSzTx/>
              <a:buFontTx/>
              <a:buNone/>
              <a:defRPr spc="-26" sz="2700">
                <a:latin typeface="Graphik Semibold"/>
                <a:ea typeface="Graphik Semibold"/>
                <a:cs typeface="Graphik Semibold"/>
                <a:sym typeface="Graphik Semibold"/>
              </a:defRPr>
            </a:lvl3pPr>
            <a:lvl4pPr marL="0" indent="1371600" defTabSz="825500">
              <a:lnSpc>
                <a:spcPct val="100000"/>
              </a:lnSpc>
              <a:spcBef>
                <a:spcPts val="0"/>
              </a:spcBef>
              <a:buClrTx/>
              <a:buSzTx/>
              <a:buFontTx/>
              <a:buNone/>
              <a:defRPr spc="-26" sz="2700">
                <a:latin typeface="Graphik Semibold"/>
                <a:ea typeface="Graphik Semibold"/>
                <a:cs typeface="Graphik Semibold"/>
                <a:sym typeface="Graphik Semibold"/>
              </a:defRPr>
            </a:lvl4pPr>
            <a:lvl5pPr marL="0" indent="1828800" defTabSz="825500">
              <a:lnSpc>
                <a:spcPct val="100000"/>
              </a:lnSpc>
              <a:spcBef>
                <a:spcPts val="0"/>
              </a:spcBef>
              <a:buClrTx/>
              <a:buSzTx/>
              <a:buFontTx/>
              <a:buNone/>
              <a:defRPr spc="-26" sz="27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ClrTx/>
              <a:buSzTx/>
              <a:buFontTx/>
              <a:buNone/>
              <a:defRPr spc="-29"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pPr/>
            <a:r>
              <a:t>Slide Title</a:t>
            </a:r>
          </a:p>
        </p:txBody>
      </p:sp>
      <p:sp>
        <p:nvSpPr>
          <p:cNvPr id="33" name="Sea against sky at sunset"/>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ClrTx/>
              <a:buSzTx/>
              <a:buFontTx/>
              <a:buNone/>
              <a:defRPr spc="-44">
                <a:latin typeface="Graphik Semibold"/>
                <a:ea typeface="Graphik Semibold"/>
                <a:cs typeface="Graphik Semibold"/>
                <a:sym typeface="Graphik Semibold"/>
              </a:defRPr>
            </a:lvl1pPr>
            <a:lvl2pPr marL="0" indent="457200" algn="ctr" defTabSz="825500">
              <a:lnSpc>
                <a:spcPct val="100000"/>
              </a:lnSpc>
              <a:spcBef>
                <a:spcPts val="0"/>
              </a:spcBef>
              <a:buClrTx/>
              <a:buSzTx/>
              <a:buFontTx/>
              <a:buNone/>
              <a:defRPr spc="-44">
                <a:latin typeface="Graphik Semibold"/>
                <a:ea typeface="Graphik Semibold"/>
                <a:cs typeface="Graphik Semibold"/>
                <a:sym typeface="Graphik Semibold"/>
              </a:defRPr>
            </a:lvl2pPr>
            <a:lvl3pPr marL="0" indent="914400" algn="ctr" defTabSz="825500">
              <a:lnSpc>
                <a:spcPct val="100000"/>
              </a:lnSpc>
              <a:spcBef>
                <a:spcPts val="0"/>
              </a:spcBef>
              <a:buClrTx/>
              <a:buSzTx/>
              <a:buFontTx/>
              <a:buNone/>
              <a:defRPr spc="-44">
                <a:latin typeface="Graphik Semibold"/>
                <a:ea typeface="Graphik Semibold"/>
                <a:cs typeface="Graphik Semibold"/>
                <a:sym typeface="Graphik Semibold"/>
              </a:defRPr>
            </a:lvl3pPr>
            <a:lvl4pPr marL="0" indent="1371600" algn="ctr" defTabSz="825500">
              <a:lnSpc>
                <a:spcPct val="100000"/>
              </a:lnSpc>
              <a:spcBef>
                <a:spcPts val="0"/>
              </a:spcBef>
              <a:buClrTx/>
              <a:buSzTx/>
              <a:buFontTx/>
              <a:buNone/>
              <a:defRPr spc="-44">
                <a:latin typeface="Graphik Semibold"/>
                <a:ea typeface="Graphik Semibold"/>
                <a:cs typeface="Graphik Semibold"/>
                <a:sym typeface="Graphik Semibold"/>
              </a:defRPr>
            </a:lvl4pPr>
            <a:lvl5pPr marL="0" indent="1828800" algn="ctr" defTabSz="825500">
              <a:lnSpc>
                <a:spcPct val="100000"/>
              </a:lnSpc>
              <a:spcBef>
                <a:spcPts val="0"/>
              </a:spcBef>
              <a:buClrTx/>
              <a:buSzTx/>
              <a:buFont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ClrTx/>
              <a:buSzTx/>
              <a:buFontTx/>
              <a:buNone/>
              <a:defRPr spc="-44">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Sea against sky at sunset"/>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lide Subtitle"/>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ClrTx/>
              <a:buSzTx/>
              <a:buFontTx/>
              <a:buNone/>
              <a:defRPr spc="-44">
                <a:latin typeface="Graphik Semibold"/>
                <a:ea typeface="Graphik Semibold"/>
                <a:cs typeface="Graphik Semibold"/>
                <a:sym typeface="Graphik Semibold"/>
              </a:defRPr>
            </a:lvl1pPr>
          </a:lstStyle>
          <a:p>
            <a:pPr/>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19200" y="3242270"/>
            <a:ext cx="21945600" cy="6604001"/>
          </a:xfrm>
          <a:prstGeom prst="rect">
            <a:avLst/>
          </a:prstGeom>
        </p:spPr>
        <p:txBody>
          <a:bodyPr anchor="ctr"/>
          <a:lstStyle>
            <a:lvl1pPr>
              <a:defRPr spc="0" sz="12800"/>
            </a:lvl1pPr>
          </a:lstStyle>
          <a:p>
            <a:pPr/>
            <a:r>
              <a:t>Section Title</a:t>
            </a:r>
          </a:p>
        </p:txBody>
      </p:sp>
      <p:sp>
        <p:nvSpPr>
          <p:cNvPr id="7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ClrTx/>
              <a:buSzTx/>
              <a:buFontTx/>
              <a:buNone/>
              <a:defRPr spc="-44">
                <a:latin typeface="Graphik Semibold"/>
                <a:ea typeface="Graphik Semibold"/>
                <a:cs typeface="Graphik Semibold"/>
                <a:sym typeface="Graphik Semibold"/>
              </a:defRPr>
            </a:lvl1pPr>
          </a:lstStyle>
          <a:p>
            <a:pPr/>
            <a:r>
              <a:t>Slide Subtitle</a:t>
            </a:r>
          </a:p>
        </p:txBody>
      </p:sp>
      <p:sp>
        <p:nvSpPr>
          <p:cNvPr id="8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p>
            <a:pPr/>
            <a:r>
              <a:t>Agenda Title</a:t>
            </a:r>
          </a:p>
        </p:txBody>
      </p:sp>
      <p:sp>
        <p:nvSpPr>
          <p:cNvPr id="8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ClrTx/>
              <a:buSzTx/>
              <a:buFontTx/>
              <a:buNone/>
              <a:defRPr spc="-136" sz="6800">
                <a:latin typeface="Canela Deck Regular"/>
                <a:ea typeface="Canela Deck Regular"/>
                <a:cs typeface="Canela Deck Regular"/>
                <a:sym typeface="Canela Deck Regular"/>
              </a:defRPr>
            </a:lvl1pPr>
            <a:lvl2pPr marL="0" indent="457200" defTabSz="825500">
              <a:lnSpc>
                <a:spcPct val="100000"/>
              </a:lnSpc>
              <a:buClrTx/>
              <a:buSzTx/>
              <a:buFontTx/>
              <a:buNone/>
              <a:defRPr spc="-136" sz="6800">
                <a:latin typeface="Canela Deck Regular"/>
                <a:ea typeface="Canela Deck Regular"/>
                <a:cs typeface="Canela Deck Regular"/>
                <a:sym typeface="Canela Deck Regular"/>
              </a:defRPr>
            </a:lvl2pPr>
            <a:lvl3pPr marL="0" indent="914400" defTabSz="825500">
              <a:lnSpc>
                <a:spcPct val="100000"/>
              </a:lnSpc>
              <a:buClrTx/>
              <a:buSzTx/>
              <a:buFontTx/>
              <a:buNone/>
              <a:defRPr spc="-136" sz="6800">
                <a:latin typeface="Canela Deck Regular"/>
                <a:ea typeface="Canela Deck Regular"/>
                <a:cs typeface="Canela Deck Regular"/>
                <a:sym typeface="Canela Deck Regular"/>
              </a:defRPr>
            </a:lvl3pPr>
            <a:lvl4pPr marL="0" indent="1371600" defTabSz="825500">
              <a:lnSpc>
                <a:spcPct val="100000"/>
              </a:lnSpc>
              <a:buClrTx/>
              <a:buSzTx/>
              <a:buFontTx/>
              <a:buNone/>
              <a:defRPr spc="-136" sz="6800">
                <a:latin typeface="Canela Deck Regular"/>
                <a:ea typeface="Canela Deck Regular"/>
                <a:cs typeface="Canela Deck Regular"/>
                <a:sym typeface="Canela Deck Regular"/>
              </a:defRPr>
            </a:lvl4pPr>
            <a:lvl5pPr marL="0" indent="1828800" defTabSz="825500">
              <a:lnSpc>
                <a:spcPct val="100000"/>
              </a:lnSpc>
              <a:buClrTx/>
              <a:buSzTx/>
              <a:buFont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90" name="Agenda Subtitle"/>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ClrTx/>
              <a:buSzTx/>
              <a:buFontTx/>
              <a:buNone/>
              <a:defRPr spc="-44">
                <a:latin typeface="Graphik Semibold"/>
                <a:ea typeface="Graphik Semibold"/>
                <a:cs typeface="Graphik Semibold"/>
                <a:sym typeface="Graphik Semibold"/>
              </a:defRPr>
            </a:lvl1pPr>
          </a:lstStyle>
          <a:p>
            <a:pPr/>
            <a:r>
              <a:t>Agenda Subtitle</a:t>
            </a:r>
          </a:p>
        </p:txBody>
      </p:sp>
      <p:sp>
        <p:nvSpPr>
          <p:cNvPr id="9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744171" marR="0" indent="-604471" algn="l" defTabSz="2438338" rtl="0" latinLnBrk="0">
        <a:lnSpc>
          <a:spcPct val="90000"/>
        </a:lnSpc>
        <a:spcBef>
          <a:spcPts val="2400"/>
        </a:spcBef>
        <a:spcAft>
          <a:spcPts val="0"/>
        </a:spcAft>
        <a:buClr>
          <a:srgbClr val="D1D5DB"/>
        </a:buClr>
        <a:buSzPct val="150000"/>
        <a:buFont typeface="Helvetica Neue"/>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152525" marR="0" indent="-873125" algn="l" defTabSz="2438338" rtl="0" latinLnBrk="0">
        <a:lnSpc>
          <a:spcPct val="90000"/>
        </a:lnSpc>
        <a:spcBef>
          <a:spcPts val="2400"/>
        </a:spcBef>
        <a:spcAft>
          <a:spcPts val="0"/>
        </a:spcAft>
        <a:buClr>
          <a:srgbClr val="D1D5DB"/>
        </a:buClr>
        <a:buSzPct val="150000"/>
        <a:buFont typeface="Helvetica Neue"/>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292225" marR="0" indent="-873125" algn="l" defTabSz="2438338" rtl="0" latinLnBrk="0">
        <a:lnSpc>
          <a:spcPct val="90000"/>
        </a:lnSpc>
        <a:spcBef>
          <a:spcPts val="2400"/>
        </a:spcBef>
        <a:spcAft>
          <a:spcPts val="0"/>
        </a:spcAft>
        <a:buClr>
          <a:srgbClr val="D1D5DB"/>
        </a:buClr>
        <a:buSzPct val="150000"/>
        <a:buFont typeface="Helvetica Neue"/>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1431925" marR="0" indent="-873125" algn="l" defTabSz="2438338" rtl="0" latinLnBrk="0">
        <a:lnSpc>
          <a:spcPct val="90000"/>
        </a:lnSpc>
        <a:spcBef>
          <a:spcPts val="2400"/>
        </a:spcBef>
        <a:spcAft>
          <a:spcPts val="0"/>
        </a:spcAft>
        <a:buClr>
          <a:srgbClr val="D1D5DB"/>
        </a:buClr>
        <a:buSzPct val="150000"/>
        <a:buFont typeface="Helvetica Neue"/>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1571625" marR="0" indent="-873125" algn="l" defTabSz="2438338" rtl="0" latinLnBrk="0">
        <a:lnSpc>
          <a:spcPct val="90000"/>
        </a:lnSpc>
        <a:spcBef>
          <a:spcPts val="2400"/>
        </a:spcBef>
        <a:spcAft>
          <a:spcPts val="0"/>
        </a:spcAft>
        <a:buClr>
          <a:srgbClr val="D1D5DB"/>
        </a:buClr>
        <a:buSzPct val="150000"/>
        <a:buFont typeface="Helvetica Neue"/>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1711325" marR="0" indent="-873125" algn="l" defTabSz="2438338" rtl="0" latinLnBrk="0">
        <a:lnSpc>
          <a:spcPct val="90000"/>
        </a:lnSpc>
        <a:spcBef>
          <a:spcPts val="2400"/>
        </a:spcBef>
        <a:spcAft>
          <a:spcPts val="0"/>
        </a:spcAft>
        <a:buClr>
          <a:srgbClr val="D1D5DB"/>
        </a:buClr>
        <a:buSzPct val="150000"/>
        <a:buFont typeface="Helvetica Neue"/>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1851025" marR="0" indent="-873125" algn="l" defTabSz="2438338" rtl="0" latinLnBrk="0">
        <a:lnSpc>
          <a:spcPct val="90000"/>
        </a:lnSpc>
        <a:spcBef>
          <a:spcPts val="2400"/>
        </a:spcBef>
        <a:spcAft>
          <a:spcPts val="0"/>
        </a:spcAft>
        <a:buClr>
          <a:srgbClr val="D1D5DB"/>
        </a:buClr>
        <a:buSzPct val="150000"/>
        <a:buFont typeface="Helvetica Neue"/>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1990725" marR="0" indent="-873125" algn="l" defTabSz="2438338" rtl="0" latinLnBrk="0">
        <a:lnSpc>
          <a:spcPct val="90000"/>
        </a:lnSpc>
        <a:spcBef>
          <a:spcPts val="2400"/>
        </a:spcBef>
        <a:spcAft>
          <a:spcPts val="0"/>
        </a:spcAft>
        <a:buClr>
          <a:srgbClr val="D1D5DB"/>
        </a:buClr>
        <a:buSzPct val="150000"/>
        <a:buFont typeface="Helvetica Neue"/>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2130425" marR="0" indent="-873125" algn="l" defTabSz="2438338" rtl="0" latinLnBrk="0">
        <a:lnSpc>
          <a:spcPct val="90000"/>
        </a:lnSpc>
        <a:spcBef>
          <a:spcPts val="2400"/>
        </a:spcBef>
        <a:spcAft>
          <a:spcPts val="0"/>
        </a:spcAft>
        <a:buClr>
          <a:srgbClr val="D1D5DB"/>
        </a:buClr>
        <a:buSzPct val="150000"/>
        <a:buFont typeface="Helvetica Neue"/>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 Id="rId3"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 Id="rId3" Type="http://schemas.openxmlformats.org/officeDocument/2006/relationships/image" Target="../media/image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 Id="rId3"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 Id="rId3" Type="http://schemas.openxmlformats.org/officeDocument/2006/relationships/image" Target="../media/image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 Id="rId3"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 Id="rId3" Type="http://schemas.openxmlformats.org/officeDocument/2006/relationships/image" Target="../media/image2.png"/><Relationship Id="rId4" Type="http://schemas.openxmlformats.org/officeDocument/2006/relationships/image" Target="../media/image3.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 Id="rId3"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 Id="rId3" Type="http://schemas.openxmlformats.org/officeDocument/2006/relationships/image" Target="../media/image4.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jpeg"/><Relationship Id="rId3" Type="http://schemas.openxmlformats.org/officeDocument/2006/relationships/image" Target="../media/image2.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3" name="Zomato.jpeg"/>
          <p:cNvGrpSpPr/>
          <p:nvPr/>
        </p:nvGrpSpPr>
        <p:grpSpPr>
          <a:xfrm>
            <a:off x="-221873" y="-249556"/>
            <a:ext cx="24827807" cy="14367366"/>
            <a:chOff x="0" y="0"/>
            <a:chExt cx="24827805" cy="14367364"/>
          </a:xfrm>
        </p:grpSpPr>
        <p:pic>
          <p:nvPicPr>
            <p:cNvPr id="152" name="Zomato.jpeg" descr="Zomato.jpeg"/>
            <p:cNvPicPr>
              <a:picLocks noChangeAspect="0"/>
            </p:cNvPicPr>
            <p:nvPr/>
          </p:nvPicPr>
          <p:blipFill>
            <a:blip r:embed="rId2">
              <a:alphaModFix amt="85387"/>
              <a:extLst/>
            </a:blip>
            <a:srcRect l="14830" t="0" r="14830" b="0"/>
            <a:stretch>
              <a:fillRect/>
            </a:stretch>
          </p:blipFill>
          <p:spPr>
            <a:xfrm>
              <a:off x="127000" y="88900"/>
              <a:ext cx="24573806" cy="14037165"/>
            </a:xfrm>
            <a:prstGeom prst="rect">
              <a:avLst/>
            </a:prstGeom>
            <a:ln>
              <a:noFill/>
            </a:ln>
            <a:effectLst/>
          </p:spPr>
        </p:pic>
        <p:pic>
          <p:nvPicPr>
            <p:cNvPr id="151" name="Zomato.jpeg" descr="Zomato.jpeg"/>
            <p:cNvPicPr>
              <a:picLocks noChangeAspect="0"/>
            </p:cNvPicPr>
            <p:nvPr/>
          </p:nvPicPr>
          <p:blipFill>
            <a:blip r:embed="rId3">
              <a:alphaModFix amt="85387"/>
              <a:extLst/>
            </a:blip>
            <a:stretch>
              <a:fillRect/>
            </a:stretch>
          </p:blipFill>
          <p:spPr>
            <a:xfrm>
              <a:off x="0" y="0"/>
              <a:ext cx="24827806" cy="14367366"/>
            </a:xfrm>
            <a:prstGeom prst="rect">
              <a:avLst/>
            </a:prstGeom>
            <a:effectLst/>
          </p:spPr>
        </p:pic>
      </p:grpSp>
      <p:sp>
        <p:nvSpPr>
          <p:cNvPr id="154" name="Product Strategy to Integrate a food truck locator into:"/>
          <p:cNvSpPr txBox="1"/>
          <p:nvPr>
            <p:ph type="title"/>
          </p:nvPr>
        </p:nvSpPr>
        <p:spPr>
          <a:xfrm>
            <a:off x="1219200" y="733711"/>
            <a:ext cx="21945600" cy="4905534"/>
          </a:xfrm>
          <a:prstGeom prst="rect">
            <a:avLst/>
          </a:prstGeom>
        </p:spPr>
        <p:txBody>
          <a:bodyPr/>
          <a:lstStyle>
            <a:lvl1pPr defTabSz="2365248">
              <a:defRPr b="1" spc="-131" sz="13192">
                <a:solidFill>
                  <a:srgbClr val="FFFFFF"/>
                </a:solidFill>
                <a:latin typeface="Cambria"/>
                <a:ea typeface="Cambria"/>
                <a:cs typeface="Cambria"/>
                <a:sym typeface="Cambria"/>
              </a:defRPr>
            </a:lvl1pPr>
          </a:lstStyle>
          <a:p>
            <a:pPr/>
            <a:r>
              <a:t>Product Strategy to Integrate a food truck locator into:</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8" name="zomato_spoon_logo.jpg" descr="zomato_spoon_logo.jpg"/>
          <p:cNvPicPr>
            <a:picLocks noChangeAspect="0"/>
          </p:cNvPicPr>
          <p:nvPr/>
        </p:nvPicPr>
        <p:blipFill>
          <a:blip r:embed="rId2">
            <a:alphaModFix amt="21019"/>
            <a:extLst/>
          </a:blip>
          <a:stretch>
            <a:fillRect/>
          </a:stretch>
        </p:blipFill>
        <p:spPr>
          <a:xfrm>
            <a:off x="46653" y="-2066806"/>
            <a:ext cx="24194056" cy="17197950"/>
          </a:xfrm>
          <a:prstGeom prst="rect">
            <a:avLst/>
          </a:prstGeom>
          <a:ln w="12700">
            <a:miter lim="400000"/>
          </a:ln>
        </p:spPr>
      </p:pic>
      <p:sp>
        <p:nvSpPr>
          <p:cNvPr id="189" name="The resources required for this project include personnel with expertise in user experience design, backend development, and data management, as well as technology infrastructure to support the product's functionality.…"/>
          <p:cNvSpPr txBox="1"/>
          <p:nvPr>
            <p:ph type="body" idx="1"/>
          </p:nvPr>
        </p:nvSpPr>
        <p:spPr>
          <a:xfrm>
            <a:off x="1169313" y="571226"/>
            <a:ext cx="21948577" cy="11921723"/>
          </a:xfrm>
          <a:prstGeom prst="rect">
            <a:avLst/>
          </a:prstGeom>
        </p:spPr>
        <p:txBody>
          <a:bodyPr/>
          <a:lstStyle/>
          <a:p>
            <a:pPr marL="434397" indent="-434397" defTabSz="825500">
              <a:lnSpc>
                <a:spcPct val="100000"/>
              </a:lnSpc>
              <a:spcBef>
                <a:spcPts val="0"/>
              </a:spcBef>
              <a:buClrTx/>
              <a:buSzPct val="45000"/>
              <a:buFontTx/>
              <a:buBlip>
                <a:blip r:embed="rId3"/>
              </a:buBlip>
              <a:defRPr spc="-35" sz="3500">
                <a:latin typeface="Graphik Semibold"/>
                <a:ea typeface="Graphik Semibold"/>
                <a:cs typeface="Graphik Semibold"/>
                <a:sym typeface="Graphik Semibold"/>
              </a:defRPr>
            </a:pPr>
            <a:r>
              <a:t>The resources required for this project include personnel with expertise in user experience design, backend development, and data management, as well as technology infrastructure to support the product's functionality.</a:t>
            </a:r>
          </a:p>
          <a:p>
            <a:pPr marL="434397" indent="-434397" defTabSz="825500">
              <a:lnSpc>
                <a:spcPct val="100000"/>
              </a:lnSpc>
              <a:spcBef>
                <a:spcPts val="0"/>
              </a:spcBef>
              <a:buClrTx/>
              <a:buSzPct val="45000"/>
              <a:buFontTx/>
              <a:buBlip>
                <a:blip r:embed="rId3"/>
              </a:buBlip>
              <a:defRPr spc="-35" sz="3500">
                <a:latin typeface="Graphik Semibold"/>
                <a:ea typeface="Graphik Semibold"/>
                <a:cs typeface="Graphik Semibold"/>
                <a:sym typeface="Graphik Semibold"/>
              </a:defRPr>
            </a:pPr>
            <a:r>
              <a:t>Potential roadblocks may include technical challenges in integrating the food truck locator with Zomato's existing platform, user adoption and engagement, and regulatory compliance related to food safety and location tracking. To overcome these challenges, we will need to work closely with Zomato's development team, engage with users to ensure their needs are met, and ensure compliance with all relevant regulations.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1" name="zomato_spoon_logo.jpg" descr="zomato_spoon_logo.jpg"/>
          <p:cNvPicPr>
            <a:picLocks noChangeAspect="0"/>
          </p:cNvPicPr>
          <p:nvPr/>
        </p:nvPicPr>
        <p:blipFill>
          <a:blip r:embed="rId2">
            <a:alphaModFix amt="21019"/>
            <a:extLst/>
          </a:blip>
          <a:stretch>
            <a:fillRect/>
          </a:stretch>
        </p:blipFill>
        <p:spPr>
          <a:xfrm>
            <a:off x="46653" y="-2066806"/>
            <a:ext cx="24194056" cy="17197950"/>
          </a:xfrm>
          <a:prstGeom prst="rect">
            <a:avLst/>
          </a:prstGeom>
          <a:ln w="12700">
            <a:miter lim="400000"/>
          </a:ln>
        </p:spPr>
      </p:pic>
      <p:sp>
        <p:nvSpPr>
          <p:cNvPr id="192" name="Marketing and Promotion"/>
          <p:cNvSpPr txBox="1"/>
          <p:nvPr>
            <p:ph type="title"/>
          </p:nvPr>
        </p:nvSpPr>
        <p:spPr>
          <a:prstGeom prst="rect">
            <a:avLst/>
          </a:prstGeom>
        </p:spPr>
        <p:txBody>
          <a:bodyPr/>
          <a:lstStyle/>
          <a:p>
            <a:pPr/>
            <a:r>
              <a:t>Marketing and Promotion</a:t>
            </a:r>
          </a:p>
        </p:txBody>
      </p:sp>
      <p:sp>
        <p:nvSpPr>
          <p:cNvPr id="193" name="To successfully promote our food truck locator, we plan to utilize a mix of marketing channels and tactics that are most relevant to our target audience. Some of the strategies we plan to use include:…"/>
          <p:cNvSpPr txBox="1"/>
          <p:nvPr>
            <p:ph type="body" idx="1"/>
          </p:nvPr>
        </p:nvSpPr>
        <p:spPr>
          <a:xfrm>
            <a:off x="1169313" y="4009348"/>
            <a:ext cx="21948577" cy="8483601"/>
          </a:xfrm>
          <a:prstGeom prst="rect">
            <a:avLst/>
          </a:prstGeom>
        </p:spPr>
        <p:txBody>
          <a:bodyPr/>
          <a:lstStyle/>
          <a:p>
            <a:pPr marL="409575" indent="-409575" defTabSz="825500">
              <a:lnSpc>
                <a:spcPct val="100000"/>
              </a:lnSpc>
              <a:spcBef>
                <a:spcPts val="0"/>
              </a:spcBef>
              <a:buClrTx/>
              <a:buSzPct val="45000"/>
              <a:buFontTx/>
              <a:buBlip>
                <a:blip r:embed="rId3"/>
              </a:buBlip>
              <a:defRPr spc="-33" sz="3300">
                <a:latin typeface="Graphik Semibold"/>
                <a:ea typeface="Graphik Semibold"/>
                <a:cs typeface="Graphik Semibold"/>
                <a:sym typeface="Graphik Semibold"/>
              </a:defRPr>
            </a:pPr>
            <a:r>
              <a:t>To successfully promote our food truck locator, we plan to utilize a mix of marketing channels and tactics that are most relevant to our target audience. Some of the strategies we plan to use include:</a:t>
            </a:r>
          </a:p>
          <a:p>
            <a:pPr marL="409575" indent="-409575" defTabSz="825500">
              <a:lnSpc>
                <a:spcPct val="100000"/>
              </a:lnSpc>
              <a:spcBef>
                <a:spcPts val="0"/>
              </a:spcBef>
              <a:buClrTx/>
              <a:buSzPct val="45000"/>
              <a:buFontTx/>
              <a:buBlip>
                <a:blip r:embed="rId3"/>
              </a:buBlip>
              <a:defRPr spc="-33" sz="3300">
                <a:latin typeface="Graphik Semibold"/>
                <a:ea typeface="Graphik Semibold"/>
                <a:cs typeface="Graphik Semibold"/>
                <a:sym typeface="Graphik Semibold"/>
              </a:defRPr>
            </a:pPr>
            <a:r>
              <a:t>Social media marketing: We will use Zomato's social media channels, as well as targeted advertising on platforms like Facebook and Instagram, to reach our audience where they spend the most time online.</a:t>
            </a:r>
          </a:p>
          <a:p>
            <a:pPr marL="409575" indent="-409575" defTabSz="825500">
              <a:lnSpc>
                <a:spcPct val="100000"/>
              </a:lnSpc>
              <a:spcBef>
                <a:spcPts val="0"/>
              </a:spcBef>
              <a:buClrTx/>
              <a:buSzPct val="45000"/>
              <a:buFontTx/>
              <a:buBlip>
                <a:blip r:embed="rId3"/>
              </a:buBlip>
              <a:defRPr spc="-33" sz="3300">
                <a:latin typeface="Graphik Semibold"/>
                <a:ea typeface="Graphik Semibold"/>
                <a:cs typeface="Graphik Semibold"/>
                <a:sym typeface="Graphik Semibold"/>
              </a:defRPr>
            </a:pPr>
            <a:r>
              <a:t>Influencer partnerships: We will partner with popular food bloggers and influencers to promote the food truck locator to their followers, leveraging their influence and credibility to reach a wider audience.</a:t>
            </a:r>
          </a:p>
          <a:p>
            <a:pPr marL="409575" indent="-409575" defTabSz="825500">
              <a:lnSpc>
                <a:spcPct val="100000"/>
              </a:lnSpc>
              <a:spcBef>
                <a:spcPts val="0"/>
              </a:spcBef>
              <a:buClrTx/>
              <a:buSzPct val="45000"/>
              <a:buFontTx/>
              <a:buBlip>
                <a:blip r:embed="rId3"/>
              </a:buBlip>
              <a:defRPr spc="-33" sz="3300">
                <a:latin typeface="Graphik Semibold"/>
                <a:ea typeface="Graphik Semibold"/>
                <a:cs typeface="Graphik Semibold"/>
                <a:sym typeface="Graphik Semibold"/>
              </a:defRPr>
            </a:pPr>
            <a:r>
              <a:t>Email marketing: We will leverage Zomato's existing customer database to send targeted email campaigns promoting the food truck locator and its benefits.</a:t>
            </a:r>
          </a:p>
          <a:p>
            <a:pPr marL="409575" indent="-409575" defTabSz="825500">
              <a:lnSpc>
                <a:spcPct val="100000"/>
              </a:lnSpc>
              <a:spcBef>
                <a:spcPts val="0"/>
              </a:spcBef>
              <a:buClrTx/>
              <a:buSzPct val="45000"/>
              <a:buFontTx/>
              <a:buBlip>
                <a:blip r:embed="rId3"/>
              </a:buBlip>
              <a:defRPr spc="-33" sz="3300">
                <a:latin typeface="Graphik Semibold"/>
                <a:ea typeface="Graphik Semibold"/>
                <a:cs typeface="Graphik Semibold"/>
                <a:sym typeface="Graphik Semibold"/>
              </a:defRPr>
            </a:pPr>
            <a:r>
              <a:t>Events and activations: We will participate in relevant food events and activations, where we can showcase the food truck locator and encourage people to try it out.</a:t>
            </a:r>
          </a:p>
          <a:p>
            <a:pPr marL="409575" indent="-409575" defTabSz="825500">
              <a:lnSpc>
                <a:spcPct val="100000"/>
              </a:lnSpc>
              <a:spcBef>
                <a:spcPts val="0"/>
              </a:spcBef>
              <a:buClrTx/>
              <a:buSzPct val="45000"/>
              <a:buFontTx/>
              <a:buBlip>
                <a:blip r:embed="rId3"/>
              </a:buBlip>
              <a:defRPr spc="-33" sz="3300">
                <a:latin typeface="Graphik Semibold"/>
                <a:ea typeface="Graphik Semibold"/>
                <a:cs typeface="Graphik Semibold"/>
                <a:sym typeface="Graphik Semibold"/>
              </a:defRPr>
            </a:pPr>
            <a:r>
              <a:t>Public relations: We will work with media outlets to secure coverage and write-ups about the food truck locator, as well as utilize press releases to generate buzz around its launch.</a:t>
            </a:r>
          </a:p>
          <a:p>
            <a:pPr marL="409575" indent="-409575" defTabSz="825500">
              <a:lnSpc>
                <a:spcPct val="100000"/>
              </a:lnSpc>
              <a:spcBef>
                <a:spcPts val="0"/>
              </a:spcBef>
              <a:buClrTx/>
              <a:buSzPct val="45000"/>
              <a:buFontTx/>
              <a:buBlip>
                <a:blip r:embed="rId3"/>
              </a:buBlip>
              <a:defRPr spc="-33" sz="3300">
                <a:latin typeface="Graphik Semibold"/>
                <a:ea typeface="Graphik Semibold"/>
                <a:cs typeface="Graphik Semibold"/>
                <a:sym typeface="Graphik Semibold"/>
              </a:defRPr>
            </a:pPr>
            <a:r>
              <a:t>We anticipate a budget of $X for our marketing efforts, with an expected ROI of Y%. By leveraging these tactics, we believe we can effectively reach and engage our target audience, driving adoption of the food truck locator and delivering value to both Zomato and the food trucks we support.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5" name="zomato_spoon_logo.jpg" descr="zomato_spoon_logo.jpg"/>
          <p:cNvPicPr>
            <a:picLocks noChangeAspect="0"/>
          </p:cNvPicPr>
          <p:nvPr/>
        </p:nvPicPr>
        <p:blipFill>
          <a:blip r:embed="rId2">
            <a:alphaModFix amt="21019"/>
            <a:extLst/>
          </a:blip>
          <a:stretch>
            <a:fillRect/>
          </a:stretch>
        </p:blipFill>
        <p:spPr>
          <a:xfrm>
            <a:off x="46653" y="-2066806"/>
            <a:ext cx="24194056" cy="17197950"/>
          </a:xfrm>
          <a:prstGeom prst="rect">
            <a:avLst/>
          </a:prstGeom>
          <a:ln w="12700">
            <a:miter lim="400000"/>
          </a:ln>
        </p:spPr>
      </p:pic>
      <p:sp>
        <p:nvSpPr>
          <p:cNvPr id="196" name="Launch and Growth Strategy"/>
          <p:cNvSpPr txBox="1"/>
          <p:nvPr>
            <p:ph type="title"/>
          </p:nvPr>
        </p:nvSpPr>
        <p:spPr>
          <a:prstGeom prst="rect">
            <a:avLst/>
          </a:prstGeom>
        </p:spPr>
        <p:txBody>
          <a:bodyPr/>
          <a:lstStyle/>
          <a:p>
            <a:pPr/>
            <a:r>
              <a:t>Launch and Growth Strategy</a:t>
            </a:r>
          </a:p>
        </p:txBody>
      </p:sp>
      <p:sp>
        <p:nvSpPr>
          <p:cNvPr id="197" name="We plan to launch the food truck locator feature on Zomato in three phases:…"/>
          <p:cNvSpPr txBox="1"/>
          <p:nvPr>
            <p:ph type="body" idx="1"/>
          </p:nvPr>
        </p:nvSpPr>
        <p:spPr>
          <a:xfrm>
            <a:off x="1169313" y="4009348"/>
            <a:ext cx="21948577" cy="8483601"/>
          </a:xfrm>
          <a:prstGeom prst="rect">
            <a:avLst/>
          </a:prstGeom>
        </p:spPr>
        <p:txBody>
          <a:bodyPr/>
          <a:lstStyle/>
          <a:p>
            <a:pPr marL="677660" indent="-677660" defTabSz="751205">
              <a:lnSpc>
                <a:spcPct val="100000"/>
              </a:lnSpc>
              <a:spcBef>
                <a:spcPts val="0"/>
              </a:spcBef>
              <a:buClrTx/>
              <a:buSzPct val="45000"/>
              <a:buFontTx/>
              <a:buBlip>
                <a:blip r:embed="rId3"/>
              </a:buBlip>
              <a:defRPr spc="-54" sz="5460">
                <a:latin typeface="Graphik Semibold"/>
                <a:ea typeface="Graphik Semibold"/>
                <a:cs typeface="Graphik Semibold"/>
                <a:sym typeface="Graphik Semibold"/>
              </a:defRPr>
            </a:pPr>
            <a:r>
              <a:t>We plan to launch the food truck locator feature on Zomato in three phases:</a:t>
            </a:r>
          </a:p>
          <a:p>
            <a:pPr marL="677660" indent="-677660" defTabSz="751205">
              <a:lnSpc>
                <a:spcPct val="100000"/>
              </a:lnSpc>
              <a:spcBef>
                <a:spcPts val="0"/>
              </a:spcBef>
              <a:buClrTx/>
              <a:buSzPct val="45000"/>
              <a:buFontTx/>
              <a:buBlip>
                <a:blip r:embed="rId3"/>
              </a:buBlip>
              <a:defRPr spc="-54" sz="5460">
                <a:latin typeface="Graphik Semibold"/>
                <a:ea typeface="Graphik Semibold"/>
                <a:cs typeface="Graphik Semibold"/>
                <a:sym typeface="Graphik Semibold"/>
              </a:defRPr>
            </a:pPr>
            <a:r>
              <a:t>Beta testing: We will conduct beta testing in select cities with a small group of users to gather feedback and make any necessary adjustments before the official launch.</a:t>
            </a:r>
          </a:p>
          <a:p>
            <a:pPr marL="677660" indent="-677660" defTabSz="751205">
              <a:lnSpc>
                <a:spcPct val="100000"/>
              </a:lnSpc>
              <a:spcBef>
                <a:spcPts val="0"/>
              </a:spcBef>
              <a:buClrTx/>
              <a:buSzPct val="45000"/>
              <a:buFontTx/>
              <a:buBlip>
                <a:blip r:embed="rId3"/>
              </a:buBlip>
              <a:defRPr spc="-54" sz="5460">
                <a:latin typeface="Graphik Semibold"/>
                <a:ea typeface="Graphik Semibold"/>
                <a:cs typeface="Graphik Semibold"/>
                <a:sym typeface="Graphik Semibold"/>
              </a:defRPr>
            </a:pPr>
            <a:r>
              <a:t>Soft launch: We will roll out the feature in a few major cities to gather user data and test the scalability of our technology.</a:t>
            </a:r>
          </a:p>
          <a:p>
            <a:pPr marL="677660" indent="-677660" defTabSz="751205">
              <a:lnSpc>
                <a:spcPct val="100000"/>
              </a:lnSpc>
              <a:spcBef>
                <a:spcPts val="0"/>
              </a:spcBef>
              <a:buClrTx/>
              <a:buSzPct val="45000"/>
              <a:buFontTx/>
              <a:buBlip>
                <a:blip r:embed="rId3"/>
              </a:buBlip>
              <a:defRPr spc="-54" sz="5460">
                <a:latin typeface="Graphik Semibold"/>
                <a:ea typeface="Graphik Semibold"/>
                <a:cs typeface="Graphik Semibold"/>
                <a:sym typeface="Graphik Semibold"/>
              </a:defRPr>
            </a:pPr>
            <a:r>
              <a:t>Official launch: We will launch the food truck locator feature on Zomato in all major cities in India.</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9" name="zomato_spoon_logo.jpg" descr="zomato_spoon_logo.jpg"/>
          <p:cNvPicPr>
            <a:picLocks noChangeAspect="0"/>
          </p:cNvPicPr>
          <p:nvPr/>
        </p:nvPicPr>
        <p:blipFill>
          <a:blip r:embed="rId2">
            <a:alphaModFix amt="21019"/>
            <a:extLst/>
          </a:blip>
          <a:stretch>
            <a:fillRect/>
          </a:stretch>
        </p:blipFill>
        <p:spPr>
          <a:xfrm>
            <a:off x="46653" y="-2066806"/>
            <a:ext cx="24194056" cy="17197950"/>
          </a:xfrm>
          <a:prstGeom prst="rect">
            <a:avLst/>
          </a:prstGeom>
          <a:ln w="12700">
            <a:miter lim="400000"/>
          </a:ln>
        </p:spPr>
      </p:pic>
      <p:sp>
        <p:nvSpPr>
          <p:cNvPr id="200" name="Expected outcomes of our launch and growth strategy include:…"/>
          <p:cNvSpPr txBox="1"/>
          <p:nvPr>
            <p:ph type="body" idx="1"/>
          </p:nvPr>
        </p:nvSpPr>
        <p:spPr>
          <a:xfrm>
            <a:off x="1169313" y="571226"/>
            <a:ext cx="21948577" cy="11921723"/>
          </a:xfrm>
          <a:prstGeom prst="rect">
            <a:avLst/>
          </a:prstGeom>
        </p:spPr>
        <p:txBody>
          <a:bodyPr/>
          <a:lstStyle/>
          <a:p>
            <a:pPr marL="0" indent="0" defTabSz="825500">
              <a:lnSpc>
                <a:spcPct val="100000"/>
              </a:lnSpc>
              <a:spcBef>
                <a:spcPts val="0"/>
              </a:spcBef>
              <a:buClrTx/>
              <a:buSzTx/>
              <a:buFontTx/>
              <a:buNone/>
              <a:defRPr spc="-41" sz="4100">
                <a:latin typeface="Graphik Semibold"/>
                <a:ea typeface="Graphik Semibold"/>
                <a:cs typeface="Graphik Semibold"/>
                <a:sym typeface="Graphik Semibold"/>
              </a:defRPr>
            </a:pPr>
            <a:r>
              <a:t>Expected outcomes of our launch and growth strategy include:</a:t>
            </a:r>
          </a:p>
          <a:p>
            <a:pPr lvl="1" marL="1030143" indent="-484043" defTabSz="825500">
              <a:lnSpc>
                <a:spcPct val="100000"/>
              </a:lnSpc>
              <a:spcBef>
                <a:spcPts val="0"/>
              </a:spcBef>
              <a:buClrTx/>
              <a:buSzPct val="45000"/>
              <a:buFontTx/>
              <a:buBlip>
                <a:blip r:embed="rId3"/>
              </a:buBlip>
              <a:defRPr spc="-41" sz="4100">
                <a:latin typeface="Graphik Semibold"/>
                <a:ea typeface="Graphik Semibold"/>
                <a:cs typeface="Graphik Semibold"/>
                <a:sym typeface="Graphik Semibold"/>
              </a:defRPr>
            </a:pPr>
            <a:r>
              <a:t>Increased user engagement and retention on the Zomato platform</a:t>
            </a:r>
          </a:p>
          <a:p>
            <a:pPr lvl="1" marL="1030143" indent="-484043" defTabSz="825500">
              <a:lnSpc>
                <a:spcPct val="100000"/>
              </a:lnSpc>
              <a:spcBef>
                <a:spcPts val="0"/>
              </a:spcBef>
              <a:buClrTx/>
              <a:buSzPct val="45000"/>
              <a:buFontTx/>
              <a:buBlip>
                <a:blip r:embed="rId3"/>
              </a:buBlip>
              <a:defRPr spc="-41" sz="4100">
                <a:latin typeface="Graphik Semibold"/>
                <a:ea typeface="Graphik Semibold"/>
                <a:cs typeface="Graphik Semibold"/>
                <a:sym typeface="Graphik Semibold"/>
              </a:defRPr>
            </a:pPr>
            <a:r>
              <a:t>Increased revenue from food truck advertising and partnerships</a:t>
            </a:r>
          </a:p>
          <a:p>
            <a:pPr lvl="1" marL="1030143" indent="-484043" defTabSz="825500">
              <a:lnSpc>
                <a:spcPct val="100000"/>
              </a:lnSpc>
              <a:spcBef>
                <a:spcPts val="0"/>
              </a:spcBef>
              <a:buClrTx/>
              <a:buSzPct val="45000"/>
              <a:buFontTx/>
              <a:buBlip>
                <a:blip r:embed="rId3"/>
              </a:buBlip>
              <a:defRPr spc="-41" sz="4100">
                <a:latin typeface="Graphik Semibold"/>
                <a:ea typeface="Graphik Semibold"/>
                <a:cs typeface="Graphik Semibold"/>
                <a:sym typeface="Graphik Semibold"/>
              </a:defRPr>
            </a:pPr>
            <a:r>
              <a:t>Greater visibility and growth opportunities for food trucks</a:t>
            </a:r>
          </a:p>
          <a:p>
            <a:pPr marL="0" indent="0" defTabSz="825500">
              <a:lnSpc>
                <a:spcPct val="100000"/>
              </a:lnSpc>
              <a:spcBef>
                <a:spcPts val="0"/>
              </a:spcBef>
              <a:buClrTx/>
              <a:buSzTx/>
              <a:buFontTx/>
              <a:buNone/>
              <a:defRPr spc="-41" sz="4100">
                <a:latin typeface="Graphik Semibold"/>
                <a:ea typeface="Graphik Semibold"/>
                <a:cs typeface="Graphik Semibold"/>
                <a:sym typeface="Graphik Semibold"/>
              </a:defRPr>
            </a:pPr>
          </a:p>
          <a:p>
            <a:pPr marL="0" indent="0" defTabSz="825500">
              <a:lnSpc>
                <a:spcPct val="100000"/>
              </a:lnSpc>
              <a:spcBef>
                <a:spcPts val="0"/>
              </a:spcBef>
              <a:buClrTx/>
              <a:buSzTx/>
              <a:buFontTx/>
              <a:buNone/>
              <a:defRPr spc="-41" sz="4100">
                <a:latin typeface="Graphik Semibold"/>
                <a:ea typeface="Graphik Semibold"/>
                <a:cs typeface="Graphik Semibold"/>
                <a:sym typeface="Graphik Semibold"/>
              </a:defRPr>
            </a:pPr>
            <a:r>
              <a:t>We will measure the success of our food truck locator feature through the following metrics:</a:t>
            </a:r>
          </a:p>
          <a:p>
            <a:pPr lvl="1" marL="1030143" indent="-484043" defTabSz="825500">
              <a:lnSpc>
                <a:spcPct val="100000"/>
              </a:lnSpc>
              <a:spcBef>
                <a:spcPts val="0"/>
              </a:spcBef>
              <a:buClrTx/>
              <a:buSzPct val="45000"/>
              <a:buFontTx/>
              <a:buBlip>
                <a:blip r:embed="rId3"/>
              </a:buBlip>
              <a:defRPr spc="-41" sz="4100">
                <a:latin typeface="Graphik Semibold"/>
                <a:ea typeface="Graphik Semibold"/>
                <a:cs typeface="Graphik Semibold"/>
                <a:sym typeface="Graphik Semibold"/>
              </a:defRPr>
            </a:pPr>
            <a:r>
              <a:t>User engagement and retention on the Zomato platform</a:t>
            </a:r>
          </a:p>
          <a:p>
            <a:pPr lvl="1" marL="1030143" indent="-484043" defTabSz="825500">
              <a:lnSpc>
                <a:spcPct val="100000"/>
              </a:lnSpc>
              <a:spcBef>
                <a:spcPts val="0"/>
              </a:spcBef>
              <a:buClrTx/>
              <a:buSzPct val="45000"/>
              <a:buFontTx/>
              <a:buBlip>
                <a:blip r:embed="rId3"/>
              </a:buBlip>
              <a:defRPr spc="-41" sz="4100">
                <a:latin typeface="Graphik Semibold"/>
                <a:ea typeface="Graphik Semibold"/>
                <a:cs typeface="Graphik Semibold"/>
                <a:sym typeface="Graphik Semibold"/>
              </a:defRPr>
            </a:pPr>
            <a:r>
              <a:t>Number of food trucks listed on the platform and their level of activity</a:t>
            </a:r>
          </a:p>
          <a:p>
            <a:pPr lvl="1" marL="1030143" indent="-484043" defTabSz="825500">
              <a:lnSpc>
                <a:spcPct val="100000"/>
              </a:lnSpc>
              <a:spcBef>
                <a:spcPts val="0"/>
              </a:spcBef>
              <a:buClrTx/>
              <a:buSzPct val="45000"/>
              <a:buFontTx/>
              <a:buBlip>
                <a:blip r:embed="rId3"/>
              </a:buBlip>
              <a:defRPr spc="-41" sz="4100">
                <a:latin typeface="Graphik Semibold"/>
                <a:ea typeface="Graphik Semibold"/>
                <a:cs typeface="Graphik Semibold"/>
                <a:sym typeface="Graphik Semibold"/>
              </a:defRPr>
            </a:pPr>
            <a:r>
              <a:t>Revenue generated from food truck advertising and partnerships</a:t>
            </a:r>
          </a:p>
          <a:p>
            <a:pPr marL="0" indent="0" defTabSz="825500">
              <a:lnSpc>
                <a:spcPct val="100000"/>
              </a:lnSpc>
              <a:spcBef>
                <a:spcPts val="0"/>
              </a:spcBef>
              <a:buClrTx/>
              <a:buSzTx/>
              <a:buFontTx/>
              <a:buNone/>
              <a:defRPr spc="-41" sz="4100">
                <a:latin typeface="Graphik Semibold"/>
                <a:ea typeface="Graphik Semibold"/>
                <a:cs typeface="Graphik Semibold"/>
                <a:sym typeface="Graphik Semibold"/>
              </a:defRPr>
            </a:pPr>
          </a:p>
          <a:p>
            <a:pPr marL="0" indent="0" defTabSz="825500">
              <a:lnSpc>
                <a:spcPct val="100000"/>
              </a:lnSpc>
              <a:spcBef>
                <a:spcPts val="0"/>
              </a:spcBef>
              <a:buClrTx/>
              <a:buSzTx/>
              <a:buFontTx/>
              <a:buNone/>
              <a:defRPr spc="-41" sz="4100">
                <a:latin typeface="Graphik Semibold"/>
                <a:ea typeface="Graphik Semibold"/>
                <a:cs typeface="Graphik Semibold"/>
                <a:sym typeface="Graphik Semibold"/>
              </a:defRPr>
            </a:pPr>
            <a:r>
              <a:t>Potential expansion opportunities include:</a:t>
            </a:r>
          </a:p>
          <a:p>
            <a:pPr lvl="1" marL="1030143" indent="-484043" defTabSz="825500">
              <a:lnSpc>
                <a:spcPct val="100000"/>
              </a:lnSpc>
              <a:spcBef>
                <a:spcPts val="0"/>
              </a:spcBef>
              <a:buClrTx/>
              <a:buSzPct val="45000"/>
              <a:buFontTx/>
              <a:buBlip>
                <a:blip r:embed="rId3"/>
              </a:buBlip>
              <a:defRPr spc="-41" sz="4100">
                <a:latin typeface="Graphik Semibold"/>
                <a:ea typeface="Graphik Semibold"/>
                <a:cs typeface="Graphik Semibold"/>
                <a:sym typeface="Graphik Semibold"/>
              </a:defRPr>
            </a:pPr>
            <a:r>
              <a:t>Partnering with other food-related platforms to cross-promote the food truck locator feature and expand our user base</a:t>
            </a:r>
          </a:p>
          <a:p>
            <a:pPr lvl="1" marL="1030143" indent="-484043" defTabSz="825500">
              <a:lnSpc>
                <a:spcPct val="100000"/>
              </a:lnSpc>
              <a:spcBef>
                <a:spcPts val="0"/>
              </a:spcBef>
              <a:buClrTx/>
              <a:buSzPct val="45000"/>
              <a:buFontTx/>
              <a:buBlip>
                <a:blip r:embed="rId3"/>
              </a:buBlip>
              <a:defRPr spc="-41" sz="4100">
                <a:latin typeface="Graphik Semibold"/>
                <a:ea typeface="Graphik Semibold"/>
                <a:cs typeface="Graphik Semibold"/>
                <a:sym typeface="Graphik Semibold"/>
              </a:defRPr>
            </a:pPr>
            <a:r>
              <a:t>Scaling to new markets outside of India where the food truck industry is growing</a:t>
            </a:r>
          </a:p>
          <a:p>
            <a:pPr lvl="1" marL="1030143" indent="-484043" defTabSz="825500">
              <a:lnSpc>
                <a:spcPct val="100000"/>
              </a:lnSpc>
              <a:spcBef>
                <a:spcPts val="0"/>
              </a:spcBef>
              <a:buClrTx/>
              <a:buSzPct val="45000"/>
              <a:buFontTx/>
              <a:buBlip>
                <a:blip r:embed="rId3"/>
              </a:buBlip>
              <a:defRPr spc="-41" sz="4100">
                <a:latin typeface="Graphik Semibold"/>
                <a:ea typeface="Graphik Semibold"/>
                <a:cs typeface="Graphik Semibold"/>
                <a:sym typeface="Graphik Semibold"/>
              </a:defRPr>
            </a:pPr>
            <a:r>
              <a:t>Integrating additional features, such as online ordering and payment, to enhance the user experience and increase revenue opportunities.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2" name="zomato_spoon_logo.jpg" descr="zomato_spoon_logo.jpg"/>
          <p:cNvPicPr>
            <a:picLocks noChangeAspect="0"/>
          </p:cNvPicPr>
          <p:nvPr/>
        </p:nvPicPr>
        <p:blipFill>
          <a:blip r:embed="rId2">
            <a:alphaModFix amt="21019"/>
            <a:extLst/>
          </a:blip>
          <a:stretch>
            <a:fillRect/>
          </a:stretch>
        </p:blipFill>
        <p:spPr>
          <a:xfrm>
            <a:off x="46653" y="-2066806"/>
            <a:ext cx="24194056" cy="17197950"/>
          </a:xfrm>
          <a:prstGeom prst="rect">
            <a:avLst/>
          </a:prstGeom>
          <a:ln w="12700">
            <a:miter lim="400000"/>
          </a:ln>
        </p:spPr>
      </p:pic>
      <p:sp>
        <p:nvSpPr>
          <p:cNvPr id="203" name="Conclusion"/>
          <p:cNvSpPr txBox="1"/>
          <p:nvPr>
            <p:ph type="title"/>
          </p:nvPr>
        </p:nvSpPr>
        <p:spPr>
          <a:prstGeom prst="rect">
            <a:avLst/>
          </a:prstGeom>
        </p:spPr>
        <p:txBody>
          <a:bodyPr/>
          <a:lstStyle/>
          <a:p>
            <a:pPr/>
            <a:r>
              <a:t>Conclusion</a:t>
            </a:r>
          </a:p>
        </p:txBody>
      </p:sp>
      <p:sp>
        <p:nvSpPr>
          <p:cNvPr id="204" name="We hope this presentation has given you a clear understanding of our vision for the food truck locator and its potential to provide value to our customers and the food truck industry. We welcome any questions or feedback you may have."/>
          <p:cNvSpPr txBox="1"/>
          <p:nvPr>
            <p:ph type="body" idx="1"/>
          </p:nvPr>
        </p:nvSpPr>
        <p:spPr>
          <a:xfrm>
            <a:off x="1169313" y="4009348"/>
            <a:ext cx="21948577" cy="8483601"/>
          </a:xfrm>
          <a:prstGeom prst="rect">
            <a:avLst/>
          </a:prstGeom>
        </p:spPr>
        <p:txBody>
          <a:bodyPr/>
          <a:lstStyle>
            <a:lvl1pPr marL="0" indent="0" defTabSz="825500">
              <a:lnSpc>
                <a:spcPct val="100000"/>
              </a:lnSpc>
              <a:spcBef>
                <a:spcPts val="0"/>
              </a:spcBef>
              <a:buClrTx/>
              <a:buSzTx/>
              <a:buFontTx/>
              <a:buNone/>
              <a:defRPr spc="-45" sz="4500">
                <a:latin typeface="Graphik Semibold"/>
                <a:ea typeface="Graphik Semibold"/>
                <a:cs typeface="Graphik Semibold"/>
                <a:sym typeface="Graphik Semibold"/>
              </a:defRPr>
            </a:lvl1pPr>
          </a:lstStyle>
          <a:p>
            <a:pPr/>
            <a:r>
              <a:t>We hope this presentation has given you a clear understanding of our vision for the food truck locator and its potential to provide value to our customers and the food truck industry. We welcome any questions or feedback you may have.</a:t>
            </a:r>
          </a:p>
        </p:txBody>
      </p:sp>
      <p:sp>
        <p:nvSpPr>
          <p:cNvPr id="205" name="Thank You!"/>
          <p:cNvSpPr txBox="1"/>
          <p:nvPr/>
        </p:nvSpPr>
        <p:spPr>
          <a:xfrm>
            <a:off x="8274049" y="9002116"/>
            <a:ext cx="7835901" cy="253644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defRPr sz="12800">
                <a:latin typeface="Canela Regular"/>
                <a:ea typeface="Canela Regular"/>
                <a:cs typeface="Canela Regular"/>
                <a:sym typeface="Canela Regular"/>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6" name="zomato_spoon_logo.jpg" descr="zomato_spoon_logo.jpg"/>
          <p:cNvPicPr>
            <a:picLocks noChangeAspect="0"/>
          </p:cNvPicPr>
          <p:nvPr/>
        </p:nvPicPr>
        <p:blipFill>
          <a:blip r:embed="rId2">
            <a:alphaModFix amt="21019"/>
            <a:extLst/>
          </a:blip>
          <a:stretch>
            <a:fillRect/>
          </a:stretch>
        </p:blipFill>
        <p:spPr>
          <a:xfrm>
            <a:off x="46653" y="-2066806"/>
            <a:ext cx="24194056" cy="17197950"/>
          </a:xfrm>
          <a:prstGeom prst="rect">
            <a:avLst/>
          </a:prstGeom>
          <a:ln w="12700">
            <a:miter lim="400000"/>
          </a:ln>
        </p:spPr>
      </p:pic>
      <p:sp>
        <p:nvSpPr>
          <p:cNvPr id="157" name="Introduction"/>
          <p:cNvSpPr txBox="1"/>
          <p:nvPr>
            <p:ph type="title"/>
          </p:nvPr>
        </p:nvSpPr>
        <p:spPr>
          <a:prstGeom prst="rect">
            <a:avLst/>
          </a:prstGeom>
        </p:spPr>
        <p:txBody>
          <a:bodyPr/>
          <a:lstStyle/>
          <a:p>
            <a:pPr/>
            <a:r>
              <a:t>Introduction</a:t>
            </a:r>
          </a:p>
        </p:txBody>
      </p:sp>
      <p:sp>
        <p:nvSpPr>
          <p:cNvPr id="158" name="Welcome to this presentation on integrating a food truck locator into Zomato!…"/>
          <p:cNvSpPr txBox="1"/>
          <p:nvPr>
            <p:ph type="body" idx="1"/>
          </p:nvPr>
        </p:nvSpPr>
        <p:spPr>
          <a:xfrm>
            <a:off x="1169313" y="4009348"/>
            <a:ext cx="21948577" cy="8483601"/>
          </a:xfrm>
          <a:prstGeom prst="rect">
            <a:avLst/>
          </a:prstGeom>
        </p:spPr>
        <p:txBody>
          <a:bodyPr/>
          <a:lstStyle/>
          <a:p>
            <a:pPr marL="1123141" indent="-1123141" defTabSz="975360">
              <a:lnSpc>
                <a:spcPct val="80000"/>
              </a:lnSpc>
              <a:spcBef>
                <a:spcPts val="0"/>
              </a:spcBef>
              <a:buClr>
                <a:srgbClr val="000000"/>
              </a:buClr>
              <a:buSzPct val="100000"/>
              <a:buFontTx/>
              <a:buAutoNum type="alphaUcPeriod" startAt="1"/>
              <a:defRPr spc="-51" sz="5120">
                <a:latin typeface="Canela Regular"/>
                <a:ea typeface="Canela Regular"/>
                <a:cs typeface="Canela Regular"/>
                <a:sym typeface="Canela Regular"/>
              </a:defRPr>
            </a:pPr>
            <a:r>
              <a:t>Welcome to this presentation on integrating a food truck locator into Zomato!</a:t>
            </a:r>
          </a:p>
          <a:p>
            <a:pPr marL="1123141" indent="-1123141" defTabSz="975360">
              <a:lnSpc>
                <a:spcPct val="80000"/>
              </a:lnSpc>
              <a:spcBef>
                <a:spcPts val="0"/>
              </a:spcBef>
              <a:buClr>
                <a:srgbClr val="000000"/>
              </a:buClr>
              <a:buSzPct val="100000"/>
              <a:buFontTx/>
              <a:buAutoNum type="alphaUcPeriod" startAt="1"/>
              <a:defRPr spc="-51" sz="5120">
                <a:latin typeface="Canela Regular"/>
                <a:ea typeface="Canela Regular"/>
                <a:cs typeface="Canela Regular"/>
                <a:sym typeface="Canela Regular"/>
              </a:defRPr>
            </a:pPr>
            <a:r>
              <a:t>Today, we'll be discussing the market opportunity for food truck locators and how we plan to leverage Zomato's platform to enhance the customer experience.</a:t>
            </a:r>
          </a:p>
          <a:p>
            <a:pPr marL="1123141" indent="-1123141" defTabSz="975360">
              <a:lnSpc>
                <a:spcPct val="80000"/>
              </a:lnSpc>
              <a:spcBef>
                <a:spcPts val="0"/>
              </a:spcBef>
              <a:buClr>
                <a:srgbClr val="000000"/>
              </a:buClr>
              <a:buSzPct val="100000"/>
              <a:buFontTx/>
              <a:buAutoNum type="alphaUcPeriod" startAt="1"/>
              <a:defRPr spc="-51" sz="5120">
                <a:latin typeface="Canela Regular"/>
                <a:ea typeface="Canela Regular"/>
                <a:cs typeface="Canela Regular"/>
                <a:sym typeface="Canela Regular"/>
              </a:defRPr>
            </a:pPr>
            <a:r>
              <a:t>For those who may be unfamiliar, Zomato is a popular online food ordering and restaurant discovery platform that operates in over 24 countries.</a:t>
            </a:r>
          </a:p>
          <a:p>
            <a:pPr marL="1123141" indent="-1123141" defTabSz="975360">
              <a:lnSpc>
                <a:spcPct val="80000"/>
              </a:lnSpc>
              <a:spcBef>
                <a:spcPts val="0"/>
              </a:spcBef>
              <a:buClr>
                <a:srgbClr val="000000"/>
              </a:buClr>
              <a:buSzPct val="100000"/>
              <a:buFontTx/>
              <a:buAutoNum type="alphaUcPeriod" startAt="1"/>
              <a:defRPr spc="-51" sz="5120">
                <a:latin typeface="Canela Regular"/>
                <a:ea typeface="Canela Regular"/>
                <a:cs typeface="Canela Regular"/>
                <a:sym typeface="Canela Regular"/>
              </a:defRPr>
            </a:pPr>
            <a:r>
              <a:t>Zomato's extensive network of restaurants and food-related businesses makes it the perfect platform to integrate a food truck locator and allow users to find and track their favorite food trucks in real-time.</a:t>
            </a:r>
          </a:p>
          <a:p>
            <a:pPr marL="1123141" indent="-1123141" defTabSz="975360">
              <a:lnSpc>
                <a:spcPct val="80000"/>
              </a:lnSpc>
              <a:spcBef>
                <a:spcPts val="0"/>
              </a:spcBef>
              <a:buClr>
                <a:srgbClr val="000000"/>
              </a:buClr>
              <a:buSzPct val="100000"/>
              <a:buFontTx/>
              <a:buAutoNum type="alphaUcPeriod" startAt="1"/>
              <a:defRPr spc="-51" sz="5120">
                <a:latin typeface="Canela Regular"/>
                <a:ea typeface="Canela Regular"/>
                <a:cs typeface="Canela Regular"/>
                <a:sym typeface="Canela Regular"/>
              </a:defRPr>
            </a:pPr>
            <a:r>
              <a:t>With the growing popularity of food trucks and mobile food options, we believe that integrating a food truck locator into Zomato can enhance the platform's value proposition and drive business for both Zomato and the food trucks.</a:t>
            </a:r>
          </a:p>
        </p:txBody>
      </p:sp>
    </p:spTree>
  </p:cSld>
  <p:clrMapOvr>
    <a:masterClrMapping/>
  </p:clrMapOvr>
  <p:transition xmlns:p14="http://schemas.microsoft.com/office/powerpoint/2010/main" spd="med" advClick="0" advTm="0"/>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0" name="zomato_spoon_logo.jpg" descr="zomato_spoon_logo.jpg"/>
          <p:cNvPicPr>
            <a:picLocks noChangeAspect="0"/>
          </p:cNvPicPr>
          <p:nvPr/>
        </p:nvPicPr>
        <p:blipFill>
          <a:blip r:embed="rId2">
            <a:alphaModFix amt="21019"/>
            <a:extLst/>
          </a:blip>
          <a:stretch>
            <a:fillRect/>
          </a:stretch>
        </p:blipFill>
        <p:spPr>
          <a:xfrm>
            <a:off x="46653" y="-2066806"/>
            <a:ext cx="24194056" cy="17197950"/>
          </a:xfrm>
          <a:prstGeom prst="rect">
            <a:avLst/>
          </a:prstGeom>
          <a:ln w="12700">
            <a:miter lim="400000"/>
          </a:ln>
        </p:spPr>
      </p:pic>
      <p:sp>
        <p:nvSpPr>
          <p:cNvPr id="161" name="Market Research"/>
          <p:cNvSpPr txBox="1"/>
          <p:nvPr>
            <p:ph type="title"/>
          </p:nvPr>
        </p:nvSpPr>
        <p:spPr>
          <a:prstGeom prst="rect">
            <a:avLst/>
          </a:prstGeom>
        </p:spPr>
        <p:txBody>
          <a:bodyPr/>
          <a:lstStyle/>
          <a:p>
            <a:pPr/>
            <a:r>
              <a:t>Market Research</a:t>
            </a:r>
          </a:p>
        </p:txBody>
      </p:sp>
      <p:sp>
        <p:nvSpPr>
          <p:cNvPr id="162" name="Before we dive into our product strategy, let's take a look at the market opportunity for food truck locators and how they benefit both food trucks and customers in India.…"/>
          <p:cNvSpPr txBox="1"/>
          <p:nvPr>
            <p:ph type="body" idx="1"/>
          </p:nvPr>
        </p:nvSpPr>
        <p:spPr>
          <a:xfrm>
            <a:off x="1169313" y="4009348"/>
            <a:ext cx="21948577" cy="8483601"/>
          </a:xfrm>
          <a:prstGeom prst="rect">
            <a:avLst/>
          </a:prstGeom>
        </p:spPr>
        <p:txBody>
          <a:bodyPr/>
          <a:lstStyle/>
          <a:p>
            <a:pPr marL="521277" indent="-521277" defTabSz="825500">
              <a:lnSpc>
                <a:spcPct val="100000"/>
              </a:lnSpc>
              <a:spcBef>
                <a:spcPts val="0"/>
              </a:spcBef>
              <a:buClrTx/>
              <a:buSzPct val="45000"/>
              <a:buFontTx/>
              <a:buBlip>
                <a:blip r:embed="rId3"/>
              </a:buBlip>
              <a:defRPr spc="-42" sz="4200">
                <a:latin typeface="Graphik Semibold"/>
                <a:ea typeface="Graphik Semibold"/>
                <a:cs typeface="Graphik Semibold"/>
                <a:sym typeface="Graphik Semibold"/>
              </a:defRPr>
            </a:pPr>
            <a:r>
              <a:t>Before we dive into our product strategy, let's take a look at the market opportunity for food truck locators and how they benefit both food trucks and customers in India.</a:t>
            </a:r>
          </a:p>
          <a:p>
            <a:pPr marL="521277" indent="-521277" defTabSz="825500">
              <a:lnSpc>
                <a:spcPct val="100000"/>
              </a:lnSpc>
              <a:spcBef>
                <a:spcPts val="0"/>
              </a:spcBef>
              <a:buClrTx/>
              <a:buSzPct val="45000"/>
              <a:buFontTx/>
              <a:buBlip>
                <a:blip r:embed="rId3"/>
              </a:buBlip>
              <a:defRPr spc="-42" sz="4200">
                <a:latin typeface="Graphik Semibold"/>
                <a:ea typeface="Graphik Semibold"/>
                <a:cs typeface="Graphik Semibold"/>
                <a:sym typeface="Graphik Semibold"/>
              </a:defRPr>
            </a:pPr>
            <a:r>
              <a:t>The food truck industry is still in its nascent stage in India but is seeing rapid growth, with an estimated market size of INR 300 crore in 2020 and an annual growth rate of 25% (source: The Hindu Business Line).</a:t>
            </a:r>
          </a:p>
          <a:p>
            <a:pPr marL="521277" indent="-521277" defTabSz="825500">
              <a:lnSpc>
                <a:spcPct val="100000"/>
              </a:lnSpc>
              <a:spcBef>
                <a:spcPts val="0"/>
              </a:spcBef>
              <a:buClrTx/>
              <a:buSzPct val="45000"/>
              <a:buFontTx/>
              <a:buBlip>
                <a:blip r:embed="rId3"/>
              </a:buBlip>
              <a:defRPr spc="-42" sz="4200">
                <a:latin typeface="Graphik Semibold"/>
                <a:ea typeface="Graphik Semibold"/>
                <a:cs typeface="Graphik Semibold"/>
                <a:sym typeface="Graphik Semibold"/>
              </a:defRPr>
            </a:pPr>
            <a:r>
              <a:t>Customers in India love food trucks for their convenience, unique food offerings, and affordable prices. However, one of the biggest challenges for customers is finding their favorite food trucks and tracking their locations.</a:t>
            </a:r>
          </a:p>
          <a:p>
            <a:pPr marL="521277" indent="-521277" defTabSz="825500">
              <a:lnSpc>
                <a:spcPct val="100000"/>
              </a:lnSpc>
              <a:spcBef>
                <a:spcPts val="0"/>
              </a:spcBef>
              <a:buClrTx/>
              <a:buSzPct val="45000"/>
              <a:buFontTx/>
              <a:buBlip>
                <a:blip r:embed="rId3"/>
              </a:buBlip>
              <a:defRPr spc="-42" sz="4200">
                <a:latin typeface="Graphik Semibold"/>
                <a:ea typeface="Graphik Semibold"/>
                <a:cs typeface="Graphik Semibold"/>
                <a:sym typeface="Graphik Semibold"/>
              </a:defRPr>
            </a:pPr>
            <a:r>
              <a:t>This is where a food truck locator can provide value by allowing customers to easily find and track their favorite food trucks in real-time, saving them time and effort.</a:t>
            </a:r>
          </a:p>
        </p:txBody>
      </p:sp>
    </p:spTree>
  </p:cSld>
  <p:clrMapOvr>
    <a:masterClrMapping/>
  </p:clrMapOvr>
  <p:transition xmlns:p14="http://schemas.microsoft.com/office/powerpoint/2010/main" spd="med" advClick="0" advTm="0"/>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4" name="zomato_spoon_logo.jpg" descr="zomato_spoon_logo.jpg"/>
          <p:cNvPicPr>
            <a:picLocks noChangeAspect="0"/>
          </p:cNvPicPr>
          <p:nvPr/>
        </p:nvPicPr>
        <p:blipFill>
          <a:blip r:embed="rId2">
            <a:alphaModFix amt="21019"/>
            <a:extLst/>
          </a:blip>
          <a:stretch>
            <a:fillRect/>
          </a:stretch>
        </p:blipFill>
        <p:spPr>
          <a:xfrm>
            <a:off x="46653" y="-2066806"/>
            <a:ext cx="24194056" cy="17197950"/>
          </a:xfrm>
          <a:prstGeom prst="rect">
            <a:avLst/>
          </a:prstGeom>
          <a:ln w="12700">
            <a:miter lim="400000"/>
          </a:ln>
        </p:spPr>
      </p:pic>
      <p:sp>
        <p:nvSpPr>
          <p:cNvPr id="165" name="Food truck locators can also benefit food trucks by increasing their visibility and reach,    helping them attract more customers and generate more revenue…"/>
          <p:cNvSpPr txBox="1"/>
          <p:nvPr>
            <p:ph type="body" idx="1"/>
          </p:nvPr>
        </p:nvSpPr>
        <p:spPr>
          <a:xfrm>
            <a:off x="1217711" y="571226"/>
            <a:ext cx="21948578" cy="11921723"/>
          </a:xfrm>
          <a:prstGeom prst="rect">
            <a:avLst/>
          </a:prstGeom>
        </p:spPr>
        <p:txBody>
          <a:bodyPr anchor="ctr"/>
          <a:lstStyle/>
          <a:p>
            <a:pPr marL="484043" indent="-484043" defTabSz="825500">
              <a:lnSpc>
                <a:spcPct val="100000"/>
              </a:lnSpc>
              <a:spcBef>
                <a:spcPts val="0"/>
              </a:spcBef>
              <a:buClrTx/>
              <a:buSzPct val="45000"/>
              <a:buFontTx/>
              <a:buBlip>
                <a:blip r:embed="rId3"/>
              </a:buBlip>
              <a:defRPr spc="-39" sz="3900">
                <a:latin typeface="Graphik Semibold"/>
                <a:ea typeface="Graphik Semibold"/>
                <a:cs typeface="Graphik Semibold"/>
                <a:sym typeface="Graphik Semibold"/>
              </a:defRPr>
            </a:pPr>
            <a:r>
              <a:t> Food truck locators can also benefit food trucks by increasing their visibility and reach,    helping them attract more customers and generate more revenue</a:t>
            </a:r>
          </a:p>
          <a:p>
            <a:pPr marL="484043" indent="-484043" defTabSz="825500">
              <a:lnSpc>
                <a:spcPct val="100000"/>
              </a:lnSpc>
              <a:spcBef>
                <a:spcPts val="0"/>
              </a:spcBef>
              <a:buClrTx/>
              <a:buSzPct val="45000"/>
              <a:buFontTx/>
              <a:buBlip>
                <a:blip r:embed="rId3"/>
              </a:buBlip>
              <a:defRPr spc="-39" sz="3900">
                <a:latin typeface="Graphik Semibold"/>
                <a:ea typeface="Graphik Semibold"/>
                <a:cs typeface="Graphik Semibold"/>
                <a:sym typeface="Graphik Semibold"/>
              </a:defRPr>
            </a:pPr>
            <a:r>
              <a:t> According to a survey by the National Restaurant Association of India, street food is the most popular food segment in India, accounting for 34% of the total food service market (source: Food Service India).</a:t>
            </a:r>
          </a:p>
          <a:p>
            <a:pPr lvl="1" marL="1557481" indent="-592281" defTabSz="825500">
              <a:lnSpc>
                <a:spcPct val="100000"/>
              </a:lnSpc>
              <a:spcBef>
                <a:spcPts val="0"/>
              </a:spcBef>
              <a:buClr>
                <a:srgbClr val="000000"/>
              </a:buClr>
              <a:buSzPct val="100000"/>
              <a:buFontTx/>
              <a:buAutoNum type="alphaUcPeriod" startAt="1"/>
              <a:defRPr spc="-39" sz="3900">
                <a:latin typeface="Graphik Semibold"/>
                <a:ea typeface="Graphik Semibold"/>
                <a:cs typeface="Graphik Semibold"/>
                <a:sym typeface="Graphik Semibold"/>
              </a:defRPr>
            </a:pPr>
            <a:r>
              <a:t>Lastly, let's take a look at some competitors and their features to see how we can differentiate ourselves:</a:t>
            </a:r>
          </a:p>
          <a:p>
            <a:pPr lvl="1" marL="1557481" indent="-592281" defTabSz="825500">
              <a:lnSpc>
                <a:spcPct val="100000"/>
              </a:lnSpc>
              <a:spcBef>
                <a:spcPts val="0"/>
              </a:spcBef>
              <a:buClr>
                <a:srgbClr val="000000"/>
              </a:buClr>
              <a:buSzPct val="100000"/>
              <a:buFontTx/>
              <a:buAutoNum type="alphaUcPeriod" startAt="1"/>
              <a:defRPr spc="-39" sz="3900">
                <a:latin typeface="Graphik Semibold"/>
                <a:ea typeface="Graphik Semibold"/>
                <a:cs typeface="Graphik Semibold"/>
                <a:sym typeface="Graphik Semibold"/>
              </a:defRPr>
            </a:pPr>
            <a:r>
              <a:t>Competitors such as Food Truck India and Food Trucks Association of India offer similar features such as real-time tracking, but may not have as large of a network as Zomato.</a:t>
            </a:r>
          </a:p>
          <a:p>
            <a:pPr lvl="1" marL="1557481" indent="-592281" defTabSz="825500">
              <a:lnSpc>
                <a:spcPct val="100000"/>
              </a:lnSpc>
              <a:spcBef>
                <a:spcPts val="0"/>
              </a:spcBef>
              <a:buClr>
                <a:srgbClr val="000000"/>
              </a:buClr>
              <a:buSzPct val="100000"/>
              <a:buFontTx/>
              <a:buAutoNum type="alphaUcPeriod" startAt="1"/>
              <a:defRPr spc="-39" sz="3900">
                <a:latin typeface="Graphik Semibold"/>
                <a:ea typeface="Graphik Semibold"/>
                <a:cs typeface="Graphik Semibold"/>
                <a:sym typeface="Graphik Semibold"/>
              </a:defRPr>
            </a:pPr>
            <a:r>
              <a:t>By integrating a food truck locator into Zomato, we can leverage the platform's existing user base and extensive network of restaurants and food-related businesses to offer a more comprehensive and convenient experience for customers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7" name="zomato_spoon_logo.jpg" descr="zomato_spoon_logo.jpg"/>
          <p:cNvPicPr>
            <a:picLocks noChangeAspect="0"/>
          </p:cNvPicPr>
          <p:nvPr/>
        </p:nvPicPr>
        <p:blipFill>
          <a:blip r:embed="rId2">
            <a:alphaModFix amt="21019"/>
            <a:extLst/>
          </a:blip>
          <a:stretch>
            <a:fillRect/>
          </a:stretch>
        </p:blipFill>
        <p:spPr>
          <a:xfrm>
            <a:off x="46653" y="-2066806"/>
            <a:ext cx="24194056" cy="17197950"/>
          </a:xfrm>
          <a:prstGeom prst="rect">
            <a:avLst/>
          </a:prstGeom>
          <a:ln w="12700">
            <a:miter lim="400000"/>
          </a:ln>
        </p:spPr>
      </p:pic>
      <p:sp>
        <p:nvSpPr>
          <p:cNvPr id="168" name="Customer Segments"/>
          <p:cNvSpPr txBox="1"/>
          <p:nvPr>
            <p:ph type="title"/>
          </p:nvPr>
        </p:nvSpPr>
        <p:spPr>
          <a:prstGeom prst="rect">
            <a:avLst/>
          </a:prstGeom>
        </p:spPr>
        <p:txBody>
          <a:bodyPr/>
          <a:lstStyle/>
          <a:p>
            <a:pPr/>
            <a:r>
              <a:t>Customer Segments</a:t>
            </a:r>
          </a:p>
        </p:txBody>
      </p:sp>
      <p:sp>
        <p:nvSpPr>
          <p:cNvPr id="169" name="Now that we've identified the market opportunity for a food truck locator in India, let's take a closer look at the primary customer segments that would be interested in using this product.…"/>
          <p:cNvSpPr txBox="1"/>
          <p:nvPr>
            <p:ph type="body" idx="1"/>
          </p:nvPr>
        </p:nvSpPr>
        <p:spPr>
          <a:xfrm>
            <a:off x="1169313" y="4009348"/>
            <a:ext cx="21948577" cy="8483601"/>
          </a:xfrm>
          <a:prstGeom prst="rect">
            <a:avLst/>
          </a:prstGeom>
        </p:spPr>
        <p:txBody>
          <a:bodyPr/>
          <a:lstStyle/>
          <a:p>
            <a:pPr marL="484043" indent="-484043" defTabSz="825500">
              <a:lnSpc>
                <a:spcPct val="100000"/>
              </a:lnSpc>
              <a:spcBef>
                <a:spcPts val="0"/>
              </a:spcBef>
              <a:buClrTx/>
              <a:buSzPct val="45000"/>
              <a:buFontTx/>
              <a:buBlip>
                <a:blip r:embed="rId3"/>
              </a:buBlip>
              <a:defRPr spc="-39" sz="3900">
                <a:latin typeface="Graphik Semibold"/>
                <a:ea typeface="Graphik Semibold"/>
                <a:cs typeface="Graphik Semibold"/>
                <a:sym typeface="Graphik Semibold"/>
              </a:defRPr>
            </a:pPr>
            <a:r>
              <a:t>Now that we've identified the market opportunity for a food truck locator in India, let's take a closer look at the primary customer segments that would be interested in using this product.</a:t>
            </a:r>
          </a:p>
          <a:p>
            <a:pPr lvl="1" marL="1030143" indent="-484043" defTabSz="825500">
              <a:lnSpc>
                <a:spcPct val="100000"/>
              </a:lnSpc>
              <a:spcBef>
                <a:spcPts val="0"/>
              </a:spcBef>
              <a:buClrTx/>
              <a:buSzPct val="45000"/>
              <a:buFontTx/>
              <a:buBlip>
                <a:blip r:embed="rId3"/>
              </a:buBlip>
              <a:defRPr spc="-39" sz="3900">
                <a:latin typeface="Graphik Semibold"/>
                <a:ea typeface="Graphik Semibold"/>
                <a:cs typeface="Graphik Semibold"/>
                <a:sym typeface="Graphik Semibold"/>
              </a:defRPr>
            </a:pPr>
            <a:r>
              <a:t>The primary customer segments for a food truck locator in India are:</a:t>
            </a:r>
          </a:p>
          <a:p>
            <a:pPr lvl="1" marL="1030143" indent="-484043" defTabSz="825500">
              <a:lnSpc>
                <a:spcPct val="100000"/>
              </a:lnSpc>
              <a:spcBef>
                <a:spcPts val="0"/>
              </a:spcBef>
              <a:buClrTx/>
              <a:buSzPct val="45000"/>
              <a:buFontTx/>
              <a:buBlip>
                <a:blip r:embed="rId3"/>
              </a:buBlip>
              <a:defRPr spc="-39" sz="3900">
                <a:latin typeface="Graphik Semibold"/>
                <a:ea typeface="Graphik Semibold"/>
                <a:cs typeface="Graphik Semibold"/>
                <a:sym typeface="Graphik Semibold"/>
              </a:defRPr>
            </a:pPr>
            <a:r>
              <a:t>Urban millennials: This demographic is tech-savvy and enjoys trying new and unique food options. They are likely to be heavy users of food delivery apps such as Zomato and Swiggy.</a:t>
            </a:r>
          </a:p>
          <a:p>
            <a:pPr lvl="1" marL="1030143" indent="-484043" defTabSz="825500">
              <a:lnSpc>
                <a:spcPct val="100000"/>
              </a:lnSpc>
              <a:spcBef>
                <a:spcPts val="0"/>
              </a:spcBef>
              <a:buClrTx/>
              <a:buSzPct val="45000"/>
              <a:buFontTx/>
              <a:buBlip>
                <a:blip r:embed="rId3"/>
              </a:buBlip>
              <a:defRPr spc="-39" sz="3900">
                <a:latin typeface="Graphik Semibold"/>
                <a:ea typeface="Graphik Semibold"/>
                <a:cs typeface="Graphik Semibold"/>
                <a:sym typeface="Graphik Semibold"/>
              </a:defRPr>
            </a:pPr>
            <a:r>
              <a:t>Office-goers: People who work in office areas are often looking for convenient and affordable food options. Food trucks are a great fit for this segment as they are often located near office areas.</a:t>
            </a:r>
          </a:p>
          <a:p>
            <a:pPr lvl="1" marL="1030143" indent="-484043" defTabSz="825500">
              <a:lnSpc>
                <a:spcPct val="100000"/>
              </a:lnSpc>
              <a:spcBef>
                <a:spcPts val="0"/>
              </a:spcBef>
              <a:buClrTx/>
              <a:buSzPct val="45000"/>
              <a:buFontTx/>
              <a:buBlip>
                <a:blip r:embed="rId3"/>
              </a:buBlip>
              <a:defRPr spc="-39" sz="3900">
                <a:latin typeface="Graphik Semibold"/>
                <a:ea typeface="Graphik Semibold"/>
                <a:cs typeface="Graphik Semibold"/>
                <a:sym typeface="Graphik Semibold"/>
              </a:defRPr>
            </a:pPr>
            <a:r>
              <a:t>Tourists: Food trucks offer a unique and authentic food experience for tourists. A food truck locator can help tourists find the best food trucks in the city.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1" name="zomato_spoon_logo.jpg" descr="zomato_spoon_logo.jpg"/>
          <p:cNvPicPr>
            <a:picLocks noChangeAspect="0"/>
          </p:cNvPicPr>
          <p:nvPr/>
        </p:nvPicPr>
        <p:blipFill>
          <a:blip r:embed="rId2">
            <a:alphaModFix amt="21019"/>
            <a:extLst/>
          </a:blip>
          <a:stretch>
            <a:fillRect/>
          </a:stretch>
        </p:blipFill>
        <p:spPr>
          <a:xfrm>
            <a:off x="46653" y="-2066806"/>
            <a:ext cx="24194056" cy="17197950"/>
          </a:xfrm>
          <a:prstGeom prst="rect">
            <a:avLst/>
          </a:prstGeom>
          <a:ln w="12700">
            <a:miter lim="400000"/>
          </a:ln>
        </p:spPr>
      </p:pic>
      <p:sp>
        <p:nvSpPr>
          <p:cNvPr id="172" name="To tailor the product to meet the needs and preferences of these segments, we can consider factors such as:…"/>
          <p:cNvSpPr txBox="1"/>
          <p:nvPr>
            <p:ph type="body" idx="1"/>
          </p:nvPr>
        </p:nvSpPr>
        <p:spPr>
          <a:xfrm>
            <a:off x="1169313" y="571226"/>
            <a:ext cx="21948577" cy="11921723"/>
          </a:xfrm>
          <a:prstGeom prst="rect">
            <a:avLst/>
          </a:prstGeom>
        </p:spPr>
        <p:txBody>
          <a:bodyPr/>
          <a:lstStyle/>
          <a:p>
            <a:pPr lvl="1" marL="955675" indent="-409575" defTabSz="825500">
              <a:lnSpc>
                <a:spcPct val="100000"/>
              </a:lnSpc>
              <a:spcBef>
                <a:spcPts val="0"/>
              </a:spcBef>
              <a:buClrTx/>
              <a:buSzPct val="45000"/>
              <a:buFontTx/>
              <a:buBlip>
                <a:blip r:embed="rId3"/>
              </a:buBlip>
              <a:defRPr spc="-38" sz="3800">
                <a:latin typeface="Graphik Semibold"/>
                <a:ea typeface="Graphik Semibold"/>
                <a:cs typeface="Graphik Semibold"/>
                <a:sym typeface="Graphik Semibold"/>
              </a:defRPr>
            </a:pPr>
            <a:r>
              <a:t>To tailor the product to meet the needs and preferences of these segments, we can consider factors such as:</a:t>
            </a:r>
          </a:p>
          <a:p>
            <a:pPr lvl="1" marL="955675" indent="-409575" defTabSz="825500">
              <a:lnSpc>
                <a:spcPct val="100000"/>
              </a:lnSpc>
              <a:spcBef>
                <a:spcPts val="0"/>
              </a:spcBef>
              <a:buClrTx/>
              <a:buSzPct val="45000"/>
              <a:buFontTx/>
              <a:buBlip>
                <a:blip r:embed="rId3"/>
              </a:buBlip>
              <a:defRPr spc="-38" sz="3800">
                <a:latin typeface="Graphik Semibold"/>
                <a:ea typeface="Graphik Semibold"/>
                <a:cs typeface="Graphik Semibold"/>
                <a:sym typeface="Graphik Semibold"/>
              </a:defRPr>
            </a:pPr>
            <a:r>
              <a:t>Location-based search: Users can search for food trucks in their current location or any other location of their choice.</a:t>
            </a:r>
          </a:p>
          <a:p>
            <a:pPr lvl="1" marL="955675" indent="-409575" defTabSz="825500">
              <a:lnSpc>
                <a:spcPct val="100000"/>
              </a:lnSpc>
              <a:spcBef>
                <a:spcPts val="0"/>
              </a:spcBef>
              <a:buClrTx/>
              <a:buSzPct val="45000"/>
              <a:buFontTx/>
              <a:buBlip>
                <a:blip r:embed="rId3"/>
              </a:buBlip>
              <a:defRPr spc="-38" sz="3800">
                <a:latin typeface="Graphik Semibold"/>
                <a:ea typeface="Graphik Semibold"/>
                <a:cs typeface="Graphik Semibold"/>
                <a:sym typeface="Graphik Semibold"/>
              </a:defRPr>
            </a:pPr>
            <a:r>
              <a:t>Personalized recommendations: Based on a user's search history and preferences, the app can suggest food trucks that they may be interested in.</a:t>
            </a:r>
          </a:p>
          <a:p>
            <a:pPr lvl="1" marL="955675" indent="-409575" defTabSz="825500">
              <a:lnSpc>
                <a:spcPct val="100000"/>
              </a:lnSpc>
              <a:spcBef>
                <a:spcPts val="0"/>
              </a:spcBef>
              <a:buClrTx/>
              <a:buSzPct val="45000"/>
              <a:buFontTx/>
              <a:buBlip>
                <a:blip r:embed="rId3"/>
              </a:buBlip>
              <a:defRPr spc="-38" sz="3800">
                <a:latin typeface="Graphik Semibold"/>
                <a:ea typeface="Graphik Semibold"/>
                <a:cs typeface="Graphik Semibold"/>
                <a:sym typeface="Graphik Semibold"/>
              </a:defRPr>
            </a:pPr>
            <a:r>
              <a:t>Real-time tracking: Users can track the location of their favorite food trucks in real-time, reducing the need for unnecessary travel.</a:t>
            </a:r>
          </a:p>
          <a:p>
            <a:pPr marL="409575" indent="-409575" defTabSz="825500">
              <a:lnSpc>
                <a:spcPct val="100000"/>
              </a:lnSpc>
              <a:spcBef>
                <a:spcPts val="0"/>
              </a:spcBef>
              <a:buClrTx/>
              <a:buSzPct val="45000"/>
              <a:buFontTx/>
              <a:buBlip>
                <a:blip r:embed="rId3"/>
              </a:buBlip>
              <a:defRPr spc="-38" sz="3800">
                <a:latin typeface="Graphik Semibold"/>
                <a:ea typeface="Graphik Semibold"/>
                <a:cs typeface="Graphik Semibold"/>
                <a:sym typeface="Graphik Semibold"/>
              </a:defRPr>
            </a:pPr>
            <a:r>
              <a:t>By catering to the needs of these customer segments, we can create a product that is both relevant and useful for our target audience.</a:t>
            </a:r>
          </a:p>
        </p:txBody>
      </p:sp>
      <p:pic>
        <p:nvPicPr>
          <p:cNvPr id="173" name="images.jpeg" descr="images.jpeg"/>
          <p:cNvPicPr>
            <a:picLocks noChangeAspect="1"/>
          </p:cNvPicPr>
          <p:nvPr/>
        </p:nvPicPr>
        <p:blipFill>
          <a:blip r:embed="rId4">
            <a:extLst/>
          </a:blip>
          <a:stretch>
            <a:fillRect/>
          </a:stretch>
        </p:blipFill>
        <p:spPr>
          <a:xfrm>
            <a:off x="13918875" y="6449452"/>
            <a:ext cx="8927019" cy="6601205"/>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5" name="zomato_spoon_logo.jpg" descr="zomato_spoon_logo.jpg"/>
          <p:cNvPicPr>
            <a:picLocks noChangeAspect="0"/>
          </p:cNvPicPr>
          <p:nvPr/>
        </p:nvPicPr>
        <p:blipFill>
          <a:blip r:embed="rId2">
            <a:alphaModFix amt="21019"/>
            <a:extLst/>
          </a:blip>
          <a:stretch>
            <a:fillRect/>
          </a:stretch>
        </p:blipFill>
        <p:spPr>
          <a:xfrm>
            <a:off x="46653" y="-2066806"/>
            <a:ext cx="24194056" cy="17197950"/>
          </a:xfrm>
          <a:prstGeom prst="rect">
            <a:avLst/>
          </a:prstGeom>
          <a:ln w="12700">
            <a:miter lim="400000"/>
          </a:ln>
        </p:spPr>
      </p:pic>
      <p:sp>
        <p:nvSpPr>
          <p:cNvPr id="176" name="Value Proposition"/>
          <p:cNvSpPr txBox="1"/>
          <p:nvPr>
            <p:ph type="title"/>
          </p:nvPr>
        </p:nvSpPr>
        <p:spPr>
          <a:prstGeom prst="rect">
            <a:avLst/>
          </a:prstGeom>
        </p:spPr>
        <p:txBody>
          <a:bodyPr/>
          <a:lstStyle/>
          <a:p>
            <a:pPr/>
            <a:r>
              <a:t>Value Proposition</a:t>
            </a:r>
          </a:p>
        </p:txBody>
      </p:sp>
      <p:sp>
        <p:nvSpPr>
          <p:cNvPr id="177" name="Our food truck locator will add significant value to Zomato's existing platform by offering customers a convenient and seamless way to discover and track their favorite food trucks in real-time.…"/>
          <p:cNvSpPr txBox="1"/>
          <p:nvPr>
            <p:ph type="body" idx="1"/>
          </p:nvPr>
        </p:nvSpPr>
        <p:spPr>
          <a:xfrm>
            <a:off x="1169313" y="4009348"/>
            <a:ext cx="21948577" cy="8483601"/>
          </a:xfrm>
          <a:prstGeom prst="rect">
            <a:avLst/>
          </a:prstGeom>
        </p:spPr>
        <p:txBody>
          <a:bodyPr/>
          <a:lstStyle/>
          <a:p>
            <a:pPr marL="409575" indent="-409575" defTabSz="825500">
              <a:lnSpc>
                <a:spcPct val="100000"/>
              </a:lnSpc>
              <a:spcBef>
                <a:spcPts val="0"/>
              </a:spcBef>
              <a:buClrTx/>
              <a:buSzPct val="45000"/>
              <a:buFontTx/>
              <a:buBlip>
                <a:blip r:embed="rId3"/>
              </a:buBlip>
              <a:defRPr spc="-35" sz="3500">
                <a:latin typeface="Graphik Semibold"/>
                <a:ea typeface="Graphik Semibold"/>
                <a:cs typeface="Graphik Semibold"/>
                <a:sym typeface="Graphik Semibold"/>
              </a:defRPr>
            </a:pPr>
            <a:r>
              <a:t>Our food truck locator will add significant value to Zomato's existing platform by offering customers a convenient and seamless way to discover and track their favorite food trucks in real-time.</a:t>
            </a:r>
          </a:p>
          <a:p>
            <a:pPr marL="409575" indent="-409575" defTabSz="825500">
              <a:lnSpc>
                <a:spcPct val="100000"/>
              </a:lnSpc>
              <a:spcBef>
                <a:spcPts val="0"/>
              </a:spcBef>
              <a:buClrTx/>
              <a:buSzPct val="45000"/>
              <a:buFontTx/>
              <a:buBlip>
                <a:blip r:embed="rId3"/>
              </a:buBlip>
              <a:defRPr spc="-35" sz="3500">
                <a:latin typeface="Graphik Semibold"/>
                <a:ea typeface="Graphik Semibold"/>
                <a:cs typeface="Graphik Semibold"/>
                <a:sym typeface="Graphik Semibold"/>
              </a:defRPr>
            </a:pPr>
            <a:r>
              <a:t>By integrating this feature, we can enhance the customer experience on Zomato and provide a more comprehensive food discovery platform for our users.</a:t>
            </a:r>
          </a:p>
          <a:p>
            <a:pPr lvl="1" marL="955675" indent="-409575" defTabSz="825500">
              <a:lnSpc>
                <a:spcPct val="100000"/>
              </a:lnSpc>
              <a:spcBef>
                <a:spcPts val="0"/>
              </a:spcBef>
              <a:buClrTx/>
              <a:buSzPct val="45000"/>
              <a:buFontTx/>
              <a:buBlip>
                <a:blip r:embed="rId3"/>
              </a:buBlip>
              <a:defRPr spc="-35" sz="3500">
                <a:latin typeface="Graphik Semibold"/>
                <a:ea typeface="Graphik Semibold"/>
                <a:cs typeface="Graphik Semibold"/>
                <a:sym typeface="Graphik Semibold"/>
              </a:defRPr>
            </a:pPr>
            <a:r>
              <a:t>Here are some of the key features and benefits of our food truck locator:</a:t>
            </a:r>
          </a:p>
          <a:p>
            <a:pPr lvl="1" marL="955675" indent="-409575" defTabSz="825500">
              <a:lnSpc>
                <a:spcPct val="100000"/>
              </a:lnSpc>
              <a:spcBef>
                <a:spcPts val="0"/>
              </a:spcBef>
              <a:buClrTx/>
              <a:buSzPct val="45000"/>
              <a:buFontTx/>
              <a:buBlip>
                <a:blip r:embed="rId3"/>
              </a:buBlip>
              <a:defRPr spc="-35" sz="3500">
                <a:latin typeface="Graphik Semibold"/>
                <a:ea typeface="Graphik Semibold"/>
                <a:cs typeface="Graphik Semibold"/>
                <a:sym typeface="Graphik Semibold"/>
              </a:defRPr>
            </a:pPr>
            <a:r>
              <a:t>Real-time tracking: Users can track the location of their favorite food trucks in real-time, reducing the need for unnecessary travel.</a:t>
            </a:r>
          </a:p>
          <a:p>
            <a:pPr lvl="1" marL="955675" indent="-409575" defTabSz="825500">
              <a:lnSpc>
                <a:spcPct val="100000"/>
              </a:lnSpc>
              <a:spcBef>
                <a:spcPts val="0"/>
              </a:spcBef>
              <a:buClrTx/>
              <a:buSzPct val="45000"/>
              <a:buFontTx/>
              <a:buBlip>
                <a:blip r:embed="rId3"/>
              </a:buBlip>
              <a:defRPr spc="-35" sz="3500">
                <a:latin typeface="Graphik Semibold"/>
                <a:ea typeface="Graphik Semibold"/>
                <a:cs typeface="Graphik Semibold"/>
                <a:sym typeface="Graphik Semibold"/>
              </a:defRPr>
            </a:pPr>
            <a:r>
              <a:t>Discovery: Customers can discover new and unique food options from the diverse range of food trucks in their area.</a:t>
            </a:r>
          </a:p>
          <a:p>
            <a:pPr lvl="1" marL="955675" indent="-409575" defTabSz="825500">
              <a:lnSpc>
                <a:spcPct val="100000"/>
              </a:lnSpc>
              <a:spcBef>
                <a:spcPts val="0"/>
              </a:spcBef>
              <a:buClrTx/>
              <a:buSzPct val="45000"/>
              <a:buFontTx/>
              <a:buBlip>
                <a:blip r:embed="rId3"/>
              </a:buBlip>
              <a:defRPr spc="-35" sz="3500">
                <a:latin typeface="Graphik Semibold"/>
                <a:ea typeface="Graphik Semibold"/>
                <a:cs typeface="Graphik Semibold"/>
                <a:sym typeface="Graphik Semibold"/>
              </a:defRPr>
            </a:pPr>
            <a:r>
              <a:t>Convenience: Customers can easily find and order from food trucks without having to navigate through crowded streets or wait in long lines.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9" name="zomato_spoon_logo.jpg" descr="zomato_spoon_logo.jpg"/>
          <p:cNvPicPr>
            <a:picLocks noChangeAspect="0"/>
          </p:cNvPicPr>
          <p:nvPr/>
        </p:nvPicPr>
        <p:blipFill>
          <a:blip r:embed="rId2">
            <a:alphaModFix amt="21019"/>
            <a:extLst/>
          </a:blip>
          <a:stretch>
            <a:fillRect/>
          </a:stretch>
        </p:blipFill>
        <p:spPr>
          <a:xfrm>
            <a:off x="46653" y="-2066806"/>
            <a:ext cx="24194056" cy="17197950"/>
          </a:xfrm>
          <a:prstGeom prst="rect">
            <a:avLst/>
          </a:prstGeom>
          <a:ln w="12700">
            <a:miter lim="400000"/>
          </a:ln>
        </p:spPr>
      </p:pic>
      <p:sp>
        <p:nvSpPr>
          <p:cNvPr id="180" name="By offering these features, we can differentiate ourselves from competitors and attract more users to Zomato.…"/>
          <p:cNvSpPr txBox="1"/>
          <p:nvPr>
            <p:ph type="body" idx="1"/>
          </p:nvPr>
        </p:nvSpPr>
        <p:spPr>
          <a:xfrm>
            <a:off x="1217711" y="571226"/>
            <a:ext cx="21948578" cy="11921723"/>
          </a:xfrm>
          <a:prstGeom prst="rect">
            <a:avLst/>
          </a:prstGeom>
        </p:spPr>
        <p:txBody>
          <a:bodyPr/>
          <a:lstStyle/>
          <a:p>
            <a:pPr marL="675481" indent="-535781" defTabSz="825500">
              <a:lnSpc>
                <a:spcPct val="100000"/>
              </a:lnSpc>
              <a:spcBef>
                <a:spcPts val="0"/>
              </a:spcBef>
              <a:defRPr spc="-41" sz="4100">
                <a:latin typeface="Graphik Semibold"/>
                <a:ea typeface="Graphik Semibold"/>
                <a:cs typeface="Graphik Semibold"/>
                <a:sym typeface="Graphik Semibold"/>
              </a:defRPr>
            </a:pPr>
            <a:r>
              <a:t>By offering these features, we can differentiate ourselves from competitors and attract more users to Zomato.</a:t>
            </a:r>
          </a:p>
          <a:p>
            <a:pPr marL="675481" indent="-535781" defTabSz="825500">
              <a:lnSpc>
                <a:spcPct val="100000"/>
              </a:lnSpc>
              <a:spcBef>
                <a:spcPts val="0"/>
              </a:spcBef>
              <a:defRPr spc="-41" sz="4100">
                <a:latin typeface="Graphik Semibold"/>
                <a:ea typeface="Graphik Semibold"/>
                <a:cs typeface="Graphik Semibold"/>
                <a:sym typeface="Graphik Semibold"/>
              </a:defRPr>
            </a:pPr>
            <a:r>
              <a:t>Additionally, our food truck locator can drive business for both Zomato and the food trucks themselves. By providing a platform for food trucks to showcase their offerings and reach a wider audience, we can help drive more customers and revenue to these businesses.</a:t>
            </a:r>
          </a:p>
        </p:txBody>
      </p:sp>
      <p:pic>
        <p:nvPicPr>
          <p:cNvPr id="181" name="S116259447_g.jpeg" descr="S116259447_g.jpeg"/>
          <p:cNvPicPr>
            <a:picLocks noChangeAspect="1"/>
          </p:cNvPicPr>
          <p:nvPr/>
        </p:nvPicPr>
        <p:blipFill>
          <a:blip r:embed="rId3">
            <a:extLst/>
          </a:blip>
          <a:srcRect l="3425" t="15525" r="3402" b="25543"/>
          <a:stretch>
            <a:fillRect/>
          </a:stretch>
        </p:blipFill>
        <p:spPr>
          <a:xfrm>
            <a:off x="172510" y="7371369"/>
            <a:ext cx="8317468" cy="4103454"/>
          </a:xfrm>
          <a:custGeom>
            <a:avLst/>
            <a:gdLst/>
            <a:ahLst/>
            <a:cxnLst>
              <a:cxn ang="0">
                <a:pos x="wd2" y="hd2"/>
              </a:cxn>
              <a:cxn ang="5400000">
                <a:pos x="wd2" y="hd2"/>
              </a:cxn>
              <a:cxn ang="10800000">
                <a:pos x="wd2" y="hd2"/>
              </a:cxn>
              <a:cxn ang="16200000">
                <a:pos x="wd2" y="hd2"/>
              </a:cxn>
            </a:cxnLst>
            <a:rect l="0" t="0" r="r" b="b"/>
            <a:pathLst>
              <a:path w="21512" h="21520" fill="norm" stroke="1" extrusionOk="0">
                <a:moveTo>
                  <a:pt x="5015" y="0"/>
                </a:moveTo>
                <a:cubicBezTo>
                  <a:pt x="2626" y="2"/>
                  <a:pt x="2859" y="49"/>
                  <a:pt x="2741" y="291"/>
                </a:cubicBezTo>
                <a:cubicBezTo>
                  <a:pt x="2641" y="498"/>
                  <a:pt x="2605" y="656"/>
                  <a:pt x="2585" y="968"/>
                </a:cubicBezTo>
                <a:lnTo>
                  <a:pt x="2569" y="1236"/>
                </a:lnTo>
                <a:lnTo>
                  <a:pt x="2373" y="1249"/>
                </a:lnTo>
                <a:cubicBezTo>
                  <a:pt x="2058" y="1268"/>
                  <a:pt x="2072" y="1244"/>
                  <a:pt x="2072" y="1684"/>
                </a:cubicBezTo>
                <a:cubicBezTo>
                  <a:pt x="2072" y="2293"/>
                  <a:pt x="2167" y="2238"/>
                  <a:pt x="1133" y="2241"/>
                </a:cubicBezTo>
                <a:cubicBezTo>
                  <a:pt x="-87" y="2246"/>
                  <a:pt x="3" y="2110"/>
                  <a:pt x="13" y="3919"/>
                </a:cubicBezTo>
                <a:cubicBezTo>
                  <a:pt x="19" y="4975"/>
                  <a:pt x="26" y="5194"/>
                  <a:pt x="59" y="5332"/>
                </a:cubicBezTo>
                <a:cubicBezTo>
                  <a:pt x="114" y="5561"/>
                  <a:pt x="115" y="6411"/>
                  <a:pt x="60" y="6644"/>
                </a:cubicBezTo>
                <a:cubicBezTo>
                  <a:pt x="27" y="6785"/>
                  <a:pt x="20" y="7079"/>
                  <a:pt x="8" y="8773"/>
                </a:cubicBezTo>
                <a:cubicBezTo>
                  <a:pt x="-5" y="10637"/>
                  <a:pt x="-4" y="10749"/>
                  <a:pt x="37" y="10904"/>
                </a:cubicBezTo>
                <a:cubicBezTo>
                  <a:pt x="60" y="10994"/>
                  <a:pt x="116" y="11109"/>
                  <a:pt x="159" y="11160"/>
                </a:cubicBezTo>
                <a:cubicBezTo>
                  <a:pt x="232" y="11248"/>
                  <a:pt x="289" y="11257"/>
                  <a:pt x="1148" y="11279"/>
                </a:cubicBezTo>
                <a:lnTo>
                  <a:pt x="2061" y="11302"/>
                </a:lnTo>
                <a:lnTo>
                  <a:pt x="2072" y="11747"/>
                </a:lnTo>
                <a:lnTo>
                  <a:pt x="2083" y="12190"/>
                </a:lnTo>
                <a:lnTo>
                  <a:pt x="2327" y="12215"/>
                </a:lnTo>
                <a:lnTo>
                  <a:pt x="2569" y="12238"/>
                </a:lnTo>
                <a:lnTo>
                  <a:pt x="2580" y="15046"/>
                </a:lnTo>
                <a:lnTo>
                  <a:pt x="2592" y="17856"/>
                </a:lnTo>
                <a:lnTo>
                  <a:pt x="2646" y="18076"/>
                </a:lnTo>
                <a:cubicBezTo>
                  <a:pt x="2707" y="18327"/>
                  <a:pt x="2804" y="18512"/>
                  <a:pt x="2938" y="18632"/>
                </a:cubicBezTo>
                <a:cubicBezTo>
                  <a:pt x="3021" y="18706"/>
                  <a:pt x="3140" y="18715"/>
                  <a:pt x="4105" y="18726"/>
                </a:cubicBezTo>
                <a:cubicBezTo>
                  <a:pt x="4695" y="18733"/>
                  <a:pt x="5192" y="18728"/>
                  <a:pt x="5210" y="18717"/>
                </a:cubicBezTo>
                <a:cubicBezTo>
                  <a:pt x="5233" y="18704"/>
                  <a:pt x="5254" y="18769"/>
                  <a:pt x="5276" y="18932"/>
                </a:cubicBezTo>
                <a:cubicBezTo>
                  <a:pt x="5293" y="19061"/>
                  <a:pt x="5329" y="19293"/>
                  <a:pt x="5357" y="19448"/>
                </a:cubicBezTo>
                <a:cubicBezTo>
                  <a:pt x="5384" y="19602"/>
                  <a:pt x="5404" y="19761"/>
                  <a:pt x="5401" y="19802"/>
                </a:cubicBezTo>
                <a:cubicBezTo>
                  <a:pt x="5393" y="19898"/>
                  <a:pt x="5534" y="20322"/>
                  <a:pt x="5671" y="20611"/>
                </a:cubicBezTo>
                <a:cubicBezTo>
                  <a:pt x="5862" y="21017"/>
                  <a:pt x="6157" y="21337"/>
                  <a:pt x="6458" y="21465"/>
                </a:cubicBezTo>
                <a:cubicBezTo>
                  <a:pt x="6774" y="21599"/>
                  <a:pt x="7205" y="21481"/>
                  <a:pt x="7498" y="21180"/>
                </a:cubicBezTo>
                <a:cubicBezTo>
                  <a:pt x="7650" y="21024"/>
                  <a:pt x="7865" y="20671"/>
                  <a:pt x="7976" y="20395"/>
                </a:cubicBezTo>
                <a:cubicBezTo>
                  <a:pt x="8093" y="20107"/>
                  <a:pt x="8222" y="19631"/>
                  <a:pt x="8206" y="19548"/>
                </a:cubicBezTo>
                <a:cubicBezTo>
                  <a:pt x="8200" y="19515"/>
                  <a:pt x="8219" y="19321"/>
                  <a:pt x="8248" y="19117"/>
                </a:cubicBezTo>
                <a:lnTo>
                  <a:pt x="8301" y="18744"/>
                </a:lnTo>
                <a:lnTo>
                  <a:pt x="9475" y="18730"/>
                </a:lnTo>
                <a:cubicBezTo>
                  <a:pt x="10165" y="18720"/>
                  <a:pt x="10700" y="18733"/>
                  <a:pt x="10772" y="18759"/>
                </a:cubicBezTo>
                <a:cubicBezTo>
                  <a:pt x="10839" y="18784"/>
                  <a:pt x="10899" y="18786"/>
                  <a:pt x="10905" y="18765"/>
                </a:cubicBezTo>
                <a:cubicBezTo>
                  <a:pt x="10911" y="18745"/>
                  <a:pt x="10946" y="18746"/>
                  <a:pt x="10983" y="18767"/>
                </a:cubicBezTo>
                <a:cubicBezTo>
                  <a:pt x="11020" y="18789"/>
                  <a:pt x="11091" y="18788"/>
                  <a:pt x="11139" y="18765"/>
                </a:cubicBezTo>
                <a:cubicBezTo>
                  <a:pt x="11188" y="18743"/>
                  <a:pt x="11428" y="18731"/>
                  <a:pt x="11673" y="18738"/>
                </a:cubicBezTo>
                <a:cubicBezTo>
                  <a:pt x="11918" y="18745"/>
                  <a:pt x="12124" y="18735"/>
                  <a:pt x="12131" y="18713"/>
                </a:cubicBezTo>
                <a:cubicBezTo>
                  <a:pt x="12137" y="18692"/>
                  <a:pt x="12152" y="18686"/>
                  <a:pt x="12163" y="18701"/>
                </a:cubicBezTo>
                <a:cubicBezTo>
                  <a:pt x="12175" y="18716"/>
                  <a:pt x="12796" y="18727"/>
                  <a:pt x="13542" y="18728"/>
                </a:cubicBezTo>
                <a:cubicBezTo>
                  <a:pt x="14288" y="18728"/>
                  <a:pt x="14981" y="18744"/>
                  <a:pt x="15083" y="18761"/>
                </a:cubicBezTo>
                <a:lnTo>
                  <a:pt x="15268" y="18792"/>
                </a:lnTo>
                <a:lnTo>
                  <a:pt x="15286" y="19003"/>
                </a:lnTo>
                <a:cubicBezTo>
                  <a:pt x="15296" y="19118"/>
                  <a:pt x="15306" y="19260"/>
                  <a:pt x="15309" y="19315"/>
                </a:cubicBezTo>
                <a:cubicBezTo>
                  <a:pt x="15316" y="19460"/>
                  <a:pt x="15387" y="19597"/>
                  <a:pt x="15498" y="19683"/>
                </a:cubicBezTo>
                <a:cubicBezTo>
                  <a:pt x="15579" y="19746"/>
                  <a:pt x="15682" y="19756"/>
                  <a:pt x="16135" y="19744"/>
                </a:cubicBezTo>
                <a:cubicBezTo>
                  <a:pt x="16657" y="19729"/>
                  <a:pt x="16679" y="19724"/>
                  <a:pt x="16764" y="19617"/>
                </a:cubicBezTo>
                <a:cubicBezTo>
                  <a:pt x="16813" y="19556"/>
                  <a:pt x="16847" y="19483"/>
                  <a:pt x="16841" y="19452"/>
                </a:cubicBezTo>
                <a:cubicBezTo>
                  <a:pt x="16835" y="19422"/>
                  <a:pt x="16846" y="19345"/>
                  <a:pt x="16863" y="19281"/>
                </a:cubicBezTo>
                <a:cubicBezTo>
                  <a:pt x="16880" y="19218"/>
                  <a:pt x="16894" y="19100"/>
                  <a:pt x="16895" y="19019"/>
                </a:cubicBezTo>
                <a:cubicBezTo>
                  <a:pt x="16895" y="18939"/>
                  <a:pt x="16908" y="18852"/>
                  <a:pt x="16924" y="18826"/>
                </a:cubicBezTo>
                <a:cubicBezTo>
                  <a:pt x="16940" y="18799"/>
                  <a:pt x="17081" y="18771"/>
                  <a:pt x="17238" y="18763"/>
                </a:cubicBezTo>
                <a:lnTo>
                  <a:pt x="17525" y="18749"/>
                </a:lnTo>
                <a:lnTo>
                  <a:pt x="17580" y="19121"/>
                </a:lnTo>
                <a:cubicBezTo>
                  <a:pt x="17611" y="19326"/>
                  <a:pt x="17640" y="19570"/>
                  <a:pt x="17644" y="19662"/>
                </a:cubicBezTo>
                <a:cubicBezTo>
                  <a:pt x="17659" y="20010"/>
                  <a:pt x="17967" y="20739"/>
                  <a:pt x="18240" y="21076"/>
                </a:cubicBezTo>
                <a:cubicBezTo>
                  <a:pt x="18319" y="21173"/>
                  <a:pt x="18467" y="21309"/>
                  <a:pt x="18569" y="21377"/>
                </a:cubicBezTo>
                <a:cubicBezTo>
                  <a:pt x="18732" y="21487"/>
                  <a:pt x="18790" y="21502"/>
                  <a:pt x="19054" y="21500"/>
                </a:cubicBezTo>
                <a:cubicBezTo>
                  <a:pt x="19385" y="21498"/>
                  <a:pt x="19504" y="21441"/>
                  <a:pt x="19795" y="21146"/>
                </a:cubicBezTo>
                <a:cubicBezTo>
                  <a:pt x="20020" y="20920"/>
                  <a:pt x="20314" y="20354"/>
                  <a:pt x="20322" y="20133"/>
                </a:cubicBezTo>
                <a:cubicBezTo>
                  <a:pt x="20324" y="20090"/>
                  <a:pt x="20364" y="19897"/>
                  <a:pt x="20411" y="19704"/>
                </a:cubicBezTo>
                <a:cubicBezTo>
                  <a:pt x="20505" y="19322"/>
                  <a:pt x="20566" y="18838"/>
                  <a:pt x="20566" y="18455"/>
                </a:cubicBezTo>
                <a:cubicBezTo>
                  <a:pt x="20567" y="18200"/>
                  <a:pt x="20594" y="18117"/>
                  <a:pt x="20646" y="18205"/>
                </a:cubicBezTo>
                <a:cubicBezTo>
                  <a:pt x="20680" y="18261"/>
                  <a:pt x="20862" y="18261"/>
                  <a:pt x="20901" y="18205"/>
                </a:cubicBezTo>
                <a:cubicBezTo>
                  <a:pt x="20914" y="18187"/>
                  <a:pt x="20981" y="18161"/>
                  <a:pt x="21050" y="18145"/>
                </a:cubicBezTo>
                <a:cubicBezTo>
                  <a:pt x="21210" y="18108"/>
                  <a:pt x="21318" y="17941"/>
                  <a:pt x="21404" y="17596"/>
                </a:cubicBezTo>
                <a:cubicBezTo>
                  <a:pt x="21484" y="17274"/>
                  <a:pt x="21513" y="16921"/>
                  <a:pt x="21513" y="16264"/>
                </a:cubicBezTo>
                <a:cubicBezTo>
                  <a:pt x="21513" y="15255"/>
                  <a:pt x="21422" y="14409"/>
                  <a:pt x="21224" y="13597"/>
                </a:cubicBezTo>
                <a:cubicBezTo>
                  <a:pt x="20953" y="12480"/>
                  <a:pt x="20674" y="12012"/>
                  <a:pt x="19897" y="11368"/>
                </a:cubicBezTo>
                <a:cubicBezTo>
                  <a:pt x="19453" y="11000"/>
                  <a:pt x="19003" y="10575"/>
                  <a:pt x="18858" y="10386"/>
                </a:cubicBezTo>
                <a:cubicBezTo>
                  <a:pt x="18767" y="10266"/>
                  <a:pt x="18624" y="9969"/>
                  <a:pt x="18383" y="9401"/>
                </a:cubicBezTo>
                <a:cubicBezTo>
                  <a:pt x="17771" y="7960"/>
                  <a:pt x="17139" y="6709"/>
                  <a:pt x="16756" y="6186"/>
                </a:cubicBezTo>
                <a:cubicBezTo>
                  <a:pt x="16615" y="5993"/>
                  <a:pt x="16390" y="5819"/>
                  <a:pt x="16200" y="5757"/>
                </a:cubicBezTo>
                <a:cubicBezTo>
                  <a:pt x="16119" y="5730"/>
                  <a:pt x="15747" y="5689"/>
                  <a:pt x="15373" y="5663"/>
                </a:cubicBezTo>
                <a:cubicBezTo>
                  <a:pt x="15000" y="5638"/>
                  <a:pt x="14684" y="5596"/>
                  <a:pt x="14672" y="5572"/>
                </a:cubicBezTo>
                <a:cubicBezTo>
                  <a:pt x="14658" y="5544"/>
                  <a:pt x="14677" y="5499"/>
                  <a:pt x="14723" y="5451"/>
                </a:cubicBezTo>
                <a:cubicBezTo>
                  <a:pt x="14762" y="5409"/>
                  <a:pt x="14865" y="5244"/>
                  <a:pt x="14950" y="5083"/>
                </a:cubicBezTo>
                <a:cubicBezTo>
                  <a:pt x="15245" y="4524"/>
                  <a:pt x="15656" y="4026"/>
                  <a:pt x="16118" y="3669"/>
                </a:cubicBezTo>
                <a:lnTo>
                  <a:pt x="16344" y="3494"/>
                </a:lnTo>
                <a:lnTo>
                  <a:pt x="16409" y="3621"/>
                </a:lnTo>
                <a:cubicBezTo>
                  <a:pt x="16500" y="3799"/>
                  <a:pt x="16604" y="3777"/>
                  <a:pt x="16613" y="3578"/>
                </a:cubicBezTo>
                <a:cubicBezTo>
                  <a:pt x="16619" y="3450"/>
                  <a:pt x="16554" y="3303"/>
                  <a:pt x="15874" y="1927"/>
                </a:cubicBezTo>
                <a:cubicBezTo>
                  <a:pt x="15464" y="1097"/>
                  <a:pt x="15111" y="416"/>
                  <a:pt x="15090" y="416"/>
                </a:cubicBezTo>
                <a:cubicBezTo>
                  <a:pt x="15044" y="416"/>
                  <a:pt x="14979" y="539"/>
                  <a:pt x="14979" y="628"/>
                </a:cubicBezTo>
                <a:cubicBezTo>
                  <a:pt x="14979" y="664"/>
                  <a:pt x="15010" y="765"/>
                  <a:pt x="15048" y="853"/>
                </a:cubicBezTo>
                <a:cubicBezTo>
                  <a:pt x="15086" y="941"/>
                  <a:pt x="15118" y="1058"/>
                  <a:pt x="15118" y="1111"/>
                </a:cubicBezTo>
                <a:cubicBezTo>
                  <a:pt x="15118" y="1288"/>
                  <a:pt x="14890" y="2344"/>
                  <a:pt x="14754" y="2799"/>
                </a:cubicBezTo>
                <a:cubicBezTo>
                  <a:pt x="14528" y="3559"/>
                  <a:pt x="14176" y="4381"/>
                  <a:pt x="14133" y="4248"/>
                </a:cubicBezTo>
                <a:cubicBezTo>
                  <a:pt x="14122" y="4213"/>
                  <a:pt x="14108" y="3406"/>
                  <a:pt x="14102" y="2454"/>
                </a:cubicBezTo>
                <a:lnTo>
                  <a:pt x="14090" y="720"/>
                </a:lnTo>
                <a:lnTo>
                  <a:pt x="14033" y="512"/>
                </a:lnTo>
                <a:cubicBezTo>
                  <a:pt x="14000" y="395"/>
                  <a:pt x="13929" y="240"/>
                  <a:pt x="13871" y="160"/>
                </a:cubicBezTo>
                <a:lnTo>
                  <a:pt x="13767" y="19"/>
                </a:lnTo>
                <a:lnTo>
                  <a:pt x="8387" y="6"/>
                </a:lnTo>
                <a:cubicBezTo>
                  <a:pt x="6898" y="3"/>
                  <a:pt x="5811" y="-1"/>
                  <a:pt x="5015" y="0"/>
                </a:cubicBezTo>
                <a:close/>
              </a:path>
            </a:pathLst>
          </a:custGeom>
          <a:ln w="12700">
            <a:miter lim="400000"/>
          </a:ln>
        </p:spPr>
      </p:pic>
    </p:spTree>
  </p:cSld>
  <p:clrMapOvr>
    <a:masterClrMapping/>
  </p:clrMapOvr>
  <p:transition xmlns:p14="http://schemas.microsoft.com/office/powerpoint/2010/main" spd="med" advClick="0" advTm="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81"/>
                                        </p:tgtEl>
                                        <p:attrNameLst>
                                          <p:attrName>style.visibility</p:attrName>
                                        </p:attrNameLst>
                                      </p:cBhvr>
                                      <p:to>
                                        <p:strVal val="visible"/>
                                      </p:to>
                                    </p:set>
                                    <p:anim calcmode="lin" valueType="num">
                                      <p:cBhvr>
                                        <p:cTn id="7" dur="6000" fill="hold"/>
                                        <p:tgtEl>
                                          <p:spTgt spid="181"/>
                                        </p:tgtEl>
                                        <p:attrNameLst>
                                          <p:attrName>ppt_x</p:attrName>
                                        </p:attrNameLst>
                                      </p:cBhvr>
                                      <p:tavLst>
                                        <p:tav tm="0">
                                          <p:val>
                                            <p:strVal val="0-#ppt_w/2"/>
                                          </p:val>
                                        </p:tav>
                                        <p:tav tm="100000">
                                          <p:val>
                                            <p:strVal val="#ppt_x"/>
                                          </p:val>
                                        </p:tav>
                                      </p:tavLst>
                                    </p:anim>
                                    <p:anim calcmode="lin" valueType="num">
                                      <p:cBhvr>
                                        <p:cTn id="8" dur="6000" fill="hold"/>
                                        <p:tgtEl>
                                          <p:spTgt spid="1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1"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3" name="website-timeline-launch.jpg" descr="website-timeline-launch.jpg"/>
          <p:cNvPicPr>
            <a:picLocks noChangeAspect="1"/>
          </p:cNvPicPr>
          <p:nvPr/>
        </p:nvPicPr>
        <p:blipFill>
          <a:blip r:embed="rId2">
            <a:extLst/>
          </a:blip>
          <a:srcRect l="47999" t="6976" r="25755" b="14705"/>
          <a:stretch>
            <a:fillRect/>
          </a:stretch>
        </p:blipFill>
        <p:spPr>
          <a:xfrm>
            <a:off x="18590219" y="-2544906"/>
            <a:ext cx="3106747" cy="6190681"/>
          </a:xfrm>
          <a:custGeom>
            <a:avLst/>
            <a:gdLst/>
            <a:ahLst/>
            <a:cxnLst>
              <a:cxn ang="0">
                <a:pos x="wd2" y="hd2"/>
              </a:cxn>
              <a:cxn ang="5400000">
                <a:pos x="wd2" y="hd2"/>
              </a:cxn>
              <a:cxn ang="10800000">
                <a:pos x="wd2" y="hd2"/>
              </a:cxn>
              <a:cxn ang="16200000">
                <a:pos x="wd2" y="hd2"/>
              </a:cxn>
            </a:cxnLst>
            <a:rect l="0" t="0" r="r" b="b"/>
            <a:pathLst>
              <a:path w="21599" h="21578" fill="norm" stroke="1" extrusionOk="0">
                <a:moveTo>
                  <a:pt x="10667" y="0"/>
                </a:moveTo>
                <a:cubicBezTo>
                  <a:pt x="10524" y="0"/>
                  <a:pt x="10085" y="234"/>
                  <a:pt x="9713" y="508"/>
                </a:cubicBezTo>
                <a:cubicBezTo>
                  <a:pt x="9312" y="803"/>
                  <a:pt x="8963" y="1137"/>
                  <a:pt x="8675" y="1508"/>
                </a:cubicBezTo>
                <a:cubicBezTo>
                  <a:pt x="8563" y="1652"/>
                  <a:pt x="8444" y="1801"/>
                  <a:pt x="8410" y="1838"/>
                </a:cubicBezTo>
                <a:cubicBezTo>
                  <a:pt x="8230" y="2036"/>
                  <a:pt x="7668" y="3168"/>
                  <a:pt x="7668" y="3333"/>
                </a:cubicBezTo>
                <a:cubicBezTo>
                  <a:pt x="7668" y="3371"/>
                  <a:pt x="7629" y="3415"/>
                  <a:pt x="7580" y="3429"/>
                </a:cubicBezTo>
                <a:cubicBezTo>
                  <a:pt x="7389" y="3487"/>
                  <a:pt x="7176" y="5717"/>
                  <a:pt x="7332" y="6029"/>
                </a:cubicBezTo>
                <a:cubicBezTo>
                  <a:pt x="7371" y="6108"/>
                  <a:pt x="7422" y="6510"/>
                  <a:pt x="7445" y="6922"/>
                </a:cubicBezTo>
                <a:cubicBezTo>
                  <a:pt x="7467" y="7335"/>
                  <a:pt x="7508" y="7687"/>
                  <a:pt x="7536" y="7705"/>
                </a:cubicBezTo>
                <a:cubicBezTo>
                  <a:pt x="7609" y="7754"/>
                  <a:pt x="7726" y="8065"/>
                  <a:pt x="7798" y="8397"/>
                </a:cubicBezTo>
                <a:cubicBezTo>
                  <a:pt x="7905" y="8895"/>
                  <a:pt x="8011" y="9255"/>
                  <a:pt x="8071" y="9325"/>
                </a:cubicBezTo>
                <a:cubicBezTo>
                  <a:pt x="8103" y="9362"/>
                  <a:pt x="8147" y="9478"/>
                  <a:pt x="8168" y="9581"/>
                </a:cubicBezTo>
                <a:cubicBezTo>
                  <a:pt x="8210" y="9789"/>
                  <a:pt x="8157" y="9829"/>
                  <a:pt x="7668" y="9964"/>
                </a:cubicBezTo>
                <a:cubicBezTo>
                  <a:pt x="7182" y="10099"/>
                  <a:pt x="6781" y="10266"/>
                  <a:pt x="6490" y="10455"/>
                </a:cubicBezTo>
                <a:cubicBezTo>
                  <a:pt x="6325" y="10563"/>
                  <a:pt x="6189" y="10663"/>
                  <a:pt x="6189" y="10677"/>
                </a:cubicBezTo>
                <a:cubicBezTo>
                  <a:pt x="6189" y="10691"/>
                  <a:pt x="6149" y="10726"/>
                  <a:pt x="6098" y="10756"/>
                </a:cubicBezTo>
                <a:cubicBezTo>
                  <a:pt x="5959" y="10837"/>
                  <a:pt x="5576" y="11364"/>
                  <a:pt x="5546" y="11516"/>
                </a:cubicBezTo>
                <a:cubicBezTo>
                  <a:pt x="5532" y="11591"/>
                  <a:pt x="5504" y="11690"/>
                  <a:pt x="5483" y="11736"/>
                </a:cubicBezTo>
                <a:cubicBezTo>
                  <a:pt x="5433" y="11847"/>
                  <a:pt x="5396" y="12071"/>
                  <a:pt x="5348" y="12554"/>
                </a:cubicBezTo>
                <a:lnTo>
                  <a:pt x="5309" y="12950"/>
                </a:lnTo>
                <a:lnTo>
                  <a:pt x="5568" y="12950"/>
                </a:lnTo>
                <a:lnTo>
                  <a:pt x="5831" y="12950"/>
                </a:lnTo>
                <a:lnTo>
                  <a:pt x="6015" y="12638"/>
                </a:lnTo>
                <a:cubicBezTo>
                  <a:pt x="6270" y="12207"/>
                  <a:pt x="6306" y="12160"/>
                  <a:pt x="6606" y="11855"/>
                </a:cubicBezTo>
                <a:cubicBezTo>
                  <a:pt x="6934" y="11523"/>
                  <a:pt x="7244" y="11309"/>
                  <a:pt x="7621" y="11154"/>
                </a:cubicBezTo>
                <a:cubicBezTo>
                  <a:pt x="7932" y="11027"/>
                  <a:pt x="8388" y="10916"/>
                  <a:pt x="8482" y="10945"/>
                </a:cubicBezTo>
                <a:cubicBezTo>
                  <a:pt x="8610" y="10985"/>
                  <a:pt x="8692" y="11238"/>
                  <a:pt x="8728" y="11709"/>
                </a:cubicBezTo>
                <a:lnTo>
                  <a:pt x="8764" y="12204"/>
                </a:lnTo>
                <a:lnTo>
                  <a:pt x="9039" y="12215"/>
                </a:lnTo>
                <a:cubicBezTo>
                  <a:pt x="9334" y="12226"/>
                  <a:pt x="9358" y="12249"/>
                  <a:pt x="9279" y="12475"/>
                </a:cubicBezTo>
                <a:cubicBezTo>
                  <a:pt x="9253" y="12551"/>
                  <a:pt x="9280" y="12559"/>
                  <a:pt x="9721" y="12604"/>
                </a:cubicBezTo>
                <a:cubicBezTo>
                  <a:pt x="9980" y="12630"/>
                  <a:pt x="10234" y="12672"/>
                  <a:pt x="10287" y="12698"/>
                </a:cubicBezTo>
                <a:cubicBezTo>
                  <a:pt x="10368" y="12738"/>
                  <a:pt x="10355" y="12750"/>
                  <a:pt x="10187" y="12784"/>
                </a:cubicBezTo>
                <a:cubicBezTo>
                  <a:pt x="9711" y="12880"/>
                  <a:pt x="9396" y="12969"/>
                  <a:pt x="9307" y="13033"/>
                </a:cubicBezTo>
                <a:cubicBezTo>
                  <a:pt x="9255" y="13070"/>
                  <a:pt x="9138" y="13154"/>
                  <a:pt x="9048" y="13219"/>
                </a:cubicBezTo>
                <a:cubicBezTo>
                  <a:pt x="8957" y="13284"/>
                  <a:pt x="8823" y="13402"/>
                  <a:pt x="8750" y="13481"/>
                </a:cubicBezTo>
                <a:cubicBezTo>
                  <a:pt x="8659" y="13578"/>
                  <a:pt x="8574" y="13625"/>
                  <a:pt x="8485" y="13625"/>
                </a:cubicBezTo>
                <a:cubicBezTo>
                  <a:pt x="8185" y="13625"/>
                  <a:pt x="8120" y="14170"/>
                  <a:pt x="8416" y="14208"/>
                </a:cubicBezTo>
                <a:cubicBezTo>
                  <a:pt x="8508" y="14221"/>
                  <a:pt x="8543" y="14255"/>
                  <a:pt x="8543" y="14330"/>
                </a:cubicBezTo>
                <a:cubicBezTo>
                  <a:pt x="8543" y="14421"/>
                  <a:pt x="8508" y="14441"/>
                  <a:pt x="8275" y="14488"/>
                </a:cubicBezTo>
                <a:cubicBezTo>
                  <a:pt x="8127" y="14518"/>
                  <a:pt x="8005" y="14560"/>
                  <a:pt x="8005" y="14582"/>
                </a:cubicBezTo>
                <a:cubicBezTo>
                  <a:pt x="8005" y="14604"/>
                  <a:pt x="7944" y="14647"/>
                  <a:pt x="7870" y="14679"/>
                </a:cubicBezTo>
                <a:cubicBezTo>
                  <a:pt x="7763" y="14725"/>
                  <a:pt x="7737" y="14779"/>
                  <a:pt x="7737" y="14939"/>
                </a:cubicBezTo>
                <a:cubicBezTo>
                  <a:pt x="7737" y="15106"/>
                  <a:pt x="7758" y="15146"/>
                  <a:pt x="7870" y="15175"/>
                </a:cubicBezTo>
                <a:cubicBezTo>
                  <a:pt x="7977" y="15204"/>
                  <a:pt x="8005" y="15247"/>
                  <a:pt x="8005" y="15380"/>
                </a:cubicBezTo>
                <a:cubicBezTo>
                  <a:pt x="8005" y="15526"/>
                  <a:pt x="7983" y="15553"/>
                  <a:pt x="7839" y="15586"/>
                </a:cubicBezTo>
                <a:cubicBezTo>
                  <a:pt x="7547" y="15653"/>
                  <a:pt x="7309" y="15867"/>
                  <a:pt x="7276" y="16091"/>
                </a:cubicBezTo>
                <a:cubicBezTo>
                  <a:pt x="7253" y="16254"/>
                  <a:pt x="7271" y="16300"/>
                  <a:pt x="7365" y="16335"/>
                </a:cubicBezTo>
                <a:cubicBezTo>
                  <a:pt x="7434" y="16360"/>
                  <a:pt x="7470" y="16410"/>
                  <a:pt x="7456" y="16459"/>
                </a:cubicBezTo>
                <a:cubicBezTo>
                  <a:pt x="7436" y="16531"/>
                  <a:pt x="7393" y="16543"/>
                  <a:pt x="7130" y="16552"/>
                </a:cubicBezTo>
                <a:cubicBezTo>
                  <a:pt x="6749" y="16564"/>
                  <a:pt x="6420" y="16639"/>
                  <a:pt x="6280" y="16746"/>
                </a:cubicBezTo>
                <a:cubicBezTo>
                  <a:pt x="6221" y="16791"/>
                  <a:pt x="6136" y="16829"/>
                  <a:pt x="6090" y="16829"/>
                </a:cubicBezTo>
                <a:cubicBezTo>
                  <a:pt x="5978" y="16829"/>
                  <a:pt x="5827" y="17102"/>
                  <a:pt x="5866" y="17235"/>
                </a:cubicBezTo>
                <a:cubicBezTo>
                  <a:pt x="5889" y="17312"/>
                  <a:pt x="5869" y="17345"/>
                  <a:pt x="5792" y="17357"/>
                </a:cubicBezTo>
                <a:cubicBezTo>
                  <a:pt x="5512" y="17401"/>
                  <a:pt x="5381" y="17452"/>
                  <a:pt x="5381" y="17517"/>
                </a:cubicBezTo>
                <a:cubicBezTo>
                  <a:pt x="5381" y="17557"/>
                  <a:pt x="5318" y="17617"/>
                  <a:pt x="5240" y="17650"/>
                </a:cubicBezTo>
                <a:cubicBezTo>
                  <a:pt x="5110" y="17706"/>
                  <a:pt x="5099" y="17739"/>
                  <a:pt x="5121" y="18054"/>
                </a:cubicBezTo>
                <a:cubicBezTo>
                  <a:pt x="5145" y="18386"/>
                  <a:pt x="5141" y="18397"/>
                  <a:pt x="4997" y="18407"/>
                </a:cubicBezTo>
                <a:cubicBezTo>
                  <a:pt x="4916" y="18413"/>
                  <a:pt x="4833" y="18444"/>
                  <a:pt x="4812" y="18476"/>
                </a:cubicBezTo>
                <a:cubicBezTo>
                  <a:pt x="4792" y="18509"/>
                  <a:pt x="4669" y="18594"/>
                  <a:pt x="4539" y="18664"/>
                </a:cubicBezTo>
                <a:cubicBezTo>
                  <a:pt x="4410" y="18735"/>
                  <a:pt x="4305" y="18818"/>
                  <a:pt x="4305" y="18848"/>
                </a:cubicBezTo>
                <a:cubicBezTo>
                  <a:pt x="4305" y="18879"/>
                  <a:pt x="4251" y="18928"/>
                  <a:pt x="4186" y="18958"/>
                </a:cubicBezTo>
                <a:cubicBezTo>
                  <a:pt x="4121" y="18987"/>
                  <a:pt x="4018" y="19056"/>
                  <a:pt x="3957" y="19113"/>
                </a:cubicBezTo>
                <a:lnTo>
                  <a:pt x="3847" y="19216"/>
                </a:lnTo>
                <a:lnTo>
                  <a:pt x="3488" y="19126"/>
                </a:lnTo>
                <a:cubicBezTo>
                  <a:pt x="3179" y="19050"/>
                  <a:pt x="3042" y="19038"/>
                  <a:pt x="2522" y="19038"/>
                </a:cubicBezTo>
                <a:cubicBezTo>
                  <a:pt x="1973" y="19038"/>
                  <a:pt x="1871" y="19048"/>
                  <a:pt x="1455" y="19150"/>
                </a:cubicBezTo>
                <a:cubicBezTo>
                  <a:pt x="778" y="19315"/>
                  <a:pt x="133" y="19693"/>
                  <a:pt x="133" y="19925"/>
                </a:cubicBezTo>
                <a:cubicBezTo>
                  <a:pt x="133" y="19963"/>
                  <a:pt x="101" y="20004"/>
                  <a:pt x="64" y="20016"/>
                </a:cubicBezTo>
                <a:cubicBezTo>
                  <a:pt x="27" y="20027"/>
                  <a:pt x="-1" y="20153"/>
                  <a:pt x="1" y="20295"/>
                </a:cubicBezTo>
                <a:cubicBezTo>
                  <a:pt x="4" y="20621"/>
                  <a:pt x="191" y="20842"/>
                  <a:pt x="503" y="20887"/>
                </a:cubicBezTo>
                <a:cubicBezTo>
                  <a:pt x="838" y="20936"/>
                  <a:pt x="906" y="20962"/>
                  <a:pt x="928" y="21052"/>
                </a:cubicBezTo>
                <a:cubicBezTo>
                  <a:pt x="939" y="21099"/>
                  <a:pt x="1000" y="21160"/>
                  <a:pt x="1063" y="21188"/>
                </a:cubicBezTo>
                <a:cubicBezTo>
                  <a:pt x="1331" y="21304"/>
                  <a:pt x="3179" y="21395"/>
                  <a:pt x="4674" y="21366"/>
                </a:cubicBezTo>
                <a:cubicBezTo>
                  <a:pt x="7517" y="21311"/>
                  <a:pt x="8214" y="21306"/>
                  <a:pt x="8394" y="21342"/>
                </a:cubicBezTo>
                <a:cubicBezTo>
                  <a:pt x="8495" y="21363"/>
                  <a:pt x="8850" y="21396"/>
                  <a:pt x="9183" y="21414"/>
                </a:cubicBezTo>
                <a:cubicBezTo>
                  <a:pt x="9516" y="21433"/>
                  <a:pt x="9866" y="21456"/>
                  <a:pt x="9958" y="21466"/>
                </a:cubicBezTo>
                <a:cubicBezTo>
                  <a:pt x="10051" y="21475"/>
                  <a:pt x="10791" y="21485"/>
                  <a:pt x="11605" y="21486"/>
                </a:cubicBezTo>
                <a:cubicBezTo>
                  <a:pt x="12454" y="21488"/>
                  <a:pt x="13317" y="21506"/>
                  <a:pt x="13625" y="21531"/>
                </a:cubicBezTo>
                <a:cubicBezTo>
                  <a:pt x="14494" y="21600"/>
                  <a:pt x="15780" y="21594"/>
                  <a:pt x="16988" y="21513"/>
                </a:cubicBezTo>
                <a:cubicBezTo>
                  <a:pt x="18215" y="21430"/>
                  <a:pt x="18395" y="21402"/>
                  <a:pt x="18478" y="21283"/>
                </a:cubicBezTo>
                <a:lnTo>
                  <a:pt x="18539" y="21199"/>
                </a:lnTo>
                <a:lnTo>
                  <a:pt x="19833" y="21193"/>
                </a:lnTo>
                <a:cubicBezTo>
                  <a:pt x="20929" y="21189"/>
                  <a:pt x="21148" y="21179"/>
                  <a:pt x="21251" y="21132"/>
                </a:cubicBezTo>
                <a:cubicBezTo>
                  <a:pt x="21318" y="21102"/>
                  <a:pt x="21424" y="21077"/>
                  <a:pt x="21486" y="21077"/>
                </a:cubicBezTo>
                <a:cubicBezTo>
                  <a:pt x="21581" y="21077"/>
                  <a:pt x="21599" y="21039"/>
                  <a:pt x="21599" y="20829"/>
                </a:cubicBezTo>
                <a:cubicBezTo>
                  <a:pt x="21599" y="20406"/>
                  <a:pt x="21359" y="20141"/>
                  <a:pt x="20658" y="19795"/>
                </a:cubicBezTo>
                <a:cubicBezTo>
                  <a:pt x="20029" y="19483"/>
                  <a:pt x="19493" y="19343"/>
                  <a:pt x="18702" y="19281"/>
                </a:cubicBezTo>
                <a:cubicBezTo>
                  <a:pt x="18163" y="19239"/>
                  <a:pt x="18150" y="19236"/>
                  <a:pt x="18070" y="19121"/>
                </a:cubicBezTo>
                <a:cubicBezTo>
                  <a:pt x="17964" y="18968"/>
                  <a:pt x="17537" y="18732"/>
                  <a:pt x="17171" y="18624"/>
                </a:cubicBezTo>
                <a:cubicBezTo>
                  <a:pt x="17011" y="18577"/>
                  <a:pt x="16679" y="18515"/>
                  <a:pt x="16434" y="18484"/>
                </a:cubicBezTo>
                <a:cubicBezTo>
                  <a:pt x="16040" y="18436"/>
                  <a:pt x="15982" y="18419"/>
                  <a:pt x="15937" y="18335"/>
                </a:cubicBezTo>
                <a:cubicBezTo>
                  <a:pt x="15910" y="18283"/>
                  <a:pt x="15816" y="18192"/>
                  <a:pt x="15728" y="18133"/>
                </a:cubicBezTo>
                <a:cubicBezTo>
                  <a:pt x="15640" y="18074"/>
                  <a:pt x="15516" y="17970"/>
                  <a:pt x="15454" y="17903"/>
                </a:cubicBezTo>
                <a:cubicBezTo>
                  <a:pt x="15354" y="17795"/>
                  <a:pt x="15011" y="17622"/>
                  <a:pt x="14638" y="17490"/>
                </a:cubicBezTo>
                <a:cubicBezTo>
                  <a:pt x="14514" y="17446"/>
                  <a:pt x="14513" y="17439"/>
                  <a:pt x="14621" y="17325"/>
                </a:cubicBezTo>
                <a:cubicBezTo>
                  <a:pt x="14793" y="17143"/>
                  <a:pt x="14773" y="16751"/>
                  <a:pt x="14580" y="16559"/>
                </a:cubicBezTo>
                <a:cubicBezTo>
                  <a:pt x="14409" y="16389"/>
                  <a:pt x="13986" y="16254"/>
                  <a:pt x="13622" y="16254"/>
                </a:cubicBezTo>
                <a:cubicBezTo>
                  <a:pt x="13318" y="16254"/>
                  <a:pt x="13255" y="16201"/>
                  <a:pt x="13255" y="15950"/>
                </a:cubicBezTo>
                <a:cubicBezTo>
                  <a:pt x="13255" y="15753"/>
                  <a:pt x="13275" y="15718"/>
                  <a:pt x="13429" y="15646"/>
                </a:cubicBezTo>
                <a:cubicBezTo>
                  <a:pt x="13887" y="15432"/>
                  <a:pt x="13921" y="15115"/>
                  <a:pt x="13512" y="14866"/>
                </a:cubicBezTo>
                <a:cubicBezTo>
                  <a:pt x="13309" y="14741"/>
                  <a:pt x="13268" y="14689"/>
                  <a:pt x="13242" y="14507"/>
                </a:cubicBezTo>
                <a:cubicBezTo>
                  <a:pt x="13213" y="14309"/>
                  <a:pt x="13193" y="14286"/>
                  <a:pt x="12930" y="14166"/>
                </a:cubicBezTo>
                <a:cubicBezTo>
                  <a:pt x="12775" y="14095"/>
                  <a:pt x="12648" y="14015"/>
                  <a:pt x="12648" y="13987"/>
                </a:cubicBezTo>
                <a:cubicBezTo>
                  <a:pt x="12648" y="13959"/>
                  <a:pt x="12605" y="13918"/>
                  <a:pt x="12549" y="13894"/>
                </a:cubicBezTo>
                <a:cubicBezTo>
                  <a:pt x="12494" y="13871"/>
                  <a:pt x="12447" y="13809"/>
                  <a:pt x="12447" y="13755"/>
                </a:cubicBezTo>
                <a:cubicBezTo>
                  <a:pt x="12447" y="13701"/>
                  <a:pt x="12398" y="13619"/>
                  <a:pt x="12339" y="13574"/>
                </a:cubicBezTo>
                <a:cubicBezTo>
                  <a:pt x="12239" y="13497"/>
                  <a:pt x="12142" y="12939"/>
                  <a:pt x="12166" y="12573"/>
                </a:cubicBezTo>
                <a:cubicBezTo>
                  <a:pt x="12170" y="12505"/>
                  <a:pt x="12130" y="12407"/>
                  <a:pt x="12077" y="12356"/>
                </a:cubicBezTo>
                <a:cubicBezTo>
                  <a:pt x="11959" y="12242"/>
                  <a:pt x="11996" y="12208"/>
                  <a:pt x="12243" y="12208"/>
                </a:cubicBezTo>
                <a:cubicBezTo>
                  <a:pt x="12643" y="12208"/>
                  <a:pt x="12656" y="12195"/>
                  <a:pt x="12643" y="11836"/>
                </a:cubicBezTo>
                <a:cubicBezTo>
                  <a:pt x="12636" y="11655"/>
                  <a:pt x="12657" y="11486"/>
                  <a:pt x="12690" y="11461"/>
                </a:cubicBezTo>
                <a:cubicBezTo>
                  <a:pt x="12722" y="11436"/>
                  <a:pt x="12753" y="11309"/>
                  <a:pt x="12759" y="11179"/>
                </a:cubicBezTo>
                <a:cubicBezTo>
                  <a:pt x="12770" y="10898"/>
                  <a:pt x="12803" y="10889"/>
                  <a:pt x="13319" y="11020"/>
                </a:cubicBezTo>
                <a:cubicBezTo>
                  <a:pt x="14028" y="11200"/>
                  <a:pt x="14771" y="11805"/>
                  <a:pt x="15220" y="12568"/>
                </a:cubicBezTo>
                <a:lnTo>
                  <a:pt x="15441" y="12944"/>
                </a:lnTo>
                <a:lnTo>
                  <a:pt x="15728" y="12955"/>
                </a:lnTo>
                <a:lnTo>
                  <a:pt x="16015" y="12968"/>
                </a:lnTo>
                <a:lnTo>
                  <a:pt x="16015" y="12720"/>
                </a:lnTo>
                <a:cubicBezTo>
                  <a:pt x="16015" y="12239"/>
                  <a:pt x="15700" y="11249"/>
                  <a:pt x="15479" y="11034"/>
                </a:cubicBezTo>
                <a:cubicBezTo>
                  <a:pt x="15448" y="11003"/>
                  <a:pt x="15351" y="10905"/>
                  <a:pt x="15264" y="10816"/>
                </a:cubicBezTo>
                <a:cubicBezTo>
                  <a:pt x="14891" y="10437"/>
                  <a:pt x="14194" y="10086"/>
                  <a:pt x="13471" y="9915"/>
                </a:cubicBezTo>
                <a:lnTo>
                  <a:pt x="13184" y="9847"/>
                </a:lnTo>
                <a:lnTo>
                  <a:pt x="13225" y="9518"/>
                </a:lnTo>
                <a:cubicBezTo>
                  <a:pt x="13247" y="9337"/>
                  <a:pt x="13290" y="9152"/>
                  <a:pt x="13322" y="9105"/>
                </a:cubicBezTo>
                <a:cubicBezTo>
                  <a:pt x="13353" y="9059"/>
                  <a:pt x="13398" y="8930"/>
                  <a:pt x="13421" y="8819"/>
                </a:cubicBezTo>
                <a:cubicBezTo>
                  <a:pt x="13444" y="8708"/>
                  <a:pt x="13505" y="8518"/>
                  <a:pt x="13556" y="8397"/>
                </a:cubicBezTo>
                <a:cubicBezTo>
                  <a:pt x="13698" y="8063"/>
                  <a:pt x="13794" y="7664"/>
                  <a:pt x="13793" y="7413"/>
                </a:cubicBezTo>
                <a:cubicBezTo>
                  <a:pt x="13793" y="7289"/>
                  <a:pt x="13817" y="7180"/>
                  <a:pt x="13849" y="7170"/>
                </a:cubicBezTo>
                <a:cubicBezTo>
                  <a:pt x="13958" y="7136"/>
                  <a:pt x="14027" y="6380"/>
                  <a:pt x="14028" y="5160"/>
                </a:cubicBezTo>
                <a:cubicBezTo>
                  <a:pt x="14029" y="4110"/>
                  <a:pt x="14009" y="3875"/>
                  <a:pt x="13901" y="3558"/>
                </a:cubicBezTo>
                <a:cubicBezTo>
                  <a:pt x="13770" y="3173"/>
                  <a:pt x="13423" y="2455"/>
                  <a:pt x="13316" y="2353"/>
                </a:cubicBezTo>
                <a:cubicBezTo>
                  <a:pt x="13283" y="2321"/>
                  <a:pt x="13254" y="2276"/>
                  <a:pt x="13253" y="2252"/>
                </a:cubicBezTo>
                <a:cubicBezTo>
                  <a:pt x="13251" y="2229"/>
                  <a:pt x="13192" y="2148"/>
                  <a:pt x="13120" y="2074"/>
                </a:cubicBezTo>
                <a:cubicBezTo>
                  <a:pt x="13049" y="1999"/>
                  <a:pt x="12989" y="1904"/>
                  <a:pt x="12988" y="1862"/>
                </a:cubicBezTo>
                <a:cubicBezTo>
                  <a:pt x="12986" y="1820"/>
                  <a:pt x="12895" y="1695"/>
                  <a:pt x="12784" y="1584"/>
                </a:cubicBezTo>
                <a:cubicBezTo>
                  <a:pt x="12672" y="1473"/>
                  <a:pt x="12599" y="1383"/>
                  <a:pt x="12624" y="1383"/>
                </a:cubicBezTo>
                <a:cubicBezTo>
                  <a:pt x="12648" y="1383"/>
                  <a:pt x="12619" y="1355"/>
                  <a:pt x="12557" y="1321"/>
                </a:cubicBezTo>
                <a:cubicBezTo>
                  <a:pt x="12496" y="1287"/>
                  <a:pt x="12467" y="1249"/>
                  <a:pt x="12491" y="1237"/>
                </a:cubicBezTo>
                <a:cubicBezTo>
                  <a:pt x="12516" y="1224"/>
                  <a:pt x="12481" y="1184"/>
                  <a:pt x="12414" y="1147"/>
                </a:cubicBezTo>
                <a:cubicBezTo>
                  <a:pt x="12347" y="1110"/>
                  <a:pt x="12320" y="1078"/>
                  <a:pt x="12353" y="1078"/>
                </a:cubicBezTo>
                <a:cubicBezTo>
                  <a:pt x="12387" y="1077"/>
                  <a:pt x="12361" y="1061"/>
                  <a:pt x="12295" y="1042"/>
                </a:cubicBezTo>
                <a:cubicBezTo>
                  <a:pt x="12230" y="1023"/>
                  <a:pt x="12192" y="995"/>
                  <a:pt x="12212" y="978"/>
                </a:cubicBezTo>
                <a:cubicBezTo>
                  <a:pt x="12259" y="940"/>
                  <a:pt x="11884" y="604"/>
                  <a:pt x="11705" y="523"/>
                </a:cubicBezTo>
                <a:cubicBezTo>
                  <a:pt x="11631" y="490"/>
                  <a:pt x="11572" y="443"/>
                  <a:pt x="11572" y="421"/>
                </a:cubicBezTo>
                <a:cubicBezTo>
                  <a:pt x="11572" y="366"/>
                  <a:pt x="10784" y="0"/>
                  <a:pt x="10667" y="0"/>
                </a:cubicBezTo>
                <a:close/>
              </a:path>
            </a:pathLst>
          </a:custGeom>
          <a:ln w="12700">
            <a:miter lim="400000"/>
          </a:ln>
        </p:spPr>
      </p:pic>
      <p:pic>
        <p:nvPicPr>
          <p:cNvPr id="184" name="zomato_spoon_logo.jpg" descr="zomato_spoon_logo.jpg"/>
          <p:cNvPicPr>
            <a:picLocks noChangeAspect="0"/>
          </p:cNvPicPr>
          <p:nvPr/>
        </p:nvPicPr>
        <p:blipFill>
          <a:blip r:embed="rId3">
            <a:alphaModFix amt="21019"/>
            <a:extLst/>
          </a:blip>
          <a:stretch>
            <a:fillRect/>
          </a:stretch>
        </p:blipFill>
        <p:spPr>
          <a:xfrm>
            <a:off x="46653" y="-2066806"/>
            <a:ext cx="24194056" cy="17197950"/>
          </a:xfrm>
          <a:prstGeom prst="rect">
            <a:avLst/>
          </a:prstGeom>
          <a:ln w="12700">
            <a:miter lim="400000"/>
          </a:ln>
        </p:spPr>
      </p:pic>
      <p:sp>
        <p:nvSpPr>
          <p:cNvPr id="185" name="Product Design and Development"/>
          <p:cNvSpPr txBox="1"/>
          <p:nvPr>
            <p:ph type="title"/>
          </p:nvPr>
        </p:nvSpPr>
        <p:spPr>
          <a:prstGeom prst="rect">
            <a:avLst/>
          </a:prstGeom>
        </p:spPr>
        <p:txBody>
          <a:bodyPr/>
          <a:lstStyle/>
          <a:p>
            <a:pPr/>
            <a:r>
              <a:t>Product Design and Development</a:t>
            </a:r>
          </a:p>
        </p:txBody>
      </p:sp>
      <p:sp>
        <p:nvSpPr>
          <p:cNvPr id="186" name="Our food truck locator will require a thorough design and development process to ensure a seamless integration with Zomato's existing platform.…"/>
          <p:cNvSpPr txBox="1"/>
          <p:nvPr>
            <p:ph type="body" idx="1"/>
          </p:nvPr>
        </p:nvSpPr>
        <p:spPr>
          <a:xfrm>
            <a:off x="1169313" y="4009348"/>
            <a:ext cx="21948577" cy="8483601"/>
          </a:xfrm>
          <a:prstGeom prst="rect">
            <a:avLst/>
          </a:prstGeom>
        </p:spPr>
        <p:txBody>
          <a:bodyPr/>
          <a:lstStyle/>
          <a:p>
            <a:pPr marL="397163" indent="-397163" defTabSz="825500">
              <a:lnSpc>
                <a:spcPct val="100000"/>
              </a:lnSpc>
              <a:spcBef>
                <a:spcPts val="0"/>
              </a:spcBef>
              <a:buClrTx/>
              <a:buSzPct val="45000"/>
              <a:buFontTx/>
              <a:buBlip>
                <a:blip r:embed="rId4"/>
              </a:buBlip>
              <a:defRPr spc="-32" sz="3200">
                <a:latin typeface="Graphik Semibold"/>
                <a:ea typeface="Graphik Semibold"/>
                <a:cs typeface="Graphik Semibold"/>
                <a:sym typeface="Graphik Semibold"/>
              </a:defRPr>
            </a:pPr>
            <a:r>
              <a:t>Our food truck locator will require a thorough design and development process to ensure a seamless integration with Zomato's existing platform.</a:t>
            </a:r>
          </a:p>
          <a:p>
            <a:pPr lvl="1" marL="943263" indent="-397163" defTabSz="825500">
              <a:lnSpc>
                <a:spcPct val="100000"/>
              </a:lnSpc>
              <a:spcBef>
                <a:spcPts val="0"/>
              </a:spcBef>
              <a:buClrTx/>
              <a:buSzPct val="45000"/>
              <a:buFontTx/>
              <a:buBlip>
                <a:blip r:embed="rId4"/>
              </a:buBlip>
              <a:defRPr spc="-32" sz="3200">
                <a:latin typeface="Graphik Semibold"/>
                <a:ea typeface="Graphik Semibold"/>
                <a:cs typeface="Graphik Semibold"/>
                <a:sym typeface="Graphik Semibold"/>
              </a:defRPr>
            </a:pPr>
            <a:r>
              <a:t>The key milestones of the process include:</a:t>
            </a:r>
          </a:p>
          <a:p>
            <a:pPr lvl="1" marL="943263" indent="-397163" defTabSz="825500">
              <a:lnSpc>
                <a:spcPct val="100000"/>
              </a:lnSpc>
              <a:spcBef>
                <a:spcPts val="0"/>
              </a:spcBef>
              <a:buClrTx/>
              <a:buSzPct val="45000"/>
              <a:buFontTx/>
              <a:buBlip>
                <a:blip r:embed="rId4"/>
              </a:buBlip>
              <a:defRPr spc="-32" sz="3200">
                <a:latin typeface="Graphik Semibold"/>
                <a:ea typeface="Graphik Semibold"/>
                <a:cs typeface="Graphik Semibold"/>
                <a:sym typeface="Graphik Semibold"/>
              </a:defRPr>
            </a:pPr>
            <a:r>
              <a:t>Planning and scoping: This involves defining the scope of the project, determining resource requirements, and establishing timelines.</a:t>
            </a:r>
          </a:p>
          <a:p>
            <a:pPr lvl="1" marL="943263" indent="-397163" defTabSz="825500">
              <a:lnSpc>
                <a:spcPct val="100000"/>
              </a:lnSpc>
              <a:spcBef>
                <a:spcPts val="0"/>
              </a:spcBef>
              <a:buClrTx/>
              <a:buSzPct val="45000"/>
              <a:buFontTx/>
              <a:buBlip>
                <a:blip r:embed="rId4"/>
              </a:buBlip>
              <a:defRPr spc="-32" sz="3200">
                <a:latin typeface="Graphik Semibold"/>
                <a:ea typeface="Graphik Semibold"/>
                <a:cs typeface="Graphik Semibold"/>
                <a:sym typeface="Graphik Semibold"/>
              </a:defRPr>
            </a:pPr>
            <a:r>
              <a:t>User research: This includes understanding user needs and preferences to ensure the product meets their expectations.</a:t>
            </a:r>
          </a:p>
          <a:p>
            <a:pPr lvl="1" marL="943263" indent="-397163" defTabSz="825500">
              <a:lnSpc>
                <a:spcPct val="100000"/>
              </a:lnSpc>
              <a:spcBef>
                <a:spcPts val="0"/>
              </a:spcBef>
              <a:buClrTx/>
              <a:buSzPct val="45000"/>
              <a:buFontTx/>
              <a:buBlip>
                <a:blip r:embed="rId4"/>
              </a:buBlip>
              <a:defRPr spc="-32" sz="3200">
                <a:latin typeface="Graphik Semibold"/>
                <a:ea typeface="Graphik Semibold"/>
                <a:cs typeface="Graphik Semibold"/>
                <a:sym typeface="Graphik Semibold"/>
              </a:defRPr>
            </a:pPr>
            <a:r>
              <a:t>Design and development: This involves creating wireframes, designing the user interface, developing the backend infrastructure, and testing the product.</a:t>
            </a:r>
          </a:p>
          <a:p>
            <a:pPr lvl="1" marL="943263" indent="-397163" defTabSz="825500">
              <a:lnSpc>
                <a:spcPct val="100000"/>
              </a:lnSpc>
              <a:spcBef>
                <a:spcPts val="0"/>
              </a:spcBef>
              <a:buClrTx/>
              <a:buSzPct val="45000"/>
              <a:buFontTx/>
              <a:buBlip>
                <a:blip r:embed="rId4"/>
              </a:buBlip>
              <a:defRPr spc="-32" sz="3200">
                <a:latin typeface="Graphik Semibold"/>
                <a:ea typeface="Graphik Semibold"/>
                <a:cs typeface="Graphik Semibold"/>
                <a:sym typeface="Graphik Semibold"/>
              </a:defRPr>
            </a:pPr>
            <a:r>
              <a:t>Integration: This involves integrating the food truck locator with Zomato's existing platform and ensuring it works smoothly.</a:t>
            </a:r>
          </a:p>
          <a:p>
            <a:pPr lvl="1" marL="943263" indent="-397163" defTabSz="825500">
              <a:lnSpc>
                <a:spcPct val="100000"/>
              </a:lnSpc>
              <a:spcBef>
                <a:spcPts val="0"/>
              </a:spcBef>
              <a:buClrTx/>
              <a:buSzPct val="45000"/>
              <a:buFontTx/>
              <a:buBlip>
                <a:blip r:embed="rId4"/>
              </a:buBlip>
              <a:defRPr spc="-32" sz="3200">
                <a:latin typeface="Graphik Semibold"/>
                <a:ea typeface="Graphik Semibold"/>
                <a:cs typeface="Graphik Semibold"/>
                <a:sym typeface="Graphik Semibold"/>
              </a:defRPr>
            </a:pPr>
            <a:r>
              <a:t>Launch: This involves rolling out the product to users and collecting feedback to improve it over time.</a:t>
            </a:r>
          </a:p>
        </p:txBody>
      </p:sp>
    </p:spTree>
  </p:cSld>
  <p:clrMapOvr>
    <a:masterClrMapping/>
  </p:clrMapOvr>
  <p:transition xmlns:p14="http://schemas.microsoft.com/office/powerpoint/2010/main" spd="med" advClick="0" advTm="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7" grpId="1" fill="hold">
                                  <p:stCondLst>
                                    <p:cond delay="0"/>
                                  </p:stCondLst>
                                  <p:iterate type="el" backwards="0">
                                    <p:tmAbs val="0"/>
                                  </p:iterate>
                                  <p:childTnLst>
                                    <p:set>
                                      <p:cBhvr>
                                        <p:cTn id="6" fill="hold"/>
                                        <p:tgtEl>
                                          <p:spTgt spid="183"/>
                                        </p:tgtEl>
                                        <p:attrNameLst>
                                          <p:attrName>style.visibility</p:attrName>
                                        </p:attrNameLst>
                                      </p:cBhvr>
                                      <p:to>
                                        <p:strVal val="visible"/>
                                      </p:to>
                                    </p:set>
                                    <p:anim calcmode="lin" valueType="num">
                                      <p:cBhvr>
                                        <p:cTn id="7" dur="1750" fill="hold"/>
                                        <p:tgtEl>
                                          <p:spTgt spid="183"/>
                                        </p:tgtEl>
                                        <p:attrNameLst>
                                          <p:attrName>ppt_x</p:attrName>
                                        </p:attrNameLst>
                                      </p:cBhvr>
                                      <p:tavLst>
                                        <p:tav tm="0">
                                          <p:val>
                                            <p:strVal val="#ppt_x"/>
                                          </p:val>
                                        </p:tav>
                                        <p:tav tm="100000">
                                          <p:val>
                                            <p:strVal val="#ppt_x"/>
                                          </p:val>
                                        </p:tav>
                                      </p:tavLst>
                                    </p:anim>
                                    <p:anim calcmode="lin" valueType="num">
                                      <p:cBhvr>
                                        <p:cTn id="8" dur="1750" fill="hold"/>
                                        <p:tgtEl>
                                          <p:spTgt spid="1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3" grpId="1"/>
    </p:bldLst>
  </p:timing>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