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slide" Target="slides/slide5.xml"/><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7dab1ec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7dab1ec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7dab1ec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7dab1ec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7dab1ec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7dab1ec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7dab1ec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dab1ec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0" y="0"/>
            <a:ext cx="8931900" cy="4974000"/>
          </a:xfrm>
          <a:prstGeom prst="rect">
            <a:avLst/>
          </a:prstGeom>
          <a:noFill/>
          <a:ln>
            <a:noFill/>
          </a:ln>
        </p:spPr>
        <p:txBody>
          <a:bodyPr anchorCtr="0" anchor="t" bIns="91425" lIns="91425" spcFirstLastPara="1" rIns="91425" wrap="square" tIns="91425">
            <a:noAutofit/>
          </a:bodyPr>
          <a:lstStyle/>
          <a:p>
            <a:pPr indent="0" lvl="0" marL="190500" marR="190500" rtl="0" algn="l">
              <a:spcBef>
                <a:spcPts val="1000"/>
              </a:spcBef>
              <a:spcAft>
                <a:spcPts val="0"/>
              </a:spcAft>
              <a:buNone/>
            </a:pPr>
            <a:r>
              <a:rPr b="1" lang="en" sz="2850">
                <a:solidFill>
                  <a:schemeClr val="dk1"/>
                </a:solidFill>
                <a:highlight>
                  <a:srgbClr val="FFFFFF"/>
                </a:highlight>
                <a:latin typeface="Helvetica Neue"/>
                <a:ea typeface="Helvetica Neue"/>
                <a:cs typeface="Helvetica Neue"/>
                <a:sym typeface="Helvetica Neue"/>
              </a:rPr>
              <a:t>Introduction :</a:t>
            </a:r>
            <a:endParaRPr b="1" sz="2850">
              <a:solidFill>
                <a:schemeClr val="dk1"/>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950">
                <a:solidFill>
                  <a:schemeClr val="dk1"/>
                </a:solidFill>
                <a:highlight>
                  <a:srgbClr val="FFFFFF"/>
                </a:highlight>
              </a:rPr>
              <a:t>          This assignment is part of NASA Spaceapp challenge for Covid19 solutions, May 2020.</a:t>
            </a:r>
            <a:endParaRPr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           We are trying to analyze the human factors and different trends in order to predict the hotspots of Covid19.</a:t>
            </a:r>
            <a:endParaRPr sz="1950">
              <a:solidFill>
                <a:schemeClr val="dk1"/>
              </a:solidFill>
              <a:highlight>
                <a:srgbClr val="FFFFFF"/>
              </a:highlight>
            </a:endParaRPr>
          </a:p>
          <a:p>
            <a:pPr indent="0" lvl="0" marL="0" rtl="0" algn="l">
              <a:spcBef>
                <a:spcPts val="0"/>
              </a:spcBef>
              <a:spcAft>
                <a:spcPts val="0"/>
              </a:spcAft>
              <a:buNone/>
            </a:pPr>
            <a:r>
              <a:t/>
            </a:r>
            <a:endParaRPr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           Data Sources and references - </a:t>
            </a:r>
            <a:endParaRPr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             . space agency data</a:t>
            </a:r>
            <a:endParaRPr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             . European Centre for Disease Prevention and Control</a:t>
            </a:r>
            <a:endParaRPr sz="1950">
              <a:solidFill>
                <a:schemeClr val="dk1"/>
              </a:solidFill>
              <a:highlight>
                <a:srgbClr val="FFFFFF"/>
              </a:highlight>
            </a:endParaRPr>
          </a:p>
          <a:p>
            <a:pPr indent="0" lvl="0" marL="0" rtl="0" algn="l">
              <a:spcBef>
                <a:spcPts val="0"/>
              </a:spcBef>
              <a:spcAft>
                <a:spcPts val="0"/>
              </a:spcAft>
              <a:buNone/>
            </a:pPr>
            <a:r>
              <a:rPr lang="en" sz="1950">
                <a:solidFill>
                  <a:schemeClr val="dk1"/>
                </a:solidFill>
                <a:highlight>
                  <a:srgbClr val="FFFFFF"/>
                </a:highlight>
              </a:rPr>
              <a:t>             . WHO</a:t>
            </a:r>
            <a:endParaRPr sz="1950">
              <a:solidFill>
                <a:schemeClr val="dk1"/>
              </a:solidFill>
              <a:highlight>
                <a:srgbClr val="FFFFFF"/>
              </a:highlight>
            </a:endParaRPr>
          </a:p>
          <a:p>
            <a:pPr indent="0" lvl="0" marL="266700" marR="266700" rtl="0" algn="l">
              <a:lnSpc>
                <a:spcPct val="115000"/>
              </a:lnSpc>
              <a:spcBef>
                <a:spcPts val="1100"/>
              </a:spcBef>
              <a:spcAft>
                <a:spcPts val="1100"/>
              </a:spcAft>
              <a:buNone/>
            </a:pPr>
            <a:r>
              <a:rPr lang="en" sz="1950">
                <a:solidFill>
                  <a:schemeClr val="dk1"/>
                </a:solidFill>
                <a:highlight>
                  <a:srgbClr val="FFFFFF"/>
                </a:highlight>
              </a:rPr>
              <a:t>         . Data world  etc.     </a:t>
            </a:r>
            <a:endParaRPr sz="1950">
              <a:solidFill>
                <a:schemeClr val="dk1"/>
              </a:solidFill>
              <a:highlight>
                <a:srgbClr val="FFFFFF"/>
              </a:highlight>
            </a:endParaRPr>
          </a:p>
        </p:txBody>
      </p:sp>
      <p:pic>
        <p:nvPicPr>
          <p:cNvPr id="55" name="Google Shape;55;p13"/>
          <p:cNvPicPr preferRelativeResize="0"/>
          <p:nvPr/>
        </p:nvPicPr>
        <p:blipFill>
          <a:blip r:embed="rId3">
            <a:alphaModFix/>
          </a:blip>
          <a:stretch>
            <a:fillRect/>
          </a:stretch>
        </p:blipFill>
        <p:spPr>
          <a:xfrm>
            <a:off x="5069800" y="3988700"/>
            <a:ext cx="812875" cy="832700"/>
          </a:xfrm>
          <a:prstGeom prst="rect">
            <a:avLst/>
          </a:prstGeom>
          <a:noFill/>
          <a:ln>
            <a:noFill/>
          </a:ln>
        </p:spPr>
      </p:pic>
      <p:sp>
        <p:nvSpPr>
          <p:cNvPr id="56" name="Google Shape;56;p13"/>
          <p:cNvSpPr txBox="1"/>
          <p:nvPr/>
        </p:nvSpPr>
        <p:spPr>
          <a:xfrm>
            <a:off x="5882675" y="4311925"/>
            <a:ext cx="2248500" cy="38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Shridhar Shukla</a:t>
            </a:r>
            <a:endParaRPr/>
          </a:p>
        </p:txBody>
      </p:sp>
      <p:pic>
        <p:nvPicPr>
          <p:cNvPr id="57" name="Google Shape;57;p13"/>
          <p:cNvPicPr preferRelativeResize="0"/>
          <p:nvPr/>
        </p:nvPicPr>
        <p:blipFill>
          <a:blip r:embed="rId4">
            <a:alphaModFix/>
          </a:blip>
          <a:stretch>
            <a:fillRect/>
          </a:stretch>
        </p:blipFill>
        <p:spPr>
          <a:xfrm>
            <a:off x="5069800" y="3858350"/>
            <a:ext cx="1093400" cy="109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8467725" cy="4200525"/>
          </a:xfrm>
          <a:prstGeom prst="rect">
            <a:avLst/>
          </a:prstGeom>
          <a:noFill/>
          <a:ln>
            <a:noFill/>
          </a:ln>
        </p:spPr>
      </p:pic>
      <p:sp>
        <p:nvSpPr>
          <p:cNvPr id="63" name="Google Shape;63;p14"/>
          <p:cNvSpPr txBox="1"/>
          <p:nvPr/>
        </p:nvSpPr>
        <p:spPr>
          <a:xfrm>
            <a:off x="338100" y="4435100"/>
            <a:ext cx="84678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FFFFF"/>
                </a:highlight>
                <a:latin typeface="Helvetica Neue"/>
                <a:ea typeface="Helvetica Neue"/>
                <a:cs typeface="Helvetica Neue"/>
                <a:sym typeface="Helvetica Neue"/>
              </a:rPr>
              <a:t>This shown us that the World's most affected countries are not with most population but with less population as well mostly. Hence we can alarm the less populous countries with certain extra measures.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304800" y="76200"/>
            <a:ext cx="8467725" cy="4200525"/>
          </a:xfrm>
          <a:prstGeom prst="rect">
            <a:avLst/>
          </a:prstGeom>
          <a:noFill/>
          <a:ln>
            <a:noFill/>
          </a:ln>
        </p:spPr>
      </p:pic>
      <p:sp>
        <p:nvSpPr>
          <p:cNvPr id="69" name="Google Shape;69;p15"/>
          <p:cNvSpPr txBox="1"/>
          <p:nvPr/>
        </p:nvSpPr>
        <p:spPr>
          <a:xfrm>
            <a:off x="585200" y="4265725"/>
            <a:ext cx="81003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chemeClr val="dk1"/>
                </a:solidFill>
                <a:highlight>
                  <a:srgbClr val="FFFFFF"/>
                </a:highlight>
                <a:latin typeface="Helvetica Neue"/>
                <a:ea typeface="Helvetica Neue"/>
                <a:cs typeface="Helvetica Neue"/>
                <a:sym typeface="Helvetica Neue"/>
              </a:rPr>
              <a:t>This map shows us that most chances of spreading Covid19 is on American and European countries.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304800" y="76200"/>
            <a:ext cx="8467725" cy="4200525"/>
          </a:xfrm>
          <a:prstGeom prst="rect">
            <a:avLst/>
          </a:prstGeom>
          <a:noFill/>
          <a:ln>
            <a:noFill/>
          </a:ln>
        </p:spPr>
      </p:pic>
      <p:sp>
        <p:nvSpPr>
          <p:cNvPr id="75" name="Google Shape;75;p16"/>
          <p:cNvSpPr txBox="1"/>
          <p:nvPr/>
        </p:nvSpPr>
        <p:spPr>
          <a:xfrm>
            <a:off x="338800" y="4265725"/>
            <a:ext cx="86238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chemeClr val="dk1"/>
                </a:solidFill>
                <a:highlight>
                  <a:srgbClr val="FFFFFF"/>
                </a:highlight>
                <a:latin typeface="Helvetica Neue"/>
                <a:ea typeface="Helvetica Neue"/>
                <a:cs typeface="Helvetica Neue"/>
                <a:sym typeface="Helvetica Neue"/>
              </a:rPr>
              <a:t>This map alarms that the Brazil and some EU contries e.g. Switzerland are more prone to new spread.</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2400" y="152400"/>
            <a:ext cx="8839199" cy="3819920"/>
          </a:xfrm>
          <a:prstGeom prst="rect">
            <a:avLst/>
          </a:prstGeom>
          <a:noFill/>
          <a:ln>
            <a:noFill/>
          </a:ln>
        </p:spPr>
      </p:pic>
      <p:sp>
        <p:nvSpPr>
          <p:cNvPr id="81" name="Google Shape;81;p17"/>
          <p:cNvSpPr txBox="1"/>
          <p:nvPr/>
        </p:nvSpPr>
        <p:spPr>
          <a:xfrm>
            <a:off x="215600" y="4003925"/>
            <a:ext cx="87759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chemeClr val="dk1"/>
                </a:solidFill>
                <a:highlight>
                  <a:srgbClr val="FFFFFF"/>
                </a:highlight>
                <a:latin typeface="Helvetica Neue"/>
                <a:ea typeface="Helvetica Neue"/>
                <a:cs typeface="Helvetica Neue"/>
                <a:sym typeface="Helvetica Neue"/>
              </a:rPr>
              <a:t>This map shows us that the Population of different states of US and the number of pandemic cases reported.</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