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88" r:id="rId10"/>
    <p:sldId id="283" r:id="rId11"/>
    <p:sldId id="284" r:id="rId12"/>
    <p:sldId id="285" r:id="rId13"/>
    <p:sldId id="286" r:id="rId14"/>
    <p:sldId id="272" r:id="rId15"/>
    <p:sldId id="287" r:id="rId16"/>
    <p:sldId id="275" r:id="rId17"/>
    <p:sldId id="276" r:id="rId18"/>
    <p:sldId id="277" r:id="rId19"/>
  </p:sldIdLst>
  <p:sldSz cx="9144000" cy="5143500" type="screen16x9"/>
  <p:notesSz cx="6858000" cy="9144000"/>
  <p:embeddedFontLst>
    <p:embeddedFont>
      <p:font typeface="Catamaran" panose="020B0604020202020204" charset="0"/>
      <p:regular r:id="rId21"/>
      <p:bold r:id="rId22"/>
    </p:embeddedFont>
    <p:embeddedFont>
      <p:font typeface="Catamaran Light" panose="020B0604020202020204" charset="0"/>
      <p:regular r:id="rId23"/>
      <p:bold r:id="rId24"/>
    </p:embeddedFont>
    <p:embeddedFont>
      <p:font typeface="Fira Sans Extra Condensed Medium" panose="020B0604020202020204" charset="0"/>
      <p:regular r:id="rId25"/>
      <p:bold r:id="rId26"/>
      <p:italic r:id="rId27"/>
      <p:boldItalic r:id="rId28"/>
    </p:embeddedFont>
    <p:embeddedFont>
      <p:font typeface="Livvic" pitchFamily="2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7F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3D8134-0C69-4114-9F77-84099526B089}">
  <a:tblStyle styleId="{C13D8134-0C69-4114-9F77-84099526B0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60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874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566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4373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784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9ed48405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g269ed48405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9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">
  <p:cSld name="CUSTOM_7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35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CUSTOM_38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CUSTOM_30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ctrTitle" idx="2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ubTitle" idx="3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ctrTitle" idx="4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5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ctrTitle" idx="6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ctrTitle" idx="7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8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ctrTitle" idx="9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3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ctrTitle" idx="14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15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4">
  <p:cSld name="CUSTOM_3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ubTitle" idx="1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2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ctrTitle" idx="3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4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ctrTitle" idx="5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ctrTitle" idx="6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34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ctrTitle" idx="2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3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6">
  <p:cSld name="CUSTOM_11_1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CUSTOM_25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CUSTOM_25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642050" y="540000"/>
            <a:ext cx="46554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">
  <p:cSld name="CUSTOM_3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ubTitle" idx="1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 idx="2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ctrTitle" idx="3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4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 idx="5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ctrTitle" idx="6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7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 idx="8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ctrTitle" idx="9"/>
          </p:nvPr>
        </p:nvSpPr>
        <p:spPr>
          <a:xfrm rot="5400000">
            <a:off x="660162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ctrTitle" idx="13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4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 idx="15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ctrTitle" idx="16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7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title" idx="18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1">
  <p:cSld name="CUSTOM_13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1">
  <p:cSld name="CUSTOM_27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ubTitle" idx="1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ctrTitle" idx="2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3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ctrTitle" idx="4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5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ctrTitle" idx="6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ctrTitle" idx="7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8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CUSTOM_27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ctrTitle" idx="2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3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4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5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6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8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subTitle" idx="2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16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ubTitle" idx="1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4">
  <p:cSld name="CUSTOM_16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>
            <a:spLocks noGrp="1"/>
          </p:cNvSpPr>
          <p:nvPr>
            <p:ph type="subTitle" idx="1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sz="28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l="-1420" t="-870" r="11484" b="870"/>
          <a:stretch/>
        </p:blipFill>
        <p:spPr>
          <a:xfrm>
            <a:off x="2631686" y="-44650"/>
            <a:ext cx="6512314" cy="51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 rot="5400000">
            <a:off x="1169072" y="106747"/>
            <a:ext cx="3243734" cy="4930006"/>
          </a:xfrm>
          <a:prstGeom prst="rect">
            <a:avLst/>
          </a:prstGeom>
          <a:gradFill flip="none" rotWithShape="1">
            <a:gsLst>
              <a:gs pos="0">
                <a:srgbClr val="007FDE">
                  <a:shade val="30000"/>
                  <a:satMod val="115000"/>
                </a:srgbClr>
              </a:gs>
              <a:gs pos="50000">
                <a:srgbClr val="007FDE">
                  <a:shade val="67500"/>
                  <a:satMod val="115000"/>
                </a:srgbClr>
              </a:gs>
              <a:gs pos="100000">
                <a:srgbClr val="007FDE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1"/>
          </p:nvPr>
        </p:nvSpPr>
        <p:spPr>
          <a:xfrm>
            <a:off x="402126" y="3400419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Guided By: </a:t>
            </a:r>
            <a:endParaRPr b="1" dirty="0"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Mr. Milind Kapse</a:t>
            </a:r>
            <a:endParaRPr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ctrTitle"/>
          </p:nvPr>
        </p:nvSpPr>
        <p:spPr>
          <a:xfrm>
            <a:off x="405201" y="1536820"/>
            <a:ext cx="3991186" cy="1262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CCFF"/>
              </a:buClr>
              <a:buSzPts val="2800"/>
              <a:buFont typeface="Livvic"/>
              <a:buNone/>
            </a:pPr>
            <a:r>
              <a:rPr lang="en" sz="280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Rainfall Forecasting for </a:t>
            </a:r>
            <a:r>
              <a:rPr lang="en" sz="2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Pune Region</a:t>
            </a:r>
            <a:endParaRPr sz="2800" b="1" u="none" strike="noStrike" cap="non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985" y="4545874"/>
            <a:ext cx="1371865" cy="4658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/>
        </p:nvSpPr>
        <p:spPr>
          <a:xfrm>
            <a:off x="2263150" y="3160425"/>
            <a:ext cx="2916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lnSpc>
                <a:spcPct val="115000"/>
              </a:lnSpc>
            </a:pPr>
            <a:r>
              <a:rPr lang="en" sz="12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Aman Pawar 250243025003</a:t>
            </a:r>
            <a:endParaRPr lang="en-IN" sz="12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lvl="0" algn="r">
              <a:lnSpc>
                <a:spcPct val="115000"/>
              </a:lnSpc>
            </a:pPr>
            <a:r>
              <a:rPr lang="en-IN" sz="1200" b="1" dirty="0" err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Shriganesha</a:t>
            </a:r>
            <a:r>
              <a:rPr lang="en-IN" sz="12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-IN" sz="1200" b="1" dirty="0" err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Jibhakate</a:t>
            </a:r>
            <a:r>
              <a:rPr lang="en-IN" sz="12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2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250243025040</a:t>
            </a:r>
          </a:p>
          <a:p>
            <a:pPr algn="r">
              <a:lnSpc>
                <a:spcPct val="115000"/>
              </a:lnSpc>
            </a:pPr>
            <a:r>
              <a:rPr lang="en-US" sz="1200" b="1" dirty="0" err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Soni</a:t>
            </a:r>
            <a:r>
              <a:rPr lang="en-US" sz="12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Singh 250243025042</a:t>
            </a:r>
          </a:p>
          <a:p>
            <a:pPr algn="r">
              <a:lnSpc>
                <a:spcPct val="115000"/>
              </a:lnSpc>
            </a:pPr>
            <a:r>
              <a:rPr lang="en-IN" sz="12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Pranit </a:t>
            </a:r>
            <a:r>
              <a:rPr lang="en-IN" sz="1200" b="1" dirty="0" err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Wankhade</a:t>
            </a:r>
            <a:r>
              <a:rPr lang="en-IN" sz="12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200" b="1" dirty="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250243025053</a:t>
            </a:r>
          </a:p>
          <a:p>
            <a:pPr lvl="0" algn="r">
              <a:lnSpc>
                <a:spcPct val="115000"/>
              </a:lnSpc>
            </a:pPr>
            <a:endParaRPr lang="en" sz="12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25" name="Google Shape;125;p22"/>
          <p:cNvCxnSpPr/>
          <p:nvPr/>
        </p:nvCxnSpPr>
        <p:spPr>
          <a:xfrm>
            <a:off x="2368725" y="3097850"/>
            <a:ext cx="0" cy="1010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ubTitle" idx="4294967295"/>
          </p:nvPr>
        </p:nvSpPr>
        <p:spPr>
          <a:xfrm>
            <a:off x="359425" y="1048499"/>
            <a:ext cx="7697376" cy="175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Decision Tree Regression model predicts continuous values by 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a tree-like structure that splits the data 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feature values to make predictions.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 Squared Error (MSE): 0.04588783 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R-squared: 0.31387199</a:t>
            </a:r>
          </a:p>
          <a:p>
            <a:pPr marL="285750" marR="725170" indent="-285750">
              <a:spcBef>
                <a:spcPts val="445"/>
              </a:spcBef>
            </a:pPr>
            <a:endParaRPr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  <p:sp>
        <p:nvSpPr>
          <p:cNvPr id="198" name="Google Shape;198;p30"/>
          <p:cNvSpPr/>
          <p:nvPr/>
        </p:nvSpPr>
        <p:spPr>
          <a:xfrm rot="5400000">
            <a:off x="6889900" y="1526350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 rot="5400000">
            <a:off x="7409174" y="1007076"/>
            <a:ext cx="2389852" cy="73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lt1"/>
                </a:solidFill>
              </a:rPr>
              <a:t>Algorithms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</a:rPr>
              <a:t>Decision Tree:</a:t>
            </a:r>
            <a:endParaRPr sz="2200" dirty="0">
              <a:solidFill>
                <a:schemeClr val="lt1"/>
              </a:solidFill>
            </a:endParaRPr>
          </a:p>
        </p:txBody>
      </p:sp>
      <p:sp>
        <p:nvSpPr>
          <p:cNvPr id="7" name="Google Shape;200;p30">
            <a:extLst>
              <a:ext uri="{FF2B5EF4-FFF2-40B4-BE49-F238E27FC236}">
                <a16:creationId xmlns:a16="http://schemas.microsoft.com/office/drawing/2014/main" id="{C1064813-79C9-4C4D-A614-FE99B2060C3E}"/>
              </a:ext>
            </a:extLst>
          </p:cNvPr>
          <p:cNvSpPr/>
          <p:nvPr/>
        </p:nvSpPr>
        <p:spPr>
          <a:xfrm>
            <a:off x="282030" y="2769537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01;p30">
            <a:extLst>
              <a:ext uri="{FF2B5EF4-FFF2-40B4-BE49-F238E27FC236}">
                <a16:creationId xmlns:a16="http://schemas.microsoft.com/office/drawing/2014/main" id="{7B906963-F610-453E-8A92-B31B4B3159C8}"/>
              </a:ext>
            </a:extLst>
          </p:cNvPr>
          <p:cNvSpPr txBox="1">
            <a:spLocks/>
          </p:cNvSpPr>
          <p:nvPr/>
        </p:nvSpPr>
        <p:spPr>
          <a:xfrm>
            <a:off x="358230" y="2450237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>
              <a:buSzPts val="2800"/>
            </a:pPr>
            <a:r>
              <a:rPr lang="en-US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 GBM:</a:t>
            </a:r>
          </a:p>
        </p:txBody>
      </p:sp>
      <p:sp>
        <p:nvSpPr>
          <p:cNvPr id="9" name="Google Shape;197;p30">
            <a:extLst>
              <a:ext uri="{FF2B5EF4-FFF2-40B4-BE49-F238E27FC236}">
                <a16:creationId xmlns:a16="http://schemas.microsoft.com/office/drawing/2014/main" id="{A3B02EAC-A648-4F69-B42F-C90EA92558C4}"/>
              </a:ext>
            </a:extLst>
          </p:cNvPr>
          <p:cNvSpPr txBox="1">
            <a:spLocks/>
          </p:cNvSpPr>
          <p:nvPr/>
        </p:nvSpPr>
        <p:spPr>
          <a:xfrm>
            <a:off x="346935" y="3411943"/>
            <a:ext cx="7697376" cy="1757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Decision Tree Regression model predicts continuous values by </a:t>
            </a: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a tree-like structure that splits the data 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based on feature values to make predictions.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 Squared Error (MSE): 0.04588783 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R-squared: 0.31387199</a:t>
            </a:r>
          </a:p>
          <a:p>
            <a:pPr marL="285750" marR="725170" indent="-285750">
              <a:spcBef>
                <a:spcPts val="445"/>
              </a:spcBef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43575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ubTitle" idx="4294967295"/>
          </p:nvPr>
        </p:nvSpPr>
        <p:spPr>
          <a:xfrm>
            <a:off x="359424" y="1048500"/>
            <a:ext cx="7783776" cy="4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A Random Forest Regressor, an example of ensemble learning, combines multiple decision trees to improve prediction accuracy and robustness by averaging their outputs to make final predictions.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Model Parameters: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n_estimators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[100, 200, 300, 400],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max_features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['sqrt', 'log2', 0.6, 0.8, 1.0], 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max_features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'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max_depth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[10, 20, 30, None], '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min_samples_split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[2, 5, 10], '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min_samples_leaf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[1, 2, 4], 'bootstrap': [True, False],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Best Model Hyperparameters:</a:t>
            </a:r>
          </a:p>
          <a:p>
            <a:pPr marL="742950" marR="725170" lvl="1" indent="-285750" algn="just">
              <a:spcBef>
                <a:spcPts val="445"/>
              </a:spcBef>
            </a:pP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'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n_estimators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400, '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min_samples_split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2, '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min_samples_leaf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2,       '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max_features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'sqrt', '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max_depth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30, 'bootstrap': False}</a:t>
            </a:r>
            <a:endParaRPr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  <p:sp>
        <p:nvSpPr>
          <p:cNvPr id="198" name="Google Shape;198;p30"/>
          <p:cNvSpPr/>
          <p:nvPr/>
        </p:nvSpPr>
        <p:spPr>
          <a:xfrm rot="5400000">
            <a:off x="6889900" y="1526350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 rot="5400000">
            <a:off x="7409174" y="1007076"/>
            <a:ext cx="2389852" cy="73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lt1"/>
                </a:solidFill>
              </a:rPr>
              <a:t>Algorithms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Forest:</a:t>
            </a:r>
            <a:endParaRPr sz="2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3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ubTitle" idx="4294967295"/>
          </p:nvPr>
        </p:nvSpPr>
        <p:spPr>
          <a:xfrm>
            <a:off x="359424" y="1048500"/>
            <a:ext cx="7874926" cy="4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725170" indent="-285750">
              <a:spcBef>
                <a:spcPts val="445"/>
              </a:spcBef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XGBoost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is a powerful ensemble learning method that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combines the predictions of multiple decision trees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to improve accuracy and handle complex patterns in data.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Model Parameters: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Maxdepth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: Maximum depth of a tree(values tested: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[3, 4, 5, 6, 7, 8, 9, 10]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).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Learning rate : Step size shrinkage used to prevent overfitting.	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[0.01, 0.05, 0.1, 0.15, 0.2],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Gamma : Minimum loss reduction required to make a further partition on a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leafnode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. (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[0, 0.1, 0.2, 0.3, 0.4],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])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Best Model Hyperparameters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XGBoost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:  '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n_estimators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300, '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max_depth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9, '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learning_rate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0.05, 'gamma': 0.3</a:t>
            </a:r>
          </a:p>
        </p:txBody>
      </p:sp>
      <p:sp>
        <p:nvSpPr>
          <p:cNvPr id="198" name="Google Shape;198;p30"/>
          <p:cNvSpPr/>
          <p:nvPr/>
        </p:nvSpPr>
        <p:spPr>
          <a:xfrm rot="5400000">
            <a:off x="6889900" y="1526350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 rot="5400000">
            <a:off x="7409174" y="1007076"/>
            <a:ext cx="2389852" cy="73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lt1"/>
                </a:solidFill>
              </a:rPr>
              <a:t>Algorithms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solidFill>
                  <a:schemeClr val="bg1"/>
                </a:solidFill>
                <a:latin typeface="Livvic" pitchFamily="2" charset="0"/>
                <a:cs typeface="Times New Roman" panose="02020603050405020304" pitchFamily="18" charset="0"/>
              </a:rPr>
              <a:t> :</a:t>
            </a:r>
            <a:endParaRPr sz="22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02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/>
          <p:nvPr/>
        </p:nvSpPr>
        <p:spPr>
          <a:xfrm rot="5400000">
            <a:off x="6889900" y="1526350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 rot="5400000">
            <a:off x="7409174" y="1007076"/>
            <a:ext cx="2389852" cy="73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lt1"/>
                </a:solidFill>
              </a:rPr>
              <a:t>Algorithms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IN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197;p30">
            <a:extLst>
              <a:ext uri="{FF2B5EF4-FFF2-40B4-BE49-F238E27FC236}">
                <a16:creationId xmlns:a16="http://schemas.microsoft.com/office/drawing/2014/main" id="{98B8BB26-B8A2-49DE-BA64-4B036822A6B0}"/>
              </a:ext>
            </a:extLst>
          </p:cNvPr>
          <p:cNvSpPr txBox="1">
            <a:spLocks/>
          </p:cNvSpPr>
          <p:nvPr/>
        </p:nvSpPr>
        <p:spPr>
          <a:xfrm>
            <a:off x="359424" y="1048500"/>
            <a:ext cx="7874926" cy="4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285750" marR="725170" indent="-285750">
              <a:spcBef>
                <a:spcPts val="445"/>
              </a:spcBef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LightGBM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is a gradient boosting framework that uses tree-based learning algorithms. It is designed to be distributed and efficient, making it suitable for large datasets, and is known for its speed and high performance.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Model Parameters: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Maxdepth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: Maximum depth of a tree (values tested: [-1, 10, 20, 30])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learning_rate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: Step size shrinkage used to prevent overfitting (values tested: [0.01, 0.05, 0.1, 0.15, 0.2]).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subsample: Fraction of samples used for fitting the individual base learners (values tested: [0.6, 0.7, 0.8, 0.9, 1.0]).</a:t>
            </a:r>
          </a:p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Best Model Hyperparameters: subsample': 0.8, '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num_leaves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31, '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n_estimators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500, '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min_child_samples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20, '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max_depth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20, '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learning_rate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': 0.15</a:t>
            </a:r>
          </a:p>
        </p:txBody>
      </p:sp>
    </p:spTree>
    <p:extLst>
      <p:ext uri="{BB962C8B-B14F-4D97-AF65-F5344CB8AC3E}">
        <p14:creationId xmlns:p14="http://schemas.microsoft.com/office/powerpoint/2010/main" val="236377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97" name="Google Shape;297;p38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sz="2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FF8470-66BA-CC7F-380F-D1E0B3F8B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243976"/>
              </p:ext>
            </p:extLst>
          </p:nvPr>
        </p:nvGraphicFramePr>
        <p:xfrm>
          <a:off x="249550" y="1270025"/>
          <a:ext cx="8577648" cy="3051875"/>
        </p:xfrm>
        <a:graphic>
          <a:graphicData uri="http://schemas.openxmlformats.org/drawingml/2006/table">
            <a:tbl>
              <a:tblPr>
                <a:tableStyleId>{C13D8134-0C69-4114-9F77-84099526B089}</a:tableStyleId>
              </a:tblPr>
              <a:tblGrid>
                <a:gridCol w="2522838">
                  <a:extLst>
                    <a:ext uri="{9D8B030D-6E8A-4147-A177-3AD203B41FA5}">
                      <a16:colId xmlns:a16="http://schemas.microsoft.com/office/drawing/2014/main" val="3287349512"/>
                    </a:ext>
                  </a:extLst>
                </a:gridCol>
                <a:gridCol w="1009135">
                  <a:extLst>
                    <a:ext uri="{9D8B030D-6E8A-4147-A177-3AD203B41FA5}">
                      <a16:colId xmlns:a16="http://schemas.microsoft.com/office/drawing/2014/main" val="1084905585"/>
                    </a:ext>
                  </a:extLst>
                </a:gridCol>
                <a:gridCol w="1009135">
                  <a:extLst>
                    <a:ext uri="{9D8B030D-6E8A-4147-A177-3AD203B41FA5}">
                      <a16:colId xmlns:a16="http://schemas.microsoft.com/office/drawing/2014/main" val="368433958"/>
                    </a:ext>
                  </a:extLst>
                </a:gridCol>
                <a:gridCol w="1009135">
                  <a:extLst>
                    <a:ext uri="{9D8B030D-6E8A-4147-A177-3AD203B41FA5}">
                      <a16:colId xmlns:a16="http://schemas.microsoft.com/office/drawing/2014/main" val="3174085522"/>
                    </a:ext>
                  </a:extLst>
                </a:gridCol>
                <a:gridCol w="1009135">
                  <a:extLst>
                    <a:ext uri="{9D8B030D-6E8A-4147-A177-3AD203B41FA5}">
                      <a16:colId xmlns:a16="http://schemas.microsoft.com/office/drawing/2014/main" val="1848349490"/>
                    </a:ext>
                  </a:extLst>
                </a:gridCol>
                <a:gridCol w="1009135">
                  <a:extLst>
                    <a:ext uri="{9D8B030D-6E8A-4147-A177-3AD203B41FA5}">
                      <a16:colId xmlns:a16="http://schemas.microsoft.com/office/drawing/2014/main" val="248424917"/>
                    </a:ext>
                  </a:extLst>
                </a:gridCol>
                <a:gridCol w="1009135">
                  <a:extLst>
                    <a:ext uri="{9D8B030D-6E8A-4147-A177-3AD203B41FA5}">
                      <a16:colId xmlns:a16="http://schemas.microsoft.com/office/drawing/2014/main" val="2360857317"/>
                    </a:ext>
                  </a:extLst>
                </a:gridCol>
              </a:tblGrid>
              <a:tr h="61037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Model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Before Hyperparameters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After Hyperparameters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080259"/>
                  </a:ext>
                </a:extLst>
              </a:tr>
              <a:tr h="61037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MAE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RMSE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>
                          <a:effectLst/>
                        </a:rPr>
                        <a:t>R-Sqr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MAE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RMSE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R-</a:t>
                      </a:r>
                      <a:r>
                        <a:rPr lang="en-IN" sz="1400" b="1" u="none" strike="noStrike" dirty="0" err="1">
                          <a:effectLst/>
                        </a:rPr>
                        <a:t>Sqr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8237154"/>
                  </a:ext>
                </a:extLst>
              </a:tr>
              <a:tr h="6103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Random Forest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0.021044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0.145066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0.685342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0.020054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0.141613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0.700143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76238278"/>
                  </a:ext>
                </a:extLst>
              </a:tr>
              <a:tr h="6103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LightGBM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0.022548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0.150159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0.662858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0.019477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0.139559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0.708777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7764781"/>
                  </a:ext>
                </a:extLst>
              </a:tr>
              <a:tr h="6103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 err="1">
                          <a:effectLst/>
                        </a:rPr>
                        <a:t>XGBoost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0.022633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0.150444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0.661578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0.021537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0.146755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0.677974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37959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8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97" name="Google Shape;297;p38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sz="2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14E415-C482-A6DD-7B80-5D3BA0E33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224"/>
              </p:ext>
            </p:extLst>
          </p:nvPr>
        </p:nvGraphicFramePr>
        <p:xfrm>
          <a:off x="249550" y="1164324"/>
          <a:ext cx="8030154" cy="3697052"/>
        </p:xfrm>
        <a:graphic>
          <a:graphicData uri="http://schemas.openxmlformats.org/drawingml/2006/table">
            <a:tbl>
              <a:tblPr>
                <a:tableStyleId>{C13D8134-0C69-4114-9F77-84099526B089}</a:tableStyleId>
              </a:tblPr>
              <a:tblGrid>
                <a:gridCol w="4186596">
                  <a:extLst>
                    <a:ext uri="{9D8B030D-6E8A-4147-A177-3AD203B41FA5}">
                      <a16:colId xmlns:a16="http://schemas.microsoft.com/office/drawing/2014/main" val="1289957255"/>
                    </a:ext>
                  </a:extLst>
                </a:gridCol>
                <a:gridCol w="1402839">
                  <a:extLst>
                    <a:ext uri="{9D8B030D-6E8A-4147-A177-3AD203B41FA5}">
                      <a16:colId xmlns:a16="http://schemas.microsoft.com/office/drawing/2014/main" val="1098432965"/>
                    </a:ext>
                  </a:extLst>
                </a:gridCol>
                <a:gridCol w="1402839">
                  <a:extLst>
                    <a:ext uri="{9D8B030D-6E8A-4147-A177-3AD203B41FA5}">
                      <a16:colId xmlns:a16="http://schemas.microsoft.com/office/drawing/2014/main" val="3882162837"/>
                    </a:ext>
                  </a:extLst>
                </a:gridCol>
                <a:gridCol w="1037880">
                  <a:extLst>
                    <a:ext uri="{9D8B030D-6E8A-4147-A177-3AD203B41FA5}">
                      <a16:colId xmlns:a16="http://schemas.microsoft.com/office/drawing/2014/main" val="1679439811"/>
                    </a:ext>
                  </a:extLst>
                </a:gridCol>
              </a:tblGrid>
              <a:tr h="7213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Model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Before Hyperparameters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185167"/>
                  </a:ext>
                </a:extLst>
              </a:tr>
              <a:tr h="72137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MSE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R^2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1710399"/>
                  </a:ext>
                </a:extLst>
              </a:tr>
              <a:tr h="81154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Linear Regression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0.044059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0.20990.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0.341214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671463"/>
                  </a:ext>
                </a:extLst>
              </a:tr>
              <a:tr h="721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Lasso 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0.066880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0.258611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u="none" strike="noStrike" dirty="0">
                          <a:effectLst/>
                        </a:rPr>
                        <a:t>-0.000007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5863925"/>
                  </a:ext>
                </a:extLst>
              </a:tr>
              <a:tr h="7213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0.044057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0.209897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0.341251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96947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533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/>
        </p:nvSpPr>
        <p:spPr>
          <a:xfrm>
            <a:off x="1" y="910317"/>
            <a:ext cx="9143999" cy="4233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 Model Development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Developed a machine learning model that forecasts rainfall with reasonable accuracy based on historical data.</a:t>
            </a: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Processing and Analysis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Demonstrated effective data preprocessing, feature selection, and model training techniques.</a:t>
            </a: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Valuable Insights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Provides valuable insights into future rainfall trends in Pune.</a:t>
            </a: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Impact on Stakeholders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Aims to assist stakeholders in rainfall-sensitive sectors such as agriculture, tourism, and infrastructure development with improved decision-making.</a:t>
            </a:r>
          </a:p>
          <a:p>
            <a:pPr marL="342900" marR="0" indent="-34290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indent="-17145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Addressing Climate Challenges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Contributes to efforts in mitigating the impacts of rain</a:t>
            </a:r>
          </a:p>
          <a:p>
            <a:pPr marR="0">
              <a:spcBef>
                <a:spcPts val="255"/>
              </a:spcBef>
              <a:spcAft>
                <a:spcPts val="0"/>
              </a:spcAft>
              <a:tabLst>
                <a:tab pos="977900" algn="l"/>
                <a:tab pos="978535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variability and advancing understanding of regional climate dynamics.</a:t>
            </a:r>
          </a:p>
          <a:p>
            <a:pPr marL="171450" marR="0" indent="-171450">
              <a:spcBef>
                <a:spcPts val="2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77900" algn="l"/>
                <a:tab pos="978535" algn="l"/>
              </a:tabLst>
            </a:pP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0" y="0"/>
            <a:ext cx="2044800" cy="910317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1"/>
          <p:cNvSpPr txBox="1">
            <a:spLocks noGrp="1"/>
          </p:cNvSpPr>
          <p:nvPr>
            <p:ph type="ctrTitle"/>
          </p:nvPr>
        </p:nvSpPr>
        <p:spPr>
          <a:xfrm>
            <a:off x="0" y="-331939"/>
            <a:ext cx="4981450" cy="105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sz="2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/>
        </p:nvSpPr>
        <p:spPr>
          <a:xfrm>
            <a:off x="472075" y="1190750"/>
            <a:ext cx="7656600" cy="34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328" name="Google Shape;328;p42"/>
          <p:cNvSpPr txBox="1"/>
          <p:nvPr/>
        </p:nvSpPr>
        <p:spPr>
          <a:xfrm>
            <a:off x="249550" y="1175100"/>
            <a:ext cx="8208600" cy="3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High-Resolution Data Integration: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high-resolution data from various sources for improved rainfall forecasting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ETL Processing with Apache Airflow: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Apache Airflow to streamline ETL processes and improve data pipeline management.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Advanced Feature Engineering and Deep Learning: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further feature engineering and implement deep learning architectures for enhanced forecasting accuracy.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Uncertainty Estimation and Localized Predictions: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methods for estimating uncertainty and making localized predictions.</a:t>
            </a:r>
          </a:p>
          <a:p>
            <a:pPr marL="342900" lvl="0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Support Integration: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the model with decision support systems for urban planning and disaster management.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  <p:sp>
        <p:nvSpPr>
          <p:cNvPr id="329" name="Google Shape;329;p42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2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sz="2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322;p41">
            <a:extLst>
              <a:ext uri="{FF2B5EF4-FFF2-40B4-BE49-F238E27FC236}">
                <a16:creationId xmlns:a16="http://schemas.microsoft.com/office/drawing/2014/main" id="{C6F1480C-B434-B642-BFAF-79BF78BFF2EE}"/>
              </a:ext>
            </a:extLst>
          </p:cNvPr>
          <p:cNvSpPr/>
          <p:nvPr/>
        </p:nvSpPr>
        <p:spPr>
          <a:xfrm rot="5400000">
            <a:off x="7026042" y="4609146"/>
            <a:ext cx="670558" cy="39815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22;p41">
            <a:extLst>
              <a:ext uri="{FF2B5EF4-FFF2-40B4-BE49-F238E27FC236}">
                <a16:creationId xmlns:a16="http://schemas.microsoft.com/office/drawing/2014/main" id="{50C04041-6429-7E20-48C9-AC6C8E31BB2D}"/>
              </a:ext>
            </a:extLst>
          </p:cNvPr>
          <p:cNvSpPr/>
          <p:nvPr/>
        </p:nvSpPr>
        <p:spPr>
          <a:xfrm rot="5400000">
            <a:off x="6608244" y="4704115"/>
            <a:ext cx="468900" cy="39815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22;p41">
            <a:extLst>
              <a:ext uri="{FF2B5EF4-FFF2-40B4-BE49-F238E27FC236}">
                <a16:creationId xmlns:a16="http://schemas.microsoft.com/office/drawing/2014/main" id="{97F9B0EC-64E6-1FDE-0340-6FB606181928}"/>
              </a:ext>
            </a:extLst>
          </p:cNvPr>
          <p:cNvSpPr/>
          <p:nvPr/>
        </p:nvSpPr>
        <p:spPr>
          <a:xfrm rot="5400000">
            <a:off x="7466430" y="4540193"/>
            <a:ext cx="827038" cy="39815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22;p41">
            <a:extLst>
              <a:ext uri="{FF2B5EF4-FFF2-40B4-BE49-F238E27FC236}">
                <a16:creationId xmlns:a16="http://schemas.microsoft.com/office/drawing/2014/main" id="{F0571C3C-4CAA-FCEB-7086-3E98ABB21E94}"/>
              </a:ext>
            </a:extLst>
          </p:cNvPr>
          <p:cNvSpPr/>
          <p:nvPr/>
        </p:nvSpPr>
        <p:spPr>
          <a:xfrm rot="5400000">
            <a:off x="7880249" y="4469665"/>
            <a:ext cx="982981" cy="39815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322;p41">
            <a:extLst>
              <a:ext uri="{FF2B5EF4-FFF2-40B4-BE49-F238E27FC236}">
                <a16:creationId xmlns:a16="http://schemas.microsoft.com/office/drawing/2014/main" id="{71FBC9CA-2BA8-150D-EDC7-0D1554005892}"/>
              </a:ext>
            </a:extLst>
          </p:cNvPr>
          <p:cNvSpPr/>
          <p:nvPr/>
        </p:nvSpPr>
        <p:spPr>
          <a:xfrm rot="5400000">
            <a:off x="8258006" y="4357926"/>
            <a:ext cx="1172999" cy="39815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/>
          <p:nvPr/>
        </p:nvSpPr>
        <p:spPr>
          <a:xfrm rot="5400000">
            <a:off x="2825800" y="-375687"/>
            <a:ext cx="3358800" cy="5026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3"/>
          <p:cNvSpPr txBox="1">
            <a:spLocks noGrp="1"/>
          </p:cNvSpPr>
          <p:nvPr>
            <p:ph type="ctrTitle"/>
          </p:nvPr>
        </p:nvSpPr>
        <p:spPr>
          <a:xfrm>
            <a:off x="3739055" y="536655"/>
            <a:ext cx="26073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dirty="0">
                <a:solidFill>
                  <a:schemeClr val="lt1"/>
                </a:solidFill>
              </a:rPr>
              <a:t>THANK </a:t>
            </a:r>
            <a:endParaRPr sz="30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dirty="0">
                <a:solidFill>
                  <a:schemeClr val="lt1"/>
                </a:solidFill>
              </a:rPr>
              <a:t>YOU !!</a:t>
            </a:r>
            <a:endParaRPr sz="30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ctrTitle" idx="9"/>
          </p:nvPr>
        </p:nvSpPr>
        <p:spPr>
          <a:xfrm rot="5400000">
            <a:off x="6017955" y="2588325"/>
            <a:ext cx="5248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N" sz="2400" dirty="0"/>
              <a:t>TABLE OF CONTENTS</a:t>
            </a:r>
          </a:p>
        </p:txBody>
      </p:sp>
      <p:sp>
        <p:nvSpPr>
          <p:cNvPr id="131" name="Google Shape;131;p23"/>
          <p:cNvSpPr/>
          <p:nvPr/>
        </p:nvSpPr>
        <p:spPr>
          <a:xfrm rot="-5400000" flipH="1">
            <a:off x="-1521079" y="1517799"/>
            <a:ext cx="5140800" cy="2083649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 idx="8"/>
          </p:nvPr>
        </p:nvSpPr>
        <p:spPr>
          <a:xfrm>
            <a:off x="1557485" y="1047798"/>
            <a:ext cx="53684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>
                <a:solidFill>
                  <a:schemeClr val="lt1"/>
                </a:solidFill>
              </a:rPr>
              <a:t>03</a:t>
            </a:r>
            <a:endParaRPr lang="en" sz="1600" dirty="0">
              <a:solidFill>
                <a:schemeClr val="lt1"/>
              </a:solidFill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2160340" y="-333738"/>
            <a:ext cx="3249600" cy="5140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PROBLEM STATEMENT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dirty="0"/>
              <a:t>ABSTRACT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dirty="0"/>
              <a:t>DATASET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dirty="0"/>
              <a:t>SYSTEM ARCHITECTURE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dirty="0"/>
              <a:t>MACHINE LEARNING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dirty="0"/>
              <a:t>      LIGHT GBM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dirty="0"/>
              <a:t>      RANDOM FOREST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dirty="0"/>
              <a:t>      DECISION TREE</a:t>
            </a:r>
            <a:br>
              <a:rPr lang="en-IN" dirty="0"/>
            </a:br>
            <a:r>
              <a:rPr lang="en-IN" dirty="0"/>
              <a:t>      </a:t>
            </a:r>
            <a:br>
              <a:rPr lang="en-IN" dirty="0"/>
            </a:br>
            <a:r>
              <a:rPr lang="en-IN" dirty="0"/>
              <a:t>      XGBOOST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dirty="0"/>
              <a:t>RESULTS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dirty="0"/>
              <a:t>OUTPUTS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dirty="0"/>
              <a:t>CONCLUSION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 dirty="0"/>
              <a:t>FUTURE SCOPE</a:t>
            </a:r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 idx="2"/>
          </p:nvPr>
        </p:nvSpPr>
        <p:spPr>
          <a:xfrm>
            <a:off x="1565436" y="336437"/>
            <a:ext cx="748500" cy="34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01</a:t>
            </a:r>
            <a:endParaRPr lang="en" sz="1600" dirty="0">
              <a:solidFill>
                <a:schemeClr val="lt1"/>
              </a:solidFill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title" idx="5"/>
          </p:nvPr>
        </p:nvSpPr>
        <p:spPr>
          <a:xfrm>
            <a:off x="1557485" y="827173"/>
            <a:ext cx="680848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>
                <a:solidFill>
                  <a:schemeClr val="lt1"/>
                </a:solidFill>
              </a:rPr>
              <a:t>02</a:t>
            </a:r>
            <a:endParaRPr lang="en" sz="1600" dirty="0">
              <a:solidFill>
                <a:schemeClr val="lt1"/>
              </a:solidFill>
            </a:endParaRPr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idx="15"/>
          </p:nvPr>
        </p:nvSpPr>
        <p:spPr>
          <a:xfrm>
            <a:off x="1543083" y="1461111"/>
            <a:ext cx="854100" cy="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>
                <a:solidFill>
                  <a:schemeClr val="lt1"/>
                </a:solidFill>
              </a:rPr>
              <a:t>04</a:t>
            </a:r>
            <a:endParaRPr lang="en" sz="1600" dirty="0">
              <a:solidFill>
                <a:schemeClr val="lt1"/>
              </a:solidFill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title" idx="18"/>
          </p:nvPr>
        </p:nvSpPr>
        <p:spPr>
          <a:xfrm>
            <a:off x="1578695" y="3949216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dirty="0">
                <a:solidFill>
                  <a:schemeClr val="lt1"/>
                </a:solidFill>
              </a:rPr>
              <a:t>07</a:t>
            </a:r>
          </a:p>
        </p:txBody>
      </p:sp>
      <p:sp>
        <p:nvSpPr>
          <p:cNvPr id="138" name="Google Shape;138;p23"/>
          <p:cNvSpPr txBox="1">
            <a:spLocks noGrp="1"/>
          </p:cNvSpPr>
          <p:nvPr>
            <p:ph type="ctrTitle" idx="18"/>
          </p:nvPr>
        </p:nvSpPr>
        <p:spPr>
          <a:xfrm>
            <a:off x="1564685" y="4327906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dirty="0">
                <a:solidFill>
                  <a:schemeClr val="lt1"/>
                </a:solidFill>
              </a:rPr>
              <a:t>08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40" name="Google Shape;140;p23"/>
          <p:cNvSpPr txBox="1">
            <a:spLocks noGrp="1"/>
          </p:cNvSpPr>
          <p:nvPr>
            <p:ph type="ctrTitle" idx="2"/>
          </p:nvPr>
        </p:nvSpPr>
        <p:spPr>
          <a:xfrm>
            <a:off x="1585325" y="3744012"/>
            <a:ext cx="7485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dirty="0">
                <a:solidFill>
                  <a:schemeClr val="lt1"/>
                </a:solidFill>
              </a:rPr>
              <a:t>06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141" name="Google Shape;141;p23"/>
          <p:cNvSpPr txBox="1">
            <a:spLocks noGrp="1"/>
          </p:cNvSpPr>
          <p:nvPr>
            <p:ph type="ctrTitle" idx="2"/>
          </p:nvPr>
        </p:nvSpPr>
        <p:spPr>
          <a:xfrm>
            <a:off x="1585325" y="3402593"/>
            <a:ext cx="748500" cy="2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1600" dirty="0">
                <a:solidFill>
                  <a:schemeClr val="lt1"/>
                </a:solidFill>
              </a:rPr>
              <a:t>05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194D5A-21EC-AF85-51D2-DF3CFDC560B1}"/>
              </a:ext>
            </a:extLst>
          </p:cNvPr>
          <p:cNvSpPr txBox="1"/>
          <p:nvPr/>
        </p:nvSpPr>
        <p:spPr>
          <a:xfrm>
            <a:off x="1564685" y="74863"/>
            <a:ext cx="46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4"/>
          <p:cNvPicPr preferRelativeResize="0"/>
          <p:nvPr/>
        </p:nvPicPr>
        <p:blipFill rotWithShape="1">
          <a:blip r:embed="rId3">
            <a:alphaModFix amt="50000"/>
          </a:blip>
          <a:srcRect l="36905" r="7704"/>
          <a:stretch/>
        </p:blipFill>
        <p:spPr>
          <a:xfrm>
            <a:off x="4870550" y="0"/>
            <a:ext cx="42734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>
            <a:spLocks noGrp="1"/>
          </p:cNvSpPr>
          <p:nvPr>
            <p:ph type="subTitle" idx="1"/>
          </p:nvPr>
        </p:nvSpPr>
        <p:spPr>
          <a:xfrm flipH="1">
            <a:off x="362100" y="896700"/>
            <a:ext cx="4060849" cy="356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marR="72390" algn="just">
              <a:lnSpc>
                <a:spcPct val="115000"/>
              </a:lnSpc>
              <a:spcBef>
                <a:spcPts val="25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task is to forecast the rainfall in Pune, India, using historical weather data. This is a regression problem focused on predicting a continuous variable. The dataset comprises past rainfall measurements and other pertinent features such as humidity and wind speed to assist in forecasting rainfall conditions.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362100" y="0"/>
            <a:ext cx="4709100" cy="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 dirty="0"/>
              <a:t>Problem Statement</a:t>
            </a:r>
            <a:endParaRPr sz="3000" dirty="0"/>
          </a:p>
        </p:txBody>
      </p:sp>
      <p:sp>
        <p:nvSpPr>
          <p:cNvPr id="150" name="Google Shape;150;p24"/>
          <p:cNvSpPr/>
          <p:nvPr/>
        </p:nvSpPr>
        <p:spPr>
          <a:xfrm rot="16200000">
            <a:off x="2339689" y="3606949"/>
            <a:ext cx="403770" cy="2648666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subTitle" idx="5"/>
          </p:nvPr>
        </p:nvSpPr>
        <p:spPr>
          <a:xfrm>
            <a:off x="249550" y="1088725"/>
            <a:ext cx="8520050" cy="37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 algn="just">
              <a:lnSpc>
                <a:spcPct val="115000"/>
              </a:lnSpc>
              <a:buClr>
                <a:srgbClr val="0D0D0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This project presents an intelligent system for precise 24-hour rainfall forecasting advanced machine learning.</a:t>
            </a:r>
          </a:p>
          <a:p>
            <a:pPr lvl="0" indent="-330200" algn="just">
              <a:lnSpc>
                <a:spcPct val="115000"/>
              </a:lnSpc>
              <a:buClr>
                <a:srgbClr val="0D0D0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Apache Spark for efficient ETL, the architecture stores processed data in HDFS for scalability and fault tolerance. </a:t>
            </a:r>
          </a:p>
          <a:p>
            <a:pPr lvl="0" indent="-330200" algn="just">
              <a:lnSpc>
                <a:spcPct val="115000"/>
              </a:lnSpc>
              <a:buClr>
                <a:srgbClr val="0D0D0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enhance short-term forecasting, the system utilizes Linear Regression , Random Forest, </a:t>
            </a:r>
            <a:r>
              <a:rPr lang="en-US" sz="16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Decision Tree algorithms, augmented by time-aware modeling. </a:t>
            </a:r>
          </a:p>
          <a:p>
            <a:pPr lvl="0" indent="-330200" algn="just">
              <a:lnSpc>
                <a:spcPct val="115000"/>
              </a:lnSpc>
              <a:buClr>
                <a:srgbClr val="0D0D0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 integration provides interactive dashboards for intuitive visualization of historical trends, model outputs, and rainfall patterns. </a:t>
            </a:r>
          </a:p>
          <a:p>
            <a:pPr lvl="0" indent="-330200" algn="just">
              <a:lnSpc>
                <a:spcPct val="115000"/>
              </a:lnSpc>
              <a:buClr>
                <a:srgbClr val="0D0D0D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synergistic combination of predictive modeling and real-time visual analytics empowers stakeholders to respond effectively to evolving meteorological conditions, enhancing preparedness in agriculture, disaster management, and urban planning.</a:t>
            </a:r>
          </a:p>
        </p:txBody>
      </p:sp>
      <p:sp>
        <p:nvSpPr>
          <p:cNvPr id="156" name="Google Shape;156;p25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28881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:</a:t>
            </a:r>
            <a:endParaRPr sz="2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325750" y="1126124"/>
            <a:ext cx="8472650" cy="349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Pune Region Dataset contains 123937 entries and 20 columns. Here are the key details: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Overview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date_time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Timestamp for each record.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temperature_2m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Air temperature at 2m above the surface.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relative_humidity_2m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Humidity level at 2m.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dew_point_2m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temperature at which air becomes saturated with moisture.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apparent_temperature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How hot or cold it feels.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pressure_msl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Atmospheric pressure at mean sea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surface_pressure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Atmospheric pressure at the ground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cloud_cover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cloud_cover_low,cloud_cover_mid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precipitation,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windspeedKmph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Various meteorological variables.</a:t>
            </a:r>
          </a:p>
        </p:txBody>
      </p:sp>
      <p:sp>
        <p:nvSpPr>
          <p:cNvPr id="164" name="Google Shape;164;p26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28881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endParaRPr sz="2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58;p25">
            <a:extLst>
              <a:ext uri="{FF2B5EF4-FFF2-40B4-BE49-F238E27FC236}">
                <a16:creationId xmlns:a16="http://schemas.microsoft.com/office/drawing/2014/main" id="{FBD701DD-CE1A-EAC2-F51E-B7B6A9D61B29}"/>
              </a:ext>
            </a:extLst>
          </p:cNvPr>
          <p:cNvSpPr/>
          <p:nvPr/>
        </p:nvSpPr>
        <p:spPr>
          <a:xfrm>
            <a:off x="2062310" y="4803625"/>
            <a:ext cx="3787884" cy="339875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105550" y="43469"/>
            <a:ext cx="3068627" cy="739500"/>
          </a:xfrm>
          <a:prstGeom prst="rect">
            <a:avLst/>
          </a:pr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9"/>
          <p:cNvSpPr txBox="1">
            <a:spLocks noGrp="1"/>
          </p:cNvSpPr>
          <p:nvPr>
            <p:ph type="ctrTitle"/>
          </p:nvPr>
        </p:nvSpPr>
        <p:spPr>
          <a:xfrm>
            <a:off x="260613" y="-286219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sz="2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B963213E-9028-DEFB-4BA7-AE2D0EEFB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177" y="107291"/>
            <a:ext cx="3484272" cy="492891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Details:</a:t>
            </a:r>
            <a:endParaRPr sz="2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58;p25">
            <a:extLst>
              <a:ext uri="{FF2B5EF4-FFF2-40B4-BE49-F238E27FC236}">
                <a16:creationId xmlns:a16="http://schemas.microsoft.com/office/drawing/2014/main" id="{BD697BBB-6177-331B-B8FB-D36F6E088F8B}"/>
              </a:ext>
            </a:extLst>
          </p:cNvPr>
          <p:cNvSpPr/>
          <p:nvPr/>
        </p:nvSpPr>
        <p:spPr>
          <a:xfrm>
            <a:off x="6436190" y="4805770"/>
            <a:ext cx="2707810" cy="339875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1AA11B-F15A-1354-E440-C86DC7244584}"/>
              </a:ext>
            </a:extLst>
          </p:cNvPr>
          <p:cNvSpPr txBox="1"/>
          <p:nvPr/>
        </p:nvSpPr>
        <p:spPr>
          <a:xfrm>
            <a:off x="249550" y="1094400"/>
            <a:ext cx="85848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ETL Processes: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Used Apache Spark for efficient ETL.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Stored in HDFS for scalable and fault-tolerant storage.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Applied Random Forest,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Decision Tree for Rainfall Forecasting.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High accuracy and reliability demonstrated.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ubTitle" idx="4294967295"/>
          </p:nvPr>
        </p:nvSpPr>
        <p:spPr>
          <a:xfrm>
            <a:off x="359424" y="1048500"/>
            <a:ext cx="7711775" cy="152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A Linear Regression model predicts a continuous target variable by </a:t>
            </a:r>
            <a:r>
              <a:rPr lang="en-US" sz="1600" b="1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finding the linear relationship </a:t>
            </a: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between the input features and the target.</a:t>
            </a:r>
          </a:p>
          <a:p>
            <a:pPr marL="0" marR="725170" indent="0">
              <a:spcBef>
                <a:spcPts val="445"/>
              </a:spcBef>
              <a:buNone/>
            </a:pPr>
            <a:endParaRPr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  <p:sp>
        <p:nvSpPr>
          <p:cNvPr id="198" name="Google Shape;198;p30"/>
          <p:cNvSpPr/>
          <p:nvPr/>
        </p:nvSpPr>
        <p:spPr>
          <a:xfrm rot="5400000">
            <a:off x="6889900" y="1526350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 rot="5400000">
            <a:off x="7409174" y="1007076"/>
            <a:ext cx="2389852" cy="73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  <a:endParaRPr sz="2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00;p30">
            <a:extLst>
              <a:ext uri="{FF2B5EF4-FFF2-40B4-BE49-F238E27FC236}">
                <a16:creationId xmlns:a16="http://schemas.microsoft.com/office/drawing/2014/main" id="{B47F62CB-191D-467B-9F31-10D7848C29D6}"/>
              </a:ext>
            </a:extLst>
          </p:cNvPr>
          <p:cNvSpPr/>
          <p:nvPr/>
        </p:nvSpPr>
        <p:spPr>
          <a:xfrm>
            <a:off x="244555" y="1990050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Google Shape;201;p30">
            <a:extLst>
              <a:ext uri="{FF2B5EF4-FFF2-40B4-BE49-F238E27FC236}">
                <a16:creationId xmlns:a16="http://schemas.microsoft.com/office/drawing/2014/main" id="{69BC53C9-5E9D-4257-9042-10652CD44560}"/>
              </a:ext>
            </a:extLst>
          </p:cNvPr>
          <p:cNvSpPr txBox="1">
            <a:spLocks/>
          </p:cNvSpPr>
          <p:nvPr/>
        </p:nvSpPr>
        <p:spPr>
          <a:xfrm>
            <a:off x="320755" y="1737860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>
              <a:buSzPts val="2800"/>
            </a:pPr>
            <a:r>
              <a:rPr lang="en-US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Ridge:</a:t>
            </a:r>
          </a:p>
        </p:txBody>
      </p:sp>
      <p:sp>
        <p:nvSpPr>
          <p:cNvPr id="9" name="Google Shape;200;p30">
            <a:extLst>
              <a:ext uri="{FF2B5EF4-FFF2-40B4-BE49-F238E27FC236}">
                <a16:creationId xmlns:a16="http://schemas.microsoft.com/office/drawing/2014/main" id="{FB30006E-ADCA-4F80-BC1B-EC062596B501}"/>
              </a:ext>
            </a:extLst>
          </p:cNvPr>
          <p:cNvSpPr/>
          <p:nvPr/>
        </p:nvSpPr>
        <p:spPr>
          <a:xfrm>
            <a:off x="244555" y="3646460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Google Shape;201;p30">
            <a:extLst>
              <a:ext uri="{FF2B5EF4-FFF2-40B4-BE49-F238E27FC236}">
                <a16:creationId xmlns:a16="http://schemas.microsoft.com/office/drawing/2014/main" id="{2D388F95-A52D-4103-8E12-56D8EBA851EF}"/>
              </a:ext>
            </a:extLst>
          </p:cNvPr>
          <p:cNvSpPr txBox="1">
            <a:spLocks/>
          </p:cNvSpPr>
          <p:nvPr/>
        </p:nvSpPr>
        <p:spPr>
          <a:xfrm>
            <a:off x="320755" y="3327160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>
              <a:buSzPts val="2800"/>
            </a:pPr>
            <a:r>
              <a:rPr lang="en-US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Lasso:</a:t>
            </a:r>
          </a:p>
        </p:txBody>
      </p:sp>
      <p:sp>
        <p:nvSpPr>
          <p:cNvPr id="11" name="Google Shape;197;p30">
            <a:extLst>
              <a:ext uri="{FF2B5EF4-FFF2-40B4-BE49-F238E27FC236}">
                <a16:creationId xmlns:a16="http://schemas.microsoft.com/office/drawing/2014/main" id="{0F93DB93-5065-4F4C-AB6D-FA85EB69B9A3}"/>
              </a:ext>
            </a:extLst>
          </p:cNvPr>
          <p:cNvSpPr txBox="1">
            <a:spLocks/>
          </p:cNvSpPr>
          <p:nvPr/>
        </p:nvSpPr>
        <p:spPr>
          <a:xfrm>
            <a:off x="294469" y="2684925"/>
            <a:ext cx="7711775" cy="152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A linear regression method that uses L2 regularization, which helps prevent overfitting by adding a penalty to the size of the coefficients.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  <p:sp>
        <p:nvSpPr>
          <p:cNvPr id="12" name="Google Shape;197;p30">
            <a:extLst>
              <a:ext uri="{FF2B5EF4-FFF2-40B4-BE49-F238E27FC236}">
                <a16:creationId xmlns:a16="http://schemas.microsoft.com/office/drawing/2014/main" id="{3F78E3A3-596C-412E-B421-90108C30D77B}"/>
              </a:ext>
            </a:extLst>
          </p:cNvPr>
          <p:cNvSpPr txBox="1">
            <a:spLocks/>
          </p:cNvSpPr>
          <p:nvPr/>
        </p:nvSpPr>
        <p:spPr>
          <a:xfrm>
            <a:off x="324448" y="4318850"/>
            <a:ext cx="7711775" cy="152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A linear regression method that uses L1 regularization, which can shrink some coefficients to zero, effectively performing feature selection.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subTitle" idx="4294967295"/>
          </p:nvPr>
        </p:nvSpPr>
        <p:spPr>
          <a:xfrm>
            <a:off x="324448" y="845025"/>
            <a:ext cx="7711775" cy="69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MSE: </a:t>
            </a:r>
            <a:r>
              <a:rPr lang="en-US" sz="1600" b="1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0.044059	</a:t>
            </a: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RMSE: </a:t>
            </a:r>
            <a:r>
              <a:rPr lang="en-US" sz="1600" b="1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0.209903</a:t>
            </a: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	R-Squared: </a:t>
            </a:r>
            <a:r>
              <a:rPr lang="en-US" sz="1600" b="1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0.341214</a:t>
            </a:r>
            <a:endParaRPr sz="1600" b="1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  <p:sp>
        <p:nvSpPr>
          <p:cNvPr id="198" name="Google Shape;198;p30"/>
          <p:cNvSpPr/>
          <p:nvPr/>
        </p:nvSpPr>
        <p:spPr>
          <a:xfrm rot="5400000">
            <a:off x="6889900" y="1526350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99" name="Google Shape;199;p30"/>
          <p:cNvSpPr txBox="1">
            <a:spLocks noGrp="1"/>
          </p:cNvSpPr>
          <p:nvPr>
            <p:ph type="ctrTitle"/>
          </p:nvPr>
        </p:nvSpPr>
        <p:spPr>
          <a:xfrm rot="5400000">
            <a:off x="7409174" y="1007076"/>
            <a:ext cx="2389852" cy="739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249550" y="211225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01" name="Google Shape;201;p30"/>
          <p:cNvSpPr txBox="1">
            <a:spLocks noGrp="1"/>
          </p:cNvSpPr>
          <p:nvPr>
            <p:ph type="ctrTitle"/>
          </p:nvPr>
        </p:nvSpPr>
        <p:spPr>
          <a:xfrm>
            <a:off x="325750" y="-10807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  <a:endParaRPr sz="2200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00;p30">
            <a:extLst>
              <a:ext uri="{FF2B5EF4-FFF2-40B4-BE49-F238E27FC236}">
                <a16:creationId xmlns:a16="http://schemas.microsoft.com/office/drawing/2014/main" id="{B47F62CB-191D-467B-9F31-10D7848C29D6}"/>
              </a:ext>
            </a:extLst>
          </p:cNvPr>
          <p:cNvSpPr/>
          <p:nvPr/>
        </p:nvSpPr>
        <p:spPr>
          <a:xfrm>
            <a:off x="244555" y="1657103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Google Shape;201;p30">
            <a:extLst>
              <a:ext uri="{FF2B5EF4-FFF2-40B4-BE49-F238E27FC236}">
                <a16:creationId xmlns:a16="http://schemas.microsoft.com/office/drawing/2014/main" id="{69BC53C9-5E9D-4257-9042-10652CD44560}"/>
              </a:ext>
            </a:extLst>
          </p:cNvPr>
          <p:cNvSpPr txBox="1">
            <a:spLocks/>
          </p:cNvSpPr>
          <p:nvPr/>
        </p:nvSpPr>
        <p:spPr>
          <a:xfrm>
            <a:off x="320755" y="1290262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>
              <a:buSzPts val="2800"/>
            </a:pPr>
            <a:r>
              <a:rPr lang="en-US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Ridge:</a:t>
            </a:r>
          </a:p>
        </p:txBody>
      </p:sp>
      <p:sp>
        <p:nvSpPr>
          <p:cNvPr id="9" name="Google Shape;200;p30">
            <a:extLst>
              <a:ext uri="{FF2B5EF4-FFF2-40B4-BE49-F238E27FC236}">
                <a16:creationId xmlns:a16="http://schemas.microsoft.com/office/drawing/2014/main" id="{FB30006E-ADCA-4F80-BC1B-EC062596B501}"/>
              </a:ext>
            </a:extLst>
          </p:cNvPr>
          <p:cNvSpPr/>
          <p:nvPr/>
        </p:nvSpPr>
        <p:spPr>
          <a:xfrm>
            <a:off x="244555" y="3309185"/>
            <a:ext cx="3428400" cy="739500"/>
          </a:xfrm>
          <a:prstGeom prst="rect">
            <a:avLst/>
          </a:prstGeom>
          <a:gradFill flip="none" rotWithShape="1">
            <a:gsLst>
              <a:gs pos="0">
                <a:srgbClr val="6FA8DC">
                  <a:shade val="30000"/>
                  <a:satMod val="115000"/>
                </a:srgbClr>
              </a:gs>
              <a:gs pos="50000">
                <a:srgbClr val="6FA8DC">
                  <a:shade val="67500"/>
                  <a:satMod val="115000"/>
                </a:srgbClr>
              </a:gs>
              <a:gs pos="100000">
                <a:srgbClr val="6FA8DC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10" name="Google Shape;201;p30">
            <a:extLst>
              <a:ext uri="{FF2B5EF4-FFF2-40B4-BE49-F238E27FC236}">
                <a16:creationId xmlns:a16="http://schemas.microsoft.com/office/drawing/2014/main" id="{2D388F95-A52D-4103-8E12-56D8EBA851EF}"/>
              </a:ext>
            </a:extLst>
          </p:cNvPr>
          <p:cNvSpPr txBox="1">
            <a:spLocks/>
          </p:cNvSpPr>
          <p:nvPr/>
        </p:nvSpPr>
        <p:spPr>
          <a:xfrm>
            <a:off x="320755" y="2989885"/>
            <a:ext cx="4655700" cy="9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vvic"/>
              <a:buNone/>
              <a:defRPr sz="24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ivvic"/>
              <a:buNone/>
              <a:defRPr sz="3000" b="1" i="0" u="none" strike="noStrike" cap="non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9pPr>
          </a:lstStyle>
          <a:p>
            <a:pPr>
              <a:buSzPts val="2800"/>
            </a:pPr>
            <a:r>
              <a:rPr lang="en-US" sz="22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Lasso:</a:t>
            </a:r>
          </a:p>
        </p:txBody>
      </p:sp>
      <p:sp>
        <p:nvSpPr>
          <p:cNvPr id="11" name="Google Shape;197;p30">
            <a:extLst>
              <a:ext uri="{FF2B5EF4-FFF2-40B4-BE49-F238E27FC236}">
                <a16:creationId xmlns:a16="http://schemas.microsoft.com/office/drawing/2014/main" id="{0F93DB93-5065-4F4C-AB6D-FA85EB69B9A3}"/>
              </a:ext>
            </a:extLst>
          </p:cNvPr>
          <p:cNvSpPr txBox="1">
            <a:spLocks/>
          </p:cNvSpPr>
          <p:nvPr/>
        </p:nvSpPr>
        <p:spPr>
          <a:xfrm>
            <a:off x="244555" y="2517346"/>
            <a:ext cx="7711775" cy="80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MSE: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0.044057 </a:t>
            </a: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	RMSE: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0.209897 </a:t>
            </a: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	R-Squared: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0.341251</a:t>
            </a:r>
            <a:endParaRPr lang="en-US" sz="1600" dirty="0"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  <a:p>
            <a:pPr marL="0" marR="725170" indent="0">
              <a:spcBef>
                <a:spcPts val="445"/>
              </a:spcBef>
              <a:buNone/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	</a:t>
            </a:r>
          </a:p>
        </p:txBody>
      </p:sp>
      <p:sp>
        <p:nvSpPr>
          <p:cNvPr id="12" name="Google Shape;197;p30">
            <a:extLst>
              <a:ext uri="{FF2B5EF4-FFF2-40B4-BE49-F238E27FC236}">
                <a16:creationId xmlns:a16="http://schemas.microsoft.com/office/drawing/2014/main" id="{3F78E3A3-596C-412E-B421-90108C30D77B}"/>
              </a:ext>
            </a:extLst>
          </p:cNvPr>
          <p:cNvSpPr txBox="1">
            <a:spLocks/>
          </p:cNvSpPr>
          <p:nvPr/>
        </p:nvSpPr>
        <p:spPr>
          <a:xfrm>
            <a:off x="244555" y="4170650"/>
            <a:ext cx="7711775" cy="152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sz="1200" b="0" i="0" u="none" strike="noStrike" cap="non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>
            <a:pPr marL="285750" marR="725170" indent="-285750">
              <a:spcBef>
                <a:spcPts val="445"/>
              </a:spcBef>
            </a:pP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MSE: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0.066880 </a:t>
            </a: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	RMSE: 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0.258611 </a:t>
            </a:r>
            <a:r>
              <a:rPr lang="en-US" sz="1600" dirty="0"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	R-Squared: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ea typeface="Catamaran Medium"/>
                <a:cs typeface="Times New Roman" panose="02020603050405020304" pitchFamily="18" charset="0"/>
                <a:sym typeface="Catamaran Medium"/>
              </a:rPr>
              <a:t> -0.000007 		</a:t>
            </a:r>
          </a:p>
          <a:p>
            <a:pPr marL="285750" marR="725170" indent="-285750">
              <a:spcBef>
                <a:spcPts val="445"/>
              </a:spcBef>
            </a:pPr>
            <a:endParaRPr lang="en-US" sz="1600" dirty="0">
              <a:latin typeface="Times New Roman" panose="02020603050405020304" pitchFamily="18" charset="0"/>
              <a:ea typeface="Catamaran Medium"/>
              <a:cs typeface="Times New Roman" panose="02020603050405020304" pitchFamily="18" charset="0"/>
              <a:sym typeface="Catamaran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7434226"/>
      </p:ext>
    </p:extLst>
  </p:cSld>
  <p:clrMapOvr>
    <a:masterClrMapping/>
  </p:clrMapOvr>
</p:sld>
</file>

<file path=ppt/theme/theme1.xml><?xml version="1.0" encoding="utf-8"?>
<a:theme xmlns:a="http://schemas.openxmlformats.org/drawingml/2006/main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1322</Words>
  <Application>Microsoft Office PowerPoint</Application>
  <PresentationFormat>On-screen Show (16:9)</PresentationFormat>
  <Paragraphs>191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Catamaran Light</vt:lpstr>
      <vt:lpstr>Roboto</vt:lpstr>
      <vt:lpstr>Fira Sans Extra Condensed Medium</vt:lpstr>
      <vt:lpstr>Calibri</vt:lpstr>
      <vt:lpstr>Arial</vt:lpstr>
      <vt:lpstr>Open Sans</vt:lpstr>
      <vt:lpstr>Times New Roman</vt:lpstr>
      <vt:lpstr>Catamaran</vt:lpstr>
      <vt:lpstr>Livvic</vt:lpstr>
      <vt:lpstr>Engineering Project Proposal by Slidesgo</vt:lpstr>
      <vt:lpstr>Rainfall Forecasting for Pune Region</vt:lpstr>
      <vt:lpstr>TABLE OF CONTENTS</vt:lpstr>
      <vt:lpstr>Problem Statement</vt:lpstr>
      <vt:lpstr>Abstract :</vt:lpstr>
      <vt:lpstr>Dataset:</vt:lpstr>
      <vt:lpstr>System Architecture:</vt:lpstr>
      <vt:lpstr>Architecture Details:</vt:lpstr>
      <vt:lpstr>Algorithms</vt:lpstr>
      <vt:lpstr>Algorithms</vt:lpstr>
      <vt:lpstr>Algorithms</vt:lpstr>
      <vt:lpstr>Algorithms</vt:lpstr>
      <vt:lpstr>Algorithms</vt:lpstr>
      <vt:lpstr>Algorithms</vt:lpstr>
      <vt:lpstr>Results:</vt:lpstr>
      <vt:lpstr>Results:</vt:lpstr>
      <vt:lpstr>Conclusion:</vt:lpstr>
      <vt:lpstr>Future Scope:</vt:lpstr>
      <vt:lpstr>THANK 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on Intel Dataset using CNN and Transfer Learning</dc:title>
  <dc:creator>Sakshi Bidwai</dc:creator>
  <cp:lastModifiedBy>Aman Pawar</cp:lastModifiedBy>
  <cp:revision>51</cp:revision>
  <dcterms:modified xsi:type="dcterms:W3CDTF">2025-08-07T17:44:29Z</dcterms:modified>
</cp:coreProperties>
</file>