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C283996-22FC-405C-BBAD-9E2192FAEC8C}" type="datetimeFigureOut">
              <a:rPr lang="en-IN" smtClean="0"/>
              <a:t>03-01-2024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211B7E-6553-4E8B-9396-AA55023D23C5}" type="slidenum">
              <a:rPr lang="en-IN" smtClean="0"/>
              <a:t>‹#›</a:t>
            </a:fld>
            <a:endParaRPr lang="en-IN"/>
          </a:p>
        </p:txBody>
      </p:sp>
    </p:spTree>
    <p:extLst>
      <p:ext uri="{BB962C8B-B14F-4D97-AF65-F5344CB8AC3E}">
        <p14:creationId xmlns:p14="http://schemas.microsoft.com/office/powerpoint/2010/main" val="332883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83996-22FC-405C-BBAD-9E2192FAEC8C}"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11B7E-6553-4E8B-9396-AA55023D23C5}" type="slidenum">
              <a:rPr lang="en-IN" smtClean="0"/>
              <a:t>‹#›</a:t>
            </a:fld>
            <a:endParaRPr lang="en-IN"/>
          </a:p>
        </p:txBody>
      </p:sp>
    </p:spTree>
    <p:extLst>
      <p:ext uri="{BB962C8B-B14F-4D97-AF65-F5344CB8AC3E}">
        <p14:creationId xmlns:p14="http://schemas.microsoft.com/office/powerpoint/2010/main" val="186290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283996-22FC-405C-BBAD-9E2192FAEC8C}" type="datetimeFigureOut">
              <a:rPr lang="en-IN" smtClean="0"/>
              <a:t>03-01-2024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211B7E-6553-4E8B-9396-AA55023D23C5}" type="slidenum">
              <a:rPr lang="en-IN" smtClean="0"/>
              <a:t>‹#›</a:t>
            </a:fld>
            <a:endParaRPr lang="en-IN"/>
          </a:p>
        </p:txBody>
      </p:sp>
    </p:spTree>
    <p:extLst>
      <p:ext uri="{BB962C8B-B14F-4D97-AF65-F5344CB8AC3E}">
        <p14:creationId xmlns:p14="http://schemas.microsoft.com/office/powerpoint/2010/main" val="58998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83996-22FC-405C-BBAD-9E2192FAEC8C}"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57211B7E-6553-4E8B-9396-AA55023D23C5}" type="slidenum">
              <a:rPr lang="en-IN" smtClean="0"/>
              <a:t>‹#›</a:t>
            </a:fld>
            <a:endParaRPr lang="en-IN"/>
          </a:p>
        </p:txBody>
      </p:sp>
    </p:spTree>
    <p:extLst>
      <p:ext uri="{BB962C8B-B14F-4D97-AF65-F5344CB8AC3E}">
        <p14:creationId xmlns:p14="http://schemas.microsoft.com/office/powerpoint/2010/main" val="253170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C283996-22FC-405C-BBAD-9E2192FAEC8C}" type="datetimeFigureOut">
              <a:rPr lang="en-IN" smtClean="0"/>
              <a:t>03-01-2024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211B7E-6553-4E8B-9396-AA55023D23C5}" type="slidenum">
              <a:rPr lang="en-IN" smtClean="0"/>
              <a:t>‹#›</a:t>
            </a:fld>
            <a:endParaRPr lang="en-IN"/>
          </a:p>
        </p:txBody>
      </p:sp>
    </p:spTree>
    <p:extLst>
      <p:ext uri="{BB962C8B-B14F-4D97-AF65-F5344CB8AC3E}">
        <p14:creationId xmlns:p14="http://schemas.microsoft.com/office/powerpoint/2010/main" val="419309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283996-22FC-405C-BBAD-9E2192FAEC8C}"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11B7E-6553-4E8B-9396-AA55023D23C5}" type="slidenum">
              <a:rPr lang="en-IN" smtClean="0"/>
              <a:t>‹#›</a:t>
            </a:fld>
            <a:endParaRPr lang="en-IN"/>
          </a:p>
        </p:txBody>
      </p:sp>
    </p:spTree>
    <p:extLst>
      <p:ext uri="{BB962C8B-B14F-4D97-AF65-F5344CB8AC3E}">
        <p14:creationId xmlns:p14="http://schemas.microsoft.com/office/powerpoint/2010/main" val="784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83996-22FC-405C-BBAD-9E2192FAEC8C}" type="datetimeFigureOut">
              <a:rPr lang="en-IN" smtClean="0"/>
              <a:t>03-01-2024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211B7E-6553-4E8B-9396-AA55023D23C5}" type="slidenum">
              <a:rPr lang="en-IN" smtClean="0"/>
              <a:t>‹#›</a:t>
            </a:fld>
            <a:endParaRPr lang="en-IN"/>
          </a:p>
        </p:txBody>
      </p:sp>
    </p:spTree>
    <p:extLst>
      <p:ext uri="{BB962C8B-B14F-4D97-AF65-F5344CB8AC3E}">
        <p14:creationId xmlns:p14="http://schemas.microsoft.com/office/powerpoint/2010/main" val="326303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83996-22FC-405C-BBAD-9E2192FAEC8C}" type="datetimeFigureOut">
              <a:rPr lang="en-IN" smtClean="0"/>
              <a:t>03-01-2024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211B7E-6553-4E8B-9396-AA55023D23C5}" type="slidenum">
              <a:rPr lang="en-IN" smtClean="0"/>
              <a:t>‹#›</a:t>
            </a:fld>
            <a:endParaRPr lang="en-IN"/>
          </a:p>
        </p:txBody>
      </p:sp>
    </p:spTree>
    <p:extLst>
      <p:ext uri="{BB962C8B-B14F-4D97-AF65-F5344CB8AC3E}">
        <p14:creationId xmlns:p14="http://schemas.microsoft.com/office/powerpoint/2010/main" val="368094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83996-22FC-405C-BBAD-9E2192FAEC8C}" type="datetimeFigureOut">
              <a:rPr lang="en-IN" smtClean="0"/>
              <a:t>03-01-2024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211B7E-6553-4E8B-9396-AA55023D23C5}" type="slidenum">
              <a:rPr lang="en-IN" smtClean="0"/>
              <a:t>‹#›</a:t>
            </a:fld>
            <a:endParaRPr lang="en-IN"/>
          </a:p>
        </p:txBody>
      </p:sp>
    </p:spTree>
    <p:extLst>
      <p:ext uri="{BB962C8B-B14F-4D97-AF65-F5344CB8AC3E}">
        <p14:creationId xmlns:p14="http://schemas.microsoft.com/office/powerpoint/2010/main" val="276832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283996-22FC-405C-BBAD-9E2192FAEC8C}" type="datetimeFigureOut">
              <a:rPr lang="en-IN" smtClean="0"/>
              <a:t>03-01-2024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211B7E-6553-4E8B-9396-AA55023D23C5}" type="slidenum">
              <a:rPr lang="en-IN" smtClean="0"/>
              <a:t>‹#›</a:t>
            </a:fld>
            <a:endParaRPr lang="en-IN"/>
          </a:p>
        </p:txBody>
      </p:sp>
    </p:spTree>
    <p:extLst>
      <p:ext uri="{BB962C8B-B14F-4D97-AF65-F5344CB8AC3E}">
        <p14:creationId xmlns:p14="http://schemas.microsoft.com/office/powerpoint/2010/main" val="378201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83996-22FC-405C-BBAD-9E2192FAEC8C}"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11B7E-6553-4E8B-9396-AA55023D23C5}" type="slidenum">
              <a:rPr lang="en-IN" smtClean="0"/>
              <a:t>‹#›</a:t>
            </a:fld>
            <a:endParaRPr lang="en-IN"/>
          </a:p>
        </p:txBody>
      </p:sp>
    </p:spTree>
    <p:extLst>
      <p:ext uri="{BB962C8B-B14F-4D97-AF65-F5344CB8AC3E}">
        <p14:creationId xmlns:p14="http://schemas.microsoft.com/office/powerpoint/2010/main" val="1611678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C283996-22FC-405C-BBAD-9E2192FAEC8C}" type="datetimeFigureOut">
              <a:rPr lang="en-IN" smtClean="0"/>
              <a:t>03-01-2024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211B7E-6553-4E8B-9396-AA55023D23C5}"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5402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577EE5-AA0D-513B-6A1F-251AEFD101F2}"/>
              </a:ext>
            </a:extLst>
          </p:cNvPr>
          <p:cNvSpPr txBox="1"/>
          <p:nvPr/>
        </p:nvSpPr>
        <p:spPr>
          <a:xfrm>
            <a:off x="521109" y="747251"/>
            <a:ext cx="11149781" cy="5416868"/>
          </a:xfrm>
          <a:prstGeom prst="rect">
            <a:avLst/>
          </a:prstGeom>
          <a:noFill/>
        </p:spPr>
        <p:txBody>
          <a:bodyPr wrap="square" rtlCol="0">
            <a:spAutoFit/>
          </a:bodyPr>
          <a:lstStyle/>
          <a:p>
            <a:pPr algn="ctr"/>
            <a:r>
              <a:rPr lang="en-US" sz="4000" b="1" dirty="0">
                <a:solidFill>
                  <a:schemeClr val="bg1">
                    <a:lumMod val="95000"/>
                  </a:schemeClr>
                </a:solidFill>
              </a:rPr>
              <a:t>SMART SOIL TESTING KIT</a:t>
            </a:r>
            <a:endParaRPr lang="en-US" sz="2000" b="1" dirty="0">
              <a:solidFill>
                <a:schemeClr val="bg1">
                  <a:lumMod val="95000"/>
                </a:schemeClr>
              </a:solidFill>
            </a:endParaRPr>
          </a:p>
          <a:p>
            <a:endParaRPr lang="en-IN" sz="1800" b="1" dirty="0"/>
          </a:p>
          <a:p>
            <a:endParaRPr lang="en-IN" sz="1800" b="1" dirty="0"/>
          </a:p>
          <a:p>
            <a:r>
              <a:rPr lang="en-IN" sz="1800" b="1" dirty="0"/>
              <a:t>College: PUNE INSTITUTE OF COMPUTER TECHNOLOGY</a:t>
            </a:r>
          </a:p>
          <a:p>
            <a:r>
              <a:rPr lang="en-IN" b="1" dirty="0"/>
              <a:t>Team ID: 292</a:t>
            </a:r>
            <a:endParaRPr lang="en-IN" sz="1800" b="1" dirty="0"/>
          </a:p>
          <a:p>
            <a:endParaRPr lang="en-IN" sz="1800" b="1" dirty="0"/>
          </a:p>
          <a:p>
            <a:r>
              <a:rPr lang="en-IN" sz="1800" b="1" dirty="0"/>
              <a:t>Member 1: Soham Deshpande,</a:t>
            </a:r>
            <a:r>
              <a:rPr lang="en-IN" sz="1800" dirty="0"/>
              <a:t> 2nd year engineering student at Pune Institute of Computer Technology. Beginner in Data Science and Django Backend development.</a:t>
            </a:r>
          </a:p>
          <a:p>
            <a:endParaRPr lang="en-IN" sz="1800" dirty="0"/>
          </a:p>
          <a:p>
            <a:r>
              <a:rPr lang="en-IN" sz="1800" b="1" dirty="0"/>
              <a:t>Member 2: Romank Sadhwani</a:t>
            </a:r>
            <a:r>
              <a:rPr lang="en-IN" sz="1800" dirty="0"/>
              <a:t>, 2</a:t>
            </a:r>
            <a:r>
              <a:rPr lang="en-IN" sz="1800" baseline="30000" dirty="0"/>
              <a:t>nd</a:t>
            </a:r>
            <a:r>
              <a:rPr lang="en-IN" sz="1800" dirty="0"/>
              <a:t>-year student at Pune Institute of Computer Technology. Beginner in phpMyAdmin, MySQL, Data Science, Microsoft Certified for Azure AI Fundamentals. Curious to learn new technologies</a:t>
            </a:r>
            <a:r>
              <a:rPr lang="en-IN" dirty="0"/>
              <a:t>.</a:t>
            </a:r>
          </a:p>
          <a:p>
            <a:endParaRPr lang="en-IN" dirty="0"/>
          </a:p>
          <a:p>
            <a:r>
              <a:rPr lang="en-IN" sz="1800" b="1" dirty="0"/>
              <a:t>Member 3: </a:t>
            </a:r>
            <a:r>
              <a:rPr lang="en-IN" sz="1800" b="1" dirty="0" err="1"/>
              <a:t>Shrihari</a:t>
            </a:r>
            <a:r>
              <a:rPr lang="en-IN" sz="1800" b="1" dirty="0"/>
              <a:t> Kulkarni, </a:t>
            </a:r>
            <a:r>
              <a:rPr lang="en-IN" sz="1800" dirty="0"/>
              <a:t>2</a:t>
            </a:r>
            <a:r>
              <a:rPr lang="en-IN" sz="1800" baseline="30000" dirty="0"/>
              <a:t>nd </a:t>
            </a:r>
            <a:r>
              <a:rPr lang="en-IN" sz="1800" dirty="0"/>
              <a:t>year student at Pune Institute of Computer Technology. Beginner in VLSI Designing. Have a pretty decent knowledge of Embedded Systems, IoT, and PCB Designing. </a:t>
            </a:r>
          </a:p>
          <a:p>
            <a:endParaRPr lang="en-IN" sz="1800" b="1" dirty="0"/>
          </a:p>
          <a:p>
            <a:r>
              <a:rPr lang="en-IN" sz="1800" b="1" dirty="0"/>
              <a:t>Member 4: Prasad Chaudhari, </a:t>
            </a:r>
            <a:r>
              <a:rPr lang="en-IN" sz="1800" dirty="0"/>
              <a:t>2</a:t>
            </a:r>
            <a:r>
              <a:rPr lang="en-IN" sz="1800" baseline="30000" dirty="0"/>
              <a:t>nd </a:t>
            </a:r>
            <a:r>
              <a:rPr lang="en-IN" sz="1800" dirty="0"/>
              <a:t>year student at Pune Institute of Computer Technology. Beginner in ML and have a decent knowledge of MySQL, PHP, HTML, and CSS.</a:t>
            </a:r>
            <a:r>
              <a:rPr lang="en-IN" b="1" dirty="0"/>
              <a:t> </a:t>
            </a:r>
          </a:p>
        </p:txBody>
      </p:sp>
    </p:spTree>
    <p:extLst>
      <p:ext uri="{BB962C8B-B14F-4D97-AF65-F5344CB8AC3E}">
        <p14:creationId xmlns:p14="http://schemas.microsoft.com/office/powerpoint/2010/main" val="427802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A02D90-6155-4C03-AD89-82B2B48585C7}"/>
              </a:ext>
            </a:extLst>
          </p:cNvPr>
          <p:cNvPicPr>
            <a:picLocks noChangeAspect="1"/>
          </p:cNvPicPr>
          <p:nvPr/>
        </p:nvPicPr>
        <p:blipFill>
          <a:blip r:embed="rId2"/>
          <a:stretch>
            <a:fillRect/>
          </a:stretch>
        </p:blipFill>
        <p:spPr>
          <a:xfrm>
            <a:off x="1451727" y="549554"/>
            <a:ext cx="8605906" cy="5941518"/>
          </a:xfrm>
          <a:prstGeom prst="rect">
            <a:avLst/>
          </a:prstGeom>
        </p:spPr>
      </p:pic>
    </p:spTree>
    <p:extLst>
      <p:ext uri="{BB962C8B-B14F-4D97-AF65-F5344CB8AC3E}">
        <p14:creationId xmlns:p14="http://schemas.microsoft.com/office/powerpoint/2010/main" val="143632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4FA2-7D35-A99D-936A-21CE416E1207}"/>
              </a:ext>
            </a:extLst>
          </p:cNvPr>
          <p:cNvSpPr>
            <a:spLocks noGrp="1"/>
          </p:cNvSpPr>
          <p:nvPr>
            <p:ph type="title"/>
          </p:nvPr>
        </p:nvSpPr>
        <p:spPr/>
        <p:txBody>
          <a:bodyPr>
            <a:normAutofit/>
          </a:bodyPr>
          <a:lstStyle/>
          <a:p>
            <a:pPr algn="ctr"/>
            <a:r>
              <a:rPr lang="en-US" sz="3600" dirty="0"/>
              <a:t>TO DO LIST</a:t>
            </a:r>
            <a:endParaRPr lang="en-IN" sz="3600" dirty="0"/>
          </a:p>
        </p:txBody>
      </p:sp>
      <p:sp>
        <p:nvSpPr>
          <p:cNvPr id="4" name="TextBox 3">
            <a:extLst>
              <a:ext uri="{FF2B5EF4-FFF2-40B4-BE49-F238E27FC236}">
                <a16:creationId xmlns:a16="http://schemas.microsoft.com/office/drawing/2014/main" id="{DBB057E8-782C-BB24-F194-4D008F3C5320}"/>
              </a:ext>
            </a:extLst>
          </p:cNvPr>
          <p:cNvSpPr txBox="1"/>
          <p:nvPr/>
        </p:nvSpPr>
        <p:spPr>
          <a:xfrm>
            <a:off x="491613" y="1907458"/>
            <a:ext cx="11208774" cy="4308872"/>
          </a:xfrm>
          <a:prstGeom prst="rect">
            <a:avLst/>
          </a:prstGeom>
          <a:noFill/>
        </p:spPr>
        <p:txBody>
          <a:bodyPr wrap="square" rtlCol="0">
            <a:spAutoFit/>
          </a:bodyPr>
          <a:lstStyle/>
          <a:p>
            <a:pPr rtl="0">
              <a:spcBef>
                <a:spcPts val="0"/>
              </a:spcBef>
              <a:spcAft>
                <a:spcPts val="0"/>
              </a:spcAft>
            </a:pPr>
            <a:r>
              <a:rPr lang="en-IN" sz="2000" b="1" i="0" u="none" strike="noStrike" dirty="0">
                <a:solidFill>
                  <a:srgbClr val="000000"/>
                </a:solidFill>
                <a:effectLst/>
                <a:latin typeface="Arial" panose="020B0604020202020204" pitchFamily="34" charset="0"/>
              </a:rPr>
              <a:t>Hardware:</a:t>
            </a:r>
            <a:endParaRPr lang="en-IN" sz="2000" b="1"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1. Sensor calibration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2. Change of microcontroller board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3. Communication modes </a:t>
            </a:r>
            <a:endParaRPr lang="en-IN" b="0" dirty="0">
              <a:effectLst/>
            </a:endParaRPr>
          </a:p>
          <a:p>
            <a:pPr rtl="0">
              <a:spcBef>
                <a:spcPts val="0"/>
              </a:spcBef>
              <a:spcAft>
                <a:spcPts val="0"/>
              </a:spcAft>
            </a:pPr>
            <a:br>
              <a:rPr lang="en-IN" b="0" dirty="0">
                <a:effectLst/>
              </a:rPr>
            </a:br>
            <a:r>
              <a:rPr lang="en-IN" sz="2000" b="1" i="0" u="none" strike="noStrike" dirty="0">
                <a:solidFill>
                  <a:srgbClr val="000000"/>
                </a:solidFill>
                <a:effectLst/>
                <a:latin typeface="Arial" panose="020B0604020202020204" pitchFamily="34" charset="0"/>
              </a:rPr>
              <a:t>Software:</a:t>
            </a:r>
            <a:endParaRPr lang="en-IN" sz="2000" b="1"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1. UI</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2. Software and hardware communication mode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3. Language</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Better USP(unique selling proposition)</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FIELD VISIT.</a:t>
            </a:r>
            <a:endParaRPr lang="en-IN" b="0" dirty="0">
              <a:effectLst/>
            </a:endParaRPr>
          </a:p>
          <a:p>
            <a:br>
              <a:rPr lang="en-IN" dirty="0"/>
            </a:br>
            <a:endParaRPr lang="en-IN" dirty="0"/>
          </a:p>
        </p:txBody>
      </p:sp>
    </p:spTree>
    <p:extLst>
      <p:ext uri="{BB962C8B-B14F-4D97-AF65-F5344CB8AC3E}">
        <p14:creationId xmlns:p14="http://schemas.microsoft.com/office/powerpoint/2010/main" val="366983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EB-5079-4772-E072-52B304B80CE9}"/>
              </a:ext>
            </a:extLst>
          </p:cNvPr>
          <p:cNvSpPr>
            <a:spLocks noGrp="1"/>
          </p:cNvSpPr>
          <p:nvPr>
            <p:ph type="title"/>
          </p:nvPr>
        </p:nvSpPr>
        <p:spPr/>
        <p:txBody>
          <a:bodyPr>
            <a:normAutofit/>
          </a:bodyPr>
          <a:lstStyle/>
          <a:p>
            <a:pPr algn="ctr"/>
            <a:r>
              <a:rPr lang="en-US" sz="3600" dirty="0"/>
              <a:t>PROBLEM STATEMENT</a:t>
            </a:r>
            <a:endParaRPr lang="en-IN" sz="3600" dirty="0"/>
          </a:p>
        </p:txBody>
      </p:sp>
      <p:sp>
        <p:nvSpPr>
          <p:cNvPr id="8" name="TextBox 7">
            <a:extLst>
              <a:ext uri="{FF2B5EF4-FFF2-40B4-BE49-F238E27FC236}">
                <a16:creationId xmlns:a16="http://schemas.microsoft.com/office/drawing/2014/main" id="{42E9E433-87FE-F140-06F6-4D57A33DCDFE}"/>
              </a:ext>
            </a:extLst>
          </p:cNvPr>
          <p:cNvSpPr txBox="1"/>
          <p:nvPr/>
        </p:nvSpPr>
        <p:spPr>
          <a:xfrm>
            <a:off x="526570" y="2123768"/>
            <a:ext cx="11138860" cy="2362891"/>
          </a:xfrm>
          <a:prstGeom prst="rect">
            <a:avLst/>
          </a:prstGeom>
          <a:noFill/>
        </p:spPr>
        <p:txBody>
          <a:bodyPr wrap="square" rtlCol="0">
            <a:spAutoFit/>
          </a:bodyPr>
          <a:lstStyle/>
          <a:p>
            <a:pPr marL="29844" marR="5080" lvl="0" indent="-17779" algn="just" rtl="0">
              <a:lnSpc>
                <a:spcPct val="125000"/>
              </a:lnSpc>
              <a:spcBef>
                <a:spcPts val="0"/>
              </a:spcBef>
              <a:spcAft>
                <a:spcPts val="0"/>
              </a:spcAft>
              <a:buNone/>
            </a:pPr>
            <a:r>
              <a:rPr lang="en-US" sz="2000" dirty="0">
                <a:solidFill>
                  <a:schemeClr val="dk1"/>
                </a:solidFill>
                <a:latin typeface="Arial"/>
                <a:ea typeface="Arial"/>
                <a:cs typeface="Arial"/>
                <a:sym typeface="Arial"/>
              </a:rPr>
              <a:t>Through generational knowledge, the </a:t>
            </a:r>
            <a:r>
              <a:rPr lang="en-US" sz="2000" dirty="0">
                <a:solidFill>
                  <a:schemeClr val="dk1"/>
                </a:solidFill>
              </a:rPr>
              <a:t>I</a:t>
            </a:r>
            <a:r>
              <a:rPr lang="en-US" sz="2000" dirty="0">
                <a:solidFill>
                  <a:schemeClr val="dk1"/>
                </a:solidFill>
                <a:latin typeface="Arial"/>
                <a:ea typeface="Arial"/>
                <a:cs typeface="Arial"/>
                <a:sym typeface="Arial"/>
              </a:rPr>
              <a:t>ndian farmer is extremely perceptive and knowledgeable. However, the crop yield of the Indian Farmer is still affected due to the inability to integrate the generation knowledge with modern techniques and Products Synthesized from modern scientific methods(MSM) such as GMCs, which is justifiably understandable. There is a need for a suggestion model that considers these dynamic parameters and gives suggestions throughout the agricultural process. </a:t>
            </a:r>
          </a:p>
        </p:txBody>
      </p:sp>
    </p:spTree>
    <p:extLst>
      <p:ext uri="{BB962C8B-B14F-4D97-AF65-F5344CB8AC3E}">
        <p14:creationId xmlns:p14="http://schemas.microsoft.com/office/powerpoint/2010/main" val="374482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E880-8BBC-162A-5127-F7813EC613EA}"/>
              </a:ext>
            </a:extLst>
          </p:cNvPr>
          <p:cNvSpPr>
            <a:spLocks noGrp="1"/>
          </p:cNvSpPr>
          <p:nvPr>
            <p:ph type="title"/>
          </p:nvPr>
        </p:nvSpPr>
        <p:spPr/>
        <p:txBody>
          <a:bodyPr>
            <a:normAutofit/>
          </a:bodyPr>
          <a:lstStyle/>
          <a:p>
            <a:pPr algn="ctr"/>
            <a:r>
              <a:rPr lang="en-US" sz="3600" dirty="0"/>
              <a:t>PROPOSED SOLUTION</a:t>
            </a:r>
            <a:endParaRPr lang="en-IN" sz="3600" dirty="0"/>
          </a:p>
        </p:txBody>
      </p:sp>
      <p:sp>
        <p:nvSpPr>
          <p:cNvPr id="4" name="TextBox 3">
            <a:extLst>
              <a:ext uri="{FF2B5EF4-FFF2-40B4-BE49-F238E27FC236}">
                <a16:creationId xmlns:a16="http://schemas.microsoft.com/office/drawing/2014/main" id="{D01B40E5-066C-D774-873A-FF5DFEA1848E}"/>
              </a:ext>
            </a:extLst>
          </p:cNvPr>
          <p:cNvSpPr txBox="1"/>
          <p:nvPr/>
        </p:nvSpPr>
        <p:spPr>
          <a:xfrm>
            <a:off x="501445" y="2172929"/>
            <a:ext cx="11109363" cy="1569660"/>
          </a:xfrm>
          <a:prstGeom prst="rect">
            <a:avLst/>
          </a:prstGeom>
          <a:noFill/>
        </p:spPr>
        <p:txBody>
          <a:bodyPr wrap="square" rtlCol="0">
            <a:spAutoFit/>
          </a:bodyPr>
          <a:lstStyle/>
          <a:p>
            <a:pPr marL="12700" marR="0" lvl="0" indent="0" algn="just" rtl="0">
              <a:lnSpc>
                <a:spcPct val="100000"/>
              </a:lnSpc>
              <a:spcBef>
                <a:spcPts val="0"/>
              </a:spcBef>
              <a:spcAft>
                <a:spcPts val="0"/>
              </a:spcAft>
              <a:buNone/>
            </a:pPr>
            <a:r>
              <a:rPr lang="en-US" sz="2400" dirty="0">
                <a:solidFill>
                  <a:schemeClr val="dk1"/>
                </a:solidFill>
                <a:latin typeface="Arial"/>
                <a:ea typeface="Arial"/>
                <a:cs typeface="Arial"/>
                <a:sym typeface="Arial"/>
              </a:rPr>
              <a:t>Our product is a cheap, easy-to-use soil parameter tester that communicates this data with our online portal which uses a trained ML model to continuously provide suggestions for the agricultural process to make the process sustainable.</a:t>
            </a:r>
          </a:p>
        </p:txBody>
      </p:sp>
    </p:spTree>
    <p:extLst>
      <p:ext uri="{BB962C8B-B14F-4D97-AF65-F5344CB8AC3E}">
        <p14:creationId xmlns:p14="http://schemas.microsoft.com/office/powerpoint/2010/main" val="405937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9DFA-D526-B650-0B9D-85A4F7BE2083}"/>
              </a:ext>
            </a:extLst>
          </p:cNvPr>
          <p:cNvSpPr>
            <a:spLocks noGrp="1"/>
          </p:cNvSpPr>
          <p:nvPr>
            <p:ph type="title"/>
          </p:nvPr>
        </p:nvSpPr>
        <p:spPr/>
        <p:txBody>
          <a:bodyPr>
            <a:normAutofit/>
          </a:bodyPr>
          <a:lstStyle/>
          <a:p>
            <a:pPr algn="ctr"/>
            <a:r>
              <a:rPr lang="en-US" sz="3600" dirty="0"/>
              <a:t>TARGET MARKET</a:t>
            </a:r>
            <a:endParaRPr lang="en-IN" sz="3600" dirty="0"/>
          </a:p>
        </p:txBody>
      </p:sp>
      <p:sp>
        <p:nvSpPr>
          <p:cNvPr id="3" name="Content Placeholder 2">
            <a:extLst>
              <a:ext uri="{FF2B5EF4-FFF2-40B4-BE49-F238E27FC236}">
                <a16:creationId xmlns:a16="http://schemas.microsoft.com/office/drawing/2014/main" id="{825E2289-9A35-0BCF-686B-34DF969EDB3F}"/>
              </a:ext>
            </a:extLst>
          </p:cNvPr>
          <p:cNvSpPr>
            <a:spLocks noGrp="1"/>
          </p:cNvSpPr>
          <p:nvPr>
            <p:ph idx="1"/>
          </p:nvPr>
        </p:nvSpPr>
        <p:spPr/>
        <p:txBody>
          <a:bodyPr>
            <a:normAutofit/>
          </a:bodyPr>
          <a:lstStyle/>
          <a:p>
            <a:pPr marL="12700" marR="5080" lvl="0" indent="0" rtl="0">
              <a:lnSpc>
                <a:spcPct val="125000"/>
              </a:lnSpc>
              <a:spcBef>
                <a:spcPts val="0"/>
              </a:spcBef>
              <a:spcAft>
                <a:spcPts val="0"/>
              </a:spcAft>
              <a:buNone/>
            </a:pPr>
            <a:r>
              <a:rPr lang="en-US" sz="2400" dirty="0">
                <a:solidFill>
                  <a:schemeClr val="dk1"/>
                </a:solidFill>
                <a:latin typeface="Arial" panose="020B0604020202020204" pitchFamily="34" charset="0"/>
                <a:ea typeface="Arial"/>
                <a:cs typeface="Arial" panose="020B0604020202020204" pitchFamily="34" charset="0"/>
                <a:sym typeface="Arial"/>
              </a:rPr>
              <a:t>We will use the following channels to get to this market:</a:t>
            </a:r>
          </a:p>
          <a:p>
            <a:pPr marL="355600" marR="5080" lvl="0" indent="-342900" rtl="0">
              <a:lnSpc>
                <a:spcPct val="125000"/>
              </a:lnSpc>
              <a:spcBef>
                <a:spcPts val="0"/>
              </a:spcBef>
              <a:spcAft>
                <a:spcPts val="0"/>
              </a:spcAft>
              <a:buFont typeface="Arial" panose="020B0604020202020204" pitchFamily="34" charset="0"/>
              <a:buChar char="•"/>
            </a:pPr>
            <a:r>
              <a:rPr lang="en-US" sz="2400" dirty="0">
                <a:solidFill>
                  <a:schemeClr val="dk1"/>
                </a:solidFill>
                <a:latin typeface="Arial" panose="020B0604020202020204" pitchFamily="34" charset="0"/>
                <a:ea typeface="Arial"/>
                <a:cs typeface="Arial" panose="020B0604020202020204" pitchFamily="34" charset="0"/>
                <a:sym typeface="Arial"/>
              </a:rPr>
              <a:t>Farmers across various places in the country.</a:t>
            </a:r>
          </a:p>
          <a:p>
            <a:pPr marL="355600" marR="5080" lvl="0" indent="-342900" rtl="0">
              <a:lnSpc>
                <a:spcPct val="125000"/>
              </a:lnSpc>
              <a:spcBef>
                <a:spcPts val="0"/>
              </a:spcBef>
              <a:spcAft>
                <a:spcPts val="0"/>
              </a:spcAft>
              <a:buFont typeface="Arial" panose="020B0604020202020204" pitchFamily="34" charset="0"/>
              <a:buChar char="•"/>
            </a:pPr>
            <a:r>
              <a:rPr lang="en-US" sz="2400" dirty="0">
                <a:solidFill>
                  <a:schemeClr val="dk1"/>
                </a:solidFill>
                <a:latin typeface="Arial" panose="020B0604020202020204" pitchFamily="34" charset="0"/>
                <a:cs typeface="Arial" panose="020B0604020202020204" pitchFamily="34" charset="0"/>
              </a:rPr>
              <a:t>Government agencies.</a:t>
            </a:r>
          </a:p>
          <a:p>
            <a:pPr marL="355600" marR="5080" lvl="0" indent="-342900" rtl="0">
              <a:lnSpc>
                <a:spcPct val="125000"/>
              </a:lnSpc>
              <a:spcBef>
                <a:spcPts val="0"/>
              </a:spcBef>
              <a:spcAft>
                <a:spcPts val="0"/>
              </a:spcAft>
              <a:buFont typeface="Arial" panose="020B0604020202020204" pitchFamily="34" charset="0"/>
              <a:buChar char="•"/>
            </a:pPr>
            <a:r>
              <a:rPr lang="en-US" sz="2400" dirty="0">
                <a:solidFill>
                  <a:schemeClr val="dk1"/>
                </a:solidFill>
                <a:latin typeface="Arial" panose="020B0604020202020204" pitchFamily="34" charset="0"/>
                <a:ea typeface="Arial"/>
                <a:cs typeface="Arial" panose="020B0604020202020204" pitchFamily="34" charset="0"/>
                <a:sym typeface="Arial"/>
              </a:rPr>
              <a:t>Horticulture and the </a:t>
            </a:r>
            <a:r>
              <a:rPr lang="en-US" sz="2400" dirty="0">
                <a:solidFill>
                  <a:schemeClr val="dk1"/>
                </a:solidFill>
                <a:latin typeface="Arial" panose="020B0604020202020204" pitchFamily="34" charset="0"/>
                <a:cs typeface="Arial" panose="020B0604020202020204" pitchFamily="34" charset="0"/>
              </a:rPr>
              <a:t>G</a:t>
            </a:r>
            <a:r>
              <a:rPr lang="en-US" sz="2400" dirty="0">
                <a:solidFill>
                  <a:schemeClr val="dk1"/>
                </a:solidFill>
                <a:latin typeface="Arial" panose="020B0604020202020204" pitchFamily="34" charset="0"/>
                <a:ea typeface="Arial"/>
                <a:cs typeface="Arial" panose="020B0604020202020204" pitchFamily="34" charset="0"/>
                <a:sym typeface="Arial"/>
              </a:rPr>
              <a:t>ardening s</a:t>
            </a:r>
            <a:r>
              <a:rPr lang="en-US" sz="2400" dirty="0">
                <a:solidFill>
                  <a:schemeClr val="dk1"/>
                </a:solidFill>
                <a:latin typeface="Arial" panose="020B0604020202020204" pitchFamily="34" charset="0"/>
                <a:cs typeface="Arial" panose="020B0604020202020204" pitchFamily="34" charset="0"/>
              </a:rPr>
              <a:t>ector.</a:t>
            </a:r>
          </a:p>
          <a:p>
            <a:pPr marL="355600" marR="5080" lvl="0" indent="-342900" rtl="0">
              <a:lnSpc>
                <a:spcPct val="125000"/>
              </a:lnSpc>
              <a:spcBef>
                <a:spcPts val="0"/>
              </a:spcBef>
              <a:spcAft>
                <a:spcPts val="0"/>
              </a:spcAft>
              <a:buFont typeface="Arial" panose="020B0604020202020204" pitchFamily="34" charset="0"/>
              <a:buChar char="•"/>
            </a:pPr>
            <a:r>
              <a:rPr lang="en-US" sz="2400" dirty="0">
                <a:solidFill>
                  <a:schemeClr val="dk1"/>
                </a:solidFill>
                <a:latin typeface="Arial" panose="020B0604020202020204" pitchFamily="34" charset="0"/>
                <a:ea typeface="Arial"/>
                <a:cs typeface="Arial" panose="020B0604020202020204" pitchFamily="34" charset="0"/>
                <a:sym typeface="Arial"/>
              </a:rPr>
              <a:t>Word of mouth.</a:t>
            </a:r>
          </a:p>
          <a:p>
            <a:pPr marL="355600" marR="5080" lvl="0" indent="-342900" rtl="0">
              <a:lnSpc>
                <a:spcPct val="125000"/>
              </a:lnSpc>
              <a:spcBef>
                <a:spcPts val="0"/>
              </a:spcBef>
              <a:spcAft>
                <a:spcPts val="0"/>
              </a:spcAft>
              <a:buFont typeface="Arial" panose="020B0604020202020204" pitchFamily="34" charset="0"/>
              <a:buChar char="•"/>
            </a:pPr>
            <a:r>
              <a:rPr lang="en-US" sz="2400" dirty="0">
                <a:solidFill>
                  <a:schemeClr val="dk1"/>
                </a:solidFill>
                <a:latin typeface="Arial" panose="020B0604020202020204" pitchFamily="34" charset="0"/>
                <a:cs typeface="Arial" panose="020B0604020202020204" pitchFamily="34" charset="0"/>
              </a:rPr>
              <a:t>Complimentary kits and Educational services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805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0A22-72FA-8A17-7D78-29A22B26A80B}"/>
              </a:ext>
            </a:extLst>
          </p:cNvPr>
          <p:cNvSpPr>
            <a:spLocks noGrp="1"/>
          </p:cNvSpPr>
          <p:nvPr>
            <p:ph type="title" idx="4294967295"/>
          </p:nvPr>
        </p:nvSpPr>
        <p:spPr>
          <a:xfrm>
            <a:off x="0" y="701675"/>
            <a:ext cx="11029950" cy="684213"/>
          </a:xfrm>
        </p:spPr>
        <p:txBody>
          <a:bodyPr>
            <a:normAutofit/>
          </a:bodyPr>
          <a:lstStyle/>
          <a:p>
            <a:pPr algn="ctr"/>
            <a:r>
              <a:rPr lang="en-US" sz="3600" dirty="0"/>
              <a:t>FLOWCHART</a:t>
            </a:r>
            <a:endParaRPr lang="en-IN" sz="3600" dirty="0"/>
          </a:p>
        </p:txBody>
      </p:sp>
      <p:pic>
        <p:nvPicPr>
          <p:cNvPr id="5" name="Content Placeholder 4">
            <a:extLst>
              <a:ext uri="{FF2B5EF4-FFF2-40B4-BE49-F238E27FC236}">
                <a16:creationId xmlns:a16="http://schemas.microsoft.com/office/drawing/2014/main" id="{E5B878F8-88F7-FE3E-63D7-CCEBC77D39D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54491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8F71-6EFC-E4D9-4F8E-9F47FB049287}"/>
              </a:ext>
            </a:extLst>
          </p:cNvPr>
          <p:cNvSpPr>
            <a:spLocks noGrp="1"/>
          </p:cNvSpPr>
          <p:nvPr>
            <p:ph type="title"/>
          </p:nvPr>
        </p:nvSpPr>
        <p:spPr/>
        <p:txBody>
          <a:bodyPr>
            <a:normAutofit/>
          </a:bodyPr>
          <a:lstStyle/>
          <a:p>
            <a:pPr algn="ctr"/>
            <a:r>
              <a:rPr lang="en-US" sz="3600" dirty="0"/>
              <a:t>photos</a:t>
            </a:r>
            <a:endParaRPr lang="en-IN" sz="3600" dirty="0"/>
          </a:p>
        </p:txBody>
      </p:sp>
      <p:pic>
        <p:nvPicPr>
          <p:cNvPr id="5" name="Content Placeholder 4">
            <a:extLst>
              <a:ext uri="{FF2B5EF4-FFF2-40B4-BE49-F238E27FC236}">
                <a16:creationId xmlns:a16="http://schemas.microsoft.com/office/drawing/2014/main" id="{C680137A-1F94-B89E-7D2B-F8E8A8E2A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80" y="1818968"/>
            <a:ext cx="5771535" cy="5039032"/>
          </a:xfrm>
        </p:spPr>
      </p:pic>
      <p:pic>
        <p:nvPicPr>
          <p:cNvPr id="7" name="Picture 6">
            <a:extLst>
              <a:ext uri="{FF2B5EF4-FFF2-40B4-BE49-F238E27FC236}">
                <a16:creationId xmlns:a16="http://schemas.microsoft.com/office/drawing/2014/main" id="{288E27EF-CACB-0FE6-6C18-7698ED9F2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18969"/>
            <a:ext cx="5652460" cy="5039032"/>
          </a:xfrm>
          <a:prstGeom prst="rect">
            <a:avLst/>
          </a:prstGeom>
        </p:spPr>
      </p:pic>
    </p:spTree>
    <p:extLst>
      <p:ext uri="{BB962C8B-B14F-4D97-AF65-F5344CB8AC3E}">
        <p14:creationId xmlns:p14="http://schemas.microsoft.com/office/powerpoint/2010/main" val="127572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A4221-A1EA-3A84-FBB7-1D840B590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19" y="816150"/>
            <a:ext cx="9858223" cy="5368340"/>
          </a:xfrm>
          <a:prstGeom prst="rect">
            <a:avLst/>
          </a:prstGeom>
        </p:spPr>
      </p:pic>
    </p:spTree>
    <p:extLst>
      <p:ext uri="{BB962C8B-B14F-4D97-AF65-F5344CB8AC3E}">
        <p14:creationId xmlns:p14="http://schemas.microsoft.com/office/powerpoint/2010/main" val="407571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700BCB-1A39-41E0-8BAD-218D4662A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297605" y="-160369"/>
            <a:ext cx="5596789" cy="7780072"/>
          </a:xfrm>
          <a:prstGeom prst="rect">
            <a:avLst/>
          </a:prstGeom>
        </p:spPr>
      </p:pic>
    </p:spTree>
    <p:extLst>
      <p:ext uri="{BB962C8B-B14F-4D97-AF65-F5344CB8AC3E}">
        <p14:creationId xmlns:p14="http://schemas.microsoft.com/office/powerpoint/2010/main" val="368364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D1876-9418-4F07-9B62-23999D9B22E9}"/>
              </a:ext>
            </a:extLst>
          </p:cNvPr>
          <p:cNvPicPr>
            <a:picLocks noChangeAspect="1"/>
          </p:cNvPicPr>
          <p:nvPr/>
        </p:nvPicPr>
        <p:blipFill>
          <a:blip r:embed="rId2"/>
          <a:stretch>
            <a:fillRect/>
          </a:stretch>
        </p:blipFill>
        <p:spPr>
          <a:xfrm>
            <a:off x="678732" y="726107"/>
            <a:ext cx="10071922" cy="5636986"/>
          </a:xfrm>
          <a:prstGeom prst="rect">
            <a:avLst/>
          </a:prstGeom>
        </p:spPr>
      </p:pic>
    </p:spTree>
    <p:extLst>
      <p:ext uri="{BB962C8B-B14F-4D97-AF65-F5344CB8AC3E}">
        <p14:creationId xmlns:p14="http://schemas.microsoft.com/office/powerpoint/2010/main" val="19848052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136</TotalTime>
  <Words>357</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 2</vt:lpstr>
      <vt:lpstr>Dividend</vt:lpstr>
      <vt:lpstr>PowerPoint Presentation</vt:lpstr>
      <vt:lpstr>PROBLEM STATEMENT</vt:lpstr>
      <vt:lpstr>PROPOSED SOLUTION</vt:lpstr>
      <vt:lpstr>TARGET MARKET</vt:lpstr>
      <vt:lpstr>FLOWCHART</vt:lpstr>
      <vt:lpstr>photos</vt:lpstr>
      <vt:lpstr>PowerPoint Presentation</vt:lpstr>
      <vt:lpstr>PowerPoint Presentation</vt:lpstr>
      <vt:lpstr>PowerPoint Presentation</vt:lpstr>
      <vt:lpstr>PowerPoint Presentation</vt:lpstr>
      <vt:lpstr>TO DO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Romank Sadhwani_10520</dc:creator>
  <cp:lastModifiedBy>admin</cp:lastModifiedBy>
  <cp:revision>6</cp:revision>
  <dcterms:created xsi:type="dcterms:W3CDTF">2023-12-26T16:29:06Z</dcterms:created>
  <dcterms:modified xsi:type="dcterms:W3CDTF">2024-01-03T12:17:14Z</dcterms:modified>
</cp:coreProperties>
</file>