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0" r:id="rId3"/>
    <p:sldId id="263" r:id="rId4"/>
    <p:sldId id="262" r:id="rId5"/>
    <p:sldId id="264" r:id="rId6"/>
    <p:sldId id="268"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60" autoAdjust="0"/>
  </p:normalViewPr>
  <p:slideViewPr>
    <p:cSldViewPr snapToGrid="0">
      <p:cViewPr varScale="1">
        <p:scale>
          <a:sx n="85" d="100"/>
          <a:sy n="85" d="100"/>
        </p:scale>
        <p:origin x="590" y="67"/>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8614cb9f3aeb7bc" providerId="LiveId" clId="{47F3054D-FC92-44F5-BD69-230C1FD66853}"/>
    <pc:docChg chg="modSld">
      <pc:chgData name="" userId="28614cb9f3aeb7bc" providerId="LiveId" clId="{47F3054D-FC92-44F5-BD69-230C1FD66853}" dt="2023-04-22T05:19:24.992" v="11" actId="20577"/>
      <pc:docMkLst>
        <pc:docMk/>
      </pc:docMkLst>
      <pc:sldChg chg="modSp">
        <pc:chgData name="" userId="28614cb9f3aeb7bc" providerId="LiveId" clId="{47F3054D-FC92-44F5-BD69-230C1FD66853}" dt="2023-04-22T05:19:24.992" v="11" actId="20577"/>
        <pc:sldMkLst>
          <pc:docMk/>
          <pc:sldMk cId="1420781873" sldId="256"/>
        </pc:sldMkLst>
        <pc:spChg chg="mod">
          <ac:chgData name="" userId="28614cb9f3aeb7bc" providerId="LiveId" clId="{47F3054D-FC92-44F5-BD69-230C1FD66853}" dt="2023-04-22T05:19:24.992" v="11" actId="20577"/>
          <ac:spMkLst>
            <pc:docMk/>
            <pc:sldMk cId="1420781873"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dirty="0"/>
        </a:p>
      </dgm:t>
    </dgm:pt>
    <dgm:pt modelId="{3C06DC45-D510-48CC-B9DC-C19564791119}">
      <dgm:prSet phldrT="[Text]"/>
      <dgm:spPr/>
      <dgm:t>
        <a:bodyPr/>
        <a:lstStyle/>
        <a:p>
          <a:pPr algn="l"/>
          <a:r>
            <a:rPr lang="en-US" dirty="0"/>
            <a:t>To get values from sensor by inserting them in their respective places.</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dirty="0"/>
        </a:p>
      </dgm:t>
    </dgm:pt>
    <dgm:pt modelId="{CF1FE966-0BB0-47ED-84B3-EC7AB055925F}">
      <dgm:prSet phldrT="[Text]"/>
      <dgm:spPr/>
      <dgm:t>
        <a:bodyPr/>
        <a:lstStyle/>
        <a:p>
          <a:r>
            <a:rPr lang="en-US" dirty="0"/>
            <a:t>Process the values and send them on farmers phone and on L.C.D</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dirty="0"/>
        </a:p>
      </dgm:t>
    </dgm:pt>
    <dgm:pt modelId="{DF9FD532-8B13-446E-B6A3-59BDF574BCA8}">
      <dgm:prSet phldrT="[Text]"/>
      <dgm:spPr/>
      <dgm:t>
        <a:bodyPr/>
        <a:lstStyle/>
        <a:p>
          <a:r>
            <a:rPr lang="en-US" dirty="0"/>
            <a:t>According to values sensed by the sensor's suitable crops can be cultivated.</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During irrigation, according to moisture level of soil sensed by moisture sensor  crops will be watered.</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custLinFactNeighborY="-42128"/>
      <dgm:spPr/>
    </dgm:pt>
    <dgm:pt modelId="{9AFA4903-C1AC-4872-B8FC-33B461DA35FC}" type="pres">
      <dgm:prSet presAssocID="{5F712884-449D-4DB5-9953-28B7C76B95EA}" presName="desTx" presStyleLbl="fgAcc1" presStyleIdx="0" presStyleCnt="4" custScaleY="59493" custLinFactNeighborX="-6469" custLinFactNeighborY="-33570">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custLinFactNeighborY="-44183"/>
      <dgm:spPr/>
    </dgm:pt>
    <dgm:pt modelId="{032BAEB6-0FB1-4780-AF60-2EFB8C965C77}" type="pres">
      <dgm:prSet presAssocID="{981C2CD8-7E8A-4682-8B5A-A510268B34AC}" presName="desTx" presStyleLbl="fgAcc1" presStyleIdx="1" presStyleCnt="4" custScaleY="59493" custLinFactNeighborX="-4354" custLinFactNeighborY="-32881">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custLinFactNeighborX="498" custLinFactNeighborY="-33908"/>
      <dgm:spPr/>
    </dgm:pt>
    <dgm:pt modelId="{1526152F-906E-4121-A143-DD130A011105}" type="pres">
      <dgm:prSet presAssocID="{DC2DF88C-35A0-4E30-A3E4-E002DC34F521}" presName="desTx" presStyleLbl="fgAcc1" presStyleIdx="2" presStyleCnt="4" custScaleY="68691" custLinFactNeighborX="-3981" custLinFactNeighborY="-27688">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custScaleY="107877" custLinFactNeighborY="-20550"/>
      <dgm:spPr/>
    </dgm:pt>
    <dgm:pt modelId="{893E387F-15C0-4F86-BCD4-13F52E420B46}" type="pres">
      <dgm:prSet presAssocID="{F5961DD5-682B-4D21-A827-30C64679BB5F}" presName="desTx" presStyleLbl="fgAcc1" presStyleIdx="3" presStyleCnt="4" custScaleX="117555" custScaleY="80187" custLinFactNeighborX="-995" custLinFactNeighborY="-19084">
        <dgm:presLayoutVars>
          <dgm:bulletEnabled val="1"/>
        </dgm:presLayoutVars>
      </dgm:prSet>
      <dgm:spPr/>
    </dgm:pt>
  </dgm:ptLst>
  <dgm:cxnLst>
    <dgm:cxn modelId="{D998B319-C072-4BF0-B5CB-2075DB30B691}" srcId="{DC2DF88C-35A0-4E30-A3E4-E002DC34F521}" destId="{DF9FD532-8B13-446E-B6A3-59BDF574BCA8}" srcOrd="0" destOrd="0" parTransId="{3A79FA23-5F3F-4F7D-B4AC-A9C282166E18}" sibTransId="{31B32A6E-6E91-4EAA-96F6-92A0035B120A}"/>
    <dgm:cxn modelId="{F188FC37-C998-4CDB-85A2-EBB389808248}" type="presOf" srcId="{981C2CD8-7E8A-4682-8B5A-A510268B34AC}" destId="{B29D4F23-83F6-4C7C-9B29-72BF90EFE2CC}"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A63044C-EE1D-4724-9059-4496B4425527}" type="presOf" srcId="{F5961DD5-682B-4D21-A827-30C64679BB5F}" destId="{4858D85A-2D02-42C7-A50A-A4E78D4F073F}" srcOrd="0"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654B2758-BB63-4A67-9FA8-BFB78F357825}" type="presOf" srcId="{DC2DF88C-35A0-4E30-A3E4-E002DC34F521}" destId="{D297B747-A2CF-41E4-A59D-391BC474F135}"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47BAA679-3D6E-4A1A-91AA-9E404EE6A4CB}" type="presOf" srcId="{F5961DD5-682B-4D21-A827-30C64679BB5F}" destId="{D685B160-AC57-41A0-95FE-636A4391B913}" srcOrd="1"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37CFE086-8264-4424-B1D0-18A97A56AF66}" type="presOf" srcId="{4DFC88DE-E0F0-4976-9B83-58EADA7CE300}" destId="{14AD0DAF-92D3-400A-A4E0-170D0AF84100}" srcOrd="0"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61E3B8D-CDD4-4E38-A9CC-325E95F35F5C}" type="presOf" srcId="{72DB7378-4256-4528-8672-DEEF82828E57}" destId="{893E387F-15C0-4F86-BCD4-13F52E420B46}" srcOrd="0"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BB6865B8-A688-4FC4-AFAA-E66324174F02}" type="presOf" srcId="{5F712884-449D-4DB5-9953-28B7C76B95EA}" destId="{E252839F-D941-4E3B-BA68-AC653DAEAE4C}" srcOrd="1"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A5C9FCE5-8766-426B-B5BE-B83931DD52CA}" type="presOf" srcId="{D7467A3A-2B78-4CDD-91C9-D96452997227}" destId="{E38B4FCE-9678-4085-AB99-40595BD6EB1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3047" y="37357"/>
          <a:ext cx="1783954" cy="864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3047" y="37357"/>
        <a:ext cx="1783954" cy="576000"/>
      </dsp:txXfrm>
    </dsp:sp>
    <dsp:sp modelId="{9AFA4903-C1AC-4872-B8FC-33B461DA35FC}">
      <dsp:nvSpPr>
        <dsp:cNvPr id="0" name=""/>
        <dsp:cNvSpPr/>
      </dsp:nvSpPr>
      <dsp:spPr>
        <a:xfrm>
          <a:off x="253031" y="463193"/>
          <a:ext cx="1783954" cy="2297024"/>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To get values from sensor by inserting them in their respective places.</a:t>
          </a:r>
        </a:p>
      </dsp:txBody>
      <dsp:txXfrm>
        <a:off x="305281" y="515443"/>
        <a:ext cx="1679454" cy="2192524"/>
      </dsp:txXfrm>
    </dsp:sp>
    <dsp:sp modelId="{B4B2D37A-6F50-4E0F-B305-9EB4D512D773}">
      <dsp:nvSpPr>
        <dsp:cNvPr id="0" name=""/>
        <dsp:cNvSpPr/>
      </dsp:nvSpPr>
      <dsp:spPr>
        <a:xfrm rot="21578701">
          <a:off x="2057436" y="94303"/>
          <a:ext cx="573345" cy="444152"/>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057437" y="183546"/>
        <a:ext cx="440099" cy="266492"/>
      </dsp:txXfrm>
    </dsp:sp>
    <dsp:sp modelId="{B29D4F23-83F6-4C7C-9B29-72BF90EFE2CC}">
      <dsp:nvSpPr>
        <dsp:cNvPr id="0" name=""/>
        <dsp:cNvSpPr/>
      </dsp:nvSpPr>
      <dsp:spPr>
        <a:xfrm>
          <a:off x="2868765" y="19602"/>
          <a:ext cx="1783954" cy="864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868765" y="19602"/>
        <a:ext cx="1783954" cy="576000"/>
      </dsp:txXfrm>
    </dsp:sp>
    <dsp:sp modelId="{032BAEB6-0FB1-4780-AF60-2EFB8C965C77}">
      <dsp:nvSpPr>
        <dsp:cNvPr id="0" name=""/>
        <dsp:cNvSpPr/>
      </dsp:nvSpPr>
      <dsp:spPr>
        <a:xfrm>
          <a:off x="3156479" y="489796"/>
          <a:ext cx="1783954" cy="2297024"/>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Process the values and send them on farmers phone and on L.C.D</a:t>
          </a:r>
        </a:p>
      </dsp:txBody>
      <dsp:txXfrm>
        <a:off x="3208729" y="542046"/>
        <a:ext cx="1679454" cy="2192524"/>
      </dsp:txXfrm>
    </dsp:sp>
    <dsp:sp modelId="{84DC82A2-8D59-472B-BE22-46F053C16CD5}">
      <dsp:nvSpPr>
        <dsp:cNvPr id="0" name=""/>
        <dsp:cNvSpPr/>
      </dsp:nvSpPr>
      <dsp:spPr>
        <a:xfrm rot="21599991">
          <a:off x="4925381" y="85522"/>
          <a:ext cx="578043" cy="444152"/>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925381" y="174352"/>
        <a:ext cx="444797" cy="266492"/>
      </dsp:txXfrm>
    </dsp:sp>
    <dsp:sp modelId="{ABF185BD-956E-4777-8763-980278E426BB}">
      <dsp:nvSpPr>
        <dsp:cNvPr id="0" name=""/>
        <dsp:cNvSpPr/>
      </dsp:nvSpPr>
      <dsp:spPr>
        <a:xfrm>
          <a:off x="5743367" y="19595"/>
          <a:ext cx="1783954" cy="8640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743367" y="19595"/>
        <a:ext cx="1783954" cy="576000"/>
      </dsp:txXfrm>
    </dsp:sp>
    <dsp:sp modelId="{1526152F-906E-4121-A143-DD130A011105}">
      <dsp:nvSpPr>
        <dsp:cNvPr id="0" name=""/>
        <dsp:cNvSpPr/>
      </dsp:nvSpPr>
      <dsp:spPr>
        <a:xfrm>
          <a:off x="6028852" y="423946"/>
          <a:ext cx="1783954" cy="265215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According to values sensed by the sensor's suitable crops can be cultivated.</a:t>
          </a:r>
        </a:p>
      </dsp:txBody>
      <dsp:txXfrm>
        <a:off x="6081102" y="476196"/>
        <a:ext cx="1679454" cy="2547659"/>
      </dsp:txXfrm>
    </dsp:sp>
    <dsp:sp modelId="{14AD0DAF-92D3-400A-A4E0-170D0AF84100}">
      <dsp:nvSpPr>
        <dsp:cNvPr id="0" name=""/>
        <dsp:cNvSpPr/>
      </dsp:nvSpPr>
      <dsp:spPr>
        <a:xfrm rot="12177">
          <a:off x="7795539" y="90635"/>
          <a:ext cx="568629" cy="444152"/>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795539" y="179229"/>
        <a:ext cx="435383" cy="266492"/>
      </dsp:txXfrm>
    </dsp:sp>
    <dsp:sp modelId="{D685B160-AC57-41A0-95FE-636A4391B913}">
      <dsp:nvSpPr>
        <dsp:cNvPr id="0" name=""/>
        <dsp:cNvSpPr/>
      </dsp:nvSpPr>
      <dsp:spPr>
        <a:xfrm>
          <a:off x="8600201" y="7028"/>
          <a:ext cx="1783954" cy="9320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600201" y="7028"/>
        <a:ext cx="1783954" cy="621371"/>
      </dsp:txXfrm>
    </dsp:sp>
    <dsp:sp modelId="{893E387F-15C0-4F86-BCD4-13F52E420B46}">
      <dsp:nvSpPr>
        <dsp:cNvPr id="0" name=""/>
        <dsp:cNvSpPr/>
      </dsp:nvSpPr>
      <dsp:spPr>
        <a:xfrm>
          <a:off x="8791252" y="440266"/>
          <a:ext cx="2097127" cy="309602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During irrigation, according to moisture level of soil sensed by moisture sensor  crops will be watered.</a:t>
          </a:r>
        </a:p>
      </dsp:txBody>
      <dsp:txXfrm>
        <a:off x="8852675" y="501689"/>
        <a:ext cx="1974281" cy="29731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4/22/2023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dirty="0"/>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4/22/2023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dirty="0"/>
          </a:p>
        </p:txBody>
      </p:sp>
    </p:spTree>
    <p:extLst>
      <p:ext uri="{BB962C8B-B14F-4D97-AF65-F5344CB8AC3E}">
        <p14:creationId xmlns:p14="http://schemas.microsoft.com/office/powerpoint/2010/main" val="4167736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dirty="0"/>
          </a:p>
        </p:txBody>
      </p:sp>
      <p:sp>
        <p:nvSpPr>
          <p:cNvPr id="6" name="Footer Placeholder 5"/>
          <p:cNvSpPr>
            <a:spLocks noGrp="1"/>
          </p:cNvSpPr>
          <p:nvPr>
            <p:ph type="ftr" sz="quarter" idx="11"/>
          </p:nvPr>
        </p:nvSpPr>
        <p:spPr/>
        <p:txBody>
          <a:bodyPr/>
          <a:lstStyle/>
          <a:p>
            <a:endParaRPr dirty="0"/>
          </a:p>
        </p:txBody>
      </p:sp>
      <p:sp>
        <p:nvSpPr>
          <p:cNvPr id="5" name="Date Placeholder 6"/>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dirty="0"/>
          </a:p>
        </p:txBody>
      </p:sp>
      <p:sp>
        <p:nvSpPr>
          <p:cNvPr id="8" name="Footer Placeholder 7"/>
          <p:cNvSpPr>
            <a:spLocks noGrp="1"/>
          </p:cNvSpPr>
          <p:nvPr>
            <p:ph type="ftr" sz="quarter" idx="11"/>
          </p:nvPr>
        </p:nvSpPr>
        <p:spPr/>
        <p:txBody>
          <a:bodyPr/>
          <a:lstStyle/>
          <a:p>
            <a:endParaRPr dirty="0"/>
          </a:p>
        </p:txBody>
      </p:sp>
      <p:sp>
        <p:nvSpPr>
          <p:cNvPr id="7" name="Date Placeholder 8"/>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dirty="0"/>
          </a:p>
        </p:txBody>
      </p:sp>
      <p:sp>
        <p:nvSpPr>
          <p:cNvPr id="4" name="Footer Placeholder 3"/>
          <p:cNvSpPr>
            <a:spLocks noGrp="1"/>
          </p:cNvSpPr>
          <p:nvPr>
            <p:ph type="ftr" sz="quarter" idx="11"/>
          </p:nvPr>
        </p:nvSpPr>
        <p:spPr/>
        <p:txBody>
          <a:bodyPr/>
          <a:lstStyle/>
          <a:p>
            <a:endParaRPr dirty="0"/>
          </a:p>
        </p:txBody>
      </p:sp>
      <p:sp>
        <p:nvSpPr>
          <p:cNvPr id="3" name="Date Placeholder 5"/>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4/22/2023</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dirty="0"/>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4/22/2023</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18" y="184021"/>
            <a:ext cx="12120282" cy="1263534"/>
          </a:xfrm>
        </p:spPr>
        <p:txBody>
          <a:bodyPr>
            <a:normAutofit fontScale="90000"/>
          </a:bodyPr>
          <a:lstStyle/>
          <a:p>
            <a:r>
              <a:rPr lang="en-US" b="1" dirty="0">
                <a:latin typeface="Times New Roman" panose="02020603050405020304" pitchFamily="18" charset="0"/>
                <a:cs typeface="Times New Roman" panose="02020603050405020304" pitchFamily="18" charset="0"/>
              </a:rPr>
              <a:t>SOIL TESTING AND ANALYSIS KIT</a:t>
            </a:r>
          </a:p>
        </p:txBody>
      </p:sp>
      <p:sp>
        <p:nvSpPr>
          <p:cNvPr id="3" name="Subtitle 2"/>
          <p:cNvSpPr>
            <a:spLocks noGrp="1"/>
          </p:cNvSpPr>
          <p:nvPr>
            <p:ph type="subTitle" idx="1"/>
          </p:nvPr>
        </p:nvSpPr>
        <p:spPr>
          <a:xfrm>
            <a:off x="179294" y="4905934"/>
            <a:ext cx="10972800" cy="1136278"/>
          </a:xfrm>
        </p:spPr>
        <p:txBody>
          <a:bodyPr>
            <a:normAutofit fontScale="92500" lnSpcReduction="10000"/>
          </a:bodyPr>
          <a:lstStyle/>
          <a:p>
            <a:r>
              <a:rPr lang="en-US" sz="2400" b="1" dirty="0">
                <a:solidFill>
                  <a:schemeClr val="tx1">
                    <a:lumMod val="95000"/>
                  </a:schemeClr>
                </a:solidFill>
                <a:latin typeface="Algerian" panose="04020705040A02060702" pitchFamily="82" charset="0"/>
              </a:rPr>
              <a:t>TEAM MEMBERS</a:t>
            </a:r>
          </a:p>
          <a:p>
            <a:r>
              <a:rPr lang="en-US" dirty="0">
                <a:solidFill>
                  <a:schemeClr val="tx1">
                    <a:lumMod val="95000"/>
                  </a:schemeClr>
                </a:solidFill>
              </a:rPr>
              <a:t> </a:t>
            </a:r>
          </a:p>
          <a:p>
            <a:r>
              <a:rPr lang="en-US" dirty="0">
                <a:solidFill>
                  <a:schemeClr val="tx1">
                    <a:lumMod val="95000"/>
                  </a:schemeClr>
                </a:solidFill>
              </a:rPr>
              <a:t>SHRIHARI KULKARNI | KSHITIJ DHAKE |  ADITYA </a:t>
            </a:r>
            <a:r>
              <a:rPr lang="en-US">
                <a:solidFill>
                  <a:schemeClr val="tx1">
                    <a:lumMod val="95000"/>
                  </a:schemeClr>
                </a:solidFill>
              </a:rPr>
              <a:t>CHOUDHARY |</a:t>
            </a:r>
            <a:endParaRPr lang="en-US" dirty="0">
              <a:solidFill>
                <a:schemeClr val="tx1">
                  <a:lumMod val="95000"/>
                </a:schemeClr>
              </a:solidFill>
            </a:endParaRPr>
          </a:p>
          <a:p>
            <a:r>
              <a:rPr lang="en-US" dirty="0">
                <a:solidFill>
                  <a:schemeClr val="tx1">
                    <a:lumMod val="95000"/>
                  </a:schemeClr>
                </a:solidFill>
              </a:rPr>
              <a:t>PICT, PUNE-  43</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393411-38EA-4239-A0A9-90FBC7986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38" y="1668654"/>
            <a:ext cx="7117236" cy="4891808"/>
          </a:xfrm>
          <a:prstGeom prst="rect">
            <a:avLst/>
          </a:prstGeom>
        </p:spPr>
      </p:pic>
      <p:sp>
        <p:nvSpPr>
          <p:cNvPr id="10" name="TextBox 9">
            <a:extLst>
              <a:ext uri="{FF2B5EF4-FFF2-40B4-BE49-F238E27FC236}">
                <a16:creationId xmlns:a16="http://schemas.microsoft.com/office/drawing/2014/main" id="{09FCD6D7-5F96-49E6-981F-6DA25626B4D6}"/>
              </a:ext>
            </a:extLst>
          </p:cNvPr>
          <p:cNvSpPr txBox="1"/>
          <p:nvPr/>
        </p:nvSpPr>
        <p:spPr>
          <a:xfrm>
            <a:off x="4133883" y="368559"/>
            <a:ext cx="3559945" cy="646331"/>
          </a:xfrm>
          <a:prstGeom prst="rect">
            <a:avLst/>
          </a:prstGeom>
          <a:noFill/>
        </p:spPr>
        <p:txBody>
          <a:bodyPr wrap="square" rtlCol="0">
            <a:spAutoFit/>
          </a:bodyPr>
          <a:lstStyle/>
          <a:p>
            <a:pPr algn="ctr"/>
            <a:r>
              <a:rPr lang="en-US" sz="3600" b="1" i="1" u="sng" dirty="0">
                <a:solidFill>
                  <a:srgbClr val="FFFF00"/>
                </a:solidFill>
              </a:rPr>
              <a:t>PIE DIAGRAM</a:t>
            </a:r>
            <a:endParaRPr lang="en-IN" sz="3600" b="1" i="1" u="sng" dirty="0">
              <a:solidFill>
                <a:srgbClr val="FFFF00"/>
              </a:solidFill>
            </a:endParaRPr>
          </a:p>
        </p:txBody>
      </p:sp>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693102603"/>
              </p:ext>
            </p:extLst>
          </p:nvPr>
        </p:nvGraphicFramePr>
        <p:xfrm>
          <a:off x="641411" y="1714499"/>
          <a:ext cx="10909177"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sp>
        <p:nvSpPr>
          <p:cNvPr id="6" name="TextBox 5">
            <a:extLst>
              <a:ext uri="{FF2B5EF4-FFF2-40B4-BE49-F238E27FC236}">
                <a16:creationId xmlns:a16="http://schemas.microsoft.com/office/drawing/2014/main" id="{ACF953AE-BB1B-4297-AB31-00D3FB869659}"/>
              </a:ext>
            </a:extLst>
          </p:cNvPr>
          <p:cNvSpPr txBox="1"/>
          <p:nvPr/>
        </p:nvSpPr>
        <p:spPr>
          <a:xfrm>
            <a:off x="328474" y="1615735"/>
            <a:ext cx="4989251" cy="369332"/>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55447DAE-E652-4A5E-996D-251CB7DC6C5F}"/>
              </a:ext>
            </a:extLst>
          </p:cNvPr>
          <p:cNvGraphicFramePr>
            <a:graphicFrameLocks noGrp="1"/>
          </p:cNvGraphicFramePr>
          <p:nvPr>
            <p:extLst>
              <p:ext uri="{D42A27DB-BD31-4B8C-83A1-F6EECF244321}">
                <p14:modId xmlns:p14="http://schemas.microsoft.com/office/powerpoint/2010/main" val="252621699"/>
              </p:ext>
            </p:extLst>
          </p:nvPr>
        </p:nvGraphicFramePr>
        <p:xfrm>
          <a:off x="421689" y="2373867"/>
          <a:ext cx="5410940" cy="3941585"/>
        </p:xfrm>
        <a:graphic>
          <a:graphicData uri="http://schemas.openxmlformats.org/drawingml/2006/table">
            <a:tbl>
              <a:tblPr firstRow="1" firstCol="1" bandRow="1">
                <a:tableStyleId>{69012ECD-51FC-41F1-AA8D-1B2483CD663E}</a:tableStyleId>
              </a:tblPr>
              <a:tblGrid>
                <a:gridCol w="974497">
                  <a:extLst>
                    <a:ext uri="{9D8B030D-6E8A-4147-A177-3AD203B41FA5}">
                      <a16:colId xmlns:a16="http://schemas.microsoft.com/office/drawing/2014/main" val="1156434716"/>
                    </a:ext>
                  </a:extLst>
                </a:gridCol>
                <a:gridCol w="497487">
                  <a:extLst>
                    <a:ext uri="{9D8B030D-6E8A-4147-A177-3AD203B41FA5}">
                      <a16:colId xmlns:a16="http://schemas.microsoft.com/office/drawing/2014/main" val="646382010"/>
                    </a:ext>
                  </a:extLst>
                </a:gridCol>
                <a:gridCol w="734117">
                  <a:extLst>
                    <a:ext uri="{9D8B030D-6E8A-4147-A177-3AD203B41FA5}">
                      <a16:colId xmlns:a16="http://schemas.microsoft.com/office/drawing/2014/main" val="273759702"/>
                    </a:ext>
                  </a:extLst>
                </a:gridCol>
                <a:gridCol w="603396">
                  <a:extLst>
                    <a:ext uri="{9D8B030D-6E8A-4147-A177-3AD203B41FA5}">
                      <a16:colId xmlns:a16="http://schemas.microsoft.com/office/drawing/2014/main" val="79949864"/>
                    </a:ext>
                  </a:extLst>
                </a:gridCol>
                <a:gridCol w="674989">
                  <a:extLst>
                    <a:ext uri="{9D8B030D-6E8A-4147-A177-3AD203B41FA5}">
                      <a16:colId xmlns:a16="http://schemas.microsoft.com/office/drawing/2014/main" val="1431494565"/>
                    </a:ext>
                  </a:extLst>
                </a:gridCol>
                <a:gridCol w="816745">
                  <a:extLst>
                    <a:ext uri="{9D8B030D-6E8A-4147-A177-3AD203B41FA5}">
                      <a16:colId xmlns:a16="http://schemas.microsoft.com/office/drawing/2014/main" val="2964463357"/>
                    </a:ext>
                  </a:extLst>
                </a:gridCol>
                <a:gridCol w="1109709">
                  <a:extLst>
                    <a:ext uri="{9D8B030D-6E8A-4147-A177-3AD203B41FA5}">
                      <a16:colId xmlns:a16="http://schemas.microsoft.com/office/drawing/2014/main" val="2044390105"/>
                    </a:ext>
                  </a:extLst>
                </a:gridCol>
              </a:tblGrid>
              <a:tr h="955459">
                <a:tc>
                  <a:txBody>
                    <a:bodyPr/>
                    <a:lstStyle/>
                    <a:p>
                      <a:pPr algn="just">
                        <a:lnSpc>
                          <a:spcPct val="107000"/>
                        </a:lnSpc>
                        <a:spcAft>
                          <a:spcPts val="800"/>
                        </a:spcAft>
                      </a:pPr>
                      <a:r>
                        <a:rPr lang="en-US" sz="16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Pot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Moisture Level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pH               +-0.2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EC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ppm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Temperature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601532"/>
                  </a:ext>
                </a:extLst>
              </a:tr>
              <a:tr h="498763">
                <a:tc>
                  <a:txBody>
                    <a:bodyPr/>
                    <a:lstStyle/>
                    <a:p>
                      <a:pPr algn="just">
                        <a:lnSpc>
                          <a:spcPct val="107000"/>
                        </a:lnSpc>
                        <a:spcAft>
                          <a:spcPts val="800"/>
                        </a:spcAft>
                      </a:pPr>
                      <a:r>
                        <a:rPr lang="en-US" sz="1600" dirty="0">
                          <a:effectLst/>
                        </a:rPr>
                        <a:t>14/04/23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73.4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28</a:t>
                      </a:r>
                      <a:r>
                        <a:rPr lang="en-IN" sz="1600" dirty="0">
                          <a:effectLst/>
                        </a:rPr>
                        <a: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685414"/>
                  </a:ext>
                </a:extLst>
              </a:tr>
              <a:tr h="471606">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7649060"/>
                  </a:ext>
                </a:extLst>
              </a:tr>
              <a:tr h="498763">
                <a:tc>
                  <a:txBody>
                    <a:bodyPr/>
                    <a:lstStyle/>
                    <a:p>
                      <a:pPr algn="just">
                        <a:lnSpc>
                          <a:spcPct val="107000"/>
                        </a:lnSpc>
                        <a:spcAft>
                          <a:spcPts val="800"/>
                        </a:spcAft>
                      </a:pPr>
                      <a:r>
                        <a:rPr lang="en-US" sz="1600" dirty="0">
                          <a:effectLst/>
                        </a:rPr>
                        <a:t>16/04/23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5.32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76.1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25</a:t>
                      </a:r>
                      <a:r>
                        <a:rPr lang="en-IN" sz="1600" dirty="0">
                          <a:effectLst/>
                        </a:rPr>
                        <a: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913646"/>
                  </a:ext>
                </a:extLst>
              </a:tr>
              <a:tr h="471606">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4.38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63.7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522424"/>
                  </a:ext>
                </a:extLst>
              </a:tr>
              <a:tr h="498763">
                <a:tc>
                  <a:txBody>
                    <a:bodyPr/>
                    <a:lstStyle/>
                    <a:p>
                      <a:pPr algn="just">
                        <a:lnSpc>
                          <a:spcPct val="107000"/>
                        </a:lnSpc>
                        <a:spcAft>
                          <a:spcPts val="800"/>
                        </a:spcAft>
                      </a:pPr>
                      <a:r>
                        <a:rPr lang="en-US" sz="1600" dirty="0">
                          <a:effectLst/>
                        </a:rPr>
                        <a:t>17/04/23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64.3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27.23</a:t>
                      </a:r>
                      <a:r>
                        <a:rPr lang="en-IN" sz="1600" dirty="0">
                          <a:effectLst/>
                        </a:rPr>
                        <a: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764430"/>
                  </a:ext>
                </a:extLst>
              </a:tr>
              <a:tr h="471606">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P2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6125303"/>
                  </a:ext>
                </a:extLst>
              </a:tr>
            </a:tbl>
          </a:graphicData>
        </a:graphic>
      </p:graphicFrame>
      <p:sp>
        <p:nvSpPr>
          <p:cNvPr id="10" name="Rectangle 1">
            <a:extLst>
              <a:ext uri="{FF2B5EF4-FFF2-40B4-BE49-F238E27FC236}">
                <a16:creationId xmlns:a16="http://schemas.microsoft.com/office/drawing/2014/main" id="{C8F334D1-E892-4C7D-8563-1CC887A7B8D9}"/>
              </a:ext>
            </a:extLst>
          </p:cNvPr>
          <p:cNvSpPr>
            <a:spLocks noChangeArrowheads="1"/>
          </p:cNvSpPr>
          <p:nvPr/>
        </p:nvSpPr>
        <p:spPr bwMode="auto">
          <a:xfrm>
            <a:off x="1946476" y="1396507"/>
            <a:ext cx="101626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11" name="TextBox 10">
            <a:extLst>
              <a:ext uri="{FF2B5EF4-FFF2-40B4-BE49-F238E27FC236}">
                <a16:creationId xmlns:a16="http://schemas.microsoft.com/office/drawing/2014/main" id="{D5D539E3-ACDF-48DE-9B96-031A5952D53E}"/>
              </a:ext>
            </a:extLst>
          </p:cNvPr>
          <p:cNvSpPr txBox="1"/>
          <p:nvPr/>
        </p:nvSpPr>
        <p:spPr>
          <a:xfrm>
            <a:off x="421689" y="1530541"/>
            <a:ext cx="4989251" cy="646331"/>
          </a:xfrm>
          <a:prstGeom prst="rect">
            <a:avLst/>
          </a:prstGeom>
          <a:noFill/>
        </p:spPr>
        <p:txBody>
          <a:bodyPr wrap="square" rtlCol="0">
            <a:spAutoFit/>
          </a:bodyPr>
          <a:lstStyle/>
          <a:p>
            <a:r>
              <a:rPr lang="en-US" dirty="0"/>
              <a:t>Result of test conducted on soil of potted plants </a:t>
            </a:r>
          </a:p>
          <a:p>
            <a:r>
              <a:rPr lang="en-US" dirty="0"/>
              <a:t>Available at home:</a:t>
            </a:r>
            <a:endParaRPr lang="en-IN" dirty="0"/>
          </a:p>
        </p:txBody>
      </p:sp>
      <p:sp>
        <p:nvSpPr>
          <p:cNvPr id="12" name="TextBox 11">
            <a:extLst>
              <a:ext uri="{FF2B5EF4-FFF2-40B4-BE49-F238E27FC236}">
                <a16:creationId xmlns:a16="http://schemas.microsoft.com/office/drawing/2014/main" id="{9149B278-23BC-488A-A2E9-E57FBF73340E}"/>
              </a:ext>
            </a:extLst>
          </p:cNvPr>
          <p:cNvSpPr txBox="1"/>
          <p:nvPr/>
        </p:nvSpPr>
        <p:spPr>
          <a:xfrm>
            <a:off x="6166357" y="1661901"/>
            <a:ext cx="5603954" cy="646331"/>
          </a:xfrm>
          <a:prstGeom prst="rect">
            <a:avLst/>
          </a:prstGeom>
          <a:noFill/>
        </p:spPr>
        <p:txBody>
          <a:bodyPr wrap="square" rtlCol="0">
            <a:spAutoFit/>
          </a:bodyPr>
          <a:lstStyle/>
          <a:p>
            <a:r>
              <a:rPr lang="en-US" dirty="0"/>
              <a:t>Results of on the spot test conducted in grapes farm</a:t>
            </a:r>
          </a:p>
          <a:p>
            <a:r>
              <a:rPr lang="en-US" dirty="0"/>
              <a:t>Conducted at NRCG.</a:t>
            </a:r>
            <a:endParaRPr lang="en-IN" dirty="0"/>
          </a:p>
        </p:txBody>
      </p:sp>
      <p:graphicFrame>
        <p:nvGraphicFramePr>
          <p:cNvPr id="13" name="Table 12">
            <a:extLst>
              <a:ext uri="{FF2B5EF4-FFF2-40B4-BE49-F238E27FC236}">
                <a16:creationId xmlns:a16="http://schemas.microsoft.com/office/drawing/2014/main" id="{DC92E6EE-63B7-4D06-8C29-5112232C0B39}"/>
              </a:ext>
            </a:extLst>
          </p:cNvPr>
          <p:cNvGraphicFramePr>
            <a:graphicFrameLocks noGrp="1"/>
          </p:cNvGraphicFramePr>
          <p:nvPr>
            <p:extLst>
              <p:ext uri="{D42A27DB-BD31-4B8C-83A1-F6EECF244321}">
                <p14:modId xmlns:p14="http://schemas.microsoft.com/office/powerpoint/2010/main" val="4260837477"/>
              </p:ext>
            </p:extLst>
          </p:nvPr>
        </p:nvGraphicFramePr>
        <p:xfrm>
          <a:off x="6189684" y="2373867"/>
          <a:ext cx="5725160" cy="3087623"/>
        </p:xfrm>
        <a:graphic>
          <a:graphicData uri="http://schemas.openxmlformats.org/drawingml/2006/table">
            <a:tbl>
              <a:tblPr firstRow="1" firstCol="1" bandRow="1">
                <a:tableStyleId>{69012ECD-51FC-41F1-AA8D-1B2483CD663E}</a:tableStyleId>
              </a:tblPr>
              <a:tblGrid>
                <a:gridCol w="897255">
                  <a:extLst>
                    <a:ext uri="{9D8B030D-6E8A-4147-A177-3AD203B41FA5}">
                      <a16:colId xmlns:a16="http://schemas.microsoft.com/office/drawing/2014/main" val="35190316"/>
                    </a:ext>
                  </a:extLst>
                </a:gridCol>
                <a:gridCol w="1392555">
                  <a:extLst>
                    <a:ext uri="{9D8B030D-6E8A-4147-A177-3AD203B41FA5}">
                      <a16:colId xmlns:a16="http://schemas.microsoft.com/office/drawing/2014/main" val="2285702117"/>
                    </a:ext>
                  </a:extLst>
                </a:gridCol>
                <a:gridCol w="1144905">
                  <a:extLst>
                    <a:ext uri="{9D8B030D-6E8A-4147-A177-3AD203B41FA5}">
                      <a16:colId xmlns:a16="http://schemas.microsoft.com/office/drawing/2014/main" val="1061175540"/>
                    </a:ext>
                  </a:extLst>
                </a:gridCol>
                <a:gridCol w="1144905">
                  <a:extLst>
                    <a:ext uri="{9D8B030D-6E8A-4147-A177-3AD203B41FA5}">
                      <a16:colId xmlns:a16="http://schemas.microsoft.com/office/drawing/2014/main" val="2311555873"/>
                    </a:ext>
                  </a:extLst>
                </a:gridCol>
                <a:gridCol w="1145540">
                  <a:extLst>
                    <a:ext uri="{9D8B030D-6E8A-4147-A177-3AD203B41FA5}">
                      <a16:colId xmlns:a16="http://schemas.microsoft.com/office/drawing/2014/main" val="2709843067"/>
                    </a:ext>
                  </a:extLst>
                </a:gridCol>
              </a:tblGrid>
              <a:tr h="573572">
                <a:tc>
                  <a:txBody>
                    <a:bodyPr/>
                    <a:lstStyle/>
                    <a:p>
                      <a:pPr algn="just">
                        <a:lnSpc>
                          <a:spcPct val="107000"/>
                        </a:lnSpc>
                        <a:spcAft>
                          <a:spcPts val="800"/>
                        </a:spcAft>
                      </a:pPr>
                      <a:r>
                        <a:rPr lang="en-US" sz="1600" dirty="0">
                          <a:effectLst/>
                        </a:rPr>
                        <a:t>SR.NO.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SAMPLE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pH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EC (mS/cm)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Ppm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78874"/>
                  </a:ext>
                </a:extLst>
              </a:tr>
              <a:tr h="279339">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+- 0.1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0.019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497675"/>
                  </a:ext>
                </a:extLst>
              </a:tr>
              <a:tr h="279339">
                <a:tc>
                  <a:txBody>
                    <a:bodyPr/>
                    <a:lstStyle/>
                    <a:p>
                      <a:pPr algn="just">
                        <a:lnSpc>
                          <a:spcPct val="107000"/>
                        </a:lnSpc>
                        <a:spcAft>
                          <a:spcPts val="800"/>
                        </a:spcAft>
                      </a:pPr>
                      <a:r>
                        <a:rPr lang="en-US" sz="16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T1R1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4.94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9354428"/>
                  </a:ext>
                </a:extLst>
              </a:tr>
              <a:tr h="279339">
                <a:tc>
                  <a:txBody>
                    <a:bodyPr/>
                    <a:lstStyle/>
                    <a:p>
                      <a:pPr algn="just">
                        <a:lnSpc>
                          <a:spcPct val="107000"/>
                        </a:lnSpc>
                        <a:spcAft>
                          <a:spcPts val="800"/>
                        </a:spcAft>
                      </a:pPr>
                      <a:r>
                        <a:rPr lang="en-US" sz="16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T1R2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3.92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777406"/>
                  </a:ext>
                </a:extLst>
              </a:tr>
              <a:tr h="279339">
                <a:tc>
                  <a:txBody>
                    <a:bodyPr/>
                    <a:lstStyle/>
                    <a:p>
                      <a:pPr algn="just">
                        <a:lnSpc>
                          <a:spcPct val="107000"/>
                        </a:lnSpc>
                        <a:spcAft>
                          <a:spcPts val="800"/>
                        </a:spcAft>
                      </a:pPr>
                      <a:r>
                        <a:rPr lang="en-US" sz="16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T2R1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6.88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202187"/>
                  </a:ext>
                </a:extLst>
              </a:tr>
              <a:tr h="279339">
                <a:tc>
                  <a:txBody>
                    <a:bodyPr/>
                    <a:lstStyle/>
                    <a:p>
                      <a:pPr algn="just">
                        <a:lnSpc>
                          <a:spcPct val="107000"/>
                        </a:lnSpc>
                        <a:spcAft>
                          <a:spcPts val="800"/>
                        </a:spcAft>
                      </a:pPr>
                      <a:r>
                        <a:rPr lang="en-US" sz="16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T2R2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5.77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382672"/>
                  </a:ext>
                </a:extLst>
              </a:tr>
              <a:tr h="279339">
                <a:tc>
                  <a:txBody>
                    <a:bodyPr/>
                    <a:lstStyle/>
                    <a:p>
                      <a:pPr algn="just">
                        <a:lnSpc>
                          <a:spcPct val="107000"/>
                        </a:lnSpc>
                        <a:spcAft>
                          <a:spcPts val="800"/>
                        </a:spcAft>
                      </a:pPr>
                      <a:r>
                        <a:rPr lang="en-US" sz="16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T3R1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7.57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4248420"/>
                  </a:ext>
                </a:extLst>
              </a:tr>
              <a:tr h="279339">
                <a:tc>
                  <a:txBody>
                    <a:bodyPr/>
                    <a:lstStyle/>
                    <a:p>
                      <a:pPr algn="just">
                        <a:lnSpc>
                          <a:spcPct val="107000"/>
                        </a:lnSpc>
                        <a:spcAft>
                          <a:spcPts val="800"/>
                        </a:spcAft>
                      </a:pPr>
                      <a:r>
                        <a:rPr lang="en-US" sz="16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T3R2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55.5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0365248"/>
                  </a:ext>
                </a:extLst>
              </a:tr>
              <a:tr h="279339">
                <a:tc>
                  <a:txBody>
                    <a:bodyPr/>
                    <a:lstStyle/>
                    <a:p>
                      <a:pPr algn="just">
                        <a:lnSpc>
                          <a:spcPct val="107000"/>
                        </a:lnSpc>
                        <a:spcAft>
                          <a:spcPts val="800"/>
                        </a:spcAft>
                      </a:pPr>
                      <a:r>
                        <a:rPr lang="en-US" sz="1600" dirty="0">
                          <a:effectLst/>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T4R1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4.55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575012"/>
                  </a:ext>
                </a:extLst>
              </a:tr>
              <a:tr h="279339">
                <a:tc>
                  <a:txBody>
                    <a:bodyPr/>
                    <a:lstStyle/>
                    <a:p>
                      <a:pPr algn="just">
                        <a:lnSpc>
                          <a:spcPct val="107000"/>
                        </a:lnSpc>
                        <a:spcAft>
                          <a:spcPts val="800"/>
                        </a:spcAft>
                      </a:pPr>
                      <a:r>
                        <a:rPr lang="en-US" sz="16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T4R2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7.33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5.40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dirty="0">
                          <a:effectLst/>
                        </a:rPr>
                        <a:t>63.3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1749985"/>
                  </a:ext>
                </a:extLst>
              </a:tr>
            </a:tbl>
          </a:graphicData>
        </a:graphic>
      </p:graphicFrame>
      <p:sp>
        <p:nvSpPr>
          <p:cNvPr id="14" name="TextBox 13">
            <a:extLst>
              <a:ext uri="{FF2B5EF4-FFF2-40B4-BE49-F238E27FC236}">
                <a16:creationId xmlns:a16="http://schemas.microsoft.com/office/drawing/2014/main" id="{EB1B8965-DB59-4697-BD2D-6B5D099941B5}"/>
              </a:ext>
            </a:extLst>
          </p:cNvPr>
          <p:cNvSpPr txBox="1"/>
          <p:nvPr/>
        </p:nvSpPr>
        <p:spPr>
          <a:xfrm>
            <a:off x="6189684" y="5655076"/>
            <a:ext cx="5725160" cy="369332"/>
          </a:xfrm>
          <a:prstGeom prst="rect">
            <a:avLst/>
          </a:prstGeom>
          <a:noFill/>
        </p:spPr>
        <p:txBody>
          <a:bodyPr wrap="square" rtlCol="0">
            <a:spAutoFit/>
          </a:bodyPr>
          <a:lstStyle/>
          <a:p>
            <a:r>
              <a:rPr lang="en-US" dirty="0"/>
              <a:t>T1, T2, T3, T4 – Four different places in the farm.</a:t>
            </a:r>
          </a:p>
        </p:txBody>
      </p:sp>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Text Placeholder 2"/>
          <p:cNvSpPr>
            <a:spLocks noGrp="1"/>
          </p:cNvSpPr>
          <p:nvPr>
            <p:ph type="body" sz="half" idx="2"/>
          </p:nvPr>
        </p:nvSpPr>
        <p:spPr>
          <a:xfrm>
            <a:off x="380519" y="5459766"/>
            <a:ext cx="3506162" cy="712433"/>
          </a:xfrm>
        </p:spPr>
        <p:txBody>
          <a:bodyPr/>
          <a:lstStyle/>
          <a:p>
            <a:r>
              <a:rPr lang="en-US" dirty="0"/>
              <a:t>Observation is based on the data collected from tests conducted.</a:t>
            </a:r>
          </a:p>
        </p:txBody>
      </p:sp>
      <p:sp>
        <p:nvSpPr>
          <p:cNvPr id="5" name="Content Placeholder 4">
            <a:extLst>
              <a:ext uri="{FF2B5EF4-FFF2-40B4-BE49-F238E27FC236}">
                <a16:creationId xmlns:a16="http://schemas.microsoft.com/office/drawing/2014/main" id="{8BD8A122-3002-4E97-9BD2-049E8B1457E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The Soil Test Result is completed by showing the Values collected by sensors which have an average range from, for pH 6.45 - 7.85, EC (Electrical Conductivity) 3.06 - 6.80, ppm 20.0 - 80.0, Humidity 40% - 69%. These values are based on the test conducted to know moderate condition in which crops can grow well.</a:t>
            </a:r>
          </a:p>
          <a:p>
            <a:r>
              <a:rPr lang="en-US" sz="1800" dirty="0">
                <a:latin typeface="Calibri" panose="020F0502020204030204" pitchFamily="34" charset="0"/>
                <a:cs typeface="Calibri" panose="020F0502020204030204" pitchFamily="34" charset="0"/>
              </a:rPr>
              <a:t>Average value of pH, EC, ppm, moisture level, temperature and humidity at which the condition of soil i.e. concentration of micro and macro nutrients, rate of Nitrogen fixation, etc. are perfect, </a:t>
            </a:r>
            <a:r>
              <a:rPr lang="en-US" sz="1800" dirty="0" err="1">
                <a:latin typeface="Calibri" panose="020F0502020204030204" pitchFamily="34" charset="0"/>
                <a:cs typeface="Calibri" panose="020F0502020204030204" pitchFamily="34" charset="0"/>
              </a:rPr>
              <a:t>recpectively</a:t>
            </a:r>
            <a:r>
              <a:rPr lang="en-US" sz="1800" dirty="0">
                <a:latin typeface="Calibri" panose="020F0502020204030204" pitchFamily="34" charset="0"/>
                <a:cs typeface="Calibri" panose="020F0502020204030204" pitchFamily="34" charset="0"/>
              </a:rPr>
              <a:t> are </a:t>
            </a:r>
            <a:r>
              <a:rPr lang="en-US" sz="2000" dirty="0">
                <a:latin typeface="Calibri" panose="020F0502020204030204" pitchFamily="34" charset="0"/>
                <a:cs typeface="Calibri" panose="020F0502020204030204" pitchFamily="34" charset="0"/>
              </a:rPr>
              <a:t>7.45, 4.76,  62.9, 75%, 53%, 28</a:t>
            </a:r>
            <a:r>
              <a:rPr lang="en-IN" sz="2000" dirty="0">
                <a:effectLst/>
              </a:rPr>
              <a:t> </a:t>
            </a:r>
            <a:r>
              <a:rPr lang="en-IN" sz="1800" dirty="0">
                <a:effectLst/>
              </a:rPr>
              <a:t>°C.</a:t>
            </a:r>
            <a:endParaRPr lang="en-IN" sz="1800" dirty="0"/>
          </a:p>
        </p:txBody>
      </p:sp>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2B19B-D42D-424E-90E9-03803B951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27" y="253396"/>
            <a:ext cx="4898571" cy="6351207"/>
          </a:xfrm>
          <a:prstGeom prst="rect">
            <a:avLst/>
          </a:prstGeom>
        </p:spPr>
      </p:pic>
      <p:pic>
        <p:nvPicPr>
          <p:cNvPr id="6" name="Picture 5">
            <a:extLst>
              <a:ext uri="{FF2B5EF4-FFF2-40B4-BE49-F238E27FC236}">
                <a16:creationId xmlns:a16="http://schemas.microsoft.com/office/drawing/2014/main" id="{3D7C896A-590F-4487-A236-D9668A1BE775}"/>
              </a:ext>
            </a:extLst>
          </p:cNvPr>
          <p:cNvPicPr>
            <a:picLocks noChangeAspect="1"/>
          </p:cNvPicPr>
          <p:nvPr/>
        </p:nvPicPr>
        <p:blipFill rotWithShape="1">
          <a:blip r:embed="rId3">
            <a:extLst>
              <a:ext uri="{28A0092B-C50C-407E-A947-70E740481C1C}">
                <a14:useLocalDpi xmlns:a14="http://schemas.microsoft.com/office/drawing/2010/main" val="0"/>
              </a:ext>
            </a:extLst>
          </a:blip>
          <a:srcRect b="44771"/>
          <a:stretch/>
        </p:blipFill>
        <p:spPr>
          <a:xfrm>
            <a:off x="6018416" y="1407459"/>
            <a:ext cx="5814516" cy="4495800"/>
          </a:xfrm>
          <a:prstGeom prst="rect">
            <a:avLst/>
          </a:prstGeom>
        </p:spPr>
      </p:pic>
    </p:spTree>
    <p:extLst>
      <p:ext uri="{BB962C8B-B14F-4D97-AF65-F5344CB8AC3E}">
        <p14:creationId xmlns:p14="http://schemas.microsoft.com/office/powerpoint/2010/main" val="2092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IN" sz="1800" b="1" dirty="0">
                <a:latin typeface="Calibri" panose="020F0502020204030204" pitchFamily="34" charset="0"/>
                <a:ea typeface="Calibri" panose="020F0502020204030204" pitchFamily="34" charset="0"/>
                <a:cs typeface="Times New Roman" panose="02020603050405020304" pitchFamily="18" charset="0"/>
              </a:rPr>
              <a:t>Taking into consideration the results obtained for tests conducted</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it can be concluded that, every inch of the farm land is vital to maximize crop production.  To ideally use with every inch of the farmland accordingly, the use of sustainable IoT based Sensors and Communication technology for SOIL TESTING is not optional, but has become a necessity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pic>
        <p:nvPicPr>
          <p:cNvPr id="11" name="Picture 10">
            <a:extLst>
              <a:ext uri="{FF2B5EF4-FFF2-40B4-BE49-F238E27FC236}">
                <a16:creationId xmlns:a16="http://schemas.microsoft.com/office/drawing/2014/main" id="{893AF139-1402-40AE-9034-AFA8DE34A1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6743482" y="3068960"/>
            <a:ext cx="2746529" cy="3662039"/>
          </a:xfrm>
          <a:prstGeom prst="rect">
            <a:avLst/>
          </a:prstGeom>
        </p:spPr>
      </p:pic>
      <p:pic>
        <p:nvPicPr>
          <p:cNvPr id="6" name="Picture 5">
            <a:extLst>
              <a:ext uri="{FF2B5EF4-FFF2-40B4-BE49-F238E27FC236}">
                <a16:creationId xmlns:a16="http://schemas.microsoft.com/office/drawing/2014/main" id="{AA85AE53-00CC-4623-BCE0-00317E160F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778" y="3068961"/>
            <a:ext cx="2746529" cy="3662039"/>
          </a:xfrm>
          <a:prstGeom prst="rect">
            <a:avLst/>
          </a:prstGeom>
        </p:spPr>
      </p:pic>
      <p:pic>
        <p:nvPicPr>
          <p:cNvPr id="9" name="Picture 8">
            <a:extLst>
              <a:ext uri="{FF2B5EF4-FFF2-40B4-BE49-F238E27FC236}">
                <a16:creationId xmlns:a16="http://schemas.microsoft.com/office/drawing/2014/main" id="{986B57FE-93F6-4E20-A4F5-88AF671366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3329" y="3068960"/>
            <a:ext cx="2746530" cy="3662040"/>
          </a:xfrm>
          <a:prstGeom prst="rect">
            <a:avLst/>
          </a:prstGeom>
        </p:spPr>
      </p:pic>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62D2D4-29BD-4B47-BF57-4404F674048F}"/>
              </a:ext>
            </a:extLst>
          </p:cNvPr>
          <p:cNvSpPr txBox="1"/>
          <p:nvPr/>
        </p:nvSpPr>
        <p:spPr>
          <a:xfrm>
            <a:off x="5007006" y="2628781"/>
            <a:ext cx="6027938" cy="1600438"/>
          </a:xfrm>
          <a:prstGeom prst="rect">
            <a:avLst/>
          </a:prstGeom>
          <a:noFill/>
        </p:spPr>
        <p:txBody>
          <a:bodyPr wrap="square" rtlCol="0">
            <a:spAutoFit/>
          </a:bodyPr>
          <a:lstStyle/>
          <a:p>
            <a:pPr algn="ctr"/>
            <a:r>
              <a:rPr lang="en-US" sz="8000" b="1" dirty="0">
                <a:solidFill>
                  <a:srgbClr val="FFFF00"/>
                </a:solidFill>
                <a:latin typeface="Algerian" panose="04020705040A02060702" pitchFamily="82" charset="0"/>
              </a:rPr>
              <a:t>THANK YOU</a:t>
            </a:r>
            <a:endParaRPr lang="en-IN" sz="8000" b="1" dirty="0">
              <a:solidFill>
                <a:srgbClr val="FFFF00"/>
              </a:solidFill>
              <a:latin typeface="Algerian" panose="04020705040A02060702" pitchFamily="82" charset="0"/>
            </a:endParaRPr>
          </a:p>
          <a:p>
            <a:endParaRPr lang="en-IN" dirty="0"/>
          </a:p>
        </p:txBody>
      </p:sp>
    </p:spTree>
    <p:extLst>
      <p:ext uri="{BB962C8B-B14F-4D97-AF65-F5344CB8AC3E}">
        <p14:creationId xmlns:p14="http://schemas.microsoft.com/office/powerpoint/2010/main" val="134396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334</TotalTime>
  <Words>484</Words>
  <Application>Microsoft Office PowerPoint</Application>
  <PresentationFormat>Widescreen</PresentationFormat>
  <Paragraphs>130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Times New Roman</vt:lpstr>
      <vt:lpstr>Science Project 16x9</vt:lpstr>
      <vt:lpstr>SOIL TESTING AND ANALYSIS KIT</vt:lpstr>
      <vt:lpstr>PowerPoint Presentation</vt:lpstr>
      <vt:lpstr>Methodology</vt:lpstr>
      <vt:lpstr>RESULTS :</vt:lpstr>
      <vt:lpstr>Observations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SOIL TESTING KIT</dc:title>
  <dc:creator>sudhask060@gmail.com</dc:creator>
  <cp:lastModifiedBy>admin</cp:lastModifiedBy>
  <cp:revision>24</cp:revision>
  <dcterms:created xsi:type="dcterms:W3CDTF">2020-12-31T02:13:13Z</dcterms:created>
  <dcterms:modified xsi:type="dcterms:W3CDTF">2023-04-22T05:19:26Z</dcterms:modified>
</cp:coreProperties>
</file>