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630741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4ed52bb2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4ed52bb2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668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4ed52bb21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4ed52bb21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325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4ed52bb2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4ed52bb2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412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4ed52bb21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4ed52bb21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008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4ed52bb2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4ed52bb2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463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4ed52bb21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ed52bb2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27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4ed52bb21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4ed52bb2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98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4ed52bb2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4ed52bb2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05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4ed52bb2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4ed52bb2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68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4ed52bb21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4ed52bb2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0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4ed52bb2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4ed52bb2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017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4ed52bb21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d4ed52bb2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447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4ed52bb2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4ed52bb2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05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4ed52bb21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4ed52bb21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438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body" idx="1"/>
          </p:nvPr>
        </p:nvSpPr>
        <p:spPr>
          <a:xfrm>
            <a:off x="819150" y="1472025"/>
            <a:ext cx="7505700" cy="3163500"/>
          </a:xfrm>
          <a:prstGeom prst="rect">
            <a:avLst/>
          </a:prstGeom>
        </p:spPr>
        <p:txBody>
          <a:bodyPr spcFirstLastPara="1" wrap="square" lIns="91425" tIns="91425" rIns="91425" bIns="91425" anchor="ctr" anchorCtr="0">
            <a:normAutofit lnSpcReduction="10000"/>
          </a:bodyPr>
          <a:lstStyle/>
          <a:p>
            <a:pPr marL="0" lvl="0" indent="0" algn="ctr" rtl="0">
              <a:lnSpc>
                <a:spcPct val="100000"/>
              </a:lnSpc>
              <a:spcBef>
                <a:spcPts val="0"/>
              </a:spcBef>
              <a:spcAft>
                <a:spcPts val="0"/>
              </a:spcAft>
              <a:buClr>
                <a:srgbClr val="000000"/>
              </a:buClr>
              <a:buSzPts val="1800"/>
              <a:buFont typeface="Arial"/>
              <a:buNone/>
            </a:pPr>
            <a:r>
              <a:rPr lang="en" sz="2000" b="1">
                <a:solidFill>
                  <a:srgbClr val="000000"/>
                </a:solidFill>
                <a:latin typeface="Times New Roman"/>
                <a:ea typeface="Times New Roman"/>
                <a:cs typeface="Times New Roman"/>
                <a:sym typeface="Times New Roman"/>
              </a:rPr>
              <a:t>Second Year Bachelor of Technology</a:t>
            </a:r>
            <a:endParaRPr sz="2000" b="1">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In</a:t>
            </a:r>
            <a:endParaRPr sz="14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600"/>
              <a:buFont typeface="Arial"/>
              <a:buNone/>
            </a:pPr>
            <a:endParaRPr sz="14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800"/>
              <a:buFont typeface="Arial"/>
              <a:buNone/>
            </a:pPr>
            <a:r>
              <a:rPr lang="en" sz="1800" b="1">
                <a:solidFill>
                  <a:srgbClr val="000000"/>
                </a:solidFill>
                <a:latin typeface="Times New Roman"/>
                <a:ea typeface="Times New Roman"/>
                <a:cs typeface="Times New Roman"/>
                <a:sym typeface="Times New Roman"/>
              </a:rPr>
              <a:t>Electronics and Telecommunication Engineering</a:t>
            </a:r>
            <a:endParaRPr sz="18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2000"/>
              <a:buFont typeface="Arial"/>
              <a:buNone/>
            </a:pPr>
            <a:r>
              <a:rPr lang="en" sz="2000" b="1">
                <a:solidFill>
                  <a:srgbClr val="000000"/>
                </a:solidFill>
                <a:latin typeface="Times New Roman"/>
                <a:ea typeface="Times New Roman"/>
                <a:cs typeface="Times New Roman"/>
                <a:sym typeface="Times New Roman"/>
              </a:rPr>
              <a:t>School of Electrical Engineering</a:t>
            </a:r>
            <a:endParaRPr sz="2000" b="1">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900"/>
              <a:buFont typeface="Arial"/>
              <a:buNone/>
            </a:pPr>
            <a:endParaRPr sz="1900" b="1">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700"/>
              <a:buFont typeface="Arial"/>
              <a:buNone/>
            </a:pPr>
            <a:r>
              <a:rPr lang="en" sz="1700" b="1">
                <a:solidFill>
                  <a:srgbClr val="000000"/>
                </a:solidFill>
                <a:latin typeface="Times New Roman"/>
                <a:ea typeface="Times New Roman"/>
                <a:cs typeface="Times New Roman"/>
                <a:sym typeface="Times New Roman"/>
              </a:rPr>
              <a:t>Mrs. Savita Pawar</a:t>
            </a:r>
            <a:endParaRPr sz="1700" b="1">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500"/>
              <a:buFont typeface="Arial"/>
              <a:buNone/>
            </a:pPr>
            <a:r>
              <a:rPr lang="en" sz="1500">
                <a:solidFill>
                  <a:srgbClr val="000000"/>
                </a:solidFill>
                <a:latin typeface="Times New Roman"/>
                <a:ea typeface="Times New Roman"/>
                <a:cs typeface="Times New Roman"/>
                <a:sym typeface="Times New Roman"/>
              </a:rPr>
              <a:t>(Course Mentor)</a:t>
            </a:r>
            <a:endParaRPr sz="15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600"/>
              <a:buFont typeface="Arial"/>
              <a:buNone/>
            </a:pPr>
            <a:endParaRPr sz="16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600"/>
              <a:buFont typeface="Arial"/>
              <a:buNone/>
            </a:pPr>
            <a:r>
              <a:rPr lang="en" sz="1600">
                <a:solidFill>
                  <a:srgbClr val="000000"/>
                </a:solidFill>
                <a:latin typeface="Times New Roman"/>
                <a:ea typeface="Times New Roman"/>
                <a:cs typeface="Times New Roman"/>
                <a:sym typeface="Times New Roman"/>
              </a:rPr>
              <a:t>S207043 </a:t>
            </a:r>
            <a:r>
              <a:rPr lang="en" sz="1600" b="1">
                <a:solidFill>
                  <a:srgbClr val="000000"/>
                </a:solidFill>
                <a:latin typeface="Times New Roman"/>
                <a:ea typeface="Times New Roman"/>
                <a:cs typeface="Times New Roman"/>
                <a:sym typeface="Times New Roman"/>
              </a:rPr>
              <a:t>Akshay Kapase </a:t>
            </a:r>
            <a:r>
              <a:rPr lang="en" sz="1600">
                <a:solidFill>
                  <a:srgbClr val="000000"/>
                </a:solidFill>
                <a:latin typeface="Times New Roman"/>
                <a:ea typeface="Times New Roman"/>
                <a:cs typeface="Times New Roman"/>
                <a:sym typeface="Times New Roman"/>
              </a:rPr>
              <a:t>(224)</a:t>
            </a:r>
            <a:endParaRPr sz="16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600"/>
              <a:buFont typeface="Arial"/>
              <a:buNone/>
            </a:pPr>
            <a:r>
              <a:rPr lang="en" sz="1600">
                <a:solidFill>
                  <a:srgbClr val="000000"/>
                </a:solidFill>
                <a:latin typeface="Times New Roman"/>
                <a:ea typeface="Times New Roman"/>
                <a:cs typeface="Times New Roman"/>
                <a:sym typeface="Times New Roman"/>
              </a:rPr>
              <a:t>S207080 </a:t>
            </a:r>
            <a:r>
              <a:rPr lang="en" sz="1600" b="1">
                <a:solidFill>
                  <a:srgbClr val="000000"/>
                </a:solidFill>
                <a:latin typeface="Times New Roman"/>
                <a:ea typeface="Times New Roman"/>
                <a:cs typeface="Times New Roman"/>
                <a:sym typeface="Times New Roman"/>
              </a:rPr>
              <a:t>Dhiraj Patil</a:t>
            </a:r>
            <a:r>
              <a:rPr lang="en" sz="1600">
                <a:solidFill>
                  <a:srgbClr val="000000"/>
                </a:solidFill>
                <a:latin typeface="Times New Roman"/>
                <a:ea typeface="Times New Roman"/>
                <a:cs typeface="Times New Roman"/>
                <a:sym typeface="Times New Roman"/>
              </a:rPr>
              <a:t> (155)</a:t>
            </a:r>
            <a:endParaRPr sz="16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600"/>
              <a:buFont typeface="Arial"/>
              <a:buNone/>
            </a:pPr>
            <a:r>
              <a:rPr lang="en" sz="1600">
                <a:solidFill>
                  <a:srgbClr val="000000"/>
                </a:solidFill>
                <a:latin typeface="Times New Roman"/>
                <a:ea typeface="Times New Roman"/>
                <a:cs typeface="Times New Roman"/>
                <a:sym typeface="Times New Roman"/>
              </a:rPr>
              <a:t>S2070 </a:t>
            </a:r>
            <a:r>
              <a:rPr lang="en" sz="1600" b="1">
                <a:solidFill>
                  <a:srgbClr val="000000"/>
                </a:solidFill>
                <a:latin typeface="Times New Roman"/>
                <a:ea typeface="Times New Roman"/>
                <a:cs typeface="Times New Roman"/>
                <a:sym typeface="Times New Roman"/>
              </a:rPr>
              <a:t>Shrihari Eknathe</a:t>
            </a:r>
            <a:r>
              <a:rPr lang="en" sz="1600">
                <a:solidFill>
                  <a:srgbClr val="000000"/>
                </a:solidFill>
                <a:latin typeface="Times New Roman"/>
                <a:ea typeface="Times New Roman"/>
                <a:cs typeface="Times New Roman"/>
                <a:sym typeface="Times New Roman"/>
              </a:rPr>
              <a:t> (139)</a:t>
            </a:r>
            <a:endParaRPr sz="16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0000"/>
              </a:buClr>
              <a:buSzPts val="1600"/>
              <a:buFont typeface="Arial"/>
              <a:buNone/>
            </a:pPr>
            <a:r>
              <a:rPr lang="en" sz="1600">
                <a:solidFill>
                  <a:srgbClr val="000000"/>
                </a:solidFill>
                <a:latin typeface="Times New Roman"/>
                <a:ea typeface="Times New Roman"/>
                <a:cs typeface="Times New Roman"/>
                <a:sym typeface="Times New Roman"/>
              </a:rPr>
              <a:t>S207120 </a:t>
            </a:r>
            <a:r>
              <a:rPr lang="en" sz="1600" b="1">
                <a:solidFill>
                  <a:srgbClr val="000000"/>
                </a:solidFill>
                <a:latin typeface="Times New Roman"/>
                <a:ea typeface="Times New Roman"/>
                <a:cs typeface="Times New Roman"/>
                <a:sym typeface="Times New Roman"/>
              </a:rPr>
              <a:t>Shrikant Deshmukh</a:t>
            </a:r>
            <a:r>
              <a:rPr lang="en" sz="1600">
                <a:solidFill>
                  <a:srgbClr val="000000"/>
                </a:solidFill>
                <a:latin typeface="Times New Roman"/>
                <a:ea typeface="Times New Roman"/>
                <a:cs typeface="Times New Roman"/>
                <a:sym typeface="Times New Roman"/>
              </a:rPr>
              <a:t>(115)</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135" name="Google Shape;135;p14"/>
          <p:cNvPicPr preferRelativeResize="0"/>
          <p:nvPr/>
        </p:nvPicPr>
        <p:blipFill rotWithShape="1">
          <a:blip r:embed="rId3">
            <a:alphaModFix/>
          </a:blip>
          <a:srcRect/>
          <a:stretch/>
        </p:blipFill>
        <p:spPr>
          <a:xfrm>
            <a:off x="2428875" y="240150"/>
            <a:ext cx="4286250" cy="1047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Working Model</a:t>
            </a:r>
            <a:endParaRPr/>
          </a:p>
        </p:txBody>
      </p:sp>
      <p:pic>
        <p:nvPicPr>
          <p:cNvPr id="186" name="Google Shape;186;p22"/>
          <p:cNvPicPr preferRelativeResize="0"/>
          <p:nvPr/>
        </p:nvPicPr>
        <p:blipFill>
          <a:blip r:embed="rId3">
            <a:alphaModFix/>
          </a:blip>
          <a:stretch>
            <a:fillRect/>
          </a:stretch>
        </p:blipFill>
        <p:spPr>
          <a:xfrm>
            <a:off x="3052750" y="1800200"/>
            <a:ext cx="3038500"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19150" y="522466"/>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3D Model</a:t>
            </a:r>
            <a:r>
              <a:rPr lang="en" sz="1400" dirty="0"/>
              <a:t> Autodesk Fusion 360</a:t>
            </a:r>
            <a:endParaRPr sz="1400" dirty="0"/>
          </a:p>
        </p:txBody>
      </p:sp>
      <p:pic>
        <p:nvPicPr>
          <p:cNvPr id="192" name="Google Shape;192;p23"/>
          <p:cNvPicPr preferRelativeResize="0"/>
          <p:nvPr/>
        </p:nvPicPr>
        <p:blipFill>
          <a:blip r:embed="rId3">
            <a:alphaModFix/>
          </a:blip>
          <a:stretch>
            <a:fillRect/>
          </a:stretch>
        </p:blipFill>
        <p:spPr>
          <a:xfrm>
            <a:off x="2133097" y="1635195"/>
            <a:ext cx="4877806" cy="303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Applications</a:t>
            </a:r>
            <a:endParaRPr/>
          </a:p>
        </p:txBody>
      </p:sp>
      <p:sp>
        <p:nvSpPr>
          <p:cNvPr id="198" name="Google Shape;198;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We can use this prototype at the entrance of hospital, school,  malls , etc.  to measure the spo2 level and temperature of person before entrance to ensure he or she is physically alright</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It is self checking system which reduces risk of spreading the virus.</a:t>
            </a:r>
            <a:endParaRPr sz="18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Conclusion and Future Scope</a:t>
            </a:r>
            <a:endParaRPr/>
          </a:p>
        </p:txBody>
      </p:sp>
      <p:sp>
        <p:nvSpPr>
          <p:cNvPr id="204" name="Google Shape;204;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The project objective has been successfully achieved where the sensors were successfully interfaced.Overall, the prototype is cost effective, easy to operate, portable and durable. </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400">
                <a:solidFill>
                  <a:srgbClr val="000000"/>
                </a:solidFill>
                <a:latin typeface="Times New Roman"/>
                <a:ea typeface="Times New Roman"/>
                <a:cs typeface="Times New Roman"/>
                <a:sym typeface="Times New Roman"/>
              </a:rPr>
              <a:t>In future we are willing to enhance our prototype by connecting it to the liquid hand sanitizer dispenser. This will surely improve the quality of measurement and the overall process will become more convenient.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28365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Digital IR Thermometer</a:t>
            </a:r>
            <a:endParaRPr/>
          </a:p>
          <a:p>
            <a:pPr marL="0" lvl="0" indent="0" algn="ctr" rtl="0">
              <a:spcBef>
                <a:spcPts val="0"/>
              </a:spcBef>
              <a:spcAft>
                <a:spcPts val="0"/>
              </a:spcAft>
              <a:buNone/>
            </a:pPr>
            <a:r>
              <a:rPr lang="en"/>
              <a:t>With Pulse Oximeter</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Minor Project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768575"/>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Introduction</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Nowadays world is under endangered situation due to current COVID-19 pandemic. Our main goal is to design a contactless digital thermometer with pulse oximeter to measure the blood oxygen level. This are one of the main aspects related to our health. This is the effective way to check the important parameters related to health at a single platform. </a:t>
            </a: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Diagram</a:t>
            </a:r>
            <a:endParaRPr/>
          </a:p>
        </p:txBody>
      </p:sp>
      <p:pic>
        <p:nvPicPr>
          <p:cNvPr id="147" name="Google Shape;147;p16"/>
          <p:cNvPicPr preferRelativeResize="0"/>
          <p:nvPr/>
        </p:nvPicPr>
        <p:blipFill>
          <a:blip r:embed="rId3">
            <a:alphaModFix/>
          </a:blip>
          <a:stretch>
            <a:fillRect/>
          </a:stretch>
        </p:blipFill>
        <p:spPr>
          <a:xfrm>
            <a:off x="1982050" y="1573319"/>
            <a:ext cx="5468152" cy="3038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MLX90614 </a:t>
            </a:r>
            <a:r>
              <a:rPr lang="en" sz="1400"/>
              <a:t>Non contact temperature sensor</a:t>
            </a:r>
            <a:endParaRPr sz="1400"/>
          </a:p>
        </p:txBody>
      </p:sp>
      <p:sp>
        <p:nvSpPr>
          <p:cNvPr id="153" name="Google Shape;153;p17"/>
          <p:cNvSpPr txBox="1">
            <a:spLocks noGrp="1"/>
          </p:cNvSpPr>
          <p:nvPr>
            <p:ph type="body" idx="1"/>
          </p:nvPr>
        </p:nvSpPr>
        <p:spPr>
          <a:xfrm>
            <a:off x="4572000" y="1976114"/>
            <a:ext cx="3752850" cy="2611275"/>
          </a:xfrm>
          <a:prstGeom prst="rect">
            <a:avLst/>
          </a:prstGeom>
        </p:spPr>
        <p:txBody>
          <a:bodyPr spcFirstLastPara="1" wrap="square" lIns="91425" tIns="91425" rIns="91425" bIns="91425" anchor="t" anchorCtr="0">
            <a:normAutofit fontScale="70000" lnSpcReduction="20000"/>
          </a:bodyPr>
          <a:lstStyle/>
          <a:p>
            <a:pPr marL="457200" lvl="0" indent="-307975" algn="l" rtl="0">
              <a:spcBef>
                <a:spcPts val="0"/>
              </a:spcBef>
              <a:spcAft>
                <a:spcPts val="0"/>
              </a:spcAft>
              <a:buSzPct val="100000"/>
              <a:buAutoNum type="arabicPeriod"/>
            </a:pPr>
            <a:r>
              <a:rPr lang="en" sz="2000" dirty="0">
                <a:solidFill>
                  <a:srgbClr val="3E4141"/>
                </a:solidFill>
              </a:rPr>
              <a:t>The MLX90614 is an IR temperature sensor for non- contact    temperature    </a:t>
            </a:r>
            <a:r>
              <a:rPr lang="en" sz="2000" dirty="0" smtClean="0">
                <a:solidFill>
                  <a:srgbClr val="3E4141"/>
                </a:solidFill>
              </a:rPr>
              <a:t>measurements.</a:t>
            </a:r>
          </a:p>
          <a:p>
            <a:pPr marL="457200" lvl="0" indent="-307975" algn="l" rtl="0">
              <a:spcBef>
                <a:spcPts val="0"/>
              </a:spcBef>
              <a:spcAft>
                <a:spcPts val="0"/>
              </a:spcAft>
              <a:buSzPct val="100000"/>
              <a:buAutoNum type="arabicPeriod"/>
            </a:pPr>
            <a:endParaRPr lang="en" sz="2000" dirty="0" smtClean="0">
              <a:solidFill>
                <a:srgbClr val="3E4141"/>
              </a:solidFill>
            </a:endParaRPr>
          </a:p>
          <a:p>
            <a:pPr marL="457200" lvl="0" indent="-307975" algn="l" rtl="0">
              <a:spcBef>
                <a:spcPts val="0"/>
              </a:spcBef>
              <a:spcAft>
                <a:spcPts val="0"/>
              </a:spcAft>
              <a:buSzPct val="100000"/>
              <a:buAutoNum type="arabicPeriod"/>
            </a:pPr>
            <a:r>
              <a:rPr lang="en-US" sz="1800" dirty="0" smtClean="0"/>
              <a:t>Object </a:t>
            </a:r>
            <a:r>
              <a:rPr lang="en-US" sz="1800" dirty="0"/>
              <a:t>Temperature Range: -70° C to </a:t>
            </a:r>
            <a:r>
              <a:rPr lang="en-US" sz="1800" dirty="0" smtClean="0"/>
              <a:t>382.2°C</a:t>
            </a:r>
          </a:p>
          <a:p>
            <a:pPr marL="457200" lvl="0" indent="-307975" algn="l" rtl="0">
              <a:spcBef>
                <a:spcPts val="0"/>
              </a:spcBef>
              <a:spcAft>
                <a:spcPts val="0"/>
              </a:spcAft>
              <a:buSzPct val="100000"/>
              <a:buAutoNum type="arabicPeriod"/>
            </a:pPr>
            <a:endParaRPr lang="en-US" sz="1800" dirty="0" smtClean="0"/>
          </a:p>
          <a:p>
            <a:pPr marL="457200" lvl="0" indent="-307975" algn="l" rtl="0">
              <a:spcBef>
                <a:spcPts val="0"/>
              </a:spcBef>
              <a:spcAft>
                <a:spcPts val="0"/>
              </a:spcAft>
              <a:buSzPct val="100000"/>
              <a:buAutoNum type="arabicPeriod"/>
            </a:pPr>
            <a:r>
              <a:rPr lang="en-US" sz="1800" dirty="0" smtClean="0"/>
              <a:t>Ambient </a:t>
            </a:r>
            <a:r>
              <a:rPr lang="en-US" sz="1800" dirty="0"/>
              <a:t>Temperature Range: -40° C to 125°C</a:t>
            </a:r>
          </a:p>
          <a:p>
            <a:pPr marL="457200" lvl="0" indent="-307975" algn="l" rtl="0">
              <a:spcBef>
                <a:spcPts val="0"/>
              </a:spcBef>
              <a:spcAft>
                <a:spcPts val="0"/>
              </a:spcAft>
              <a:buSzPct val="100000"/>
              <a:buAutoNum type="arabicPeriod"/>
            </a:pPr>
            <a:endParaRPr sz="2000" dirty="0">
              <a:solidFill>
                <a:srgbClr val="3E4141"/>
              </a:solidFill>
            </a:endParaRPr>
          </a:p>
          <a:p>
            <a:pPr marL="457200" lvl="0" indent="-307975" algn="l" rtl="0">
              <a:spcBef>
                <a:spcPts val="0"/>
              </a:spcBef>
              <a:spcAft>
                <a:spcPts val="0"/>
              </a:spcAft>
              <a:buSzPct val="100000"/>
              <a:buAutoNum type="arabicPeriod"/>
            </a:pPr>
            <a:r>
              <a:rPr lang="en-US" sz="2000" dirty="0" smtClean="0"/>
              <a:t>Distance </a:t>
            </a:r>
            <a:r>
              <a:rPr lang="en-US" sz="2000" dirty="0"/>
              <a:t>between object and sensor: 2cm-5cm </a:t>
            </a:r>
            <a:r>
              <a:rPr lang="en-US" sz="2000" dirty="0" smtClean="0"/>
              <a:t>(approx.)</a:t>
            </a:r>
            <a:endParaRPr sz="2600" dirty="0"/>
          </a:p>
        </p:txBody>
      </p:sp>
      <p:pic>
        <p:nvPicPr>
          <p:cNvPr id="154" name="Google Shape;154;p17"/>
          <p:cNvPicPr preferRelativeResize="0"/>
          <p:nvPr/>
        </p:nvPicPr>
        <p:blipFill>
          <a:blip r:embed="rId3">
            <a:alphaModFix/>
          </a:blip>
          <a:stretch>
            <a:fillRect/>
          </a:stretch>
        </p:blipFill>
        <p:spPr>
          <a:xfrm>
            <a:off x="462150" y="1963463"/>
            <a:ext cx="4109850" cy="21214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MAX30100 </a:t>
            </a:r>
            <a:r>
              <a:rPr lang="en" sz="1400" dirty="0"/>
              <a:t>Pulse Oximeter Sensor</a:t>
            </a:r>
            <a:endParaRPr sz="1400" dirty="0"/>
          </a:p>
        </p:txBody>
      </p:sp>
      <p:sp>
        <p:nvSpPr>
          <p:cNvPr id="160" name="Google Shape;160;p18"/>
          <p:cNvSpPr txBox="1">
            <a:spLocks noGrp="1"/>
          </p:cNvSpPr>
          <p:nvPr>
            <p:ph type="body" idx="1"/>
          </p:nvPr>
        </p:nvSpPr>
        <p:spPr>
          <a:xfrm>
            <a:off x="4730129" y="2200060"/>
            <a:ext cx="3594721" cy="2708824"/>
          </a:xfrm>
          <a:prstGeom prst="rect">
            <a:avLst/>
          </a:prstGeom>
        </p:spPr>
        <p:txBody>
          <a:bodyPr spcFirstLastPara="1" wrap="square" lIns="91425" tIns="91425" rIns="91425" bIns="91425" anchor="t" anchorCtr="0">
            <a:normAutofit fontScale="55000" lnSpcReduction="20000"/>
          </a:bodyPr>
          <a:lstStyle/>
          <a:p>
            <a:pPr marL="457200" lvl="0" indent="-305435" algn="l" rtl="0">
              <a:lnSpc>
                <a:spcPct val="107000"/>
              </a:lnSpc>
              <a:spcBef>
                <a:spcPts val="0"/>
              </a:spcBef>
              <a:spcAft>
                <a:spcPts val="0"/>
              </a:spcAft>
              <a:buClr>
                <a:srgbClr val="000000"/>
              </a:buClr>
              <a:buSzPct val="100000"/>
              <a:buFont typeface="Arial"/>
              <a:buAutoNum type="arabicPeriod"/>
            </a:pPr>
            <a:r>
              <a:rPr lang="en" sz="2200" dirty="0">
                <a:solidFill>
                  <a:srgbClr val="000000"/>
                </a:solidFill>
                <a:latin typeface="Calibri" panose="020F0502020204030204" pitchFamily="34" charset="0"/>
                <a:ea typeface="Arial"/>
                <a:cs typeface="Calibri" panose="020F0502020204030204" pitchFamily="34" charset="0"/>
                <a:sym typeface="Arial"/>
              </a:rPr>
              <a:t>The MAX30100 is an integrated pulse oximetry and heart rate monitor sensor solution</a:t>
            </a:r>
            <a:r>
              <a:rPr lang="en" sz="2200" dirty="0" smtClean="0">
                <a:solidFill>
                  <a:srgbClr val="000000"/>
                </a:solidFill>
                <a:latin typeface="Calibri" panose="020F0502020204030204" pitchFamily="34" charset="0"/>
                <a:ea typeface="Arial"/>
                <a:cs typeface="Calibri" panose="020F0502020204030204" pitchFamily="34" charset="0"/>
                <a:sym typeface="Arial"/>
              </a:rPr>
              <a:t>.</a:t>
            </a:r>
          </a:p>
          <a:p>
            <a:pPr marL="457200" lvl="0" indent="-305435" algn="l" rtl="0">
              <a:lnSpc>
                <a:spcPct val="107000"/>
              </a:lnSpc>
              <a:spcBef>
                <a:spcPts val="0"/>
              </a:spcBef>
              <a:spcAft>
                <a:spcPts val="0"/>
              </a:spcAft>
              <a:buClr>
                <a:srgbClr val="000000"/>
              </a:buClr>
              <a:buSzPct val="100000"/>
              <a:buFont typeface="Arial"/>
              <a:buAutoNum type="arabicPeriod"/>
            </a:pPr>
            <a:endParaRPr sz="2200" dirty="0">
              <a:solidFill>
                <a:srgbClr val="000000"/>
              </a:solidFill>
              <a:latin typeface="Calibri" panose="020F0502020204030204" pitchFamily="34" charset="0"/>
              <a:ea typeface="Arial"/>
              <a:cs typeface="Calibri" panose="020F0502020204030204" pitchFamily="34" charset="0"/>
              <a:sym typeface="Arial"/>
            </a:endParaRPr>
          </a:p>
          <a:p>
            <a:pPr marL="457200" lvl="0" indent="-305435" algn="l" rtl="0">
              <a:lnSpc>
                <a:spcPct val="107000"/>
              </a:lnSpc>
              <a:spcBef>
                <a:spcPts val="0"/>
              </a:spcBef>
              <a:spcAft>
                <a:spcPts val="0"/>
              </a:spcAft>
              <a:buClr>
                <a:srgbClr val="000000"/>
              </a:buClr>
              <a:buSzPct val="100000"/>
              <a:buFont typeface="Arial"/>
              <a:buAutoNum type="arabicPeriod"/>
            </a:pPr>
            <a:r>
              <a:rPr lang="en" sz="2200" dirty="0">
                <a:solidFill>
                  <a:srgbClr val="000000"/>
                </a:solidFill>
                <a:latin typeface="Calibri" panose="020F0502020204030204" pitchFamily="34" charset="0"/>
                <a:ea typeface="Arial"/>
                <a:cs typeface="Calibri" panose="020F0502020204030204" pitchFamily="34" charset="0"/>
                <a:sym typeface="Arial"/>
              </a:rPr>
              <a:t>It combines two LEDs, a photodetector, optimized optics, and low-noise analog signal processing to detect pulse oximetry and heart-rate signals</a:t>
            </a:r>
            <a:r>
              <a:rPr lang="en" sz="2200" dirty="0" smtClean="0">
                <a:solidFill>
                  <a:srgbClr val="000000"/>
                </a:solidFill>
                <a:latin typeface="Calibri" panose="020F0502020204030204" pitchFamily="34" charset="0"/>
                <a:ea typeface="Arial"/>
                <a:cs typeface="Calibri" panose="020F0502020204030204" pitchFamily="34" charset="0"/>
                <a:sym typeface="Arial"/>
              </a:rPr>
              <a:t>.</a:t>
            </a:r>
          </a:p>
          <a:p>
            <a:pPr marL="151765" lvl="0" indent="0" algn="l" rtl="0">
              <a:lnSpc>
                <a:spcPct val="107000"/>
              </a:lnSpc>
              <a:spcBef>
                <a:spcPts val="0"/>
              </a:spcBef>
              <a:spcAft>
                <a:spcPts val="0"/>
              </a:spcAft>
              <a:buClr>
                <a:srgbClr val="000000"/>
              </a:buClr>
              <a:buSzPct val="100000"/>
              <a:buNone/>
            </a:pPr>
            <a:endParaRPr sz="2200" dirty="0">
              <a:solidFill>
                <a:srgbClr val="000000"/>
              </a:solidFill>
              <a:latin typeface="Calibri" panose="020F0502020204030204" pitchFamily="34" charset="0"/>
              <a:ea typeface="Arial"/>
              <a:cs typeface="Calibri" panose="020F0502020204030204" pitchFamily="34" charset="0"/>
              <a:sym typeface="Arial"/>
            </a:endParaRPr>
          </a:p>
          <a:p>
            <a:pPr marL="457200" lvl="0" indent="-305435" algn="l" rtl="0">
              <a:spcBef>
                <a:spcPts val="0"/>
              </a:spcBef>
              <a:spcAft>
                <a:spcPts val="0"/>
              </a:spcAft>
              <a:buClr>
                <a:srgbClr val="000000"/>
              </a:buClr>
              <a:buSzPct val="100000"/>
              <a:buFont typeface="Arial"/>
              <a:buAutoNum type="arabicPeriod"/>
            </a:pPr>
            <a:r>
              <a:rPr lang="en" sz="2200" dirty="0">
                <a:solidFill>
                  <a:srgbClr val="000000"/>
                </a:solidFill>
                <a:latin typeface="Calibri" panose="020F0502020204030204" pitchFamily="34" charset="0"/>
                <a:ea typeface="Arial"/>
                <a:cs typeface="Calibri" panose="020F0502020204030204" pitchFamily="34" charset="0"/>
                <a:sym typeface="Arial"/>
              </a:rPr>
              <a:t>The MAX30100 operates from 1.8V and 3.3V power supplies and can be powered down through software with negligible standby current, permitting the power supply to remain connected at all times.</a:t>
            </a:r>
            <a:endParaRPr dirty="0">
              <a:latin typeface="Calibri" panose="020F0502020204030204" pitchFamily="34" charset="0"/>
              <a:cs typeface="Calibri" panose="020F0502020204030204" pitchFamily="34" charset="0"/>
            </a:endParaRPr>
          </a:p>
        </p:txBody>
      </p:sp>
      <p:pic>
        <p:nvPicPr>
          <p:cNvPr id="161" name="Google Shape;161;p18"/>
          <p:cNvPicPr preferRelativeResize="0"/>
          <p:nvPr/>
        </p:nvPicPr>
        <p:blipFill>
          <a:blip r:embed="rId3">
            <a:alphaModFix/>
          </a:blip>
          <a:stretch>
            <a:fillRect/>
          </a:stretch>
        </p:blipFill>
        <p:spPr>
          <a:xfrm>
            <a:off x="819150" y="1982175"/>
            <a:ext cx="3753000" cy="244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20x04 LCD</a:t>
            </a:r>
            <a:endParaRPr/>
          </a:p>
        </p:txBody>
      </p:sp>
      <p:sp>
        <p:nvSpPr>
          <p:cNvPr id="167" name="Google Shape;167;p19"/>
          <p:cNvSpPr txBox="1">
            <a:spLocks noGrp="1"/>
          </p:cNvSpPr>
          <p:nvPr>
            <p:ph type="body" idx="1"/>
          </p:nvPr>
        </p:nvSpPr>
        <p:spPr>
          <a:xfrm>
            <a:off x="4572000" y="1990725"/>
            <a:ext cx="3753000" cy="2448000"/>
          </a:xfrm>
          <a:prstGeom prst="rect">
            <a:avLst/>
          </a:prstGeom>
        </p:spPr>
        <p:txBody>
          <a:bodyPr spcFirstLastPara="1" wrap="square" lIns="91425" tIns="91425" rIns="91425" bIns="91425" anchor="t" anchorCtr="0">
            <a:normAutofit fontScale="62500" lnSpcReduction="20000"/>
          </a:bodyPr>
          <a:lstStyle/>
          <a:p>
            <a:pPr marL="457200" lvl="0" indent="-291465" algn="l" rtl="0">
              <a:spcBef>
                <a:spcPts val="0"/>
              </a:spcBef>
              <a:spcAft>
                <a:spcPts val="0"/>
              </a:spcAft>
              <a:buSzPct val="100000"/>
              <a:buFont typeface="Arial"/>
              <a:buAutoNum type="arabicPeriod"/>
            </a:pPr>
            <a:r>
              <a:rPr lang="en" sz="1800">
                <a:solidFill>
                  <a:srgbClr val="212529"/>
                </a:solidFill>
                <a:latin typeface="Arial"/>
                <a:ea typeface="Arial"/>
                <a:cs typeface="Arial"/>
                <a:sym typeface="Arial"/>
              </a:rPr>
              <a:t>This is a 20x4  LCD display module with high speed I2C interface. It is able to display 20x4 characters on two lines, white characters on blue background.</a:t>
            </a:r>
            <a:endParaRPr sz="1800">
              <a:solidFill>
                <a:srgbClr val="212529"/>
              </a:solidFill>
              <a:latin typeface="Arial"/>
              <a:ea typeface="Arial"/>
              <a:cs typeface="Arial"/>
              <a:sym typeface="Arial"/>
            </a:endParaRPr>
          </a:p>
          <a:p>
            <a:pPr marL="457200" lvl="0" indent="-291465" algn="l" rtl="0">
              <a:spcBef>
                <a:spcPts val="0"/>
              </a:spcBef>
              <a:spcAft>
                <a:spcPts val="0"/>
              </a:spcAft>
              <a:buClr>
                <a:srgbClr val="000000"/>
              </a:buClr>
              <a:buSzPct val="100000"/>
              <a:buFont typeface="Arial"/>
              <a:buAutoNum type="arabicPeriod"/>
            </a:pPr>
            <a:r>
              <a:rPr lang="en" sz="1800">
                <a:solidFill>
                  <a:srgbClr val="000000"/>
                </a:solidFill>
                <a:latin typeface="Arial"/>
                <a:ea typeface="Arial"/>
                <a:cs typeface="Arial"/>
                <a:sym typeface="Arial"/>
              </a:rPr>
              <a:t>Generally, LCD display will run out of Arduino pin resource</a:t>
            </a:r>
            <a:endParaRPr sz="1800">
              <a:solidFill>
                <a:srgbClr val="000000"/>
              </a:solidFill>
              <a:latin typeface="Arial"/>
              <a:ea typeface="Arial"/>
              <a:cs typeface="Arial"/>
              <a:sym typeface="Arial"/>
            </a:endParaRPr>
          </a:p>
          <a:p>
            <a:pPr marL="457200" lvl="0" indent="-291465" algn="l" rtl="0">
              <a:spcBef>
                <a:spcPts val="0"/>
              </a:spcBef>
              <a:spcAft>
                <a:spcPts val="0"/>
              </a:spcAft>
              <a:buClr>
                <a:srgbClr val="000000"/>
              </a:buClr>
              <a:buSzPct val="100000"/>
              <a:buFont typeface="Arial"/>
              <a:buAutoNum type="arabicPeriod"/>
            </a:pPr>
            <a:r>
              <a:rPr lang="en" sz="1800">
                <a:solidFill>
                  <a:srgbClr val="000000"/>
                </a:solidFill>
                <a:latin typeface="Arial"/>
                <a:ea typeface="Arial"/>
                <a:cs typeface="Arial"/>
                <a:sym typeface="Arial"/>
              </a:rPr>
              <a:t>It needs 6 digital pins and 2 power pin for a LCD display . It is using I2C communication interface, With this I2C interface, only 2 lines (I2C) are required to display the information.</a:t>
            </a:r>
            <a:endParaRPr sz="1800">
              <a:solidFill>
                <a:srgbClr val="000000"/>
              </a:solidFill>
              <a:latin typeface="Arial"/>
              <a:ea typeface="Arial"/>
              <a:cs typeface="Arial"/>
              <a:sym typeface="Arial"/>
            </a:endParaRPr>
          </a:p>
          <a:p>
            <a:pPr marL="457200" lvl="0" indent="-291465" algn="l" rtl="0">
              <a:spcBef>
                <a:spcPts val="0"/>
              </a:spcBef>
              <a:spcAft>
                <a:spcPts val="0"/>
              </a:spcAft>
              <a:buClr>
                <a:srgbClr val="000000"/>
              </a:buClr>
              <a:buSzPct val="100000"/>
              <a:buFont typeface="Arial"/>
              <a:buAutoNum type="arabicPeriod"/>
            </a:pPr>
            <a:r>
              <a:rPr lang="en" sz="1800">
                <a:solidFill>
                  <a:srgbClr val="000000"/>
                </a:solidFill>
                <a:latin typeface="Arial"/>
                <a:ea typeface="Arial"/>
                <a:cs typeface="Arial"/>
                <a:sym typeface="Arial"/>
              </a:rPr>
              <a:t>It will save at least 4 digital / analog pins on Arduino. All connector are standard XH2.54 (Breadboard type). You can connect it with jumper wire directly. </a:t>
            </a:r>
            <a:endParaRPr/>
          </a:p>
        </p:txBody>
      </p:sp>
      <p:pic>
        <p:nvPicPr>
          <p:cNvPr id="168" name="Google Shape;168;p19"/>
          <p:cNvPicPr preferRelativeResize="0"/>
          <p:nvPr/>
        </p:nvPicPr>
        <p:blipFill>
          <a:blip r:embed="rId3">
            <a:alphaModFix/>
          </a:blip>
          <a:stretch>
            <a:fillRect/>
          </a:stretch>
        </p:blipFill>
        <p:spPr>
          <a:xfrm>
            <a:off x="620580" y="1990725"/>
            <a:ext cx="3814495" cy="24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Circuit Diagram </a:t>
            </a:r>
            <a:r>
              <a:rPr lang="en" sz="1400"/>
              <a:t>PROTEUS Software</a:t>
            </a:r>
            <a:endParaRPr sz="1400"/>
          </a:p>
        </p:txBody>
      </p:sp>
      <p:pic>
        <p:nvPicPr>
          <p:cNvPr id="174" name="Google Shape;174;p20"/>
          <p:cNvPicPr preferRelativeResize="0"/>
          <p:nvPr/>
        </p:nvPicPr>
        <p:blipFill>
          <a:blip r:embed="rId3">
            <a:alphaModFix/>
          </a:blip>
          <a:stretch>
            <a:fillRect/>
          </a:stretch>
        </p:blipFill>
        <p:spPr>
          <a:xfrm>
            <a:off x="2314663" y="1800200"/>
            <a:ext cx="4514672" cy="3038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Working</a:t>
            </a:r>
            <a:endParaRPr/>
          </a:p>
        </p:txBody>
      </p:sp>
      <p:sp>
        <p:nvSpPr>
          <p:cNvPr id="180" name="Google Shape;180;p21"/>
          <p:cNvSpPr txBox="1">
            <a:spLocks noGrp="1"/>
          </p:cNvSpPr>
          <p:nvPr>
            <p:ph type="body" idx="1"/>
          </p:nvPr>
        </p:nvSpPr>
        <p:spPr>
          <a:xfrm>
            <a:off x="819150" y="1874250"/>
            <a:ext cx="7505700" cy="2730000"/>
          </a:xfrm>
          <a:prstGeom prst="rect">
            <a:avLst/>
          </a:prstGeom>
        </p:spPr>
        <p:txBody>
          <a:bodyPr spcFirstLastPara="1" wrap="square" lIns="91425" tIns="91425" rIns="91425" bIns="91425" anchor="ctr" anchorCtr="0">
            <a:normAutofit/>
          </a:bodyPr>
          <a:lstStyle/>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Turn on Arduino by connecting it to the laptop.</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Gently place the finger on the MAX30100 sensor.</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The value of Spo2 Level will get printed on the LCD display.</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If the spo2 level is greater than or equal to 95% then the green</a:t>
            </a:r>
            <a:endParaRPr sz="1400">
              <a:solidFill>
                <a:srgbClr val="000000"/>
              </a:solidFill>
              <a:latin typeface="Times New Roman"/>
              <a:ea typeface="Times New Roman"/>
              <a:cs typeface="Times New Roman"/>
              <a:sym typeface="Times New Roman"/>
            </a:endParaRPr>
          </a:p>
          <a:p>
            <a:pPr marL="45720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LED will glow otherwise the red LED will grow as a indicator.</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Now gently hold the forehead toward the MLX90614 sensor to get the temperature reading.</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The reading will be displayed on the LCD on the successful attempt and If the temperature exceeds 37 degree Celsius then the red LED will glow otherwise green LED will Glow to indicate safe temperature condition</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572</Words>
  <Application>Microsoft Office PowerPoint</Application>
  <PresentationFormat>On-screen Show (16:9)</PresentationFormat>
  <Paragraphs>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Nunito</vt:lpstr>
      <vt:lpstr>Shift</vt:lpstr>
      <vt:lpstr>PowerPoint Presentation</vt:lpstr>
      <vt:lpstr>Digital IR Thermometer With Pulse Oximeter</vt:lpstr>
      <vt:lpstr>Introduction</vt:lpstr>
      <vt:lpstr>Block Diagram</vt:lpstr>
      <vt:lpstr>MLX90614 Non contact temperature sensor</vt:lpstr>
      <vt:lpstr>MAX30100 Pulse Oximeter Sensor</vt:lpstr>
      <vt:lpstr>20x04 LCD</vt:lpstr>
      <vt:lpstr>Circuit Diagram PROTEUS Software</vt:lpstr>
      <vt:lpstr>Working</vt:lpstr>
      <vt:lpstr>Working Model</vt:lpstr>
      <vt:lpstr>3D Model Autodesk Fusion 360</vt:lpstr>
      <vt:lpstr>Applications</vt:lpstr>
      <vt:lpstr>Conclusion and Future Scope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SHRIHARI EKNATHE</cp:lastModifiedBy>
  <cp:revision>4</cp:revision>
  <dcterms:modified xsi:type="dcterms:W3CDTF">2022-02-12T08:46:07Z</dcterms:modified>
</cp:coreProperties>
</file>