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1"/>
  </p:sldMasterIdLst>
  <p:notesMasterIdLst>
    <p:notesMasterId r:id="rId27"/>
  </p:notes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77" r:id="rId14"/>
    <p:sldId id="278" r:id="rId15"/>
    <p:sldId id="279" r:id="rId16"/>
    <p:sldId id="284" r:id="rId17"/>
    <p:sldId id="280" r:id="rId18"/>
    <p:sldId id="282" r:id="rId19"/>
    <p:sldId id="283" r:id="rId20"/>
    <p:sldId id="268" r:id="rId21"/>
    <p:sldId id="272" r:id="rId22"/>
    <p:sldId id="273" r:id="rId23"/>
    <p:sldId id="274" r:id="rId24"/>
    <p:sldId id="275"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A77BA8-74BD-4E9F-A350-69BAFA3A13E3}" type="datetimeFigureOut">
              <a:rPr lang="en-IN" smtClean="0"/>
              <a:t>16/09/2022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A3E8BD-7590-4A07-AAE4-9672FAAA1535}" type="slidenum">
              <a:rPr lang="en-IN" smtClean="0"/>
              <a:t>‹#›</a:t>
            </a:fld>
            <a:endParaRPr lang="en-IN"/>
          </a:p>
        </p:txBody>
      </p:sp>
    </p:spTree>
    <p:extLst>
      <p:ext uri="{BB962C8B-B14F-4D97-AF65-F5344CB8AC3E}">
        <p14:creationId xmlns:p14="http://schemas.microsoft.com/office/powerpoint/2010/main" val="3351271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8211cf97e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08211cf97e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9694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099896d10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099896d10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08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8211cf97e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08211cf97e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2989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8211cf97e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08211cf97e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5000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8211cf97e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08211cf97e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3947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8211cf97e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08211cf97e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1094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8211cf97e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08211cf97e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3920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8211cf97e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08211cf97e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49221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8211cf97e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08211cf97e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9188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8211cf97e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08211cf97e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0191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8211cf97e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08211cf97e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1638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0289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8211cf97e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08211cf97e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87446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08211cf97e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08211cf97e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83827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08211cf97e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08211cf97e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66178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08211cf97e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08211cf97e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57088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8211cf97e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08211cf97e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36008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08211cf97e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08211cf97e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5661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8211cf97e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8211cf97e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8378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08211cf97e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08211cf97e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30110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8211cf97e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8211cf97e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09051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8211cf97e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08211cf97e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6143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099896d10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099896d10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5634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099896d10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099896d10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1061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099896d10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099896d10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70723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D6E507C-A407-48B9-95A5-614E8914A86B}" type="datetimeFigureOut">
              <a:rPr lang="en-IN" smtClean="0"/>
              <a:t>16/09/2022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7E2EE4B2-FE59-4472-A597-A680DAEFE29E}"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59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6E507C-A407-48B9-95A5-614E8914A86B}" type="datetimeFigureOut">
              <a:rPr lang="en-IN" smtClean="0"/>
              <a:t>16/09/2022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2EE4B2-FE59-4472-A597-A680DAEFE29E}" type="slidenum">
              <a:rPr lang="en-IN" smtClean="0"/>
              <a:t>‹#›</a:t>
            </a:fld>
            <a:endParaRPr lang="en-IN"/>
          </a:p>
        </p:txBody>
      </p:sp>
    </p:spTree>
    <p:extLst>
      <p:ext uri="{BB962C8B-B14F-4D97-AF65-F5344CB8AC3E}">
        <p14:creationId xmlns:p14="http://schemas.microsoft.com/office/powerpoint/2010/main" val="1032255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6E507C-A407-48B9-95A5-614E8914A86B}"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2EE4B2-FE59-4472-A597-A680DAEFE29E}"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9093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6E507C-A407-48B9-95A5-614E8914A86B}"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2EE4B2-FE59-4472-A597-A680DAEFE29E}"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5088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6E507C-A407-48B9-95A5-614E8914A86B}"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2EE4B2-FE59-4472-A597-A680DAEFE29E}" type="slidenum">
              <a:rPr lang="en-IN" smtClean="0"/>
              <a:t>‹#›</a:t>
            </a:fld>
            <a:endParaRPr lang="en-IN"/>
          </a:p>
        </p:txBody>
      </p:sp>
    </p:spTree>
    <p:extLst>
      <p:ext uri="{BB962C8B-B14F-4D97-AF65-F5344CB8AC3E}">
        <p14:creationId xmlns:p14="http://schemas.microsoft.com/office/powerpoint/2010/main" val="1357650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6E507C-A407-48B9-95A5-614E8914A86B}"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2EE4B2-FE59-4472-A597-A680DAEFE29E}"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7107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6E507C-A407-48B9-95A5-614E8914A86B}"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2EE4B2-FE59-4472-A597-A680DAEFE29E}"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0532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E507C-A407-48B9-95A5-614E8914A86B}"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2EE4B2-FE59-4472-A597-A680DAEFE29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9908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E507C-A407-48B9-95A5-614E8914A86B}"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2EE4B2-FE59-4472-A597-A680DAEFE29E}"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374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7" name="Google Shape;27;p4"/>
          <p:cNvSpPr txBox="1">
            <a:spLocks noGrp="1"/>
          </p:cNvSpPr>
          <p:nvPr>
            <p:ph type="title"/>
          </p:nvPr>
        </p:nvSpPr>
        <p:spPr>
          <a:xfrm>
            <a:off x="415600" y="593367"/>
            <a:ext cx="11360800" cy="9432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415600" y="1688433"/>
            <a:ext cx="11360800" cy="44036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433799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653667" y="701800"/>
            <a:ext cx="7484800" cy="54544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7200" b="0">
                <a:solidFill>
                  <a:schemeClr val="dk2"/>
                </a:solidFill>
              </a:defRPr>
            </a:lvl1pPr>
            <a:lvl2pPr lvl="1">
              <a:spcBef>
                <a:spcPts val="0"/>
              </a:spcBef>
              <a:spcAft>
                <a:spcPts val="0"/>
              </a:spcAft>
              <a:buClr>
                <a:schemeClr val="dk2"/>
              </a:buClr>
              <a:buSzPts val="5400"/>
              <a:buNone/>
              <a:defRPr sz="7200" b="0">
                <a:solidFill>
                  <a:schemeClr val="dk2"/>
                </a:solidFill>
              </a:defRPr>
            </a:lvl2pPr>
            <a:lvl3pPr lvl="2">
              <a:spcBef>
                <a:spcPts val="0"/>
              </a:spcBef>
              <a:spcAft>
                <a:spcPts val="0"/>
              </a:spcAft>
              <a:buClr>
                <a:schemeClr val="dk2"/>
              </a:buClr>
              <a:buSzPts val="5400"/>
              <a:buNone/>
              <a:defRPr sz="7200" b="0">
                <a:solidFill>
                  <a:schemeClr val="dk2"/>
                </a:solidFill>
              </a:defRPr>
            </a:lvl3pPr>
            <a:lvl4pPr lvl="3">
              <a:spcBef>
                <a:spcPts val="0"/>
              </a:spcBef>
              <a:spcAft>
                <a:spcPts val="0"/>
              </a:spcAft>
              <a:buClr>
                <a:schemeClr val="dk2"/>
              </a:buClr>
              <a:buSzPts val="5400"/>
              <a:buNone/>
              <a:defRPr sz="7200" b="0">
                <a:solidFill>
                  <a:schemeClr val="dk2"/>
                </a:solidFill>
              </a:defRPr>
            </a:lvl4pPr>
            <a:lvl5pPr lvl="4">
              <a:spcBef>
                <a:spcPts val="0"/>
              </a:spcBef>
              <a:spcAft>
                <a:spcPts val="0"/>
              </a:spcAft>
              <a:buClr>
                <a:schemeClr val="dk2"/>
              </a:buClr>
              <a:buSzPts val="5400"/>
              <a:buNone/>
              <a:defRPr sz="7200" b="0">
                <a:solidFill>
                  <a:schemeClr val="dk2"/>
                </a:solidFill>
              </a:defRPr>
            </a:lvl5pPr>
            <a:lvl6pPr lvl="5">
              <a:spcBef>
                <a:spcPts val="0"/>
              </a:spcBef>
              <a:spcAft>
                <a:spcPts val="0"/>
              </a:spcAft>
              <a:buClr>
                <a:schemeClr val="dk2"/>
              </a:buClr>
              <a:buSzPts val="5400"/>
              <a:buNone/>
              <a:defRPr sz="7200" b="0">
                <a:solidFill>
                  <a:schemeClr val="dk2"/>
                </a:solidFill>
              </a:defRPr>
            </a:lvl6pPr>
            <a:lvl7pPr lvl="6">
              <a:spcBef>
                <a:spcPts val="0"/>
              </a:spcBef>
              <a:spcAft>
                <a:spcPts val="0"/>
              </a:spcAft>
              <a:buClr>
                <a:schemeClr val="dk2"/>
              </a:buClr>
              <a:buSzPts val="5400"/>
              <a:buNone/>
              <a:defRPr sz="7200" b="0">
                <a:solidFill>
                  <a:schemeClr val="dk2"/>
                </a:solidFill>
              </a:defRPr>
            </a:lvl7pPr>
            <a:lvl8pPr lvl="7">
              <a:spcBef>
                <a:spcPts val="0"/>
              </a:spcBef>
              <a:spcAft>
                <a:spcPts val="0"/>
              </a:spcAft>
              <a:buClr>
                <a:schemeClr val="dk2"/>
              </a:buClr>
              <a:buSzPts val="5400"/>
              <a:buNone/>
              <a:defRPr sz="7200" b="0">
                <a:solidFill>
                  <a:schemeClr val="dk2"/>
                </a:solidFill>
              </a:defRPr>
            </a:lvl8pPr>
            <a:lvl9pPr lvl="8">
              <a:spcBef>
                <a:spcPts val="0"/>
              </a:spcBef>
              <a:spcAft>
                <a:spcPts val="0"/>
              </a:spcAft>
              <a:buClr>
                <a:schemeClr val="dk2"/>
              </a:buClr>
              <a:buSzPts val="5400"/>
              <a:buNone/>
              <a:defRPr sz="7200" b="0">
                <a:solidFill>
                  <a:schemeClr val="dk2"/>
                </a:solidFill>
              </a:defRPr>
            </a:lvl9pPr>
          </a:lstStyle>
          <a:p>
            <a:endParaRPr/>
          </a:p>
        </p:txBody>
      </p:sp>
      <p:sp>
        <p:nvSpPr>
          <p:cNvPr id="44" name="Google Shape;4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65843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E507C-A407-48B9-95A5-614E8914A86B}"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2EE4B2-FE59-4472-A597-A680DAEFE29E}" type="slidenum">
              <a:rPr lang="en-IN" smtClean="0"/>
              <a:t>‹#›</a:t>
            </a:fld>
            <a:endParaRPr lang="en-IN"/>
          </a:p>
        </p:txBody>
      </p:sp>
    </p:spTree>
    <p:extLst>
      <p:ext uri="{BB962C8B-B14F-4D97-AF65-F5344CB8AC3E}">
        <p14:creationId xmlns:p14="http://schemas.microsoft.com/office/powerpoint/2010/main" val="3115255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6E507C-A407-48B9-95A5-614E8914A86B}"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2EE4B2-FE59-4472-A597-A680DAEFE29E}"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3096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D6E507C-A407-48B9-95A5-614E8914A86B}" type="datetimeFigureOut">
              <a:rPr lang="en-IN" smtClean="0"/>
              <a:t>16/09/2022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2EE4B2-FE59-4472-A597-A680DAEFE29E}" type="slidenum">
              <a:rPr lang="en-IN" smtClean="0"/>
              <a:t>‹#›</a:t>
            </a:fld>
            <a:endParaRPr lang="en-IN"/>
          </a:p>
        </p:txBody>
      </p:sp>
    </p:spTree>
    <p:extLst>
      <p:ext uri="{BB962C8B-B14F-4D97-AF65-F5344CB8AC3E}">
        <p14:creationId xmlns:p14="http://schemas.microsoft.com/office/powerpoint/2010/main" val="2477931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D6E507C-A407-48B9-95A5-614E8914A86B}" type="datetimeFigureOut">
              <a:rPr lang="en-IN" smtClean="0"/>
              <a:t>16/09/2022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2EE4B2-FE59-4472-A597-A680DAEFE29E}"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6227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D6E507C-A407-48B9-95A5-614E8914A86B}" type="datetimeFigureOut">
              <a:rPr lang="en-IN" smtClean="0"/>
              <a:t>16/09/2022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2EE4B2-FE59-4472-A597-A680DAEFE29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7738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6E507C-A407-48B9-95A5-614E8914A86B}" type="datetimeFigureOut">
              <a:rPr lang="en-IN" smtClean="0"/>
              <a:t>16/09/2022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2EE4B2-FE59-4472-A597-A680DAEFE29E}" type="slidenum">
              <a:rPr lang="en-IN" smtClean="0"/>
              <a:t>‹#›</a:t>
            </a:fld>
            <a:endParaRPr lang="en-IN"/>
          </a:p>
        </p:txBody>
      </p:sp>
    </p:spTree>
    <p:extLst>
      <p:ext uri="{BB962C8B-B14F-4D97-AF65-F5344CB8AC3E}">
        <p14:creationId xmlns:p14="http://schemas.microsoft.com/office/powerpoint/2010/main" val="2412656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6E507C-A407-48B9-95A5-614E8914A86B}" type="datetimeFigureOut">
              <a:rPr lang="en-IN" smtClean="0"/>
              <a:t>16/09/2022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2EE4B2-FE59-4472-A597-A680DAEFE29E}"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1085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6E507C-A407-48B9-95A5-614E8914A86B}" type="datetimeFigureOut">
              <a:rPr lang="en-IN" smtClean="0"/>
              <a:t>16/09/2022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2EE4B2-FE59-4472-A597-A680DAEFE29E}" type="slidenum">
              <a:rPr lang="en-IN" smtClean="0"/>
              <a:t>‹#›</a:t>
            </a:fld>
            <a:endParaRPr lang="en-IN"/>
          </a:p>
        </p:txBody>
      </p:sp>
    </p:spTree>
    <p:extLst>
      <p:ext uri="{BB962C8B-B14F-4D97-AF65-F5344CB8AC3E}">
        <p14:creationId xmlns:p14="http://schemas.microsoft.com/office/powerpoint/2010/main" val="869126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6E507C-A407-48B9-95A5-614E8914A86B}" type="datetimeFigureOut">
              <a:rPr lang="en-IN" smtClean="0"/>
              <a:t>16/09/2022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E2EE4B2-FE59-4472-A597-A680DAEFE29E}" type="slidenum">
              <a:rPr lang="en-IN" smtClean="0"/>
              <a:t>‹#›</a:t>
            </a:fld>
            <a:endParaRPr lang="en-IN"/>
          </a:p>
        </p:txBody>
      </p:sp>
    </p:spTree>
    <p:extLst>
      <p:ext uri="{BB962C8B-B14F-4D97-AF65-F5344CB8AC3E}">
        <p14:creationId xmlns:p14="http://schemas.microsoft.com/office/powerpoint/2010/main" val="142328728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hyperlink" Target="https://robu.in/product/apm-2-8-multicopter-flight-controller-2-5-2-6-upgraded-built-compass/#tab-additional_information" TargetMode="External"/><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p:nvPr/>
        </p:nvSpPr>
        <p:spPr>
          <a:xfrm>
            <a:off x="547633" y="522767"/>
            <a:ext cx="4692400" cy="615513"/>
          </a:xfrm>
          <a:prstGeom prst="rect">
            <a:avLst/>
          </a:prstGeom>
          <a:noFill/>
          <a:ln>
            <a:noFill/>
          </a:ln>
        </p:spPr>
        <p:txBody>
          <a:bodyPr spcFirstLastPara="1" wrap="square" lIns="121900" tIns="121900" rIns="121900" bIns="121900" anchor="t" anchorCtr="0">
            <a:spAutoFit/>
          </a:bodyPr>
          <a:lstStyle/>
          <a:p>
            <a:endParaRPr sz="2400">
              <a:latin typeface="Open Sans"/>
              <a:ea typeface="Open Sans"/>
              <a:cs typeface="Open Sans"/>
              <a:sym typeface="Open Sans"/>
            </a:endParaRPr>
          </a:p>
        </p:txBody>
      </p:sp>
      <p:pic>
        <p:nvPicPr>
          <p:cNvPr id="73" name="Google Shape;73;p14"/>
          <p:cNvPicPr preferRelativeResize="0"/>
          <p:nvPr/>
        </p:nvPicPr>
        <p:blipFill>
          <a:blip r:embed="rId3">
            <a:alphaModFix/>
          </a:blip>
          <a:stretch>
            <a:fillRect/>
          </a:stretch>
        </p:blipFill>
        <p:spPr>
          <a:xfrm>
            <a:off x="3238500" y="624767"/>
            <a:ext cx="5715000" cy="1397000"/>
          </a:xfrm>
          <a:prstGeom prst="rect">
            <a:avLst/>
          </a:prstGeom>
          <a:noFill/>
          <a:ln>
            <a:noFill/>
          </a:ln>
        </p:spPr>
      </p:pic>
      <p:sp>
        <p:nvSpPr>
          <p:cNvPr id="74" name="Google Shape;74;p14"/>
          <p:cNvSpPr txBox="1"/>
          <p:nvPr/>
        </p:nvSpPr>
        <p:spPr>
          <a:xfrm>
            <a:off x="497867" y="2203034"/>
            <a:ext cx="10704000" cy="4124166"/>
          </a:xfrm>
          <a:prstGeom prst="rect">
            <a:avLst/>
          </a:prstGeom>
          <a:noFill/>
          <a:ln>
            <a:noFill/>
          </a:ln>
        </p:spPr>
        <p:txBody>
          <a:bodyPr spcFirstLastPara="1" wrap="square" lIns="121900" tIns="121900" rIns="121900" bIns="121900" anchor="t" anchorCtr="0">
            <a:spAutoFit/>
          </a:bodyPr>
          <a:lstStyle/>
          <a:p>
            <a:pPr algn="ctr"/>
            <a:r>
              <a:rPr lang="en" sz="2000" b="1" dirty="0">
                <a:latin typeface="Times New Roman"/>
                <a:ea typeface="Times New Roman"/>
                <a:cs typeface="Times New Roman"/>
                <a:sym typeface="Times New Roman"/>
              </a:rPr>
              <a:t>Third Year Bachelor of Technology </a:t>
            </a:r>
            <a:endParaRPr sz="2000" b="1" dirty="0">
              <a:latin typeface="Times New Roman"/>
              <a:ea typeface="Times New Roman"/>
              <a:cs typeface="Times New Roman"/>
              <a:sym typeface="Times New Roman"/>
            </a:endParaRPr>
          </a:p>
          <a:p>
            <a:pPr algn="ctr"/>
            <a:r>
              <a:rPr lang="en" sz="2000" b="1" dirty="0">
                <a:latin typeface="Times New Roman"/>
                <a:ea typeface="Times New Roman"/>
                <a:cs typeface="Times New Roman"/>
                <a:sym typeface="Times New Roman"/>
              </a:rPr>
              <a:t>In</a:t>
            </a:r>
            <a:endParaRPr sz="2000" b="1" dirty="0">
              <a:latin typeface="Times New Roman"/>
              <a:ea typeface="Times New Roman"/>
              <a:cs typeface="Times New Roman"/>
              <a:sym typeface="Times New Roman"/>
            </a:endParaRPr>
          </a:p>
          <a:p>
            <a:pPr algn="ctr"/>
            <a:r>
              <a:rPr lang="en" sz="2000" b="1" dirty="0">
                <a:latin typeface="Times New Roman"/>
                <a:ea typeface="Times New Roman"/>
                <a:cs typeface="Times New Roman"/>
                <a:sym typeface="Times New Roman"/>
              </a:rPr>
              <a:t>Electronics and telecommunication Engineering</a:t>
            </a:r>
            <a:endParaRPr sz="2000" b="1" dirty="0">
              <a:latin typeface="Times New Roman"/>
              <a:ea typeface="Times New Roman"/>
              <a:cs typeface="Times New Roman"/>
              <a:sym typeface="Times New Roman"/>
            </a:endParaRPr>
          </a:p>
          <a:p>
            <a:pPr algn="ctr"/>
            <a:r>
              <a:rPr lang="en" sz="2000" b="1" dirty="0">
                <a:latin typeface="Times New Roman"/>
                <a:ea typeface="Times New Roman"/>
                <a:cs typeface="Times New Roman"/>
                <a:sym typeface="Times New Roman"/>
              </a:rPr>
              <a:t>School Of Electrical Engineering</a:t>
            </a:r>
            <a:endParaRPr sz="2000" b="1" dirty="0">
              <a:latin typeface="Times New Roman"/>
              <a:ea typeface="Times New Roman"/>
              <a:cs typeface="Times New Roman"/>
              <a:sym typeface="Times New Roman"/>
            </a:endParaRPr>
          </a:p>
          <a:p>
            <a:pPr algn="ctr"/>
            <a:endParaRPr sz="2000" b="1" dirty="0">
              <a:latin typeface="Times New Roman"/>
              <a:ea typeface="Times New Roman"/>
              <a:cs typeface="Times New Roman"/>
              <a:sym typeface="Times New Roman"/>
            </a:endParaRPr>
          </a:p>
          <a:p>
            <a:pPr algn="ctr"/>
            <a:r>
              <a:rPr lang="en" b="1" dirty="0">
                <a:latin typeface="Times New Roman"/>
                <a:ea typeface="Times New Roman"/>
                <a:cs typeface="Times New Roman"/>
                <a:sym typeface="Times New Roman"/>
              </a:rPr>
              <a:t>Prof. Vinayak Kulkarni</a:t>
            </a:r>
            <a:endParaRPr b="1" dirty="0">
              <a:latin typeface="Times New Roman"/>
              <a:ea typeface="Times New Roman"/>
              <a:cs typeface="Times New Roman"/>
              <a:sym typeface="Times New Roman"/>
            </a:endParaRPr>
          </a:p>
          <a:p>
            <a:pPr algn="ctr"/>
            <a:r>
              <a:rPr lang="en" sz="1400" dirty="0">
                <a:latin typeface="Times New Roman"/>
                <a:ea typeface="Times New Roman"/>
                <a:cs typeface="Times New Roman"/>
                <a:sym typeface="Times New Roman"/>
              </a:rPr>
              <a:t>(Project Mentor)</a:t>
            </a:r>
            <a:endParaRPr sz="1400" dirty="0">
              <a:latin typeface="Times New Roman"/>
              <a:ea typeface="Times New Roman"/>
              <a:cs typeface="Times New Roman"/>
              <a:sym typeface="Times New Roman"/>
            </a:endParaRPr>
          </a:p>
          <a:p>
            <a:pPr algn="ctr"/>
            <a:endParaRPr sz="2000" b="1" dirty="0">
              <a:latin typeface="Times New Roman"/>
              <a:ea typeface="Times New Roman"/>
              <a:cs typeface="Times New Roman"/>
              <a:sym typeface="Times New Roman"/>
            </a:endParaRPr>
          </a:p>
          <a:p>
            <a:pPr algn="ctr"/>
            <a:r>
              <a:rPr lang="en" sz="2000" b="1" dirty="0">
                <a:latin typeface="Times New Roman"/>
                <a:ea typeface="Times New Roman"/>
                <a:cs typeface="Times New Roman"/>
                <a:sym typeface="Times New Roman"/>
              </a:rPr>
              <a:t>Krishnakant Kumar [T217003] </a:t>
            </a:r>
            <a:endParaRPr sz="2000" b="1" dirty="0">
              <a:latin typeface="Times New Roman"/>
              <a:ea typeface="Times New Roman"/>
              <a:cs typeface="Times New Roman"/>
              <a:sym typeface="Times New Roman"/>
            </a:endParaRPr>
          </a:p>
          <a:p>
            <a:pPr algn="ctr"/>
            <a:r>
              <a:rPr lang="en" sz="2000" b="1" dirty="0">
                <a:latin typeface="Times New Roman"/>
                <a:ea typeface="Times New Roman"/>
                <a:cs typeface="Times New Roman"/>
                <a:sym typeface="Times New Roman"/>
              </a:rPr>
              <a:t>Akshay Kapase [T217042] </a:t>
            </a:r>
            <a:endParaRPr sz="2000" b="1" dirty="0">
              <a:latin typeface="Times New Roman"/>
              <a:ea typeface="Times New Roman"/>
              <a:cs typeface="Times New Roman"/>
              <a:sym typeface="Times New Roman"/>
            </a:endParaRPr>
          </a:p>
          <a:p>
            <a:pPr algn="ctr"/>
            <a:r>
              <a:rPr lang="en" sz="2000" b="1" dirty="0">
                <a:latin typeface="Times New Roman"/>
                <a:ea typeface="Times New Roman"/>
                <a:cs typeface="Times New Roman"/>
                <a:sym typeface="Times New Roman"/>
              </a:rPr>
              <a:t>Dhiraj Patil [T217080] </a:t>
            </a:r>
            <a:endParaRPr sz="2000" b="1" dirty="0">
              <a:latin typeface="Times New Roman"/>
              <a:ea typeface="Times New Roman"/>
              <a:cs typeface="Times New Roman"/>
              <a:sym typeface="Times New Roman"/>
            </a:endParaRPr>
          </a:p>
          <a:p>
            <a:pPr algn="ctr"/>
            <a:r>
              <a:rPr lang="en" sz="2000" b="1" dirty="0">
                <a:latin typeface="Times New Roman"/>
                <a:ea typeface="Times New Roman"/>
                <a:cs typeface="Times New Roman"/>
                <a:sym typeface="Times New Roman"/>
              </a:rPr>
              <a:t>Shrihari Eknathe [T217100] </a:t>
            </a:r>
            <a:endParaRPr sz="2000" b="1" dirty="0">
              <a:latin typeface="Times New Roman"/>
              <a:ea typeface="Times New Roman"/>
              <a:cs typeface="Times New Roman"/>
              <a:sym typeface="Times New Roman"/>
            </a:endParaRPr>
          </a:p>
          <a:p>
            <a:pPr algn="ctr"/>
            <a:endParaRPr sz="2000" b="1"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42267949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graphicFrame>
        <p:nvGraphicFramePr>
          <p:cNvPr id="128" name="Google Shape;128;p22"/>
          <p:cNvGraphicFramePr/>
          <p:nvPr>
            <p:extLst>
              <p:ext uri="{D42A27DB-BD31-4B8C-83A1-F6EECF244321}">
                <p14:modId xmlns:p14="http://schemas.microsoft.com/office/powerpoint/2010/main" val="4120811619"/>
              </p:ext>
            </p:extLst>
          </p:nvPr>
        </p:nvGraphicFramePr>
        <p:xfrm>
          <a:off x="814646" y="942111"/>
          <a:ext cx="10557165" cy="5233837"/>
        </p:xfrm>
        <a:graphic>
          <a:graphicData uri="http://schemas.openxmlformats.org/drawingml/2006/table">
            <a:tbl>
              <a:tblPr>
                <a:noFill/>
              </a:tblPr>
              <a:tblGrid>
                <a:gridCol w="2822968"/>
                <a:gridCol w="4467068"/>
                <a:gridCol w="3267129"/>
              </a:tblGrid>
              <a:tr h="2175844">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lang="en-IN" sz="2400" dirty="0" smtClean="0">
                        <a:latin typeface="+mn-lt"/>
                      </a:endParaRPr>
                    </a:p>
                    <a:p>
                      <a:pPr marL="0" lvl="0" indent="0" algn="l" rtl="0">
                        <a:spcBef>
                          <a:spcPts val="0"/>
                        </a:spcBef>
                        <a:spcAft>
                          <a:spcPts val="0"/>
                        </a:spcAft>
                        <a:buNone/>
                      </a:pPr>
                      <a:endParaRPr lang="en-IN" sz="2400" dirty="0" smtClean="0">
                        <a:latin typeface="+mn-lt"/>
                      </a:endParaRPr>
                    </a:p>
                    <a:p>
                      <a:pPr marL="171450" lvl="0" indent="-171450" algn="just" rtl="0">
                        <a:spcBef>
                          <a:spcPts val="0"/>
                        </a:spcBef>
                        <a:spcAft>
                          <a:spcPts val="0"/>
                        </a:spcAft>
                        <a:buFont typeface="Arial" panose="020B0604020202020204" pitchFamily="34" charset="0"/>
                        <a:buChar char="•"/>
                      </a:pPr>
                      <a:r>
                        <a:rPr lang="en-IN" sz="1600" dirty="0" smtClean="0">
                          <a:latin typeface="+mn-lt"/>
                        </a:rPr>
                        <a:t>To generate thrust and in accordance to the</a:t>
                      </a:r>
                      <a:r>
                        <a:rPr lang="en-IN" sz="1600" baseline="0" dirty="0" smtClean="0">
                          <a:latin typeface="+mn-lt"/>
                        </a:rPr>
                        <a:t> size of frame.</a:t>
                      </a:r>
                      <a:endParaRPr sz="1600" dirty="0">
                        <a:latin typeface="+mn-lt"/>
                      </a:endParaRPr>
                    </a:p>
                  </a:txBody>
                  <a:tcPr marL="121900" marR="121900" marT="121900" marB="121900"/>
                </a:tc>
              </a:tr>
              <a:tr h="3057993">
                <a:tc>
                  <a:txBody>
                    <a:bodyPr/>
                    <a:lstStyle/>
                    <a:p>
                      <a:pPr marL="0" lvl="0" indent="0" algn="ctr" rtl="0">
                        <a:spcBef>
                          <a:spcPts val="0"/>
                        </a:spcBef>
                        <a:spcAft>
                          <a:spcPts val="0"/>
                        </a:spcAft>
                        <a:buNone/>
                      </a:pPr>
                      <a:endParaRPr sz="2400" dirty="0"/>
                    </a:p>
                  </a:txBody>
                  <a:tcPr marL="121900" marR="121900" marT="121900" marB="121900" anchor="ctr"/>
                </a:tc>
                <a:tc>
                  <a:txBody>
                    <a:bodyPr/>
                    <a:lstStyle/>
                    <a:p>
                      <a:pPr marL="0" lvl="0" indent="0" algn="ctr" rtl="0">
                        <a:spcBef>
                          <a:spcPts val="0"/>
                        </a:spcBef>
                        <a:spcAft>
                          <a:spcPts val="0"/>
                        </a:spcAft>
                        <a:buNone/>
                      </a:pPr>
                      <a:endParaRPr sz="2400" dirty="0"/>
                    </a:p>
                  </a:txBody>
                  <a:tcPr marL="121900" marR="121900" marT="121900" marB="121900" anchor="ctr"/>
                </a:tc>
                <a:tc>
                  <a:txBody>
                    <a:bodyPr/>
                    <a:lstStyle/>
                    <a:p>
                      <a:pPr marL="285750" lvl="0" indent="-285750" algn="just" rtl="0">
                        <a:spcBef>
                          <a:spcPts val="0"/>
                        </a:spcBef>
                        <a:spcAft>
                          <a:spcPts val="0"/>
                        </a:spcAft>
                        <a:buFont typeface="Arial" panose="020B0604020202020204" pitchFamily="34" charset="0"/>
                        <a:buChar char="•"/>
                      </a:pPr>
                      <a:r>
                        <a:rPr lang="en-IN" sz="1600" dirty="0" smtClean="0">
                          <a:latin typeface="+mn-lt"/>
                        </a:rPr>
                        <a:t>For RC communication</a:t>
                      </a:r>
                    </a:p>
                    <a:p>
                      <a:pPr marL="285750" lvl="0" indent="-285750" algn="just" rtl="0">
                        <a:spcBef>
                          <a:spcPts val="0"/>
                        </a:spcBef>
                        <a:spcAft>
                          <a:spcPts val="0"/>
                        </a:spcAft>
                        <a:buFont typeface="Arial" panose="020B0604020202020204" pitchFamily="34" charset="0"/>
                        <a:buChar char="•"/>
                      </a:pPr>
                      <a:r>
                        <a:rPr lang="en-IN" sz="1600" dirty="0" smtClean="0">
                          <a:latin typeface="+mn-lt"/>
                        </a:rPr>
                        <a:t>For manual flight , initial </a:t>
                      </a:r>
                      <a:r>
                        <a:rPr lang="en-IN" sz="1600" dirty="0" err="1" smtClean="0">
                          <a:latin typeface="+mn-lt"/>
                        </a:rPr>
                        <a:t>calibaration</a:t>
                      </a:r>
                      <a:r>
                        <a:rPr lang="en-IN" sz="1600" dirty="0" smtClean="0">
                          <a:latin typeface="+mn-lt"/>
                        </a:rPr>
                        <a:t> and taking manual</a:t>
                      </a:r>
                      <a:r>
                        <a:rPr lang="en-IN" sz="1600" baseline="0" dirty="0" smtClean="0">
                          <a:latin typeface="+mn-lt"/>
                        </a:rPr>
                        <a:t> control if anything goes wrong</a:t>
                      </a:r>
                      <a:endParaRPr sz="1600" dirty="0">
                        <a:latin typeface="+mn-lt"/>
                      </a:endParaRPr>
                    </a:p>
                  </a:txBody>
                  <a:tcPr marL="121900" marR="121900" marT="121900" marB="121900" anchor="ctr"/>
                </a:tc>
              </a:tr>
            </a:tbl>
          </a:graphicData>
        </a:graphic>
      </p:graphicFrame>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156" y="884216"/>
            <a:ext cx="2680893" cy="2081725"/>
          </a:xfrm>
          <a:prstGeom prst="rect">
            <a:avLst/>
          </a:prstGeom>
        </p:spPr>
      </p:pic>
      <p:sp>
        <p:nvSpPr>
          <p:cNvPr id="5" name="Rectangle 4"/>
          <p:cNvSpPr/>
          <p:nvPr/>
        </p:nvSpPr>
        <p:spPr>
          <a:xfrm>
            <a:off x="1479845" y="2760757"/>
            <a:ext cx="1440843" cy="461665"/>
          </a:xfrm>
          <a:prstGeom prst="rect">
            <a:avLst/>
          </a:prstGeom>
        </p:spPr>
        <p:txBody>
          <a:bodyPr wrap="none">
            <a:spAutoFit/>
          </a:bodyPr>
          <a:lstStyle/>
          <a:p>
            <a:pPr lvl="0" algn="ctr"/>
            <a:r>
              <a:rPr lang="en-IN" sz="2400" dirty="0"/>
              <a:t>Propellers</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5075" y="3171126"/>
            <a:ext cx="2670381" cy="2067637"/>
          </a:xfrm>
          <a:prstGeom prst="rect">
            <a:avLst/>
          </a:prstGeom>
        </p:spPr>
      </p:pic>
      <p:sp>
        <p:nvSpPr>
          <p:cNvPr id="8" name="Rectangle 7"/>
          <p:cNvSpPr/>
          <p:nvPr/>
        </p:nvSpPr>
        <p:spPr>
          <a:xfrm>
            <a:off x="795910" y="5047666"/>
            <a:ext cx="2746317" cy="830997"/>
          </a:xfrm>
          <a:prstGeom prst="rect">
            <a:avLst/>
          </a:prstGeom>
        </p:spPr>
        <p:txBody>
          <a:bodyPr wrap="square">
            <a:spAutoFit/>
          </a:bodyPr>
          <a:lstStyle/>
          <a:p>
            <a:pPr lvl="0" algn="ctr"/>
            <a:r>
              <a:rPr lang="en-IN" sz="2400" dirty="0"/>
              <a:t>RC transmitter receiver </a:t>
            </a:r>
          </a:p>
        </p:txBody>
      </p:sp>
      <p:sp>
        <p:nvSpPr>
          <p:cNvPr id="12" name="Google Shape;87;p16"/>
          <p:cNvSpPr txBox="1">
            <a:spLocks/>
          </p:cNvSpPr>
          <p:nvPr/>
        </p:nvSpPr>
        <p:spPr>
          <a:xfrm>
            <a:off x="4872167" y="522424"/>
            <a:ext cx="2026037" cy="571745"/>
          </a:xfrm>
          <a:prstGeom prst="rect">
            <a:avLst/>
          </a:prstGeom>
          <a:effectLst/>
        </p:spPr>
        <p:txBody>
          <a:bodyPr spcFirstLastPara="1" vert="horz" wrap="square" lIns="121900" tIns="121900" rIns="121900" bIns="121900" rtlCol="0" anchor="t" anchorCtr="0">
            <a:normAutofit/>
          </a:bodyPr>
          <a:lstStyle>
            <a:lvl1pPr lvl="0" algn="ctr" defTabSz="342900" rtl="0" eaLnBrk="1" latinLnBrk="0" hangingPunct="1">
              <a:spcBef>
                <a:spcPts val="0"/>
              </a:spcBef>
              <a:spcAft>
                <a:spcPts val="0"/>
              </a:spcAft>
              <a:buSzPts val="3600"/>
              <a:buNone/>
              <a:defRPr sz="3300" kern="1200" cap="none">
                <a:ln w="3175" cmpd="sng">
                  <a:noFill/>
                </a:ln>
                <a:solidFill>
                  <a:schemeClr val="tx1">
                    <a:lumMod val="85000"/>
                    <a:lumOff val="15000"/>
                  </a:schemeClr>
                </a:solidFill>
                <a:effectLst/>
                <a:latin typeface="+mj-lt"/>
                <a:ea typeface="+mj-ea"/>
                <a:cs typeface="+mj-cs"/>
              </a:defRPr>
            </a:lvl1pPr>
            <a:lvl2pPr lvl="1" eaLnBrk="1" hangingPunct="1">
              <a:spcBef>
                <a:spcPts val="0"/>
              </a:spcBef>
              <a:spcAft>
                <a:spcPts val="0"/>
              </a:spcAft>
              <a:buSzPts val="3600"/>
              <a:buNone/>
              <a:defRPr>
                <a:solidFill>
                  <a:schemeClr val="tx2"/>
                </a:solidFill>
              </a:defRPr>
            </a:lvl2pPr>
            <a:lvl3pPr lvl="2" eaLnBrk="1" hangingPunct="1">
              <a:spcBef>
                <a:spcPts val="0"/>
              </a:spcBef>
              <a:spcAft>
                <a:spcPts val="0"/>
              </a:spcAft>
              <a:buSzPts val="3600"/>
              <a:buNone/>
              <a:defRPr>
                <a:solidFill>
                  <a:schemeClr val="tx2"/>
                </a:solidFill>
              </a:defRPr>
            </a:lvl3pPr>
            <a:lvl4pPr lvl="3" eaLnBrk="1" hangingPunct="1">
              <a:spcBef>
                <a:spcPts val="0"/>
              </a:spcBef>
              <a:spcAft>
                <a:spcPts val="0"/>
              </a:spcAft>
              <a:buSzPts val="3600"/>
              <a:buNone/>
              <a:defRPr>
                <a:solidFill>
                  <a:schemeClr val="tx2"/>
                </a:solidFill>
              </a:defRPr>
            </a:lvl4pPr>
            <a:lvl5pPr lvl="4" eaLnBrk="1" hangingPunct="1">
              <a:spcBef>
                <a:spcPts val="0"/>
              </a:spcBef>
              <a:spcAft>
                <a:spcPts val="0"/>
              </a:spcAft>
              <a:buSzPts val="3600"/>
              <a:buNone/>
              <a:defRPr>
                <a:solidFill>
                  <a:schemeClr val="tx2"/>
                </a:solidFill>
              </a:defRPr>
            </a:lvl5pPr>
            <a:lvl6pPr lvl="5" eaLnBrk="1" hangingPunct="1">
              <a:spcBef>
                <a:spcPts val="0"/>
              </a:spcBef>
              <a:spcAft>
                <a:spcPts val="0"/>
              </a:spcAft>
              <a:buSzPts val="3600"/>
              <a:buNone/>
              <a:defRPr>
                <a:solidFill>
                  <a:schemeClr val="tx2"/>
                </a:solidFill>
              </a:defRPr>
            </a:lvl6pPr>
            <a:lvl7pPr lvl="6" eaLnBrk="1" hangingPunct="1">
              <a:spcBef>
                <a:spcPts val="0"/>
              </a:spcBef>
              <a:spcAft>
                <a:spcPts val="0"/>
              </a:spcAft>
              <a:buSzPts val="3600"/>
              <a:buNone/>
              <a:defRPr>
                <a:solidFill>
                  <a:schemeClr val="tx2"/>
                </a:solidFill>
              </a:defRPr>
            </a:lvl7pPr>
            <a:lvl8pPr lvl="7" eaLnBrk="1" hangingPunct="1">
              <a:spcBef>
                <a:spcPts val="0"/>
              </a:spcBef>
              <a:spcAft>
                <a:spcPts val="0"/>
              </a:spcAft>
              <a:buSzPts val="3600"/>
              <a:buNone/>
              <a:defRPr>
                <a:solidFill>
                  <a:schemeClr val="tx2"/>
                </a:solidFill>
              </a:defRPr>
            </a:lvl8pPr>
            <a:lvl9pPr lvl="8" eaLnBrk="1" hangingPunct="1">
              <a:spcBef>
                <a:spcPts val="0"/>
              </a:spcBef>
              <a:spcAft>
                <a:spcPts val="0"/>
              </a:spcAft>
              <a:buSzPts val="3600"/>
              <a:buNone/>
              <a:defRPr>
                <a:solidFill>
                  <a:schemeClr val="tx2"/>
                </a:solidFill>
              </a:defRPr>
            </a:lvl9pPr>
          </a:lstStyle>
          <a:p>
            <a:pPr algn="l">
              <a:buClrTx/>
              <a:buFontTx/>
            </a:pPr>
            <a:r>
              <a:rPr lang="en-IN" sz="2133" dirty="0">
                <a:latin typeface="Calisto MT" panose="02040603050505030304" pitchFamily="18" charset="0"/>
              </a:rPr>
              <a:t>Specification</a:t>
            </a:r>
          </a:p>
        </p:txBody>
      </p:sp>
      <p:sp>
        <p:nvSpPr>
          <p:cNvPr id="13" name="Google Shape;87;p16"/>
          <p:cNvSpPr txBox="1">
            <a:spLocks/>
          </p:cNvSpPr>
          <p:nvPr/>
        </p:nvSpPr>
        <p:spPr>
          <a:xfrm>
            <a:off x="8967224" y="522424"/>
            <a:ext cx="2026037" cy="571745"/>
          </a:xfrm>
          <a:prstGeom prst="rect">
            <a:avLst/>
          </a:prstGeom>
          <a:effectLst/>
        </p:spPr>
        <p:txBody>
          <a:bodyPr spcFirstLastPara="1" vert="horz" wrap="square" lIns="121900" tIns="121900" rIns="121900" bIns="121900" rtlCol="0" anchor="t" anchorCtr="0">
            <a:normAutofit fontScale="97500"/>
          </a:bodyPr>
          <a:lstStyle>
            <a:lvl1pPr lvl="0" algn="ctr" defTabSz="342900" rtl="0" eaLnBrk="1" latinLnBrk="0" hangingPunct="1">
              <a:spcBef>
                <a:spcPts val="0"/>
              </a:spcBef>
              <a:spcAft>
                <a:spcPts val="0"/>
              </a:spcAft>
              <a:buSzPts val="3600"/>
              <a:buNone/>
              <a:defRPr sz="3300" kern="1200" cap="none">
                <a:ln w="3175" cmpd="sng">
                  <a:noFill/>
                </a:ln>
                <a:solidFill>
                  <a:schemeClr val="tx1">
                    <a:lumMod val="85000"/>
                    <a:lumOff val="15000"/>
                  </a:schemeClr>
                </a:solidFill>
                <a:effectLst/>
                <a:latin typeface="+mj-lt"/>
                <a:ea typeface="+mj-ea"/>
                <a:cs typeface="+mj-cs"/>
              </a:defRPr>
            </a:lvl1pPr>
            <a:lvl2pPr lvl="1" eaLnBrk="1" hangingPunct="1">
              <a:spcBef>
                <a:spcPts val="0"/>
              </a:spcBef>
              <a:spcAft>
                <a:spcPts val="0"/>
              </a:spcAft>
              <a:buSzPts val="3600"/>
              <a:buNone/>
              <a:defRPr>
                <a:solidFill>
                  <a:schemeClr val="tx2"/>
                </a:solidFill>
              </a:defRPr>
            </a:lvl2pPr>
            <a:lvl3pPr lvl="2" eaLnBrk="1" hangingPunct="1">
              <a:spcBef>
                <a:spcPts val="0"/>
              </a:spcBef>
              <a:spcAft>
                <a:spcPts val="0"/>
              </a:spcAft>
              <a:buSzPts val="3600"/>
              <a:buNone/>
              <a:defRPr>
                <a:solidFill>
                  <a:schemeClr val="tx2"/>
                </a:solidFill>
              </a:defRPr>
            </a:lvl3pPr>
            <a:lvl4pPr lvl="3" eaLnBrk="1" hangingPunct="1">
              <a:spcBef>
                <a:spcPts val="0"/>
              </a:spcBef>
              <a:spcAft>
                <a:spcPts val="0"/>
              </a:spcAft>
              <a:buSzPts val="3600"/>
              <a:buNone/>
              <a:defRPr>
                <a:solidFill>
                  <a:schemeClr val="tx2"/>
                </a:solidFill>
              </a:defRPr>
            </a:lvl4pPr>
            <a:lvl5pPr lvl="4" eaLnBrk="1" hangingPunct="1">
              <a:spcBef>
                <a:spcPts val="0"/>
              </a:spcBef>
              <a:spcAft>
                <a:spcPts val="0"/>
              </a:spcAft>
              <a:buSzPts val="3600"/>
              <a:buNone/>
              <a:defRPr>
                <a:solidFill>
                  <a:schemeClr val="tx2"/>
                </a:solidFill>
              </a:defRPr>
            </a:lvl5pPr>
            <a:lvl6pPr lvl="5" eaLnBrk="1" hangingPunct="1">
              <a:spcBef>
                <a:spcPts val="0"/>
              </a:spcBef>
              <a:spcAft>
                <a:spcPts val="0"/>
              </a:spcAft>
              <a:buSzPts val="3600"/>
              <a:buNone/>
              <a:defRPr>
                <a:solidFill>
                  <a:schemeClr val="tx2"/>
                </a:solidFill>
              </a:defRPr>
            </a:lvl6pPr>
            <a:lvl7pPr lvl="6" eaLnBrk="1" hangingPunct="1">
              <a:spcBef>
                <a:spcPts val="0"/>
              </a:spcBef>
              <a:spcAft>
                <a:spcPts val="0"/>
              </a:spcAft>
              <a:buSzPts val="3600"/>
              <a:buNone/>
              <a:defRPr>
                <a:solidFill>
                  <a:schemeClr val="tx2"/>
                </a:solidFill>
              </a:defRPr>
            </a:lvl7pPr>
            <a:lvl8pPr lvl="7" eaLnBrk="1" hangingPunct="1">
              <a:spcBef>
                <a:spcPts val="0"/>
              </a:spcBef>
              <a:spcAft>
                <a:spcPts val="0"/>
              </a:spcAft>
              <a:buSzPts val="3600"/>
              <a:buNone/>
              <a:defRPr>
                <a:solidFill>
                  <a:schemeClr val="tx2"/>
                </a:solidFill>
              </a:defRPr>
            </a:lvl8pPr>
            <a:lvl9pPr lvl="8" eaLnBrk="1" hangingPunct="1">
              <a:spcBef>
                <a:spcPts val="0"/>
              </a:spcBef>
              <a:spcAft>
                <a:spcPts val="0"/>
              </a:spcAft>
              <a:buSzPts val="3600"/>
              <a:buNone/>
              <a:defRPr>
                <a:solidFill>
                  <a:schemeClr val="tx2"/>
                </a:solidFill>
              </a:defRPr>
            </a:lvl9pPr>
          </a:lstStyle>
          <a:p>
            <a:pPr algn="l">
              <a:buClrTx/>
              <a:buFontTx/>
            </a:pPr>
            <a:r>
              <a:rPr lang="en-IN" sz="2133" dirty="0">
                <a:latin typeface="Calisto MT" panose="02040603050505030304" pitchFamily="18" charset="0"/>
              </a:rPr>
              <a:t>Description</a:t>
            </a:r>
          </a:p>
        </p:txBody>
      </p:sp>
      <p:graphicFrame>
        <p:nvGraphicFramePr>
          <p:cNvPr id="14" name="Table 13"/>
          <p:cNvGraphicFramePr>
            <a:graphicFrameLocks noGrp="1"/>
          </p:cNvGraphicFramePr>
          <p:nvPr>
            <p:extLst>
              <p:ext uri="{D42A27DB-BD31-4B8C-83A1-F6EECF244321}">
                <p14:modId xmlns:p14="http://schemas.microsoft.com/office/powerpoint/2010/main" val="3057889654"/>
              </p:ext>
            </p:extLst>
          </p:nvPr>
        </p:nvGraphicFramePr>
        <p:xfrm>
          <a:off x="4070064" y="1094169"/>
          <a:ext cx="3593432" cy="1910398"/>
        </p:xfrm>
        <a:graphic>
          <a:graphicData uri="http://schemas.openxmlformats.org/drawingml/2006/table">
            <a:tbl>
              <a:tblPr>
                <a:tableStyleId>{5DA37D80-6434-44D0-A028-1B22A696006F}</a:tableStyleId>
              </a:tblPr>
              <a:tblGrid>
                <a:gridCol w="1437373"/>
                <a:gridCol w="2156059"/>
              </a:tblGrid>
              <a:tr h="386397">
                <a:tc>
                  <a:txBody>
                    <a:bodyPr/>
                    <a:lstStyle/>
                    <a:p>
                      <a:pPr algn="ctr" fontAlgn="ctr"/>
                      <a:r>
                        <a:rPr lang="en-IN" sz="1600" dirty="0">
                          <a:effectLst/>
                        </a:rPr>
                        <a:t>Model</a:t>
                      </a:r>
                      <a:endParaRPr lang="en-IN" sz="1600" b="0" i="0" dirty="0">
                        <a:solidFill>
                          <a:srgbClr val="000000"/>
                        </a:solidFill>
                        <a:effectLst/>
                      </a:endParaRPr>
                    </a:p>
                  </a:txBody>
                  <a:tcPr marL="112076" marR="112076" marT="56039" marB="56039" anchor="ctr"/>
                </a:tc>
                <a:tc>
                  <a:txBody>
                    <a:bodyPr/>
                    <a:lstStyle/>
                    <a:p>
                      <a:pPr algn="ctr" fontAlgn="ctr"/>
                      <a:r>
                        <a:rPr lang="en-IN" sz="1800" b="0" i="0" kern="1200" dirty="0" smtClean="0">
                          <a:solidFill>
                            <a:schemeClr val="tx1"/>
                          </a:solidFill>
                          <a:effectLst/>
                          <a:latin typeface="+mn-lt"/>
                          <a:ea typeface="+mn-ea"/>
                          <a:cs typeface="+mn-cs"/>
                        </a:rPr>
                        <a:t>1045 Propeller</a:t>
                      </a:r>
                      <a:endParaRPr lang="en-IN" sz="1600" b="0" i="0" dirty="0">
                        <a:solidFill>
                          <a:srgbClr val="000000"/>
                        </a:solidFill>
                        <a:effectLst/>
                      </a:endParaRPr>
                    </a:p>
                  </a:txBody>
                  <a:tcPr marL="112076" marR="112076" marT="56039" marB="56039" anchor="ctr"/>
                </a:tc>
              </a:tr>
              <a:tr h="853440">
                <a:tc>
                  <a:txBody>
                    <a:bodyPr/>
                    <a:lstStyle/>
                    <a:p>
                      <a:pPr algn="ctr" fontAlgn="ctr"/>
                      <a:r>
                        <a:rPr lang="en-IN" sz="2000" dirty="0">
                          <a:effectLst/>
                        </a:rPr>
                        <a:t>Weight (gm)</a:t>
                      </a:r>
                      <a:endParaRPr lang="en-IN" sz="2000" b="0" i="0" dirty="0">
                        <a:solidFill>
                          <a:srgbClr val="000000"/>
                        </a:solidFill>
                        <a:effectLst/>
                      </a:endParaRPr>
                    </a:p>
                  </a:txBody>
                  <a:tcPr marL="121920" marR="121920" marT="60960" marB="60960" anchor="ctr"/>
                </a:tc>
                <a:tc>
                  <a:txBody>
                    <a:bodyPr/>
                    <a:lstStyle/>
                    <a:p>
                      <a:pPr algn="ctr" fontAlgn="ctr"/>
                      <a:r>
                        <a:rPr lang="en-IN" sz="2000" b="0" i="0" kern="1200" dirty="0" smtClean="0">
                          <a:solidFill>
                            <a:schemeClr val="tx1"/>
                          </a:solidFill>
                          <a:effectLst/>
                          <a:latin typeface="+mn-lt"/>
                          <a:ea typeface="+mn-ea"/>
                          <a:cs typeface="+mn-cs"/>
                        </a:rPr>
                        <a:t>14</a:t>
                      </a:r>
                      <a:endParaRPr lang="en-IN" sz="2000" b="0" i="0" dirty="0">
                        <a:solidFill>
                          <a:srgbClr val="000000"/>
                        </a:solidFill>
                        <a:effectLst/>
                      </a:endParaRPr>
                    </a:p>
                  </a:txBody>
                  <a:tcPr marL="121920" marR="121920" marT="60960" marB="60960" anchor="ctr"/>
                </a:tc>
              </a:tr>
              <a:tr h="670560">
                <a:tc>
                  <a:txBody>
                    <a:bodyPr/>
                    <a:lstStyle/>
                    <a:p>
                      <a:pPr algn="ctr" fontAlgn="ctr"/>
                      <a:r>
                        <a:rPr lang="en-IN" sz="1800" kern="1200" dirty="0" smtClean="0">
                          <a:effectLst/>
                        </a:rPr>
                        <a:t>Diameter (mm)</a:t>
                      </a:r>
                      <a:endParaRPr lang="en-IN" sz="2400" b="0" i="0" dirty="0">
                        <a:solidFill>
                          <a:srgbClr val="000000"/>
                        </a:solidFill>
                        <a:effectLst/>
                      </a:endParaRPr>
                    </a:p>
                  </a:txBody>
                  <a:tcPr marL="121920" marR="121920" marT="60960" marB="60960" anchor="ctr"/>
                </a:tc>
                <a:tc>
                  <a:txBody>
                    <a:bodyPr/>
                    <a:lstStyle/>
                    <a:p>
                      <a:pPr algn="ctr" fontAlgn="ctr"/>
                      <a:r>
                        <a:rPr lang="en-IN" sz="1800" b="0" i="0" kern="1200" dirty="0" smtClean="0">
                          <a:solidFill>
                            <a:schemeClr val="tx1"/>
                          </a:solidFill>
                          <a:effectLst/>
                          <a:latin typeface="+mn-lt"/>
                          <a:ea typeface="+mn-ea"/>
                          <a:cs typeface="+mn-cs"/>
                        </a:rPr>
                        <a:t>25.4cm</a:t>
                      </a:r>
                      <a:endParaRPr lang="en-IN" sz="2400" b="0" i="0" dirty="0">
                        <a:solidFill>
                          <a:srgbClr val="000000"/>
                        </a:solidFill>
                        <a:effectLst/>
                      </a:endParaRPr>
                    </a:p>
                  </a:txBody>
                  <a:tcPr marL="121920" marR="121920" marT="60960" marB="60960" anchor="ct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130772999"/>
              </p:ext>
            </p:extLst>
          </p:nvPr>
        </p:nvGraphicFramePr>
        <p:xfrm>
          <a:off x="3753965" y="3171126"/>
          <a:ext cx="4262440" cy="2954061"/>
        </p:xfrm>
        <a:graphic>
          <a:graphicData uri="http://schemas.openxmlformats.org/drawingml/2006/table">
            <a:tbl>
              <a:tblPr>
                <a:tableStyleId>{5DA37D80-6434-44D0-A028-1B22A696006F}</a:tableStyleId>
              </a:tblPr>
              <a:tblGrid>
                <a:gridCol w="1704975"/>
                <a:gridCol w="2557465"/>
              </a:tblGrid>
              <a:tr h="759501">
                <a:tc>
                  <a:txBody>
                    <a:bodyPr/>
                    <a:lstStyle/>
                    <a:p>
                      <a:pPr algn="ctr" fontAlgn="ctr"/>
                      <a:r>
                        <a:rPr lang="en-IN" sz="1600" dirty="0">
                          <a:effectLst/>
                        </a:rPr>
                        <a:t>Model</a:t>
                      </a:r>
                      <a:endParaRPr lang="en-IN" sz="1600" b="0" i="0" dirty="0">
                        <a:solidFill>
                          <a:srgbClr val="000000"/>
                        </a:solidFill>
                        <a:effectLst/>
                      </a:endParaRPr>
                    </a:p>
                  </a:txBody>
                  <a:tcPr marL="112076" marR="112076" marT="56039" marB="56039" anchor="ctr"/>
                </a:tc>
                <a:tc>
                  <a:txBody>
                    <a:bodyPr/>
                    <a:lstStyle/>
                    <a:p>
                      <a:pPr algn="ctr" fontAlgn="ctr"/>
                      <a:r>
                        <a:rPr lang="en-US" sz="1600" b="0" i="0" kern="1200" dirty="0" err="1" smtClean="0">
                          <a:solidFill>
                            <a:schemeClr val="tx1"/>
                          </a:solidFill>
                          <a:effectLst/>
                          <a:latin typeface="+mj-lt"/>
                          <a:ea typeface="+mn-ea"/>
                          <a:cs typeface="+mn-cs"/>
                        </a:rPr>
                        <a:t>FlySky</a:t>
                      </a:r>
                      <a:r>
                        <a:rPr lang="en-US" sz="1600" b="0" i="0" kern="1200" dirty="0" smtClean="0">
                          <a:solidFill>
                            <a:schemeClr val="tx1"/>
                          </a:solidFill>
                          <a:effectLst/>
                          <a:latin typeface="+mj-lt"/>
                          <a:ea typeface="+mn-ea"/>
                          <a:cs typeface="+mn-cs"/>
                        </a:rPr>
                        <a:t> Transmitter With FS-iA6B Receiver</a:t>
                      </a:r>
                      <a:endParaRPr lang="en-IN" sz="1600" b="0" i="0" dirty="0">
                        <a:solidFill>
                          <a:srgbClr val="000000"/>
                        </a:solidFill>
                        <a:effectLst/>
                        <a:latin typeface="+mj-lt"/>
                      </a:endParaRPr>
                    </a:p>
                  </a:txBody>
                  <a:tcPr marL="112076" marR="112076" marT="56039" marB="56039" anchor="ctr"/>
                </a:tc>
              </a:tr>
              <a:tr h="406400">
                <a:tc>
                  <a:txBody>
                    <a:bodyPr/>
                    <a:lstStyle/>
                    <a:p>
                      <a:pPr algn="ctr" fontAlgn="ctr"/>
                      <a:r>
                        <a:rPr lang="en-IN" sz="1600" b="0" i="0" dirty="0" smtClean="0">
                          <a:solidFill>
                            <a:schemeClr val="tx1"/>
                          </a:solidFill>
                          <a:effectLst/>
                        </a:rPr>
                        <a:t>RF</a:t>
                      </a:r>
                      <a:r>
                        <a:rPr lang="en-IN" sz="1600" b="0" i="0" baseline="0" dirty="0" smtClean="0">
                          <a:solidFill>
                            <a:schemeClr val="tx1"/>
                          </a:solidFill>
                          <a:effectLst/>
                        </a:rPr>
                        <a:t> Range</a:t>
                      </a:r>
                      <a:endParaRPr lang="en-IN" sz="1600" b="0" i="0" dirty="0">
                        <a:solidFill>
                          <a:srgbClr val="000000"/>
                        </a:solidFill>
                        <a:effectLst/>
                      </a:endParaRPr>
                    </a:p>
                  </a:txBody>
                  <a:tcPr marL="121920" marR="121920" marT="60960" marB="60960" anchor="ctr"/>
                </a:tc>
                <a:tc>
                  <a:txBody>
                    <a:bodyPr/>
                    <a:lstStyle/>
                    <a:p>
                      <a:pPr algn="ctr" fontAlgn="ctr"/>
                      <a:r>
                        <a:rPr lang="en-IN" sz="1600" b="0" i="0" kern="1200" dirty="0" smtClean="0">
                          <a:solidFill>
                            <a:schemeClr val="tx1"/>
                          </a:solidFill>
                          <a:effectLst/>
                          <a:latin typeface="+mn-lt"/>
                          <a:ea typeface="+mn-ea"/>
                          <a:cs typeface="+mn-cs"/>
                        </a:rPr>
                        <a:t>2.40-2.48GHz</a:t>
                      </a:r>
                      <a:endParaRPr lang="en-IN" sz="1600" b="0" i="0" dirty="0">
                        <a:solidFill>
                          <a:srgbClr val="000000"/>
                        </a:solidFill>
                        <a:effectLst/>
                      </a:endParaRPr>
                    </a:p>
                  </a:txBody>
                  <a:tcPr marL="121920" marR="121920" marT="60960" marB="60960" anchor="ctr"/>
                </a:tc>
              </a:tr>
              <a:tr h="406400">
                <a:tc>
                  <a:txBody>
                    <a:bodyPr/>
                    <a:lstStyle/>
                    <a:p>
                      <a:pPr algn="ctr" fontAlgn="ctr"/>
                      <a:r>
                        <a:rPr lang="en-IN" sz="1600" b="0" i="0" kern="1200" dirty="0" smtClean="0">
                          <a:solidFill>
                            <a:schemeClr val="tx1"/>
                          </a:solidFill>
                          <a:effectLst/>
                        </a:rPr>
                        <a:t>Bandwidth</a:t>
                      </a:r>
                      <a:endParaRPr lang="en-IN" sz="1600" b="0" i="0" dirty="0">
                        <a:solidFill>
                          <a:srgbClr val="000000"/>
                        </a:solidFill>
                        <a:effectLst/>
                      </a:endParaRPr>
                    </a:p>
                  </a:txBody>
                  <a:tcPr marL="121920" marR="121920" marT="60960" marB="60960" anchor="ctr"/>
                </a:tc>
                <a:tc>
                  <a:txBody>
                    <a:bodyPr/>
                    <a:lstStyle/>
                    <a:p>
                      <a:pPr algn="ctr" fontAlgn="ctr"/>
                      <a:r>
                        <a:rPr lang="en-IN" sz="1600" b="0" i="0" kern="1200" dirty="0" smtClean="0">
                          <a:solidFill>
                            <a:schemeClr val="tx1"/>
                          </a:solidFill>
                          <a:effectLst/>
                          <a:latin typeface="+mn-lt"/>
                          <a:ea typeface="+mn-ea"/>
                          <a:cs typeface="+mn-cs"/>
                        </a:rPr>
                        <a:t>500</a:t>
                      </a:r>
                      <a:r>
                        <a:rPr lang="en-IN" sz="1600" b="0" i="0" kern="1200" baseline="0" dirty="0" smtClean="0">
                          <a:solidFill>
                            <a:schemeClr val="tx1"/>
                          </a:solidFill>
                          <a:effectLst/>
                          <a:latin typeface="+mn-lt"/>
                          <a:ea typeface="+mn-ea"/>
                          <a:cs typeface="+mn-cs"/>
                        </a:rPr>
                        <a:t> KHz</a:t>
                      </a:r>
                      <a:endParaRPr lang="en-IN" sz="1600" b="0" i="0" dirty="0">
                        <a:solidFill>
                          <a:srgbClr val="000000"/>
                        </a:solidFill>
                        <a:effectLst/>
                      </a:endParaRPr>
                    </a:p>
                  </a:txBody>
                  <a:tcPr marL="121920" marR="121920" marT="60960" marB="60960" anchor="ctr"/>
                </a:tc>
              </a:tr>
              <a:tr h="690880">
                <a:tc>
                  <a:txBody>
                    <a:bodyPr/>
                    <a:lstStyle/>
                    <a:p>
                      <a:pPr algn="ctr" fontAlgn="ctr"/>
                      <a:r>
                        <a:rPr lang="en-IN" sz="1600" b="0" i="0" kern="1200" dirty="0" smtClean="0">
                          <a:solidFill>
                            <a:schemeClr val="tx1"/>
                          </a:solidFill>
                          <a:effectLst/>
                          <a:latin typeface="+mn-lt"/>
                          <a:ea typeface="+mn-ea"/>
                          <a:cs typeface="+mn-cs"/>
                        </a:rPr>
                        <a:t>Frequency Range</a:t>
                      </a:r>
                      <a:endParaRPr lang="en-IN" sz="1600" b="0" i="0" dirty="0">
                        <a:solidFill>
                          <a:srgbClr val="000000"/>
                        </a:solidFill>
                        <a:effectLst/>
                      </a:endParaRPr>
                    </a:p>
                  </a:txBody>
                  <a:tcPr marL="121920" marR="121920" marT="60960" marB="60960" anchor="ctr"/>
                </a:tc>
                <a:tc>
                  <a:txBody>
                    <a:bodyPr/>
                    <a:lstStyle/>
                    <a:p>
                      <a:pPr algn="ctr" fontAlgn="ctr"/>
                      <a:r>
                        <a:rPr lang="en-IN" sz="1600" b="0" i="0" kern="1200" dirty="0" smtClean="0">
                          <a:solidFill>
                            <a:schemeClr val="tx1"/>
                          </a:solidFill>
                          <a:effectLst/>
                          <a:latin typeface="+mn-lt"/>
                          <a:ea typeface="+mn-ea"/>
                          <a:cs typeface="+mn-cs"/>
                        </a:rPr>
                        <a:t>2.4055--2.475GHZ</a:t>
                      </a:r>
                      <a:endParaRPr lang="en-IN" sz="1600" b="0" i="0" dirty="0">
                        <a:solidFill>
                          <a:srgbClr val="000000"/>
                        </a:solidFill>
                        <a:effectLst/>
                      </a:endParaRPr>
                    </a:p>
                  </a:txBody>
                  <a:tcPr marL="121920" marR="121920" marT="60960" marB="60960" anchor="ctr"/>
                </a:tc>
              </a:tr>
              <a:tr h="690880">
                <a:tc>
                  <a:txBody>
                    <a:bodyPr/>
                    <a:lstStyle/>
                    <a:p>
                      <a:pPr algn="ctr" fontAlgn="ctr"/>
                      <a:r>
                        <a:rPr lang="en-IN" sz="1600" b="0" i="0" kern="1200" dirty="0" smtClean="0">
                          <a:solidFill>
                            <a:schemeClr val="tx1"/>
                          </a:solidFill>
                          <a:effectLst/>
                          <a:latin typeface="+mn-lt"/>
                          <a:ea typeface="+mn-ea"/>
                          <a:cs typeface="+mn-cs"/>
                        </a:rPr>
                        <a:t>Transmitting Power</a:t>
                      </a:r>
                      <a:endParaRPr lang="en-IN" sz="1600" b="0" i="0" dirty="0">
                        <a:solidFill>
                          <a:srgbClr val="000000"/>
                        </a:solidFill>
                        <a:effectLst/>
                      </a:endParaRPr>
                    </a:p>
                  </a:txBody>
                  <a:tcPr marL="121920" marR="121920" marT="60960" marB="60960" anchor="ctr"/>
                </a:tc>
                <a:tc>
                  <a:txBody>
                    <a:bodyPr/>
                    <a:lstStyle/>
                    <a:p>
                      <a:pPr algn="ctr" fontAlgn="ctr"/>
                      <a:r>
                        <a:rPr lang="en-IN" sz="1600" b="0" i="0" kern="1200" dirty="0" smtClean="0">
                          <a:solidFill>
                            <a:schemeClr val="tx1"/>
                          </a:solidFill>
                          <a:effectLst/>
                          <a:latin typeface="+mn-lt"/>
                          <a:ea typeface="+mn-ea"/>
                          <a:cs typeface="+mn-cs"/>
                        </a:rPr>
                        <a:t>≤ 20dBm</a:t>
                      </a:r>
                      <a:endParaRPr lang="en-IN" sz="1600" b="0" i="0" dirty="0">
                        <a:solidFill>
                          <a:srgbClr val="000000"/>
                        </a:solidFill>
                        <a:effectLst/>
                      </a:endParaRPr>
                    </a:p>
                  </a:txBody>
                  <a:tcPr marL="121920" marR="121920" marT="60960" marB="60960" anchor="ctr"/>
                </a:tc>
              </a:tr>
            </a:tbl>
          </a:graphicData>
        </a:graphic>
      </p:graphicFrame>
    </p:spTree>
    <p:extLst>
      <p:ext uri="{BB962C8B-B14F-4D97-AF65-F5344CB8AC3E}">
        <p14:creationId xmlns:p14="http://schemas.microsoft.com/office/powerpoint/2010/main" val="23177778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3" name="Rectangle 2"/>
          <p:cNvSpPr/>
          <p:nvPr/>
        </p:nvSpPr>
        <p:spPr>
          <a:xfrm>
            <a:off x="2252930" y="2243196"/>
            <a:ext cx="7855789" cy="3046988"/>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285750" indent="-285750">
              <a:buFont typeface="Wingdings" panose="05000000000000000000" pitchFamily="2" charset="2"/>
              <a:buChar char="Ø"/>
            </a:pPr>
            <a:r>
              <a:rPr lang="en-IN" sz="2400" dirty="0" smtClean="0">
                <a:latin typeface="Bookman Old Style" panose="02050604050505020204" pitchFamily="18" charset="0"/>
              </a:rPr>
              <a:t>Thrust </a:t>
            </a:r>
            <a:r>
              <a:rPr lang="en-IN" sz="2400" dirty="0">
                <a:latin typeface="Bookman Old Style" panose="02050604050505020204" pitchFamily="18" charset="0"/>
              </a:rPr>
              <a:t>by single A2212  1000 KV  BLDC  Motor </a:t>
            </a:r>
            <a:r>
              <a:rPr lang="en-IN" sz="2400" dirty="0" smtClean="0">
                <a:latin typeface="Bookman Old Style" panose="02050604050505020204" pitchFamily="18" charset="0"/>
              </a:rPr>
              <a:t>is</a:t>
            </a:r>
            <a:r>
              <a:rPr lang="en-IN" sz="2400" dirty="0">
                <a:latin typeface="Bookman Old Style" panose="02050604050505020204" pitchFamily="18" charset="0"/>
              </a:rPr>
              <a:t> </a:t>
            </a:r>
            <a:r>
              <a:rPr lang="en-IN" sz="2400" dirty="0" smtClean="0">
                <a:latin typeface="Bookman Old Style" panose="02050604050505020204" pitchFamily="18" charset="0"/>
              </a:rPr>
              <a:t>800 gm.</a:t>
            </a:r>
          </a:p>
          <a:p>
            <a:pPr marL="285750" indent="-285750">
              <a:buFont typeface="Wingdings" panose="05000000000000000000" pitchFamily="2" charset="2"/>
              <a:buChar char="Ø"/>
            </a:pPr>
            <a:endParaRPr lang="en-IN" sz="2400" dirty="0">
              <a:latin typeface="Bookman Old Style" panose="02050604050505020204" pitchFamily="18" charset="0"/>
            </a:endParaRPr>
          </a:p>
          <a:p>
            <a:pPr marL="285750" indent="-285750">
              <a:buFont typeface="Wingdings" panose="05000000000000000000" pitchFamily="2" charset="2"/>
              <a:buChar char="Ø"/>
            </a:pPr>
            <a:r>
              <a:rPr lang="en-IN" sz="2400" dirty="0" smtClean="0">
                <a:latin typeface="Bookman Old Style" panose="02050604050505020204" pitchFamily="18" charset="0"/>
              </a:rPr>
              <a:t>So, for 4 motors,</a:t>
            </a:r>
            <a:endParaRPr lang="en-IN" sz="2400" dirty="0">
              <a:latin typeface="Bookman Old Style" panose="02050604050505020204" pitchFamily="18" charset="0"/>
            </a:endParaRPr>
          </a:p>
          <a:p>
            <a:r>
              <a:rPr lang="en-IN" sz="2400" dirty="0">
                <a:latin typeface="Bookman Old Style" panose="02050604050505020204" pitchFamily="18" charset="0"/>
              </a:rPr>
              <a:t> </a:t>
            </a:r>
            <a:r>
              <a:rPr lang="en-IN" sz="2400" dirty="0" smtClean="0">
                <a:latin typeface="Bookman Old Style" panose="02050604050505020204" pitchFamily="18" charset="0"/>
              </a:rPr>
              <a:t>          4*800=3200 gm</a:t>
            </a:r>
          </a:p>
          <a:p>
            <a:endParaRPr lang="en-IN" sz="2400" dirty="0">
              <a:latin typeface="Bookman Old Style" panose="02050604050505020204" pitchFamily="18" charset="0"/>
            </a:endParaRPr>
          </a:p>
          <a:p>
            <a:endParaRPr lang="en-IN" sz="2400" dirty="0" smtClean="0">
              <a:latin typeface="Bookman Old Style" panose="02050604050505020204" pitchFamily="18" charset="0"/>
            </a:endParaRPr>
          </a:p>
          <a:p>
            <a:pPr marL="285750" indent="-285750">
              <a:buFont typeface="Wingdings" panose="05000000000000000000" pitchFamily="2" charset="2"/>
              <a:buChar char="Ø"/>
            </a:pPr>
            <a:r>
              <a:rPr lang="en-IN" sz="2400" dirty="0" smtClean="0">
                <a:latin typeface="Bookman Old Style" panose="02050604050505020204" pitchFamily="18" charset="0"/>
              </a:rPr>
              <a:t>Total thrust by motor is 3200 gm. </a:t>
            </a:r>
            <a:endParaRPr lang="en-IN" sz="2400" dirty="0">
              <a:latin typeface="Bookman Old Style" panose="02050604050505020204" pitchFamily="18" charset="0"/>
            </a:endParaRPr>
          </a:p>
        </p:txBody>
      </p:sp>
      <p:sp>
        <p:nvSpPr>
          <p:cNvPr id="4" name="Rectangle 3"/>
          <p:cNvSpPr/>
          <p:nvPr/>
        </p:nvSpPr>
        <p:spPr>
          <a:xfrm>
            <a:off x="3312542" y="573091"/>
            <a:ext cx="5736567" cy="954107"/>
          </a:xfrm>
          <a:prstGeom prst="rect">
            <a:avLst/>
          </a:prstGeom>
        </p:spPr>
        <p:txBody>
          <a:bodyPr wrap="square">
            <a:spAutoFit/>
          </a:bodyPr>
          <a:lstStyle/>
          <a:p>
            <a:pPr algn="ctr"/>
            <a:r>
              <a:rPr lang="en-US" sz="2800" b="1" cap="all" dirty="0" smtClean="0">
                <a:ln w="3175" cmpd="sng">
                  <a:noFill/>
                </a:ln>
              </a:rPr>
              <a:t>Thrust and Battery Capacity calculation</a:t>
            </a:r>
            <a:endParaRPr lang="en-US" sz="2800" b="1" cap="all" dirty="0">
              <a:ln w="3175" cmpd="sng">
                <a:noFill/>
              </a:ln>
            </a:endParaRPr>
          </a:p>
        </p:txBody>
      </p:sp>
    </p:spTree>
    <p:extLst>
      <p:ext uri="{BB962C8B-B14F-4D97-AF65-F5344CB8AC3E}">
        <p14:creationId xmlns:p14="http://schemas.microsoft.com/office/powerpoint/2010/main" val="15228662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4" name="AutoShape 2" descr="Working Principle and Components of Drone · CFD Flow Engineer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3"/>
          <a:stretch>
            <a:fillRect/>
          </a:stretch>
        </p:blipFill>
        <p:spPr>
          <a:xfrm>
            <a:off x="6633713" y="776378"/>
            <a:ext cx="3653844" cy="2431467"/>
          </a:xfrm>
          <a:prstGeom prst="rect">
            <a:avLst/>
          </a:prstGeom>
        </p:spPr>
      </p:pic>
      <p:sp>
        <p:nvSpPr>
          <p:cNvPr id="6" name="AutoShape 4" descr="Working Principle and Components of Drone · CFD Flow Engineering"/>
          <p:cNvSpPr>
            <a:spLocks noChangeAspect="1" noChangeArrowheads="1"/>
          </p:cNvSpPr>
          <p:nvPr/>
        </p:nvSpPr>
        <p:spPr bwMode="auto">
          <a:xfrm>
            <a:off x="460375" y="24660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1472967" y="2314019"/>
            <a:ext cx="4289477" cy="1938992"/>
          </a:xfrm>
          <a:prstGeom prst="rect">
            <a:avLst/>
          </a:prstGeom>
        </p:spPr>
        <p:txBody>
          <a:bodyPr wrap="square">
            <a:spAutoFit/>
          </a:bodyPr>
          <a:lstStyle/>
          <a:p>
            <a:r>
              <a:rPr lang="en-IN" sz="2000" b="1" dirty="0">
                <a:latin typeface="Bookman Old Style" panose="02050604050505020204" pitchFamily="18" charset="0"/>
              </a:rPr>
              <a:t>Thrust to weight ratio:</a:t>
            </a:r>
          </a:p>
          <a:p>
            <a:endParaRPr lang="en-IN" sz="2000" dirty="0">
              <a:latin typeface="Bookman Old Style" panose="02050604050505020204" pitchFamily="18" charset="0"/>
            </a:endParaRPr>
          </a:p>
          <a:p>
            <a:r>
              <a:rPr lang="en-IN" sz="2000" u="sng" dirty="0">
                <a:latin typeface="Bookman Old Style" panose="02050604050505020204" pitchFamily="18" charset="0"/>
              </a:rPr>
              <a:t>Thrust </a:t>
            </a:r>
            <a:r>
              <a:rPr lang="en-IN" sz="2000" dirty="0">
                <a:latin typeface="Bookman Old Style" panose="02050604050505020204" pitchFamily="18" charset="0"/>
              </a:rPr>
              <a:t>    =  </a:t>
            </a:r>
            <a:r>
              <a:rPr lang="en-IN" sz="2000" u="sng" dirty="0">
                <a:latin typeface="Bookman Old Style" panose="02050604050505020204" pitchFamily="18" charset="0"/>
              </a:rPr>
              <a:t>3200 </a:t>
            </a:r>
            <a:r>
              <a:rPr lang="en-IN" sz="2000" dirty="0">
                <a:latin typeface="Bookman Old Style" panose="02050604050505020204" pitchFamily="18" charset="0"/>
              </a:rPr>
              <a:t>     =   </a:t>
            </a:r>
            <a:r>
              <a:rPr lang="en-IN" sz="2000" u="sng" dirty="0">
                <a:latin typeface="Bookman Old Style" panose="02050604050505020204" pitchFamily="18" charset="0"/>
              </a:rPr>
              <a:t>2.06</a:t>
            </a:r>
          </a:p>
          <a:p>
            <a:r>
              <a:rPr lang="en-IN" sz="2000" dirty="0">
                <a:latin typeface="Bookman Old Style" panose="02050604050505020204" pitchFamily="18" charset="0"/>
              </a:rPr>
              <a:t>Weight         1553             1</a:t>
            </a:r>
          </a:p>
          <a:p>
            <a:endParaRPr lang="en-IN" sz="2000" dirty="0">
              <a:latin typeface="Bookman Old Style" panose="02050604050505020204" pitchFamily="18" charset="0"/>
            </a:endParaRPr>
          </a:p>
          <a:p>
            <a:r>
              <a:rPr lang="en-IN" sz="2000" dirty="0" err="1">
                <a:latin typeface="Bookman Old Style" panose="02050604050505020204" pitchFamily="18" charset="0"/>
              </a:rPr>
              <a:t>i.e</a:t>
            </a:r>
            <a:r>
              <a:rPr lang="en-IN" sz="2000" dirty="0">
                <a:latin typeface="Bookman Old Style" panose="02050604050505020204" pitchFamily="18" charset="0"/>
              </a:rPr>
              <a:t>     2.06 : 1</a:t>
            </a:r>
          </a:p>
        </p:txBody>
      </p:sp>
      <p:pic>
        <p:nvPicPr>
          <p:cNvPr id="8" name="Picture 7"/>
          <p:cNvPicPr>
            <a:picLocks noChangeAspect="1"/>
          </p:cNvPicPr>
          <p:nvPr/>
        </p:nvPicPr>
        <p:blipFill>
          <a:blip r:embed="rId4"/>
          <a:stretch>
            <a:fillRect/>
          </a:stretch>
        </p:blipFill>
        <p:spPr>
          <a:xfrm>
            <a:off x="6633713" y="3729486"/>
            <a:ext cx="3653844" cy="2240685"/>
          </a:xfrm>
          <a:prstGeom prst="rect">
            <a:avLst/>
          </a:prstGeom>
          <a:ln w="38100">
            <a:solidFill>
              <a:schemeClr val="accent3"/>
            </a:solidFill>
          </a:ln>
        </p:spPr>
      </p:pic>
    </p:spTree>
    <p:extLst>
      <p:ext uri="{BB962C8B-B14F-4D97-AF65-F5344CB8AC3E}">
        <p14:creationId xmlns:p14="http://schemas.microsoft.com/office/powerpoint/2010/main" val="35042856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2" name="Rectangle 1"/>
          <p:cNvSpPr/>
          <p:nvPr/>
        </p:nvSpPr>
        <p:spPr>
          <a:xfrm>
            <a:off x="3191769" y="680934"/>
            <a:ext cx="5736567" cy="830997"/>
          </a:xfrm>
          <a:prstGeom prst="rect">
            <a:avLst/>
          </a:prstGeom>
        </p:spPr>
        <p:txBody>
          <a:bodyPr wrap="square">
            <a:spAutoFit/>
          </a:bodyPr>
          <a:lstStyle/>
          <a:p>
            <a:pPr algn="ctr"/>
            <a:r>
              <a:rPr lang="en-US" sz="2400" b="1" cap="all" dirty="0" smtClean="0">
                <a:ln w="3175" cmpd="sng">
                  <a:noFill/>
                </a:ln>
              </a:rPr>
              <a:t>Battery Drain time calculation</a:t>
            </a:r>
            <a:endParaRPr lang="en-US" sz="2400" b="1" cap="all" dirty="0">
              <a:ln w="3175" cmpd="sng">
                <a:noFill/>
              </a:ln>
            </a:endParaRPr>
          </a:p>
        </p:txBody>
      </p:sp>
      <p:graphicFrame>
        <p:nvGraphicFramePr>
          <p:cNvPr id="3" name="Table 2"/>
          <p:cNvGraphicFramePr>
            <a:graphicFrameLocks noGrp="1"/>
          </p:cNvGraphicFramePr>
          <p:nvPr>
            <p:extLst>
              <p:ext uri="{D42A27DB-BD31-4B8C-83A1-F6EECF244321}">
                <p14:modId xmlns:p14="http://schemas.microsoft.com/office/powerpoint/2010/main" val="921670999"/>
              </p:ext>
            </p:extLst>
          </p:nvPr>
        </p:nvGraphicFramePr>
        <p:xfrm>
          <a:off x="933129" y="2562045"/>
          <a:ext cx="4731076" cy="2209800"/>
        </p:xfrm>
        <a:graphic>
          <a:graphicData uri="http://schemas.openxmlformats.org/drawingml/2006/table">
            <a:tbl>
              <a:tblPr firstRow="1" bandRow="1">
                <a:tableStyleId>{8799B23B-EC83-4686-B30A-512413B5E67A}</a:tableStyleId>
              </a:tblPr>
              <a:tblGrid>
                <a:gridCol w="2776229">
                  <a:extLst>
                    <a:ext uri="{9D8B030D-6E8A-4147-A177-3AD203B41FA5}">
                      <a16:colId xmlns="" xmlns:a16="http://schemas.microsoft.com/office/drawing/2014/main" val="2308888255"/>
                    </a:ext>
                  </a:extLst>
                </a:gridCol>
                <a:gridCol w="1954847">
                  <a:extLst>
                    <a:ext uri="{9D8B030D-6E8A-4147-A177-3AD203B41FA5}">
                      <a16:colId xmlns="" xmlns:a16="http://schemas.microsoft.com/office/drawing/2014/main" val="2914735008"/>
                    </a:ext>
                  </a:extLst>
                </a:gridCol>
              </a:tblGrid>
              <a:tr h="319758">
                <a:tc>
                  <a:txBody>
                    <a:bodyPr/>
                    <a:lstStyle/>
                    <a:p>
                      <a:r>
                        <a:rPr lang="en-IN" dirty="0"/>
                        <a:t>Material</a:t>
                      </a:r>
                      <a:endParaRPr lang="en-IN" dirty="0">
                        <a:latin typeface="+mn-lt"/>
                      </a:endParaRPr>
                    </a:p>
                  </a:txBody>
                  <a:tcPr/>
                </a:tc>
                <a:tc>
                  <a:txBody>
                    <a:bodyPr/>
                    <a:lstStyle/>
                    <a:p>
                      <a:pPr algn="ctr"/>
                      <a:r>
                        <a:rPr lang="en-IN" dirty="0" smtClean="0">
                          <a:latin typeface="+mn-lt"/>
                        </a:rPr>
                        <a:t>Current</a:t>
                      </a:r>
                      <a:r>
                        <a:rPr lang="en-IN" baseline="0" dirty="0" smtClean="0">
                          <a:latin typeface="+mn-lt"/>
                        </a:rPr>
                        <a:t> Required</a:t>
                      </a:r>
                      <a:endParaRPr lang="en-IN" dirty="0">
                        <a:latin typeface="+mn-lt"/>
                      </a:endParaRPr>
                    </a:p>
                  </a:txBody>
                  <a:tcPr/>
                </a:tc>
                <a:extLst>
                  <a:ext uri="{0D108BD9-81ED-4DB2-BD59-A6C34878D82A}">
                    <a16:rowId xmlns="" xmlns:a16="http://schemas.microsoft.com/office/drawing/2014/main" val="1061996293"/>
                  </a:ext>
                </a:extLst>
              </a:tr>
              <a:tr h="353102">
                <a:tc>
                  <a:txBody>
                    <a:bodyPr/>
                    <a:lstStyle/>
                    <a:p>
                      <a:r>
                        <a:rPr lang="en-IN" dirty="0" smtClean="0"/>
                        <a:t>Motor</a:t>
                      </a:r>
                      <a:endParaRPr lang="en-IN" dirty="0"/>
                    </a:p>
                  </a:txBody>
                  <a:tcPr/>
                </a:tc>
                <a:tc>
                  <a:txBody>
                    <a:bodyPr/>
                    <a:lstStyle/>
                    <a:p>
                      <a:pPr algn="ctr"/>
                      <a:r>
                        <a:rPr lang="en-IN" dirty="0" smtClean="0"/>
                        <a:t>20 Amp</a:t>
                      </a:r>
                      <a:endParaRPr lang="en-IN" dirty="0"/>
                    </a:p>
                  </a:txBody>
                  <a:tcPr/>
                </a:tc>
                <a:extLst>
                  <a:ext uri="{0D108BD9-81ED-4DB2-BD59-A6C34878D82A}">
                    <a16:rowId xmlns="" xmlns:a16="http://schemas.microsoft.com/office/drawing/2014/main" val="2718340904"/>
                  </a:ext>
                </a:extLst>
              </a:tr>
              <a:tr h="370840">
                <a:tc>
                  <a:txBody>
                    <a:bodyPr/>
                    <a:lstStyle/>
                    <a:p>
                      <a:r>
                        <a:rPr lang="en-IN" dirty="0" smtClean="0"/>
                        <a:t>Receiver</a:t>
                      </a:r>
                      <a:endParaRPr lang="en-IN" dirty="0"/>
                    </a:p>
                  </a:txBody>
                  <a:tcPr/>
                </a:tc>
                <a:tc>
                  <a:txBody>
                    <a:bodyPr/>
                    <a:lstStyle/>
                    <a:p>
                      <a:pPr algn="ctr"/>
                      <a:r>
                        <a:rPr lang="en-IN" dirty="0" smtClean="0"/>
                        <a:t>0.1 Amp</a:t>
                      </a:r>
                      <a:endParaRPr lang="en-IN" dirty="0"/>
                    </a:p>
                  </a:txBody>
                  <a:tcPr/>
                </a:tc>
                <a:extLst>
                  <a:ext uri="{0D108BD9-81ED-4DB2-BD59-A6C34878D82A}">
                    <a16:rowId xmlns="" xmlns:a16="http://schemas.microsoft.com/office/drawing/2014/main" val="776123030"/>
                  </a:ext>
                </a:extLst>
              </a:tr>
              <a:tr h="370840">
                <a:tc>
                  <a:txBody>
                    <a:bodyPr/>
                    <a:lstStyle/>
                    <a:p>
                      <a:r>
                        <a:rPr lang="en-IN" dirty="0" smtClean="0"/>
                        <a:t>Flight controller</a:t>
                      </a:r>
                      <a:endParaRPr lang="en-IN" dirty="0"/>
                    </a:p>
                  </a:txBody>
                  <a:tcPr/>
                </a:tc>
                <a:tc>
                  <a:txBody>
                    <a:bodyPr/>
                    <a:lstStyle/>
                    <a:p>
                      <a:pPr algn="ctr"/>
                      <a:r>
                        <a:rPr lang="en-IN" dirty="0" smtClean="0"/>
                        <a:t>0.1 Amp</a:t>
                      </a:r>
                      <a:endParaRPr lang="en-IN" dirty="0"/>
                    </a:p>
                  </a:txBody>
                  <a:tcPr/>
                </a:tc>
                <a:extLst>
                  <a:ext uri="{0D108BD9-81ED-4DB2-BD59-A6C34878D82A}">
                    <a16:rowId xmlns="" xmlns:a16="http://schemas.microsoft.com/office/drawing/2014/main" val="3303300915"/>
                  </a:ext>
                </a:extLst>
              </a:tr>
              <a:tr h="370840">
                <a:tc>
                  <a:txBody>
                    <a:bodyPr/>
                    <a:lstStyle/>
                    <a:p>
                      <a:r>
                        <a:rPr lang="en-IN" dirty="0" smtClean="0"/>
                        <a:t>ESC (4)</a:t>
                      </a:r>
                      <a:endParaRPr lang="en-IN" dirty="0"/>
                    </a:p>
                  </a:txBody>
                  <a:tcPr/>
                </a:tc>
                <a:tc>
                  <a:txBody>
                    <a:bodyPr/>
                    <a:lstStyle/>
                    <a:p>
                      <a:pPr algn="ctr"/>
                      <a:r>
                        <a:rPr lang="en-IN" dirty="0" smtClean="0"/>
                        <a:t>0.4 Amp</a:t>
                      </a:r>
                      <a:endParaRPr lang="en-IN" dirty="0"/>
                    </a:p>
                  </a:txBody>
                  <a:tcPr/>
                </a:tc>
                <a:extLst>
                  <a:ext uri="{0D108BD9-81ED-4DB2-BD59-A6C34878D82A}">
                    <a16:rowId xmlns="" xmlns:a16="http://schemas.microsoft.com/office/drawing/2014/main" val="979905493"/>
                  </a:ext>
                </a:extLst>
              </a:tr>
              <a:tr h="0">
                <a:tc>
                  <a:txBody>
                    <a:bodyPr/>
                    <a:lstStyle/>
                    <a:p>
                      <a:r>
                        <a:rPr lang="en-IN" b="1" dirty="0" smtClean="0"/>
                        <a:t>TOTAL</a:t>
                      </a:r>
                      <a:endParaRPr lang="en-IN" b="1" dirty="0"/>
                    </a:p>
                  </a:txBody>
                  <a:tcPr/>
                </a:tc>
                <a:tc>
                  <a:txBody>
                    <a:bodyPr/>
                    <a:lstStyle/>
                    <a:p>
                      <a:pPr algn="ctr"/>
                      <a:r>
                        <a:rPr lang="en-IN" b="1" dirty="0" smtClean="0"/>
                        <a:t>20.6 Amp</a:t>
                      </a:r>
                      <a:endParaRPr lang="en-IN" b="1" dirty="0"/>
                    </a:p>
                  </a:txBody>
                  <a:tcPr/>
                </a:tc>
                <a:extLst>
                  <a:ext uri="{0D108BD9-81ED-4DB2-BD59-A6C34878D82A}">
                    <a16:rowId xmlns="" xmlns:a16="http://schemas.microsoft.com/office/drawing/2014/main" val="61346647"/>
                  </a:ext>
                </a:extLst>
              </a:tr>
            </a:tbl>
          </a:graphicData>
        </a:graphic>
      </p:graphicFrame>
      <p:sp>
        <p:nvSpPr>
          <p:cNvPr id="5" name="Rectangle 4"/>
          <p:cNvSpPr/>
          <p:nvPr/>
        </p:nvSpPr>
        <p:spPr>
          <a:xfrm>
            <a:off x="6060053" y="2179456"/>
            <a:ext cx="5576981" cy="3046988"/>
          </a:xfrm>
          <a:prstGeom prst="rect">
            <a:avLst/>
          </a:prstGeom>
        </p:spPr>
        <p:txBody>
          <a:bodyPr wrap="square">
            <a:spAutoFit/>
          </a:bodyPr>
          <a:lstStyle/>
          <a:p>
            <a:r>
              <a:rPr lang="en-IN" sz="1600" dirty="0" smtClean="0">
                <a:latin typeface="Bahnschrift" panose="020B0502040204020203" pitchFamily="34" charset="0"/>
              </a:rPr>
              <a:t>Current output from battery = 3300 </a:t>
            </a:r>
            <a:r>
              <a:rPr lang="en-IN" sz="1600" dirty="0" err="1" smtClean="0">
                <a:latin typeface="Bahnschrift" panose="020B0502040204020203" pitchFamily="34" charset="0"/>
              </a:rPr>
              <a:t>mAh</a:t>
            </a:r>
            <a:endParaRPr lang="en-IN" sz="1600" dirty="0" smtClean="0">
              <a:latin typeface="Bahnschrift" panose="020B0502040204020203" pitchFamily="34" charset="0"/>
            </a:endParaRPr>
          </a:p>
          <a:p>
            <a:endParaRPr lang="en-IN" sz="1600" dirty="0">
              <a:latin typeface="Bahnschrift" panose="020B0502040204020203" pitchFamily="34" charset="0"/>
            </a:endParaRPr>
          </a:p>
          <a:p>
            <a:r>
              <a:rPr lang="en-IN" sz="1600" dirty="0" smtClean="0">
                <a:latin typeface="Bahnschrift" panose="020B0502040204020203" pitchFamily="34" charset="0"/>
              </a:rPr>
              <a:t>Total current consumption of all component’s =  20.6 Amp</a:t>
            </a:r>
          </a:p>
          <a:p>
            <a:endParaRPr lang="en-IN" sz="1600" dirty="0">
              <a:latin typeface="Bahnschrift" panose="020B0502040204020203" pitchFamily="34" charset="0"/>
            </a:endParaRPr>
          </a:p>
          <a:p>
            <a:r>
              <a:rPr lang="en-IN" sz="1600" dirty="0" smtClean="0">
                <a:latin typeface="Bahnschrift" panose="020B0502040204020203" pitchFamily="34" charset="0"/>
              </a:rPr>
              <a:t>Battery endurance = </a:t>
            </a:r>
            <a:r>
              <a:rPr lang="en-IN" sz="1600" u="sng" dirty="0" smtClean="0">
                <a:latin typeface="Bahnschrift" panose="020B0502040204020203" pitchFamily="34" charset="0"/>
              </a:rPr>
              <a:t>current O/P from battery</a:t>
            </a:r>
          </a:p>
          <a:p>
            <a:r>
              <a:rPr lang="en-IN" sz="1600" dirty="0">
                <a:latin typeface="Bahnschrift" panose="020B0502040204020203" pitchFamily="34" charset="0"/>
              </a:rPr>
              <a:t> </a:t>
            </a:r>
            <a:r>
              <a:rPr lang="en-IN" sz="1600" dirty="0" smtClean="0">
                <a:latin typeface="Bahnschrift" panose="020B0502040204020203" pitchFamily="34" charset="0"/>
              </a:rPr>
              <a:t>                               Total current consumption</a:t>
            </a:r>
          </a:p>
          <a:p>
            <a:endParaRPr lang="en-IN" sz="1600" dirty="0">
              <a:latin typeface="Bahnschrift" panose="020B0502040204020203" pitchFamily="34" charset="0"/>
            </a:endParaRPr>
          </a:p>
          <a:p>
            <a:r>
              <a:rPr lang="en-IN" sz="1600" dirty="0" smtClean="0">
                <a:latin typeface="Bahnschrift" panose="020B0502040204020203" pitchFamily="34" charset="0"/>
              </a:rPr>
              <a:t>                             =  </a:t>
            </a:r>
            <a:r>
              <a:rPr lang="en-IN" sz="1600" u="sng" dirty="0" smtClean="0">
                <a:latin typeface="Bahnschrift" panose="020B0502040204020203" pitchFamily="34" charset="0"/>
              </a:rPr>
              <a:t>3300 x </a:t>
            </a:r>
            <a:r>
              <a:rPr lang="en-IN" sz="1600" u="sng" dirty="0">
                <a:latin typeface="Bahnschrift" panose="020B0502040204020203" pitchFamily="34" charset="0"/>
              </a:rPr>
              <a:t>10</a:t>
            </a:r>
            <a:r>
              <a:rPr lang="en-IN" sz="1600" u="sng" baseline="30000" dirty="0">
                <a:latin typeface="Bahnschrift" panose="020B0502040204020203" pitchFamily="34" charset="0"/>
              </a:rPr>
              <a:t>-3</a:t>
            </a:r>
            <a:r>
              <a:rPr lang="en-IN" sz="1600" u="sng" dirty="0" smtClean="0">
                <a:latin typeface="Bahnschrift" panose="020B0502040204020203" pitchFamily="34" charset="0"/>
              </a:rPr>
              <a:t>  x 60</a:t>
            </a:r>
            <a:endParaRPr lang="en-IN" sz="1600" u="sng" dirty="0">
              <a:latin typeface="Bahnschrift" panose="020B0502040204020203" pitchFamily="34" charset="0"/>
            </a:endParaRPr>
          </a:p>
          <a:p>
            <a:r>
              <a:rPr lang="en-IN" sz="1600" dirty="0" smtClean="0">
                <a:latin typeface="Bahnschrift" panose="020B0502040204020203" pitchFamily="34" charset="0"/>
              </a:rPr>
              <a:t>                                          20.6</a:t>
            </a:r>
          </a:p>
          <a:p>
            <a:endParaRPr lang="en-IN" sz="1600" dirty="0">
              <a:latin typeface="Bahnschrift" panose="020B0502040204020203" pitchFamily="34" charset="0"/>
            </a:endParaRPr>
          </a:p>
          <a:p>
            <a:r>
              <a:rPr lang="en-IN" sz="1600" dirty="0" smtClean="0">
                <a:latin typeface="Bahnschrift" panose="020B0502040204020203" pitchFamily="34" charset="0"/>
              </a:rPr>
              <a:t>Battery endurance =   9.6 minutes</a:t>
            </a:r>
          </a:p>
          <a:p>
            <a:r>
              <a:rPr lang="en-IN" sz="1600" dirty="0" smtClean="0">
                <a:latin typeface="Bahnschrift" panose="020B0502040204020203" pitchFamily="34" charset="0"/>
              </a:rPr>
              <a:t>                              =   approx. 10 minute  (AT 100%)</a:t>
            </a:r>
            <a:endParaRPr lang="en-IN" sz="1600" dirty="0">
              <a:latin typeface="Bahnschrift" panose="020B0502040204020203" pitchFamily="34" charset="0"/>
            </a:endParaRPr>
          </a:p>
        </p:txBody>
      </p:sp>
      <p:sp>
        <p:nvSpPr>
          <p:cNvPr id="7" name="Rectangle 1"/>
          <p:cNvSpPr>
            <a:spLocks noChangeArrowheads="1"/>
          </p:cNvSpPr>
          <p:nvPr/>
        </p:nvSpPr>
        <p:spPr bwMode="auto">
          <a:xfrm>
            <a:off x="413084" y="4345504"/>
            <a:ext cx="12192000" cy="0"/>
          </a:xfrm>
          <a:prstGeom prst="rect">
            <a:avLst/>
          </a:prstGeom>
          <a:solidFill>
            <a:srgbClr val="FFFFE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24577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1185862"/>
            <a:ext cx="7315200" cy="4486275"/>
          </a:xfrm>
          <a:prstGeom prst="rect">
            <a:avLst/>
          </a:prstGeom>
        </p:spPr>
      </p:pic>
    </p:spTree>
    <p:extLst>
      <p:ext uri="{BB962C8B-B14F-4D97-AF65-F5344CB8AC3E}">
        <p14:creationId xmlns:p14="http://schemas.microsoft.com/office/powerpoint/2010/main" val="13791112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3" name="Rectangle 2"/>
          <p:cNvSpPr/>
          <p:nvPr/>
        </p:nvSpPr>
        <p:spPr>
          <a:xfrm>
            <a:off x="1708026" y="2708141"/>
            <a:ext cx="8962848" cy="1200329"/>
          </a:xfrm>
          <a:prstGeom prst="rect">
            <a:avLst/>
          </a:prstGeom>
        </p:spPr>
        <p:txBody>
          <a:bodyPr wrap="square">
            <a:spAutoFit/>
          </a:bodyPr>
          <a:lstStyle/>
          <a:p>
            <a:pPr algn="ctr"/>
            <a:r>
              <a:rPr lang="en-US" sz="7200" b="1" cap="all" dirty="0" smtClean="0">
                <a:ln w="3175" cmpd="sng">
                  <a:noFill/>
                </a:ln>
              </a:rPr>
              <a:t>LOAD BALANCING</a:t>
            </a:r>
            <a:endParaRPr lang="en-US" sz="7200" b="1" cap="all" dirty="0">
              <a:ln w="3175" cmpd="sng">
                <a:noFill/>
              </a:ln>
            </a:endParaRPr>
          </a:p>
        </p:txBody>
      </p:sp>
    </p:spTree>
    <p:extLst>
      <p:ext uri="{BB962C8B-B14F-4D97-AF65-F5344CB8AC3E}">
        <p14:creationId xmlns:p14="http://schemas.microsoft.com/office/powerpoint/2010/main" val="4838906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2" name="Rectangle 1"/>
          <p:cNvSpPr/>
          <p:nvPr/>
        </p:nvSpPr>
        <p:spPr>
          <a:xfrm>
            <a:off x="362310" y="849137"/>
            <a:ext cx="7427343" cy="523220"/>
          </a:xfrm>
          <a:prstGeom prst="rect">
            <a:avLst/>
          </a:prstGeom>
        </p:spPr>
        <p:txBody>
          <a:bodyPr wrap="square">
            <a:spAutoFit/>
          </a:bodyPr>
          <a:lstStyle/>
          <a:p>
            <a:pPr algn="ctr"/>
            <a:r>
              <a:rPr lang="en-US" sz="2800" b="1" cap="all" dirty="0">
                <a:ln w="3175" cmpd="sng">
                  <a:noFill/>
                </a:ln>
              </a:rPr>
              <a:t>Why we need load balancing?</a:t>
            </a:r>
            <a:endParaRPr lang="en-US" sz="2800" b="1" cap="all" dirty="0">
              <a:ln w="3175" cmpd="sng">
                <a:noFill/>
              </a:ln>
            </a:endParaRPr>
          </a:p>
        </p:txBody>
      </p:sp>
      <p:sp>
        <p:nvSpPr>
          <p:cNvPr id="3" name="Rectangle 2"/>
          <p:cNvSpPr/>
          <p:nvPr/>
        </p:nvSpPr>
        <p:spPr>
          <a:xfrm>
            <a:off x="2461402" y="2293522"/>
            <a:ext cx="7864417" cy="2862322"/>
          </a:xfrm>
          <a:prstGeom prst="rect">
            <a:avLst/>
          </a:prstGeom>
        </p:spPr>
        <p:txBody>
          <a:bodyPr wrap="square">
            <a:spAutoFit/>
          </a:bodyPr>
          <a:lstStyle/>
          <a:p>
            <a:pPr marL="342900" indent="-342900">
              <a:buAutoNum type="arabicPeriod"/>
            </a:pPr>
            <a:r>
              <a:rPr lang="en-IN" sz="2000" dirty="0" smtClean="0"/>
              <a:t>Aerial </a:t>
            </a:r>
            <a:r>
              <a:rPr lang="en-IN" sz="2000" dirty="0"/>
              <a:t>load transportation is an attractive application of </a:t>
            </a:r>
            <a:r>
              <a:rPr lang="en-IN" sz="2000" dirty="0" smtClean="0"/>
              <a:t>UAV.</a:t>
            </a:r>
          </a:p>
          <a:p>
            <a:pPr marL="342900" indent="-342900">
              <a:buAutoNum type="arabicPeriod"/>
            </a:pPr>
            <a:endParaRPr lang="en-IN" sz="2000" dirty="0" smtClean="0"/>
          </a:p>
          <a:p>
            <a:pPr marL="342900" indent="-342900">
              <a:buAutoNum type="arabicPeriod"/>
            </a:pPr>
            <a:r>
              <a:rPr lang="en-IN" sz="2000" dirty="0" smtClean="0"/>
              <a:t>There </a:t>
            </a:r>
            <a:r>
              <a:rPr lang="en-IN" sz="2000" dirty="0"/>
              <a:t>are various uncertain disturbances like wind, obstacles, </a:t>
            </a:r>
            <a:r>
              <a:rPr lang="en-IN" sz="2000" dirty="0" err="1"/>
              <a:t>etc</a:t>
            </a:r>
            <a:r>
              <a:rPr lang="en-IN" sz="2000" dirty="0"/>
              <a:t> which can unbalanced the suspended </a:t>
            </a:r>
            <a:r>
              <a:rPr lang="en-IN" sz="2000" dirty="0" smtClean="0"/>
              <a:t>load.</a:t>
            </a:r>
          </a:p>
          <a:p>
            <a:pPr marL="342900" indent="-342900">
              <a:buAutoNum type="arabicPeriod"/>
            </a:pPr>
            <a:endParaRPr lang="en-IN" sz="2000" dirty="0" smtClean="0"/>
          </a:p>
          <a:p>
            <a:pPr marL="342900" indent="-342900">
              <a:buAutoNum type="arabicPeriod"/>
            </a:pPr>
            <a:r>
              <a:rPr lang="en-IN" sz="2000" dirty="0" smtClean="0"/>
              <a:t>Load </a:t>
            </a:r>
            <a:r>
              <a:rPr lang="en-IN" sz="2000" dirty="0"/>
              <a:t>balancing is critical problem for the safety of </a:t>
            </a:r>
            <a:r>
              <a:rPr lang="en-IN" sz="2000" dirty="0" smtClean="0"/>
              <a:t>UAV</a:t>
            </a:r>
          </a:p>
          <a:p>
            <a:pPr marL="342900" indent="-342900">
              <a:buAutoNum type="arabicPeriod"/>
            </a:pPr>
            <a:endParaRPr lang="en-IN" sz="2000" dirty="0" smtClean="0"/>
          </a:p>
          <a:p>
            <a:pPr marL="342900" indent="-342900">
              <a:buAutoNum type="arabicPeriod"/>
            </a:pPr>
            <a:r>
              <a:rPr lang="en-IN" sz="2000" dirty="0" smtClean="0"/>
              <a:t>If </a:t>
            </a:r>
            <a:r>
              <a:rPr lang="en-IN" sz="2000" dirty="0"/>
              <a:t>load of UAV cannot balanced then the UAV can crash or other damages may occur</a:t>
            </a:r>
          </a:p>
        </p:txBody>
      </p:sp>
    </p:spTree>
    <p:extLst>
      <p:ext uri="{BB962C8B-B14F-4D97-AF65-F5344CB8AC3E}">
        <p14:creationId xmlns:p14="http://schemas.microsoft.com/office/powerpoint/2010/main" val="5817948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0834" y="1091921"/>
            <a:ext cx="7848879" cy="5079989"/>
          </a:xfrm>
          <a:prstGeom prst="rect">
            <a:avLst/>
          </a:prstGeom>
        </p:spPr>
      </p:pic>
      <p:sp>
        <p:nvSpPr>
          <p:cNvPr id="3" name="Google Shape;99;p18"/>
          <p:cNvSpPr txBox="1">
            <a:spLocks noGrp="1"/>
          </p:cNvSpPr>
          <p:nvPr>
            <p:ph type="title"/>
          </p:nvPr>
        </p:nvSpPr>
        <p:spPr>
          <a:xfrm>
            <a:off x="517021" y="496073"/>
            <a:ext cx="3159049" cy="595848"/>
          </a:xfrm>
          <a:prstGeom prst="rect">
            <a:avLst/>
          </a:prstGeom>
        </p:spPr>
        <p:txBody>
          <a:bodyPr spcFirstLastPara="1" vert="horz" wrap="square" lIns="121900" tIns="121900" rIns="121900" bIns="121900" rtlCol="0" anchor="t" anchorCtr="0">
            <a:noAutofit/>
          </a:bodyPr>
          <a:lstStyle/>
          <a:p>
            <a:r>
              <a:rPr lang="en" sz="3733" dirty="0"/>
              <a:t>Block Diagram</a:t>
            </a:r>
            <a:endParaRPr sz="3733" dirty="0"/>
          </a:p>
        </p:txBody>
      </p:sp>
    </p:spTree>
    <p:extLst>
      <p:ext uri="{BB962C8B-B14F-4D97-AF65-F5344CB8AC3E}">
        <p14:creationId xmlns:p14="http://schemas.microsoft.com/office/powerpoint/2010/main" val="25859334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2" name="Rectangle 1"/>
          <p:cNvSpPr/>
          <p:nvPr/>
        </p:nvSpPr>
        <p:spPr>
          <a:xfrm>
            <a:off x="1095555" y="806005"/>
            <a:ext cx="2285999" cy="523220"/>
          </a:xfrm>
          <a:prstGeom prst="rect">
            <a:avLst/>
          </a:prstGeom>
        </p:spPr>
        <p:txBody>
          <a:bodyPr wrap="square">
            <a:spAutoFit/>
          </a:bodyPr>
          <a:lstStyle/>
          <a:p>
            <a:pPr algn="ctr"/>
            <a:r>
              <a:rPr lang="en-US" sz="2800" b="1" cap="all" dirty="0" smtClean="0">
                <a:ln w="3175" cmpd="sng">
                  <a:noFill/>
                </a:ln>
              </a:rPr>
              <a:t>WORKING</a:t>
            </a:r>
            <a:endParaRPr lang="en-US" sz="2800" b="1" cap="all" dirty="0">
              <a:ln w="3175" cmpd="sng">
                <a:noFill/>
              </a:ln>
            </a:endParaRPr>
          </a:p>
        </p:txBody>
      </p:sp>
      <p:sp>
        <p:nvSpPr>
          <p:cNvPr id="3" name="Rectangle 2"/>
          <p:cNvSpPr/>
          <p:nvPr/>
        </p:nvSpPr>
        <p:spPr>
          <a:xfrm>
            <a:off x="1788543" y="1638391"/>
            <a:ext cx="5526658" cy="4401205"/>
          </a:xfrm>
          <a:prstGeom prst="rect">
            <a:avLst/>
          </a:prstGeom>
        </p:spPr>
        <p:txBody>
          <a:bodyPr wrap="square">
            <a:spAutoFit/>
          </a:bodyPr>
          <a:lstStyle/>
          <a:p>
            <a:pPr marL="342900" indent="-342900" algn="just">
              <a:buFont typeface="+mj-lt"/>
              <a:buAutoNum type="arabicPeriod"/>
            </a:pPr>
            <a:r>
              <a:rPr lang="en-IN" sz="2000" dirty="0" smtClean="0"/>
              <a:t>The working load balancing mechanism will start during the flight of UAV.</a:t>
            </a:r>
          </a:p>
          <a:p>
            <a:pPr marL="342900" indent="-342900" algn="just">
              <a:buFont typeface="+mj-lt"/>
              <a:buAutoNum type="arabicPeriod"/>
            </a:pPr>
            <a:r>
              <a:rPr lang="en-IN" sz="2000" dirty="0" smtClean="0"/>
              <a:t>There are four highly sensible IR sensors are used alongside the 4 servo motor to balance the overall load.</a:t>
            </a:r>
          </a:p>
          <a:p>
            <a:pPr marL="342900" indent="-342900" algn="just">
              <a:buFont typeface="+mj-lt"/>
              <a:buAutoNum type="arabicPeriod"/>
            </a:pPr>
            <a:r>
              <a:rPr lang="en-IN" sz="2000" dirty="0" smtClean="0"/>
              <a:t>This electric components are connected with the flight controller of UAV to get the right signals.</a:t>
            </a:r>
          </a:p>
          <a:p>
            <a:pPr marL="342900" indent="-342900" algn="just">
              <a:buFont typeface="+mj-lt"/>
              <a:buAutoNum type="arabicPeriod"/>
            </a:pPr>
            <a:r>
              <a:rPr lang="en-IN" sz="2000" dirty="0" smtClean="0"/>
              <a:t>This motors are capable of operating range and maximum torque will be 2.2 kg –cm at 6.6v.</a:t>
            </a:r>
          </a:p>
          <a:p>
            <a:pPr marL="342900" indent="-342900" algn="just">
              <a:buFont typeface="+mj-lt"/>
              <a:buAutoNum type="arabicPeriod"/>
            </a:pPr>
            <a:r>
              <a:rPr lang="en-IN" sz="2000" dirty="0" smtClean="0"/>
              <a:t>  When the IR sensor attached near by the motors will detect the displacement of load the corresponding motor will start rotating.</a:t>
            </a:r>
          </a:p>
          <a:p>
            <a:pPr marL="342900" indent="-342900" algn="just">
              <a:buFont typeface="+mj-lt"/>
              <a:buAutoNum type="arabicPeriod"/>
            </a:pPr>
            <a:r>
              <a:rPr lang="en-IN" sz="2000" dirty="0" smtClean="0"/>
              <a:t>It will rotate till the load return to its ideal position.</a:t>
            </a:r>
            <a:endParaRPr lang="en-IN" sz="2000" dirty="0"/>
          </a:p>
        </p:txBody>
      </p:sp>
      <p:pic>
        <p:nvPicPr>
          <p:cNvPr id="4" name="Picture 3"/>
          <p:cNvPicPr>
            <a:picLocks noChangeAspect="1"/>
          </p:cNvPicPr>
          <p:nvPr/>
        </p:nvPicPr>
        <p:blipFill>
          <a:blip r:embed="rId3"/>
          <a:stretch>
            <a:fillRect/>
          </a:stretch>
        </p:blipFill>
        <p:spPr>
          <a:xfrm>
            <a:off x="7804120" y="2008338"/>
            <a:ext cx="3396506" cy="2943225"/>
          </a:xfrm>
          <a:prstGeom prst="rect">
            <a:avLst/>
          </a:prstGeom>
        </p:spPr>
      </p:pic>
    </p:spTree>
    <p:extLst>
      <p:ext uri="{BB962C8B-B14F-4D97-AF65-F5344CB8AC3E}">
        <p14:creationId xmlns:p14="http://schemas.microsoft.com/office/powerpoint/2010/main" val="8916504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2" name="Rectangle 1"/>
          <p:cNvSpPr/>
          <p:nvPr/>
        </p:nvSpPr>
        <p:spPr>
          <a:xfrm>
            <a:off x="897145" y="762873"/>
            <a:ext cx="7065035" cy="523220"/>
          </a:xfrm>
          <a:prstGeom prst="rect">
            <a:avLst/>
          </a:prstGeom>
        </p:spPr>
        <p:txBody>
          <a:bodyPr wrap="square">
            <a:spAutoFit/>
          </a:bodyPr>
          <a:lstStyle/>
          <a:p>
            <a:pPr algn="ctr"/>
            <a:r>
              <a:rPr lang="en-US" sz="2800" b="1" cap="all" dirty="0" smtClean="0">
                <a:ln w="3175" cmpd="sng">
                  <a:noFill/>
                </a:ln>
              </a:rPr>
              <a:t>Advantages of load balancing</a:t>
            </a:r>
            <a:endParaRPr lang="en-US" sz="2800" b="1" cap="all" dirty="0">
              <a:ln w="3175" cmpd="sng">
                <a:noFill/>
              </a:ln>
            </a:endParaRPr>
          </a:p>
        </p:txBody>
      </p:sp>
      <p:sp>
        <p:nvSpPr>
          <p:cNvPr id="3" name="Rectangle 2"/>
          <p:cNvSpPr/>
          <p:nvPr/>
        </p:nvSpPr>
        <p:spPr>
          <a:xfrm>
            <a:off x="2176731" y="1819546"/>
            <a:ext cx="8011065" cy="3970318"/>
          </a:xfrm>
          <a:prstGeom prst="rect">
            <a:avLst/>
          </a:prstGeom>
        </p:spPr>
        <p:txBody>
          <a:bodyPr wrap="square">
            <a:spAutoFit/>
          </a:bodyPr>
          <a:lstStyle/>
          <a:p>
            <a:pPr marL="342900" indent="-342900" algn="just">
              <a:buFont typeface="+mj-lt"/>
              <a:buAutoNum type="arabicPeriod"/>
            </a:pPr>
            <a:r>
              <a:rPr lang="en-IN" dirty="0"/>
              <a:t>The primary mission of aerial transportation is to maintain the hanging load within the desired operating and safety limits. Therefore, the prime aim is to design control algorithms that ensure minimal swing angles without sacrificing response times</a:t>
            </a:r>
            <a:r>
              <a:rPr lang="en-IN" dirty="0" smtClean="0"/>
              <a:t>.</a:t>
            </a:r>
          </a:p>
          <a:p>
            <a:pPr marL="342900" indent="-342900" algn="just">
              <a:buFont typeface="+mj-lt"/>
              <a:buAutoNum type="arabicPeriod"/>
            </a:pPr>
            <a:endParaRPr lang="en-IN" dirty="0" smtClean="0"/>
          </a:p>
          <a:p>
            <a:pPr marL="342900" indent="-342900" algn="just">
              <a:buFont typeface="+mj-lt"/>
              <a:buAutoNum type="arabicPeriod"/>
            </a:pPr>
            <a:r>
              <a:rPr lang="en-US" dirty="0"/>
              <a:t>The controller takes into account the hanging payload dynamics, the dynamics in three-dimensional space, and the vehicle rotation, achieving a good balance between fast stabilization times and small swing angles. </a:t>
            </a:r>
            <a:endParaRPr lang="en-US" dirty="0" smtClean="0"/>
          </a:p>
          <a:p>
            <a:pPr marL="342900" indent="-342900" algn="just">
              <a:buFont typeface="+mj-lt"/>
              <a:buAutoNum type="arabicPeriod"/>
            </a:pPr>
            <a:endParaRPr lang="en-US" dirty="0" smtClean="0"/>
          </a:p>
          <a:p>
            <a:pPr marL="342900" indent="-342900" algn="just">
              <a:buFont typeface="+mj-lt"/>
              <a:buAutoNum type="arabicPeriod"/>
            </a:pPr>
            <a:r>
              <a:rPr lang="en-US" dirty="0"/>
              <a:t>Neglecting the rotation of the </a:t>
            </a:r>
            <a:r>
              <a:rPr lang="en-US" dirty="0" smtClean="0"/>
              <a:t>vehicle</a:t>
            </a:r>
          </a:p>
          <a:p>
            <a:pPr marL="342900" indent="-342900" algn="just">
              <a:buFont typeface="+mj-lt"/>
              <a:buAutoNum type="arabicPeriod"/>
            </a:pPr>
            <a:endParaRPr lang="en-US" dirty="0"/>
          </a:p>
          <a:p>
            <a:pPr marL="342900" indent="-342900" algn="just">
              <a:buFont typeface="+mj-lt"/>
              <a:buAutoNum type="arabicPeriod"/>
            </a:pPr>
            <a:r>
              <a:rPr lang="en-US" dirty="0"/>
              <a:t>I</a:t>
            </a:r>
            <a:r>
              <a:rPr lang="en-US" dirty="0" smtClean="0"/>
              <a:t>ncluding </a:t>
            </a:r>
            <a:r>
              <a:rPr lang="en-US" dirty="0"/>
              <a:t>the payload dynamics, but considering only a longitudinal translation of the UAV</a:t>
            </a:r>
            <a:r>
              <a:rPr lang="en-US" dirty="0" smtClean="0"/>
              <a:t>.</a:t>
            </a:r>
          </a:p>
          <a:p>
            <a:pPr marL="342900" indent="-342900" algn="just">
              <a:buFont typeface="+mj-lt"/>
              <a:buAutoNum type="arabicPeriod"/>
            </a:pPr>
            <a:endParaRPr lang="en-US" dirty="0" smtClean="0"/>
          </a:p>
          <a:p>
            <a:pPr marL="342900" indent="-342900" algn="just">
              <a:buFont typeface="+mj-lt"/>
              <a:buAutoNum type="arabicPeriod"/>
            </a:pPr>
            <a:r>
              <a:rPr lang="en-US" dirty="0"/>
              <a:t>Reducing the payload swing by sacrificing performance</a:t>
            </a:r>
            <a:endParaRPr lang="en-IN" dirty="0"/>
          </a:p>
        </p:txBody>
      </p:sp>
    </p:spTree>
    <p:extLst>
      <p:ext uri="{BB962C8B-B14F-4D97-AF65-F5344CB8AC3E}">
        <p14:creationId xmlns:p14="http://schemas.microsoft.com/office/powerpoint/2010/main" val="3039212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3"/>
          <p:cNvSpPr txBox="1">
            <a:spLocks noGrp="1"/>
          </p:cNvSpPr>
          <p:nvPr>
            <p:ph type="subTitle" idx="1"/>
          </p:nvPr>
        </p:nvSpPr>
        <p:spPr>
          <a:prstGeom prst="rect">
            <a:avLst/>
          </a:prstGeom>
        </p:spPr>
        <p:txBody>
          <a:bodyPr spcFirstLastPara="1" vert="horz" wrap="square" lIns="121900" tIns="121900" rIns="121900" bIns="121900" rtlCol="0" anchor="t" anchorCtr="0">
            <a:normAutofit/>
          </a:bodyPr>
          <a:lstStyle/>
          <a:p>
            <a:pPr>
              <a:spcBef>
                <a:spcPts val="0"/>
              </a:spcBef>
            </a:pPr>
            <a:r>
              <a:rPr lang="en" dirty="0"/>
              <a:t>Major Project</a:t>
            </a:r>
            <a:endParaRPr dirty="0"/>
          </a:p>
          <a:p>
            <a:pPr>
              <a:spcBef>
                <a:spcPts val="0"/>
              </a:spcBef>
            </a:pPr>
            <a:endParaRPr dirty="0"/>
          </a:p>
        </p:txBody>
      </p:sp>
      <p:sp>
        <p:nvSpPr>
          <p:cNvPr id="5" name="Google Shape;66;p13"/>
          <p:cNvSpPr txBox="1">
            <a:spLocks noGrp="1"/>
          </p:cNvSpPr>
          <p:nvPr/>
        </p:nvSpPr>
        <p:spPr>
          <a:xfrm>
            <a:off x="2692397" y="1903482"/>
            <a:ext cx="6815669" cy="1515533"/>
          </a:xfrm>
          <a:prstGeom prst="rect">
            <a:avLst/>
          </a:prstGeom>
          <a:effectLst/>
        </p:spPr>
        <p:txBody>
          <a:bodyPr spcFirstLastPara="1" vert="horz" wrap="square" lIns="121900" tIns="121900" rIns="121900" bIns="121900" rtlCol="0" anchor="b" anchorCtr="0">
            <a:normAutofit fontScale="90000" lnSpcReduction="20000"/>
          </a:bodyPr>
          <a:lstStyle>
            <a:lvl1pPr algn="ctr" defTabSz="457200" rtl="0"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 dirty="0"/>
              <a:t>UAV For </a:t>
            </a:r>
            <a:r>
              <a:rPr lang="en" dirty="0" smtClean="0"/>
              <a:t>Low payload </a:t>
            </a:r>
            <a:r>
              <a:rPr lang="en" dirty="0"/>
              <a:t>Delivery</a:t>
            </a:r>
            <a:endParaRPr dirty="0"/>
          </a:p>
        </p:txBody>
      </p:sp>
    </p:spTree>
    <p:extLst>
      <p:ext uri="{BB962C8B-B14F-4D97-AF65-F5344CB8AC3E}">
        <p14:creationId xmlns:p14="http://schemas.microsoft.com/office/powerpoint/2010/main" val="38746448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2" name="Rectangle 1"/>
          <p:cNvSpPr/>
          <p:nvPr/>
        </p:nvSpPr>
        <p:spPr>
          <a:xfrm>
            <a:off x="4037162" y="633475"/>
            <a:ext cx="3726612" cy="523220"/>
          </a:xfrm>
          <a:prstGeom prst="rect">
            <a:avLst/>
          </a:prstGeom>
        </p:spPr>
        <p:txBody>
          <a:bodyPr wrap="square">
            <a:spAutoFit/>
          </a:bodyPr>
          <a:lstStyle/>
          <a:p>
            <a:pPr algn="ctr"/>
            <a:r>
              <a:rPr lang="en-US" sz="2800" b="1" cap="all" dirty="0">
                <a:ln w="3175" cmpd="sng">
                  <a:noFill/>
                </a:ln>
              </a:rPr>
              <a:t>Drone Weight</a:t>
            </a:r>
          </a:p>
        </p:txBody>
      </p:sp>
      <p:graphicFrame>
        <p:nvGraphicFramePr>
          <p:cNvPr id="3" name="Table 2"/>
          <p:cNvGraphicFramePr>
            <a:graphicFrameLocks noGrp="1"/>
          </p:cNvGraphicFramePr>
          <p:nvPr>
            <p:extLst>
              <p:ext uri="{D42A27DB-BD31-4B8C-83A1-F6EECF244321}">
                <p14:modId xmlns:p14="http://schemas.microsoft.com/office/powerpoint/2010/main" val="3332926107"/>
              </p:ext>
            </p:extLst>
          </p:nvPr>
        </p:nvGraphicFramePr>
        <p:xfrm>
          <a:off x="1286812" y="1889860"/>
          <a:ext cx="6186507" cy="3708400"/>
        </p:xfrm>
        <a:graphic>
          <a:graphicData uri="http://schemas.openxmlformats.org/drawingml/2006/table">
            <a:tbl>
              <a:tblPr firstRow="1" bandRow="1">
                <a:tableStyleId>{8799B23B-EC83-4686-B30A-512413B5E67A}</a:tableStyleId>
              </a:tblPr>
              <a:tblGrid>
                <a:gridCol w="4113325">
                  <a:extLst>
                    <a:ext uri="{9D8B030D-6E8A-4147-A177-3AD203B41FA5}">
                      <a16:colId xmlns="" xmlns:a16="http://schemas.microsoft.com/office/drawing/2014/main" val="2308888255"/>
                    </a:ext>
                  </a:extLst>
                </a:gridCol>
                <a:gridCol w="2073182">
                  <a:extLst>
                    <a:ext uri="{9D8B030D-6E8A-4147-A177-3AD203B41FA5}">
                      <a16:colId xmlns="" xmlns:a16="http://schemas.microsoft.com/office/drawing/2014/main" val="2914735008"/>
                    </a:ext>
                  </a:extLst>
                </a:gridCol>
              </a:tblGrid>
              <a:tr h="370840">
                <a:tc>
                  <a:txBody>
                    <a:bodyPr/>
                    <a:lstStyle/>
                    <a:p>
                      <a:r>
                        <a:rPr lang="en-IN" dirty="0"/>
                        <a:t>Material</a:t>
                      </a:r>
                      <a:endParaRPr lang="en-IN" dirty="0">
                        <a:latin typeface="+mn-lt"/>
                      </a:endParaRPr>
                    </a:p>
                  </a:txBody>
                  <a:tcPr/>
                </a:tc>
                <a:tc>
                  <a:txBody>
                    <a:bodyPr/>
                    <a:lstStyle/>
                    <a:p>
                      <a:pPr algn="ctr"/>
                      <a:r>
                        <a:rPr lang="en-IN" dirty="0"/>
                        <a:t>Weight</a:t>
                      </a:r>
                      <a:endParaRPr lang="en-IN" dirty="0">
                        <a:latin typeface="+mn-lt"/>
                      </a:endParaRPr>
                    </a:p>
                  </a:txBody>
                  <a:tcPr/>
                </a:tc>
                <a:extLst>
                  <a:ext uri="{0D108BD9-81ED-4DB2-BD59-A6C34878D82A}">
                    <a16:rowId xmlns="" xmlns:a16="http://schemas.microsoft.com/office/drawing/2014/main" val="1061996293"/>
                  </a:ext>
                </a:extLst>
              </a:tr>
              <a:tr h="370840">
                <a:tc>
                  <a:txBody>
                    <a:bodyPr/>
                    <a:lstStyle/>
                    <a:p>
                      <a:r>
                        <a:rPr lang="en-IN" sz="1800" dirty="0" smtClean="0">
                          <a:latin typeface="+mn-lt"/>
                          <a:sym typeface="Arial Rounded"/>
                        </a:rPr>
                        <a:t>APM</a:t>
                      </a:r>
                      <a:endParaRPr lang="en-IN" dirty="0">
                        <a:latin typeface="+mn-lt"/>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smtClean="0">
                          <a:sym typeface="Arial Rounded"/>
                        </a:rPr>
                        <a:t>82 </a:t>
                      </a:r>
                      <a:r>
                        <a:rPr lang="en-IN" sz="1800" dirty="0">
                          <a:sym typeface="Arial Rounded"/>
                        </a:rPr>
                        <a:t>gm</a:t>
                      </a:r>
                      <a:endParaRPr lang="en-IN" sz="1800" dirty="0">
                        <a:latin typeface="+mn-lt"/>
                        <a:ea typeface="Arial Rounded"/>
                        <a:cs typeface="Arial Rounded"/>
                        <a:sym typeface="Arial Rounded"/>
                      </a:endParaRPr>
                    </a:p>
                  </a:txBody>
                  <a:tcPr/>
                </a:tc>
                <a:extLst>
                  <a:ext uri="{0D108BD9-81ED-4DB2-BD59-A6C34878D82A}">
                    <a16:rowId xmlns="" xmlns:a16="http://schemas.microsoft.com/office/drawing/2014/main" val="2718340904"/>
                  </a:ext>
                </a:extLst>
              </a:tr>
              <a:tr h="370840">
                <a:tc>
                  <a:txBody>
                    <a:bodyPr/>
                    <a:lstStyle/>
                    <a:p>
                      <a:r>
                        <a:rPr lang="en-IN" dirty="0" err="1" smtClean="0">
                          <a:latin typeface="+mn-lt"/>
                        </a:rPr>
                        <a:t>Quadcopter</a:t>
                      </a:r>
                      <a:r>
                        <a:rPr lang="en-IN" dirty="0" smtClean="0">
                          <a:latin typeface="+mn-lt"/>
                        </a:rPr>
                        <a:t> Frame</a:t>
                      </a:r>
                      <a:endParaRPr lang="en-IN" dirty="0">
                        <a:latin typeface="+mn-lt"/>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smtClean="0">
                          <a:latin typeface="+mn-lt"/>
                          <a:ea typeface="Arial Rounded"/>
                          <a:cs typeface="Arial Rounded"/>
                          <a:sym typeface="Arial Rounded"/>
                        </a:rPr>
                        <a:t>330 gm</a:t>
                      </a:r>
                      <a:endParaRPr lang="en-IN" sz="1800" dirty="0">
                        <a:latin typeface="+mn-lt"/>
                        <a:ea typeface="Arial Rounded"/>
                        <a:cs typeface="Arial Rounded"/>
                        <a:sym typeface="Arial Rounded"/>
                      </a:endParaRPr>
                    </a:p>
                  </a:txBody>
                  <a:tcPr/>
                </a:tc>
                <a:extLst>
                  <a:ext uri="{0D108BD9-81ED-4DB2-BD59-A6C34878D82A}">
                    <a16:rowId xmlns="" xmlns:a16="http://schemas.microsoft.com/office/drawing/2014/main" val="776123030"/>
                  </a:ext>
                </a:extLst>
              </a:tr>
              <a:tr h="370840">
                <a:tc>
                  <a:txBody>
                    <a:bodyPr/>
                    <a:lstStyle/>
                    <a:p>
                      <a:r>
                        <a:rPr lang="en-IN" sz="1800" dirty="0">
                          <a:sym typeface="Arial Rounded"/>
                        </a:rPr>
                        <a:t>Electronic Speed Controller </a:t>
                      </a:r>
                      <a:r>
                        <a:rPr lang="en-IN" sz="1800" dirty="0" smtClean="0">
                          <a:sym typeface="Arial Rounded"/>
                        </a:rPr>
                        <a:t>( 4</a:t>
                      </a:r>
                      <a:r>
                        <a:rPr lang="en-IN" sz="1800" baseline="0" dirty="0" smtClean="0">
                          <a:sym typeface="Arial Rounded"/>
                        </a:rPr>
                        <a:t> x 7</a:t>
                      </a:r>
                      <a:r>
                        <a:rPr lang="en-IN" sz="1800" dirty="0" smtClean="0">
                          <a:sym typeface="Arial Rounded"/>
                        </a:rPr>
                        <a:t>)</a:t>
                      </a:r>
                      <a:endParaRPr lang="en-IN" dirty="0">
                        <a:latin typeface="+mn-lt"/>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smtClean="0">
                          <a:sym typeface="Arial Rounded"/>
                        </a:rPr>
                        <a:t>92 </a:t>
                      </a:r>
                      <a:r>
                        <a:rPr lang="en-IN" sz="1800" dirty="0">
                          <a:sym typeface="Arial Rounded"/>
                        </a:rPr>
                        <a:t>gm</a:t>
                      </a:r>
                      <a:endParaRPr lang="en-IN" sz="1800" dirty="0">
                        <a:latin typeface="+mn-lt"/>
                        <a:ea typeface="Arial Rounded"/>
                        <a:cs typeface="Arial Rounded"/>
                        <a:sym typeface="Arial Rounded"/>
                      </a:endParaRPr>
                    </a:p>
                  </a:txBody>
                  <a:tcPr/>
                </a:tc>
                <a:extLst>
                  <a:ext uri="{0D108BD9-81ED-4DB2-BD59-A6C34878D82A}">
                    <a16:rowId xmlns="" xmlns:a16="http://schemas.microsoft.com/office/drawing/2014/main" val="3303300915"/>
                  </a:ext>
                </a:extLst>
              </a:tr>
              <a:tr h="370840">
                <a:tc>
                  <a:txBody>
                    <a:bodyPr/>
                    <a:lstStyle/>
                    <a:p>
                      <a:r>
                        <a:rPr lang="en-IN" sz="1800" dirty="0">
                          <a:sym typeface="Arial Rounded"/>
                        </a:rPr>
                        <a:t>Receiver</a:t>
                      </a:r>
                      <a:endParaRPr lang="en-IN" dirty="0">
                        <a:latin typeface="+mn-lt"/>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smtClean="0">
                          <a:sym typeface="Arial Rounded"/>
                        </a:rPr>
                        <a:t>15 </a:t>
                      </a:r>
                      <a:r>
                        <a:rPr lang="en-IN" sz="1800" dirty="0">
                          <a:sym typeface="Arial Rounded"/>
                        </a:rPr>
                        <a:t>gm</a:t>
                      </a:r>
                      <a:endParaRPr lang="en-IN" sz="1800" dirty="0">
                        <a:latin typeface="+mn-lt"/>
                        <a:ea typeface="Arial Rounded"/>
                        <a:cs typeface="Arial Rounded"/>
                        <a:sym typeface="Arial Rounded"/>
                      </a:endParaRPr>
                    </a:p>
                  </a:txBody>
                  <a:tcPr/>
                </a:tc>
                <a:extLst>
                  <a:ext uri="{0D108BD9-81ED-4DB2-BD59-A6C34878D82A}">
                    <a16:rowId xmlns="" xmlns:a16="http://schemas.microsoft.com/office/drawing/2014/main" val="979905493"/>
                  </a:ext>
                </a:extLst>
              </a:tr>
              <a:tr h="370840">
                <a:tc>
                  <a:txBody>
                    <a:bodyPr/>
                    <a:lstStyle/>
                    <a:p>
                      <a:r>
                        <a:rPr lang="en-IN" sz="1800" dirty="0">
                          <a:sym typeface="Arial Rounded"/>
                        </a:rPr>
                        <a:t>Brushless Motor </a:t>
                      </a:r>
                      <a:r>
                        <a:rPr lang="en-IN" sz="1800" dirty="0" smtClean="0">
                          <a:sym typeface="Arial Rounded"/>
                        </a:rPr>
                        <a:t>(4</a:t>
                      </a:r>
                      <a:r>
                        <a:rPr lang="en-IN" sz="1800" baseline="0" dirty="0" smtClean="0">
                          <a:sym typeface="Arial Rounded"/>
                        </a:rPr>
                        <a:t> x</a:t>
                      </a:r>
                      <a:r>
                        <a:rPr lang="en-IN" sz="1800" dirty="0" smtClean="0">
                          <a:sym typeface="Arial Rounded"/>
                        </a:rPr>
                        <a:t>)</a:t>
                      </a:r>
                      <a:endParaRPr lang="en-IN" dirty="0">
                        <a:latin typeface="+mn-lt"/>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smtClean="0">
                          <a:sym typeface="Arial Rounded"/>
                        </a:rPr>
                        <a:t>256 </a:t>
                      </a:r>
                      <a:r>
                        <a:rPr lang="en-IN" sz="1800" dirty="0">
                          <a:sym typeface="Arial Rounded"/>
                        </a:rPr>
                        <a:t>gm</a:t>
                      </a:r>
                      <a:endParaRPr lang="en-IN" sz="1800" dirty="0">
                        <a:latin typeface="+mn-lt"/>
                        <a:ea typeface="Arial Rounded"/>
                        <a:cs typeface="Arial Rounded"/>
                        <a:sym typeface="Arial Rounded"/>
                      </a:endParaRPr>
                    </a:p>
                  </a:txBody>
                  <a:tcPr/>
                </a:tc>
                <a:extLst>
                  <a:ext uri="{0D108BD9-81ED-4DB2-BD59-A6C34878D82A}">
                    <a16:rowId xmlns="" xmlns:a16="http://schemas.microsoft.com/office/drawing/2014/main" val="61346647"/>
                  </a:ext>
                </a:extLst>
              </a:tr>
              <a:tr h="370840">
                <a:tc>
                  <a:txBody>
                    <a:bodyPr/>
                    <a:lstStyle/>
                    <a:p>
                      <a:r>
                        <a:rPr lang="en-IN" sz="1800" dirty="0">
                          <a:sym typeface="Arial Rounded"/>
                        </a:rPr>
                        <a:t>Power Module</a:t>
                      </a:r>
                      <a:endParaRPr lang="en-IN" dirty="0">
                        <a:latin typeface="+mn-lt"/>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sym typeface="Arial Rounded"/>
                        </a:rPr>
                        <a:t>24 gm</a:t>
                      </a:r>
                      <a:endParaRPr lang="en-IN" sz="1800" dirty="0">
                        <a:latin typeface="+mn-lt"/>
                        <a:ea typeface="Arial Rounded"/>
                        <a:cs typeface="Arial Rounded"/>
                        <a:sym typeface="Arial Rounded"/>
                      </a:endParaRPr>
                    </a:p>
                  </a:txBody>
                  <a:tcPr/>
                </a:tc>
                <a:extLst>
                  <a:ext uri="{0D108BD9-81ED-4DB2-BD59-A6C34878D82A}">
                    <a16:rowId xmlns="" xmlns:a16="http://schemas.microsoft.com/office/drawing/2014/main" val="2913904854"/>
                  </a:ext>
                </a:extLst>
              </a:tr>
              <a:tr h="370840">
                <a:tc>
                  <a:txBody>
                    <a:bodyPr/>
                    <a:lstStyle/>
                    <a:p>
                      <a:r>
                        <a:rPr lang="en-IN" sz="1800" dirty="0">
                          <a:sym typeface="Arial Rounded"/>
                        </a:rPr>
                        <a:t>Battery (Sky cell </a:t>
                      </a:r>
                      <a:r>
                        <a:rPr lang="en-IN" sz="1800" dirty="0" smtClean="0">
                          <a:sym typeface="Arial Rounded"/>
                        </a:rPr>
                        <a:t>3300 </a:t>
                      </a:r>
                      <a:r>
                        <a:rPr lang="en-IN" sz="1800" dirty="0" err="1">
                          <a:sym typeface="Arial Rounded"/>
                        </a:rPr>
                        <a:t>mAh</a:t>
                      </a:r>
                      <a:r>
                        <a:rPr lang="en-IN" sz="1800" dirty="0">
                          <a:sym typeface="Arial Rounded"/>
                        </a:rPr>
                        <a:t>)</a:t>
                      </a:r>
                      <a:endParaRPr lang="en-IN" dirty="0">
                        <a:latin typeface="+mn-lt"/>
                      </a:endParaRPr>
                    </a:p>
                  </a:txBody>
                  <a:tcPr/>
                </a:tc>
                <a:tc>
                  <a:txBody>
                    <a:bodyPr/>
                    <a:lstStyle/>
                    <a:p>
                      <a:pPr algn="ctr"/>
                      <a:r>
                        <a:rPr lang="en-IN" dirty="0" smtClean="0"/>
                        <a:t>250 </a:t>
                      </a:r>
                      <a:r>
                        <a:rPr lang="en-IN" dirty="0"/>
                        <a:t>gm</a:t>
                      </a:r>
                      <a:endParaRPr lang="en-IN" dirty="0">
                        <a:latin typeface="+mn-lt"/>
                      </a:endParaRPr>
                    </a:p>
                  </a:txBody>
                  <a:tcPr/>
                </a:tc>
                <a:extLst>
                  <a:ext uri="{0D108BD9-81ED-4DB2-BD59-A6C34878D82A}">
                    <a16:rowId xmlns="" xmlns:a16="http://schemas.microsoft.com/office/drawing/2014/main" val="989972009"/>
                  </a:ext>
                </a:extLst>
              </a:tr>
              <a:tr h="370840">
                <a:tc>
                  <a:txBody>
                    <a:bodyPr/>
                    <a:lstStyle/>
                    <a:p>
                      <a:r>
                        <a:rPr lang="en-IN" sz="1800" dirty="0">
                          <a:sym typeface="Arial Rounded"/>
                        </a:rPr>
                        <a:t>Propeller </a:t>
                      </a:r>
                      <a:r>
                        <a:rPr lang="en-IN" sz="1800" dirty="0" smtClean="0">
                          <a:sym typeface="Arial Rounded"/>
                        </a:rPr>
                        <a:t>( 4</a:t>
                      </a:r>
                      <a:r>
                        <a:rPr lang="en-IN" sz="1800" baseline="0" dirty="0" smtClean="0">
                          <a:sym typeface="Arial Rounded"/>
                        </a:rPr>
                        <a:t> x</a:t>
                      </a:r>
                      <a:r>
                        <a:rPr lang="en-IN" sz="1800" dirty="0" smtClean="0">
                          <a:sym typeface="Arial Rounded"/>
                        </a:rPr>
                        <a:t>)</a:t>
                      </a:r>
                      <a:endParaRPr lang="en-IN" dirty="0">
                        <a:latin typeface="+mn-lt"/>
                      </a:endParaRPr>
                    </a:p>
                  </a:txBody>
                  <a:tcPr/>
                </a:tc>
                <a:tc>
                  <a:txBody>
                    <a:bodyPr/>
                    <a:lstStyle/>
                    <a:p>
                      <a:pPr algn="ctr"/>
                      <a:r>
                        <a:rPr lang="en-IN" dirty="0" smtClean="0"/>
                        <a:t>28 </a:t>
                      </a:r>
                      <a:r>
                        <a:rPr lang="en-IN" dirty="0"/>
                        <a:t>gm</a:t>
                      </a:r>
                      <a:endParaRPr lang="en-IN" dirty="0">
                        <a:latin typeface="+mn-lt"/>
                      </a:endParaRPr>
                    </a:p>
                  </a:txBody>
                  <a:tcPr/>
                </a:tc>
                <a:extLst>
                  <a:ext uri="{0D108BD9-81ED-4DB2-BD59-A6C34878D82A}">
                    <a16:rowId xmlns="" xmlns:a16="http://schemas.microsoft.com/office/drawing/2014/main" val="3838178321"/>
                  </a:ext>
                </a:extLst>
              </a:tr>
              <a:tr h="370840">
                <a:tc>
                  <a:txBody>
                    <a:bodyPr/>
                    <a:lstStyle/>
                    <a:p>
                      <a:r>
                        <a:rPr lang="en-IN" b="1" dirty="0"/>
                        <a:t>Total Weight</a:t>
                      </a:r>
                      <a:endParaRPr lang="en-IN" b="1" dirty="0">
                        <a:latin typeface="+mn-lt"/>
                      </a:endParaRPr>
                    </a:p>
                  </a:txBody>
                  <a:tcPr/>
                </a:tc>
                <a:tc>
                  <a:txBody>
                    <a:bodyPr/>
                    <a:lstStyle/>
                    <a:p>
                      <a:pPr algn="ctr"/>
                      <a:r>
                        <a:rPr lang="en-IN" b="1" dirty="0" smtClean="0"/>
                        <a:t>1053 </a:t>
                      </a:r>
                      <a:r>
                        <a:rPr lang="en-IN" b="1" dirty="0"/>
                        <a:t>gm</a:t>
                      </a:r>
                      <a:endParaRPr lang="en-IN" b="1" dirty="0">
                        <a:latin typeface="+mn-lt"/>
                      </a:endParaRPr>
                    </a:p>
                  </a:txBody>
                  <a:tcPr/>
                </a:tc>
                <a:extLst>
                  <a:ext uri="{0D108BD9-81ED-4DB2-BD59-A6C34878D82A}">
                    <a16:rowId xmlns="" xmlns:a16="http://schemas.microsoft.com/office/drawing/2014/main" val="1955528176"/>
                  </a:ext>
                </a:extLst>
              </a:tr>
            </a:tbl>
          </a:graphicData>
        </a:graphic>
      </p:graphicFrame>
      <p:sp>
        <p:nvSpPr>
          <p:cNvPr id="4" name="Rectangle 3"/>
          <p:cNvSpPr/>
          <p:nvPr/>
        </p:nvSpPr>
        <p:spPr>
          <a:xfrm>
            <a:off x="7697638" y="1905332"/>
            <a:ext cx="3482197" cy="1477328"/>
          </a:xfrm>
          <a:prstGeom prst="rect">
            <a:avLst/>
          </a:prstGeom>
        </p:spPr>
        <p:txBody>
          <a:bodyPr wrap="square">
            <a:spAutoFit/>
          </a:bodyPr>
          <a:lstStyle/>
          <a:p>
            <a:pPr>
              <a:lnSpc>
                <a:spcPct val="150000"/>
              </a:lnSpc>
            </a:pPr>
            <a:r>
              <a:rPr lang="en-US" sz="2400" b="1" dirty="0">
                <a:solidFill>
                  <a:schemeClr val="tx1">
                    <a:lumMod val="95000"/>
                  </a:schemeClr>
                </a:solidFill>
                <a:latin typeface="Times New Roman" panose="02020603050405020304" pitchFamily="18" charset="0"/>
                <a:cs typeface="Times New Roman" panose="02020603050405020304" pitchFamily="18" charset="0"/>
              </a:rPr>
              <a:t>Overall weight of drone</a:t>
            </a:r>
          </a:p>
          <a:p>
            <a:pPr>
              <a:lnSpc>
                <a:spcPct val="150000"/>
              </a:lnSpc>
            </a:pPr>
            <a:r>
              <a:rPr lang="en-US" b="1" dirty="0">
                <a:latin typeface="Times New Roman" panose="02020603050405020304" pitchFamily="18" charset="0"/>
                <a:cs typeface="Times New Roman" panose="02020603050405020304" pitchFamily="18" charset="0"/>
              </a:rPr>
              <a:t> = </a:t>
            </a:r>
            <a:r>
              <a:rPr lang="en-US" b="1" dirty="0" smtClean="0">
                <a:latin typeface="Times New Roman" panose="02020603050405020304" pitchFamily="18" charset="0"/>
                <a:cs typeface="Times New Roman" panose="02020603050405020304" pitchFamily="18" charset="0"/>
              </a:rPr>
              <a:t>1053+ </a:t>
            </a:r>
            <a:r>
              <a:rPr lang="en-US" b="1" dirty="0">
                <a:latin typeface="Times New Roman" panose="02020603050405020304" pitchFamily="18" charset="0"/>
                <a:cs typeface="Times New Roman" panose="02020603050405020304" pitchFamily="18" charset="0"/>
              </a:rPr>
              <a:t>500 </a:t>
            </a:r>
            <a:r>
              <a:rPr lang="en-US" b="1" dirty="0" smtClean="0">
                <a:latin typeface="Times New Roman" panose="02020603050405020304" pitchFamily="18" charset="0"/>
                <a:cs typeface="Times New Roman" panose="02020603050405020304" pitchFamily="18" charset="0"/>
              </a:rPr>
              <a:t>(with payload) </a:t>
            </a:r>
            <a:endParaRPr lang="en-US" b="1"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1553 </a:t>
            </a:r>
            <a:r>
              <a:rPr lang="en-US" b="1" dirty="0">
                <a:latin typeface="Times New Roman" panose="02020603050405020304" pitchFamily="18" charset="0"/>
                <a:cs typeface="Times New Roman" panose="02020603050405020304" pitchFamily="18" charset="0"/>
              </a:rPr>
              <a:t>gm</a:t>
            </a:r>
          </a:p>
        </p:txBody>
      </p:sp>
    </p:spTree>
    <p:extLst>
      <p:ext uri="{BB962C8B-B14F-4D97-AF65-F5344CB8AC3E}">
        <p14:creationId xmlns:p14="http://schemas.microsoft.com/office/powerpoint/2010/main" val="1094601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xfrm>
            <a:off x="665766" y="412212"/>
            <a:ext cx="4941404" cy="943200"/>
          </a:xfrm>
          <a:prstGeom prst="rect">
            <a:avLst/>
          </a:prstGeom>
        </p:spPr>
        <p:txBody>
          <a:bodyPr spcFirstLastPara="1" vert="horz" wrap="square" lIns="121900" tIns="121900" rIns="121900" bIns="121900" rtlCol="0" anchor="t" anchorCtr="0">
            <a:normAutofit/>
          </a:bodyPr>
          <a:lstStyle/>
          <a:p>
            <a:pPr algn="l"/>
            <a:r>
              <a:rPr lang="en" dirty="0"/>
              <a:t>Budget Management</a:t>
            </a:r>
            <a:endParaRPr dirty="0"/>
          </a:p>
        </p:txBody>
      </p:sp>
      <p:pic>
        <p:nvPicPr>
          <p:cNvPr id="144" name="Google Shape;144;p24"/>
          <p:cNvPicPr preferRelativeResize="0"/>
          <p:nvPr/>
        </p:nvPicPr>
        <p:blipFill>
          <a:blip r:embed="rId3">
            <a:alphaModFix/>
          </a:blip>
          <a:stretch>
            <a:fillRect/>
          </a:stretch>
        </p:blipFill>
        <p:spPr>
          <a:xfrm>
            <a:off x="1871591" y="1561357"/>
            <a:ext cx="8431567" cy="4403600"/>
          </a:xfrm>
          <a:prstGeom prst="rect">
            <a:avLst/>
          </a:prstGeom>
          <a:noFill/>
          <a:ln>
            <a:noFill/>
          </a:ln>
        </p:spPr>
      </p:pic>
    </p:spTree>
    <p:extLst>
      <p:ext uri="{BB962C8B-B14F-4D97-AF65-F5344CB8AC3E}">
        <p14:creationId xmlns:p14="http://schemas.microsoft.com/office/powerpoint/2010/main" val="18352829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5"/>
          <p:cNvSpPr txBox="1">
            <a:spLocks noGrp="1"/>
          </p:cNvSpPr>
          <p:nvPr>
            <p:ph type="title"/>
          </p:nvPr>
        </p:nvSpPr>
        <p:spPr>
          <a:xfrm>
            <a:off x="831200" y="645125"/>
            <a:ext cx="11360800" cy="943200"/>
          </a:xfrm>
          <a:prstGeom prst="rect">
            <a:avLst/>
          </a:prstGeom>
        </p:spPr>
        <p:txBody>
          <a:bodyPr spcFirstLastPara="1" vert="horz" wrap="square" lIns="121900" tIns="121900" rIns="121900" bIns="121900" rtlCol="0" anchor="t" anchorCtr="0">
            <a:normAutofit/>
          </a:bodyPr>
          <a:lstStyle/>
          <a:p>
            <a:pPr algn="l"/>
            <a:r>
              <a:rPr lang="en" dirty="0"/>
              <a:t>Project Concept</a:t>
            </a:r>
            <a:endParaRPr dirty="0"/>
          </a:p>
        </p:txBody>
      </p:sp>
      <p:sp>
        <p:nvSpPr>
          <p:cNvPr id="150" name="Google Shape;150;p25"/>
          <p:cNvSpPr txBox="1">
            <a:spLocks noGrp="1"/>
          </p:cNvSpPr>
          <p:nvPr>
            <p:ph type="body" idx="1"/>
          </p:nvPr>
        </p:nvSpPr>
        <p:spPr>
          <a:xfrm>
            <a:off x="831200" y="1731566"/>
            <a:ext cx="10876377" cy="4403600"/>
          </a:xfrm>
          <a:prstGeom prst="rect">
            <a:avLst/>
          </a:prstGeom>
        </p:spPr>
        <p:txBody>
          <a:bodyPr spcFirstLastPara="1" vert="horz" wrap="square" lIns="121900" tIns="121900" rIns="121900" bIns="121900" rtlCol="0" anchor="t" anchorCtr="0">
            <a:noAutofit/>
          </a:bodyPr>
          <a:lstStyle/>
          <a:p>
            <a:pPr indent="-433482">
              <a:lnSpc>
                <a:spcPct val="150000"/>
              </a:lnSpc>
              <a:buSzPts val="1520"/>
              <a:buFont typeface="Times New Roman"/>
              <a:buChar char="●"/>
            </a:pPr>
            <a:r>
              <a:rPr lang="en" sz="1800" dirty="0">
                <a:latin typeface="Times New Roman"/>
                <a:ea typeface="Times New Roman"/>
                <a:cs typeface="Times New Roman"/>
                <a:sym typeface="Times New Roman"/>
              </a:rPr>
              <a:t>Consumer book his package</a:t>
            </a:r>
            <a:endParaRPr sz="1800" dirty="0">
              <a:latin typeface="Times New Roman"/>
              <a:ea typeface="Times New Roman"/>
              <a:cs typeface="Times New Roman"/>
              <a:sym typeface="Times New Roman"/>
            </a:endParaRPr>
          </a:p>
          <a:p>
            <a:pPr indent="-433482">
              <a:lnSpc>
                <a:spcPct val="150000"/>
              </a:lnSpc>
              <a:buSzPts val="1520"/>
              <a:buFont typeface="Times New Roman"/>
              <a:buChar char="●"/>
            </a:pPr>
            <a:r>
              <a:rPr lang="en" sz="1800" dirty="0">
                <a:latin typeface="Times New Roman"/>
                <a:ea typeface="Times New Roman"/>
                <a:cs typeface="Times New Roman"/>
                <a:sym typeface="Times New Roman"/>
              </a:rPr>
              <a:t>Unmanned aerial vehicles used for distributing packages to consumers during the last mile delivery</a:t>
            </a:r>
            <a:endParaRPr sz="1800" dirty="0">
              <a:latin typeface="Times New Roman"/>
              <a:ea typeface="Times New Roman"/>
              <a:cs typeface="Times New Roman"/>
              <a:sym typeface="Times New Roman"/>
            </a:endParaRPr>
          </a:p>
          <a:p>
            <a:pPr indent="-433482">
              <a:lnSpc>
                <a:spcPct val="150000"/>
              </a:lnSpc>
              <a:buSzPts val="1520"/>
              <a:buFont typeface="Times New Roman"/>
              <a:buChar char="●"/>
            </a:pPr>
            <a:r>
              <a:rPr lang="en" sz="1800" dirty="0">
                <a:latin typeface="Times New Roman"/>
                <a:ea typeface="Times New Roman"/>
                <a:cs typeface="Times New Roman"/>
                <a:sym typeface="Times New Roman"/>
              </a:rPr>
              <a:t>All necessary tracking is done by GPS</a:t>
            </a:r>
            <a:endParaRPr sz="1800" dirty="0">
              <a:latin typeface="Times New Roman"/>
              <a:ea typeface="Times New Roman"/>
              <a:cs typeface="Times New Roman"/>
              <a:sym typeface="Times New Roman"/>
            </a:endParaRPr>
          </a:p>
          <a:p>
            <a:pPr indent="-433482">
              <a:lnSpc>
                <a:spcPct val="150000"/>
              </a:lnSpc>
              <a:buSzPts val="1520"/>
              <a:buFont typeface="Times New Roman"/>
              <a:buChar char="●"/>
            </a:pPr>
            <a:r>
              <a:rPr lang="en" sz="1800" dirty="0">
                <a:latin typeface="Times New Roman"/>
                <a:ea typeface="Times New Roman"/>
                <a:cs typeface="Times New Roman"/>
                <a:sym typeface="Times New Roman"/>
              </a:rPr>
              <a:t>Embedded software navigates the Drone to Customer’s address by their coordinates through GPS</a:t>
            </a:r>
            <a:endParaRPr sz="1800" dirty="0">
              <a:latin typeface="Times New Roman"/>
              <a:ea typeface="Times New Roman"/>
              <a:cs typeface="Times New Roman"/>
              <a:sym typeface="Times New Roman"/>
            </a:endParaRPr>
          </a:p>
          <a:p>
            <a:pPr indent="-433482">
              <a:lnSpc>
                <a:spcPct val="150000"/>
              </a:lnSpc>
              <a:buSzPts val="1520"/>
              <a:buFont typeface="Times New Roman"/>
              <a:buChar char="●"/>
            </a:pPr>
            <a:r>
              <a:rPr lang="en" sz="1800" dirty="0">
                <a:latin typeface="Times New Roman"/>
                <a:ea typeface="Times New Roman"/>
                <a:cs typeface="Times New Roman"/>
                <a:sym typeface="Times New Roman"/>
              </a:rPr>
              <a:t>For object detection we use Vision Guided System </a:t>
            </a:r>
            <a:endParaRPr sz="1800" dirty="0">
              <a:latin typeface="Times New Roman"/>
              <a:ea typeface="Times New Roman"/>
              <a:cs typeface="Times New Roman"/>
              <a:sym typeface="Times New Roman"/>
            </a:endParaRPr>
          </a:p>
          <a:p>
            <a:pPr indent="-433482">
              <a:lnSpc>
                <a:spcPct val="150000"/>
              </a:lnSpc>
              <a:buSzPts val="1520"/>
              <a:buFont typeface="Times New Roman"/>
              <a:buChar char="●"/>
            </a:pPr>
            <a:r>
              <a:rPr lang="en" sz="1800" dirty="0">
                <a:latin typeface="Times New Roman"/>
                <a:ea typeface="Times New Roman"/>
                <a:cs typeface="Times New Roman"/>
                <a:sym typeface="Times New Roman"/>
              </a:rPr>
              <a:t>As product reaches to coordinates by GPS, the customer will receive an OTP</a:t>
            </a:r>
            <a:endParaRPr sz="1800" dirty="0">
              <a:latin typeface="Times New Roman"/>
              <a:ea typeface="Times New Roman"/>
              <a:cs typeface="Times New Roman"/>
              <a:sym typeface="Times New Roman"/>
            </a:endParaRPr>
          </a:p>
          <a:p>
            <a:pPr indent="-433482">
              <a:lnSpc>
                <a:spcPct val="150000"/>
              </a:lnSpc>
              <a:buSzPts val="1520"/>
              <a:buFont typeface="Times New Roman"/>
              <a:buChar char="●"/>
            </a:pPr>
            <a:r>
              <a:rPr lang="en" sz="1800" dirty="0">
                <a:latin typeface="Times New Roman"/>
                <a:ea typeface="Times New Roman"/>
                <a:cs typeface="Times New Roman"/>
                <a:sym typeface="Times New Roman"/>
              </a:rPr>
              <a:t>If the product is successfully delivered, the customer will acknowledge by providing the correct OTP.</a:t>
            </a:r>
          </a:p>
          <a:p>
            <a:pPr indent="-433482">
              <a:lnSpc>
                <a:spcPct val="150000"/>
              </a:lnSpc>
              <a:buSzPts val="1520"/>
              <a:buFont typeface="Times New Roman"/>
              <a:buChar char="●"/>
            </a:pPr>
            <a:r>
              <a:rPr lang="en" sz="1800" dirty="0">
                <a:latin typeface="Times New Roman"/>
                <a:ea typeface="Times New Roman"/>
                <a:cs typeface="Times New Roman"/>
                <a:sym typeface="Times New Roman"/>
              </a:rPr>
              <a:t>If there is any failure in delivering package, UAV send SMS of failure and it will fly to vendor’s control  centre.</a:t>
            </a:r>
            <a:endParaRPr sz="1800" dirty="0">
              <a:latin typeface="Times New Roman"/>
              <a:ea typeface="Times New Roman"/>
              <a:cs typeface="Times New Roman"/>
              <a:sym typeface="Times New Roman"/>
            </a:endParaRPr>
          </a:p>
          <a:p>
            <a:pPr marL="0" indent="0">
              <a:lnSpc>
                <a:spcPct val="150000"/>
              </a:lnSpc>
              <a:buNone/>
            </a:pPr>
            <a:endParaRPr sz="18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0399432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2564074" y="646287"/>
            <a:ext cx="6896448" cy="943200"/>
          </a:xfrm>
          <a:prstGeom prst="rect">
            <a:avLst/>
          </a:prstGeom>
        </p:spPr>
        <p:txBody>
          <a:bodyPr spcFirstLastPara="1" vert="horz" wrap="square" lIns="121900" tIns="121900" rIns="121900" bIns="121900" rtlCol="0" anchor="t" anchorCtr="0">
            <a:normAutofit/>
          </a:bodyPr>
          <a:lstStyle/>
          <a:p>
            <a:pPr algn="l"/>
            <a:r>
              <a:rPr lang="en" dirty="0"/>
              <a:t>Conclusion and Future Scope</a:t>
            </a:r>
            <a:endParaRPr dirty="0"/>
          </a:p>
        </p:txBody>
      </p:sp>
      <p:sp>
        <p:nvSpPr>
          <p:cNvPr id="5" name="Google Shape;168;p28"/>
          <p:cNvSpPr txBox="1">
            <a:spLocks noGrp="1"/>
          </p:cNvSpPr>
          <p:nvPr>
            <p:ph type="body" idx="1"/>
          </p:nvPr>
        </p:nvSpPr>
        <p:spPr>
          <a:xfrm>
            <a:off x="1547790" y="1785071"/>
            <a:ext cx="8545780" cy="3727706"/>
          </a:xfrm>
          <a:prstGeom prst="rect">
            <a:avLst/>
          </a:prstGeom>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normAutofit/>
          </a:bodyPr>
          <a:lstStyle/>
          <a:p>
            <a:pPr marL="584200" lvl="0" indent="-457200" algn="l" rtl="0">
              <a:spcBef>
                <a:spcPts val="0"/>
              </a:spcBef>
              <a:spcAft>
                <a:spcPts val="0"/>
              </a:spcAft>
              <a:buClr>
                <a:srgbClr val="000000"/>
              </a:buClr>
              <a:buSzPts val="1600"/>
              <a:buFont typeface="+mj-lt"/>
              <a:buAutoNum type="arabicPeriod"/>
            </a:pPr>
            <a:r>
              <a:rPr lang="en" sz="2000" dirty="0" smtClean="0">
                <a:solidFill>
                  <a:srgbClr val="000000"/>
                </a:solidFill>
                <a:highlight>
                  <a:srgbClr val="FFFFFF"/>
                </a:highlight>
                <a:latin typeface="Times New Roman"/>
                <a:ea typeface="Times New Roman"/>
                <a:cs typeface="Times New Roman"/>
                <a:sym typeface="Times New Roman"/>
              </a:rPr>
              <a:t>The </a:t>
            </a:r>
            <a:r>
              <a:rPr lang="en" sz="2000" dirty="0">
                <a:solidFill>
                  <a:srgbClr val="000000"/>
                </a:solidFill>
                <a:highlight>
                  <a:srgbClr val="FFFFFF"/>
                </a:highlight>
                <a:latin typeface="Times New Roman"/>
                <a:ea typeface="Times New Roman"/>
                <a:cs typeface="Times New Roman"/>
                <a:sym typeface="Times New Roman"/>
              </a:rPr>
              <a:t>total UAV specifications and required components are mentioned in </a:t>
            </a:r>
            <a:r>
              <a:rPr lang="en" sz="2000" dirty="0" smtClean="0">
                <a:solidFill>
                  <a:srgbClr val="000000"/>
                </a:solidFill>
                <a:highlight>
                  <a:srgbClr val="FFFFFF"/>
                </a:highlight>
                <a:latin typeface="Times New Roman"/>
                <a:ea typeface="Times New Roman"/>
                <a:cs typeface="Times New Roman"/>
                <a:sym typeface="Times New Roman"/>
              </a:rPr>
              <a:t>the project</a:t>
            </a:r>
            <a:endParaRPr sz="2000" dirty="0">
              <a:solidFill>
                <a:srgbClr val="000000"/>
              </a:solidFill>
              <a:highlight>
                <a:srgbClr val="FFFFFF"/>
              </a:highlight>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AutoNum type="arabicPeriod"/>
            </a:pPr>
            <a:r>
              <a:rPr lang="en" sz="2000" dirty="0">
                <a:solidFill>
                  <a:srgbClr val="000000"/>
                </a:solidFill>
                <a:highlight>
                  <a:srgbClr val="FFFFFF"/>
                </a:highlight>
                <a:latin typeface="Times New Roman"/>
                <a:ea typeface="Times New Roman"/>
                <a:cs typeface="Times New Roman"/>
                <a:sym typeface="Times New Roman"/>
              </a:rPr>
              <a:t>Simulation result of UAV flight</a:t>
            </a:r>
            <a:endParaRPr sz="2000" dirty="0">
              <a:solidFill>
                <a:srgbClr val="000000"/>
              </a:solidFill>
              <a:highlight>
                <a:srgbClr val="FFFFFF"/>
              </a:highlight>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AutoNum type="arabicPeriod"/>
            </a:pPr>
            <a:r>
              <a:rPr lang="en" sz="2000" dirty="0">
                <a:solidFill>
                  <a:srgbClr val="000000"/>
                </a:solidFill>
                <a:highlight>
                  <a:srgbClr val="FFFFFF"/>
                </a:highlight>
                <a:latin typeface="Times New Roman"/>
                <a:ea typeface="Times New Roman"/>
                <a:cs typeface="Times New Roman"/>
                <a:sym typeface="Times New Roman"/>
              </a:rPr>
              <a:t>Total budget required for building UAV is calculated for overall </a:t>
            </a:r>
            <a:r>
              <a:rPr lang="en" sz="2000" dirty="0" smtClean="0">
                <a:solidFill>
                  <a:srgbClr val="000000"/>
                </a:solidFill>
                <a:highlight>
                  <a:srgbClr val="FFFFFF"/>
                </a:highlight>
                <a:latin typeface="Times New Roman"/>
                <a:ea typeface="Times New Roman"/>
                <a:cs typeface="Times New Roman"/>
                <a:sym typeface="Times New Roman"/>
              </a:rPr>
              <a:t>project</a:t>
            </a:r>
          </a:p>
          <a:p>
            <a:pPr marL="127000" lvl="0" indent="0" algn="l" rtl="0">
              <a:spcBef>
                <a:spcPts val="0"/>
              </a:spcBef>
              <a:spcAft>
                <a:spcPts val="0"/>
              </a:spcAft>
              <a:buClr>
                <a:srgbClr val="000000"/>
              </a:buClr>
              <a:buSzPts val="1600"/>
              <a:buNone/>
            </a:pPr>
            <a:endParaRPr sz="2000" dirty="0">
              <a:solidFill>
                <a:srgbClr val="000000"/>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r>
              <a:rPr lang="en" sz="2000" b="1" dirty="0">
                <a:solidFill>
                  <a:srgbClr val="000000"/>
                </a:solidFill>
                <a:highlight>
                  <a:srgbClr val="FFFFFF"/>
                </a:highlight>
                <a:latin typeface="Times New Roman"/>
                <a:ea typeface="Times New Roman"/>
                <a:cs typeface="Times New Roman"/>
                <a:sym typeface="Times New Roman"/>
              </a:rPr>
              <a:t>Future scope</a:t>
            </a:r>
            <a:r>
              <a:rPr lang="en" sz="2000" b="1" dirty="0" smtClean="0">
                <a:solidFill>
                  <a:srgbClr val="000000"/>
                </a:solidFill>
                <a:highlight>
                  <a:srgbClr val="FFFFFF"/>
                </a:highlight>
                <a:latin typeface="Times New Roman"/>
                <a:ea typeface="Times New Roman"/>
                <a:cs typeface="Times New Roman"/>
                <a:sym typeface="Times New Roman"/>
              </a:rPr>
              <a:t>:</a:t>
            </a:r>
            <a:endParaRPr sz="2000" b="1" dirty="0">
              <a:solidFill>
                <a:srgbClr val="000000"/>
              </a:solidFill>
              <a:highlight>
                <a:srgbClr val="FFFFFF"/>
              </a:highlight>
              <a:latin typeface="Times New Roman"/>
              <a:ea typeface="Times New Roman"/>
              <a:cs typeface="Times New Roman"/>
              <a:sym typeface="Times New Roman"/>
            </a:endParaRPr>
          </a:p>
          <a:p>
            <a:pPr marL="457200" lvl="0" indent="-330200" algn="l" rtl="0">
              <a:spcBef>
                <a:spcPts val="1200"/>
              </a:spcBef>
              <a:spcAft>
                <a:spcPts val="0"/>
              </a:spcAft>
              <a:buClr>
                <a:srgbClr val="000000"/>
              </a:buClr>
              <a:buSzPts val="1600"/>
              <a:buFont typeface="Times New Roman"/>
              <a:buAutoNum type="arabicPeriod"/>
            </a:pPr>
            <a:r>
              <a:rPr lang="en" sz="2000" dirty="0">
                <a:solidFill>
                  <a:srgbClr val="000000"/>
                </a:solidFill>
                <a:highlight>
                  <a:srgbClr val="FFFFFF"/>
                </a:highlight>
                <a:latin typeface="Times New Roman"/>
                <a:ea typeface="Times New Roman"/>
                <a:cs typeface="Times New Roman"/>
                <a:sym typeface="Times New Roman"/>
              </a:rPr>
              <a:t>Vision guided system to be implemented for obstacle detection</a:t>
            </a:r>
            <a:endParaRPr sz="2000" dirty="0">
              <a:solidFill>
                <a:srgbClr val="000000"/>
              </a:solidFill>
              <a:highlight>
                <a:srgbClr val="FFFFFF"/>
              </a:highlight>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AutoNum type="arabicPeriod"/>
            </a:pPr>
            <a:r>
              <a:rPr lang="en" sz="2000" dirty="0">
                <a:solidFill>
                  <a:srgbClr val="000000"/>
                </a:solidFill>
                <a:highlight>
                  <a:srgbClr val="FFFFFF"/>
                </a:highlight>
                <a:latin typeface="Times New Roman"/>
                <a:ea typeface="Times New Roman"/>
                <a:cs typeface="Times New Roman"/>
                <a:sym typeface="Times New Roman"/>
              </a:rPr>
              <a:t>GPS and other sensors will be added to take control of position of UAV</a:t>
            </a:r>
            <a:endParaRPr sz="2000" dirty="0">
              <a:solidFill>
                <a:srgbClr val="000000"/>
              </a:solidFill>
              <a:highlight>
                <a:srgbClr val="FFFFFF"/>
              </a:highlight>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AutoNum type="arabicPeriod"/>
            </a:pPr>
            <a:r>
              <a:rPr lang="en" sz="2000" dirty="0">
                <a:solidFill>
                  <a:srgbClr val="000000"/>
                </a:solidFill>
                <a:highlight>
                  <a:srgbClr val="FFFFFF"/>
                </a:highlight>
                <a:latin typeface="Times New Roman"/>
                <a:ea typeface="Times New Roman"/>
                <a:cs typeface="Times New Roman"/>
                <a:sym typeface="Times New Roman"/>
              </a:rPr>
              <a:t>Delivery mechanism can be implemented</a:t>
            </a:r>
            <a:endParaRPr sz="2000" dirty="0">
              <a:solidFill>
                <a:srgbClr val="000000"/>
              </a:solidFill>
              <a:highlight>
                <a:srgbClr val="FFFFFF"/>
              </a:highlight>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AutoNum type="arabicPeriod"/>
            </a:pPr>
            <a:r>
              <a:rPr lang="en" sz="2000" dirty="0">
                <a:solidFill>
                  <a:srgbClr val="000000"/>
                </a:solidFill>
                <a:highlight>
                  <a:srgbClr val="FFFFFF"/>
                </a:highlight>
                <a:latin typeface="Times New Roman"/>
                <a:ea typeface="Times New Roman"/>
                <a:cs typeface="Times New Roman"/>
                <a:sym typeface="Times New Roman"/>
              </a:rPr>
              <a:t>Payload can be increased</a:t>
            </a:r>
            <a:endParaRPr sz="2000" dirty="0">
              <a:solidFill>
                <a:srgbClr val="000000"/>
              </a:solidFill>
              <a:highlight>
                <a:srgbClr val="FFFFFF"/>
              </a:highlight>
              <a:latin typeface="Times New Roman"/>
              <a:ea typeface="Times New Roman"/>
              <a:cs typeface="Times New Roman"/>
              <a:sym typeface="Times New Roman"/>
            </a:endParaRPr>
          </a:p>
          <a:p>
            <a:pPr marL="457200" lvl="0" indent="0" algn="l" rtl="0">
              <a:spcBef>
                <a:spcPts val="1200"/>
              </a:spcBef>
              <a:spcAft>
                <a:spcPts val="1200"/>
              </a:spcAft>
              <a:buNone/>
            </a:pPr>
            <a:endParaRPr sz="2000" dirty="0">
              <a:solidFill>
                <a:srgbClr val="000000"/>
              </a:solidFill>
              <a:highlight>
                <a:srgbClr val="FFFFFF"/>
              </a:highlight>
              <a:latin typeface="Times New Roman"/>
              <a:ea typeface="Times New Roman"/>
              <a:cs typeface="Times New Roman"/>
              <a:sym typeface="Times New Roman"/>
            </a:endParaRPr>
          </a:p>
        </p:txBody>
      </p:sp>
    </p:spTree>
    <p:extLst>
      <p:ext uri="{BB962C8B-B14F-4D97-AF65-F5344CB8AC3E}">
        <p14:creationId xmlns:p14="http://schemas.microsoft.com/office/powerpoint/2010/main" val="12964969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a:spLocks noGrp="1"/>
          </p:cNvSpPr>
          <p:nvPr>
            <p:ph type="title"/>
          </p:nvPr>
        </p:nvSpPr>
        <p:spPr>
          <a:xfrm>
            <a:off x="547485" y="391144"/>
            <a:ext cx="3971762" cy="943200"/>
          </a:xfrm>
          <a:prstGeom prst="rect">
            <a:avLst/>
          </a:prstGeom>
        </p:spPr>
        <p:txBody>
          <a:bodyPr spcFirstLastPara="1" vert="horz" wrap="square" lIns="121900" tIns="121900" rIns="121900" bIns="121900" rtlCol="0" anchor="t" anchorCtr="0">
            <a:normAutofit/>
          </a:bodyPr>
          <a:lstStyle/>
          <a:p>
            <a:pPr algn="l"/>
            <a:r>
              <a:rPr lang="en" dirty="0"/>
              <a:t>References</a:t>
            </a:r>
            <a:endParaRPr dirty="0"/>
          </a:p>
        </p:txBody>
      </p:sp>
      <p:sp>
        <p:nvSpPr>
          <p:cNvPr id="174" name="Google Shape;174;p29"/>
          <p:cNvSpPr txBox="1">
            <a:spLocks noGrp="1"/>
          </p:cNvSpPr>
          <p:nvPr>
            <p:ph type="body" idx="1"/>
          </p:nvPr>
        </p:nvSpPr>
        <p:spPr>
          <a:xfrm>
            <a:off x="670576" y="1644473"/>
            <a:ext cx="11155077" cy="4403600"/>
          </a:xfrm>
          <a:prstGeom prst="rect">
            <a:avLst/>
          </a:prstGeom>
        </p:spPr>
        <p:txBody>
          <a:bodyPr spcFirstLastPara="1" vert="horz" wrap="square" lIns="121900" tIns="121900" rIns="121900" bIns="121900" rtlCol="0" anchor="t" anchorCtr="0">
            <a:noAutofit/>
          </a:bodyPr>
          <a:lstStyle/>
          <a:p>
            <a:pPr indent="-423323">
              <a:buClr>
                <a:srgbClr val="000000"/>
              </a:buClr>
              <a:buSzPts val="1400"/>
              <a:buFont typeface="Times New Roman"/>
              <a:buAutoNum type="arabicPeriod"/>
            </a:pPr>
            <a:r>
              <a:rPr lang="en" sz="1600" dirty="0">
                <a:solidFill>
                  <a:srgbClr val="000000"/>
                </a:solidFill>
                <a:highlight>
                  <a:srgbClr val="FFFFFF"/>
                </a:highlight>
                <a:latin typeface="Times New Roman"/>
                <a:ea typeface="Times New Roman"/>
                <a:cs typeface="Times New Roman"/>
                <a:sym typeface="Times New Roman"/>
              </a:rPr>
              <a:t>Kanellakis, Christoforos, and George Nikolakopoulos. "Survey on computer vision for UAVs: Current developments and trends." </a:t>
            </a:r>
            <a:r>
              <a:rPr lang="en" sz="1600" i="1" dirty="0">
                <a:solidFill>
                  <a:srgbClr val="000000"/>
                </a:solidFill>
                <a:highlight>
                  <a:srgbClr val="FFFFFF"/>
                </a:highlight>
                <a:latin typeface="Times New Roman"/>
                <a:ea typeface="Times New Roman"/>
                <a:cs typeface="Times New Roman"/>
                <a:sym typeface="Times New Roman"/>
              </a:rPr>
              <a:t>Journal of Intelligent &amp; Robotic Systems</a:t>
            </a:r>
            <a:r>
              <a:rPr lang="en" sz="1600" dirty="0">
                <a:solidFill>
                  <a:srgbClr val="000000"/>
                </a:solidFill>
                <a:highlight>
                  <a:srgbClr val="FFFFFF"/>
                </a:highlight>
                <a:latin typeface="Times New Roman"/>
                <a:ea typeface="Times New Roman"/>
                <a:cs typeface="Times New Roman"/>
                <a:sym typeface="Times New Roman"/>
              </a:rPr>
              <a:t> 87.1 (2017): 141-168. </a:t>
            </a:r>
            <a:endParaRPr lang="en" sz="1600" dirty="0" smtClean="0">
              <a:solidFill>
                <a:srgbClr val="000000"/>
              </a:solidFill>
              <a:highlight>
                <a:srgbClr val="FFFFFF"/>
              </a:highlight>
              <a:latin typeface="Times New Roman"/>
              <a:ea typeface="Times New Roman"/>
              <a:cs typeface="Times New Roman"/>
              <a:sym typeface="Times New Roman"/>
            </a:endParaRPr>
          </a:p>
          <a:p>
            <a:pPr indent="-423323">
              <a:buClr>
                <a:srgbClr val="000000"/>
              </a:buClr>
              <a:buSzPts val="1400"/>
              <a:buFont typeface="Times New Roman"/>
              <a:buAutoNum type="arabicPeriod"/>
            </a:pPr>
            <a:endParaRPr sz="1600" dirty="0">
              <a:solidFill>
                <a:srgbClr val="000000"/>
              </a:solidFill>
              <a:highlight>
                <a:srgbClr val="FFFFFF"/>
              </a:highlight>
              <a:latin typeface="Times New Roman"/>
              <a:ea typeface="Times New Roman"/>
              <a:cs typeface="Times New Roman"/>
              <a:sym typeface="Times New Roman"/>
            </a:endParaRPr>
          </a:p>
          <a:p>
            <a:pPr indent="-423323">
              <a:buClr>
                <a:srgbClr val="000000"/>
              </a:buClr>
              <a:buSzPts val="1400"/>
              <a:buFont typeface="Times New Roman"/>
              <a:buAutoNum type="arabicPeriod"/>
            </a:pPr>
            <a:r>
              <a:rPr lang="en" sz="1600" dirty="0">
                <a:solidFill>
                  <a:srgbClr val="000000"/>
                </a:solidFill>
                <a:highlight>
                  <a:srgbClr val="FFFFFF"/>
                </a:highlight>
                <a:latin typeface="Times New Roman"/>
                <a:ea typeface="Times New Roman"/>
                <a:cs typeface="Times New Roman"/>
                <a:sym typeface="Times New Roman"/>
              </a:rPr>
              <a:t>Campoy, Pascual, et al. "Computer vision onboard UAVs for civilian tasks." </a:t>
            </a:r>
            <a:r>
              <a:rPr lang="en" sz="1600" i="1" dirty="0">
                <a:solidFill>
                  <a:srgbClr val="000000"/>
                </a:solidFill>
                <a:highlight>
                  <a:srgbClr val="FFFFFF"/>
                </a:highlight>
                <a:latin typeface="Times New Roman"/>
                <a:ea typeface="Times New Roman"/>
                <a:cs typeface="Times New Roman"/>
                <a:sym typeface="Times New Roman"/>
              </a:rPr>
              <a:t>Journal of Intelligent and Robotic Systems</a:t>
            </a:r>
            <a:r>
              <a:rPr lang="en" sz="1600" dirty="0">
                <a:solidFill>
                  <a:srgbClr val="000000"/>
                </a:solidFill>
                <a:highlight>
                  <a:srgbClr val="FFFFFF"/>
                </a:highlight>
                <a:latin typeface="Times New Roman"/>
                <a:ea typeface="Times New Roman"/>
                <a:cs typeface="Times New Roman"/>
                <a:sym typeface="Times New Roman"/>
              </a:rPr>
              <a:t> 54.1 (2009): 105-135. </a:t>
            </a:r>
            <a:endParaRPr lang="en" sz="1600" dirty="0" smtClean="0">
              <a:solidFill>
                <a:srgbClr val="000000"/>
              </a:solidFill>
              <a:highlight>
                <a:srgbClr val="FFFFFF"/>
              </a:highlight>
              <a:latin typeface="Times New Roman"/>
              <a:ea typeface="Times New Roman"/>
              <a:cs typeface="Times New Roman"/>
              <a:sym typeface="Times New Roman"/>
            </a:endParaRPr>
          </a:p>
          <a:p>
            <a:pPr indent="-423323">
              <a:buClr>
                <a:srgbClr val="000000"/>
              </a:buClr>
              <a:buSzPts val="1400"/>
              <a:buFont typeface="Times New Roman"/>
              <a:buAutoNum type="arabicPeriod"/>
            </a:pPr>
            <a:endParaRPr sz="1600" dirty="0">
              <a:solidFill>
                <a:srgbClr val="000000"/>
              </a:solidFill>
              <a:highlight>
                <a:srgbClr val="FFFFFF"/>
              </a:highlight>
              <a:latin typeface="Times New Roman"/>
              <a:ea typeface="Times New Roman"/>
              <a:cs typeface="Times New Roman"/>
              <a:sym typeface="Times New Roman"/>
            </a:endParaRPr>
          </a:p>
          <a:p>
            <a:pPr indent="-423323">
              <a:buClr>
                <a:srgbClr val="000000"/>
              </a:buClr>
              <a:buSzPts val="1400"/>
              <a:buFont typeface="Times New Roman"/>
              <a:buAutoNum type="arabicPeriod"/>
            </a:pPr>
            <a:r>
              <a:rPr lang="en" sz="1600" dirty="0">
                <a:solidFill>
                  <a:srgbClr val="000000"/>
                </a:solidFill>
                <a:highlight>
                  <a:srgbClr val="FFFFFF"/>
                </a:highlight>
                <a:latin typeface="Times New Roman"/>
                <a:ea typeface="Times New Roman"/>
                <a:cs typeface="Times New Roman"/>
                <a:sym typeface="Times New Roman"/>
              </a:rPr>
              <a:t>Bernard, Markus, et al. "Autonomous transportation and deployment with aerial robots for search and rescue missions." </a:t>
            </a:r>
            <a:r>
              <a:rPr lang="en" sz="1600" i="1" dirty="0">
                <a:solidFill>
                  <a:srgbClr val="000000"/>
                </a:solidFill>
                <a:highlight>
                  <a:srgbClr val="FFFFFF"/>
                </a:highlight>
                <a:latin typeface="Times New Roman"/>
                <a:ea typeface="Times New Roman"/>
                <a:cs typeface="Times New Roman"/>
                <a:sym typeface="Times New Roman"/>
              </a:rPr>
              <a:t>Journal of Field Robotics</a:t>
            </a:r>
            <a:r>
              <a:rPr lang="en" sz="1600" dirty="0">
                <a:solidFill>
                  <a:srgbClr val="000000"/>
                </a:solidFill>
                <a:highlight>
                  <a:srgbClr val="FFFFFF"/>
                </a:highlight>
                <a:latin typeface="Times New Roman"/>
                <a:ea typeface="Times New Roman"/>
                <a:cs typeface="Times New Roman"/>
                <a:sym typeface="Times New Roman"/>
              </a:rPr>
              <a:t> 28.6 (2011): 914-931. </a:t>
            </a:r>
            <a:endParaRPr lang="en" sz="1600" dirty="0" smtClean="0">
              <a:solidFill>
                <a:srgbClr val="000000"/>
              </a:solidFill>
              <a:highlight>
                <a:srgbClr val="FFFFFF"/>
              </a:highlight>
              <a:latin typeface="Times New Roman"/>
              <a:ea typeface="Times New Roman"/>
              <a:cs typeface="Times New Roman"/>
              <a:sym typeface="Times New Roman"/>
            </a:endParaRPr>
          </a:p>
          <a:p>
            <a:pPr indent="-423323">
              <a:buClr>
                <a:srgbClr val="000000"/>
              </a:buClr>
              <a:buSzPts val="1400"/>
              <a:buFont typeface="Times New Roman"/>
              <a:buAutoNum type="arabicPeriod"/>
            </a:pPr>
            <a:endParaRPr sz="1600" dirty="0">
              <a:solidFill>
                <a:srgbClr val="000000"/>
              </a:solidFill>
              <a:highlight>
                <a:srgbClr val="FFFFFF"/>
              </a:highlight>
              <a:latin typeface="Times New Roman"/>
              <a:ea typeface="Times New Roman"/>
              <a:cs typeface="Times New Roman"/>
              <a:sym typeface="Times New Roman"/>
            </a:endParaRPr>
          </a:p>
          <a:p>
            <a:pPr indent="-423323">
              <a:buClr>
                <a:srgbClr val="000000"/>
              </a:buClr>
              <a:buSzPts val="1400"/>
              <a:buFont typeface="Times New Roman"/>
              <a:buAutoNum type="arabicPeriod"/>
            </a:pPr>
            <a:r>
              <a:rPr lang="en" sz="1600" dirty="0">
                <a:solidFill>
                  <a:srgbClr val="000000"/>
                </a:solidFill>
                <a:highlight>
                  <a:srgbClr val="FFFFFF"/>
                </a:highlight>
                <a:latin typeface="Times New Roman"/>
                <a:ea typeface="Times New Roman"/>
                <a:cs typeface="Times New Roman"/>
                <a:sym typeface="Times New Roman"/>
              </a:rPr>
              <a:t>Bernard, Markus, and Konstantin Kondak. "Generic slung load transportation system using small size helicopters." </a:t>
            </a:r>
            <a:r>
              <a:rPr lang="en" sz="1600" i="1" dirty="0">
                <a:solidFill>
                  <a:srgbClr val="000000"/>
                </a:solidFill>
                <a:highlight>
                  <a:srgbClr val="FFFFFF"/>
                </a:highlight>
                <a:latin typeface="Times New Roman"/>
                <a:ea typeface="Times New Roman"/>
                <a:cs typeface="Times New Roman"/>
                <a:sym typeface="Times New Roman"/>
              </a:rPr>
              <a:t>2009 IEEE International Conference on Robotics and Automation</a:t>
            </a:r>
            <a:r>
              <a:rPr lang="en" sz="1600" dirty="0">
                <a:solidFill>
                  <a:srgbClr val="000000"/>
                </a:solidFill>
                <a:highlight>
                  <a:srgbClr val="FFFFFF"/>
                </a:highlight>
                <a:latin typeface="Times New Roman"/>
                <a:ea typeface="Times New Roman"/>
                <a:cs typeface="Times New Roman"/>
                <a:sym typeface="Times New Roman"/>
              </a:rPr>
              <a:t>. IEEE, 2009. </a:t>
            </a:r>
            <a:endParaRPr lang="en" sz="1600" dirty="0" smtClean="0">
              <a:solidFill>
                <a:srgbClr val="000000"/>
              </a:solidFill>
              <a:highlight>
                <a:srgbClr val="FFFFFF"/>
              </a:highlight>
              <a:latin typeface="Times New Roman"/>
              <a:ea typeface="Times New Roman"/>
              <a:cs typeface="Times New Roman"/>
              <a:sym typeface="Times New Roman"/>
            </a:endParaRPr>
          </a:p>
          <a:p>
            <a:pPr indent="-423323">
              <a:buClr>
                <a:srgbClr val="000000"/>
              </a:buClr>
              <a:buSzPts val="1400"/>
              <a:buFont typeface="Times New Roman"/>
              <a:buAutoNum type="arabicPeriod"/>
            </a:pPr>
            <a:endParaRPr sz="1600" dirty="0">
              <a:solidFill>
                <a:srgbClr val="000000"/>
              </a:solidFill>
              <a:highlight>
                <a:srgbClr val="FFFFFF"/>
              </a:highlight>
              <a:latin typeface="Times New Roman"/>
              <a:ea typeface="Times New Roman"/>
              <a:cs typeface="Times New Roman"/>
              <a:sym typeface="Times New Roman"/>
            </a:endParaRPr>
          </a:p>
          <a:p>
            <a:pPr indent="-423323">
              <a:buClr>
                <a:srgbClr val="000000"/>
              </a:buClr>
              <a:buSzPts val="1400"/>
              <a:buFont typeface="Times New Roman"/>
              <a:buAutoNum type="arabicPeriod"/>
            </a:pPr>
            <a:r>
              <a:rPr lang="en" sz="1600" dirty="0">
                <a:solidFill>
                  <a:srgbClr val="000000"/>
                </a:solidFill>
                <a:highlight>
                  <a:srgbClr val="FFFFFF"/>
                </a:highlight>
                <a:latin typeface="Times New Roman"/>
                <a:ea typeface="Times New Roman"/>
                <a:cs typeface="Times New Roman"/>
                <a:sym typeface="Times New Roman"/>
              </a:rPr>
              <a:t>Kanellakis, Christoforos, and George Nikolakopoulos. "Survey on computer vision for UAVs: Current developments and trends." </a:t>
            </a:r>
            <a:r>
              <a:rPr lang="en" sz="1600" i="1" dirty="0">
                <a:solidFill>
                  <a:srgbClr val="000000"/>
                </a:solidFill>
                <a:highlight>
                  <a:srgbClr val="FFFFFF"/>
                </a:highlight>
                <a:latin typeface="Times New Roman"/>
                <a:ea typeface="Times New Roman"/>
                <a:cs typeface="Times New Roman"/>
                <a:sym typeface="Times New Roman"/>
              </a:rPr>
              <a:t>Journal of Intelligent &amp; Robotic Systems</a:t>
            </a:r>
            <a:r>
              <a:rPr lang="en" sz="1600" dirty="0">
                <a:solidFill>
                  <a:srgbClr val="000000"/>
                </a:solidFill>
                <a:highlight>
                  <a:srgbClr val="FFFFFF"/>
                </a:highlight>
                <a:latin typeface="Times New Roman"/>
                <a:ea typeface="Times New Roman"/>
                <a:cs typeface="Times New Roman"/>
                <a:sym typeface="Times New Roman"/>
              </a:rPr>
              <a:t> 87.1 (2017): 141-168. </a:t>
            </a:r>
            <a:endParaRPr lang="en" sz="1600" dirty="0" smtClean="0">
              <a:solidFill>
                <a:srgbClr val="000000"/>
              </a:solidFill>
              <a:highlight>
                <a:srgbClr val="FFFFFF"/>
              </a:highlight>
              <a:latin typeface="Times New Roman"/>
              <a:ea typeface="Times New Roman"/>
              <a:cs typeface="Times New Roman"/>
              <a:sym typeface="Times New Roman"/>
            </a:endParaRPr>
          </a:p>
          <a:p>
            <a:pPr indent="-423323">
              <a:buClr>
                <a:srgbClr val="000000"/>
              </a:buClr>
              <a:buSzPts val="1400"/>
              <a:buFont typeface="Times New Roman"/>
              <a:buAutoNum type="arabicPeriod"/>
            </a:pPr>
            <a:endParaRPr sz="1600" dirty="0">
              <a:solidFill>
                <a:srgbClr val="000000"/>
              </a:solidFill>
              <a:highlight>
                <a:srgbClr val="FFFFFF"/>
              </a:highlight>
              <a:latin typeface="Times New Roman"/>
              <a:ea typeface="Times New Roman"/>
              <a:cs typeface="Times New Roman"/>
              <a:sym typeface="Times New Roman"/>
            </a:endParaRPr>
          </a:p>
          <a:p>
            <a:pPr indent="-423323">
              <a:buClr>
                <a:srgbClr val="000000"/>
              </a:buClr>
              <a:buSzPts val="1400"/>
              <a:buFont typeface="Times New Roman"/>
              <a:buAutoNum type="arabicPeriod"/>
            </a:pPr>
            <a:r>
              <a:rPr lang="en" sz="1600" dirty="0">
                <a:solidFill>
                  <a:srgbClr val="000000"/>
                </a:solidFill>
                <a:highlight>
                  <a:srgbClr val="FFFFFF"/>
                </a:highlight>
                <a:latin typeface="Times New Roman"/>
                <a:ea typeface="Times New Roman"/>
                <a:cs typeface="Times New Roman"/>
                <a:sym typeface="Times New Roman"/>
              </a:rPr>
              <a:t>Merkert, Rico, and James Bushell. "Managing the drone revolution: A systematic literature review into the current use of airborne drones and future strategic directions for their effective control." </a:t>
            </a:r>
            <a:r>
              <a:rPr lang="en" sz="1600" i="1" dirty="0">
                <a:solidFill>
                  <a:srgbClr val="000000"/>
                </a:solidFill>
                <a:highlight>
                  <a:srgbClr val="FFFFFF"/>
                </a:highlight>
                <a:latin typeface="Times New Roman"/>
                <a:ea typeface="Times New Roman"/>
                <a:cs typeface="Times New Roman"/>
                <a:sym typeface="Times New Roman"/>
              </a:rPr>
              <a:t>Journal of air transport management</a:t>
            </a:r>
            <a:r>
              <a:rPr lang="en" sz="1600" dirty="0">
                <a:solidFill>
                  <a:srgbClr val="000000"/>
                </a:solidFill>
                <a:highlight>
                  <a:srgbClr val="FFFFFF"/>
                </a:highlight>
                <a:latin typeface="Times New Roman"/>
                <a:ea typeface="Times New Roman"/>
                <a:cs typeface="Times New Roman"/>
                <a:sym typeface="Times New Roman"/>
              </a:rPr>
              <a:t> 89 (2020): 101929. </a:t>
            </a:r>
            <a:endParaRPr sz="1600" dirty="0">
              <a:solidFill>
                <a:srgbClr val="000000"/>
              </a:solidFill>
              <a:highlight>
                <a:srgbClr val="FFFFFF"/>
              </a:highlight>
              <a:latin typeface="Times New Roman"/>
              <a:ea typeface="Times New Roman"/>
              <a:cs typeface="Times New Roman"/>
              <a:sym typeface="Times New Roman"/>
            </a:endParaRPr>
          </a:p>
          <a:p>
            <a:pPr indent="0">
              <a:buNone/>
            </a:pPr>
            <a:r>
              <a:rPr lang="en" sz="1600" dirty="0">
                <a:solidFill>
                  <a:srgbClr val="000000"/>
                </a:solidFill>
                <a:highlight>
                  <a:srgbClr val="FFFFFF"/>
                </a:highlight>
                <a:latin typeface="Times New Roman"/>
                <a:ea typeface="Times New Roman"/>
                <a:cs typeface="Times New Roman"/>
                <a:sym typeface="Times New Roman"/>
              </a:rPr>
              <a:t> </a:t>
            </a:r>
            <a:endParaRPr sz="1600" dirty="0">
              <a:solidFill>
                <a:srgbClr val="000000"/>
              </a:solidFill>
              <a:highlight>
                <a:srgbClr val="FFFFFF"/>
              </a:highlight>
              <a:latin typeface="Times New Roman"/>
              <a:ea typeface="Times New Roman"/>
              <a:cs typeface="Times New Roman"/>
              <a:sym typeface="Times New Roman"/>
            </a:endParaRPr>
          </a:p>
          <a:p>
            <a:pPr marL="0" indent="0">
              <a:spcAft>
                <a:spcPts val="1600"/>
              </a:spcAft>
              <a:buNone/>
            </a:pPr>
            <a:endParaRPr sz="1800" dirty="0"/>
          </a:p>
        </p:txBody>
      </p:sp>
    </p:spTree>
    <p:extLst>
      <p:ext uri="{BB962C8B-B14F-4D97-AF65-F5344CB8AC3E}">
        <p14:creationId xmlns:p14="http://schemas.microsoft.com/office/powerpoint/2010/main" val="186286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0"/>
          <p:cNvSpPr txBox="1">
            <a:spLocks noGrp="1"/>
          </p:cNvSpPr>
          <p:nvPr>
            <p:ph type="title"/>
          </p:nvPr>
        </p:nvSpPr>
        <p:spPr>
          <a:xfrm>
            <a:off x="3036382" y="493715"/>
            <a:ext cx="7484800" cy="5454400"/>
          </a:xfrm>
          <a:prstGeom prst="rect">
            <a:avLst/>
          </a:prstGeom>
        </p:spPr>
        <p:txBody>
          <a:bodyPr spcFirstLastPara="1" vert="horz" wrap="square" lIns="121900" tIns="121900" rIns="121900" bIns="121900" rtlCol="0" anchor="ctr" anchorCtr="0">
            <a:normAutofit/>
          </a:bodyPr>
          <a:lstStyle/>
          <a:p>
            <a:pPr algn="l"/>
            <a:r>
              <a:rPr lang="en" b="1" dirty="0"/>
              <a:t>THANK YOU</a:t>
            </a:r>
            <a:endParaRPr b="1" dirty="0"/>
          </a:p>
        </p:txBody>
      </p:sp>
    </p:spTree>
    <p:extLst>
      <p:ext uri="{BB962C8B-B14F-4D97-AF65-F5344CB8AC3E}">
        <p14:creationId xmlns:p14="http://schemas.microsoft.com/office/powerpoint/2010/main" val="4314353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653940" y="520051"/>
            <a:ext cx="11360800" cy="943200"/>
          </a:xfrm>
          <a:prstGeom prst="rect">
            <a:avLst/>
          </a:prstGeom>
        </p:spPr>
        <p:txBody>
          <a:bodyPr spcFirstLastPara="1" vert="horz" wrap="square" lIns="121900" tIns="121900" rIns="121900" bIns="121900" rtlCol="0" anchor="t" anchorCtr="0">
            <a:normAutofit/>
          </a:bodyPr>
          <a:lstStyle/>
          <a:p>
            <a:r>
              <a:rPr lang="en" dirty="0"/>
              <a:t>Introduction</a:t>
            </a:r>
            <a:endParaRPr dirty="0"/>
          </a:p>
        </p:txBody>
      </p:sp>
      <p:sp>
        <p:nvSpPr>
          <p:cNvPr id="80" name="Google Shape;80;p15"/>
          <p:cNvSpPr txBox="1">
            <a:spLocks noGrp="1"/>
          </p:cNvSpPr>
          <p:nvPr>
            <p:ph type="body" idx="1"/>
          </p:nvPr>
        </p:nvSpPr>
        <p:spPr>
          <a:xfrm>
            <a:off x="1052945" y="1961804"/>
            <a:ext cx="7078236" cy="3994377"/>
          </a:xfrm>
          <a:prstGeom prst="rect">
            <a:avLst/>
          </a:prstGeom>
        </p:spPr>
        <p:txBody>
          <a:bodyPr spcFirstLastPara="1" vert="horz" wrap="square" lIns="121900" tIns="121900" rIns="121900" bIns="121900" rtlCol="0" anchor="t" anchorCtr="0">
            <a:normAutofit fontScale="92500" lnSpcReduction="10000"/>
          </a:bodyPr>
          <a:lstStyle/>
          <a:p>
            <a:pPr marL="0" indent="0">
              <a:buNone/>
            </a:pPr>
            <a:r>
              <a:rPr lang="en" dirty="0">
                <a:latin typeface="Sitka Banner" panose="02000505000000020004" pitchFamily="2" charset="0"/>
                <a:ea typeface="Times New Roman"/>
                <a:cs typeface="Times New Roman"/>
                <a:sym typeface="Times New Roman"/>
              </a:rPr>
              <a:t>There are limitations on deliveries by road </a:t>
            </a:r>
            <a:endParaRPr dirty="0">
              <a:latin typeface="Sitka Banner" panose="02000505000000020004" pitchFamily="2" charset="0"/>
              <a:ea typeface="Times New Roman"/>
              <a:cs typeface="Times New Roman"/>
              <a:sym typeface="Times New Roman"/>
            </a:endParaRPr>
          </a:p>
          <a:p>
            <a:pPr marL="0" indent="0">
              <a:spcBef>
                <a:spcPts val="1600"/>
              </a:spcBef>
              <a:buNone/>
            </a:pPr>
            <a:r>
              <a:rPr lang="en" dirty="0">
                <a:latin typeface="Sitka Banner" panose="02000505000000020004" pitchFamily="2" charset="0"/>
                <a:ea typeface="Times New Roman"/>
                <a:cs typeface="Times New Roman"/>
                <a:sym typeface="Times New Roman"/>
              </a:rPr>
              <a:t>“Unmanned Aerial Vehicle”(UAV) can be used to deliver life essential products(LOW payload)</a:t>
            </a:r>
            <a:endParaRPr dirty="0">
              <a:latin typeface="Sitka Banner" panose="02000505000000020004" pitchFamily="2" charset="0"/>
              <a:ea typeface="Times New Roman"/>
              <a:cs typeface="Times New Roman"/>
              <a:sym typeface="Times New Roman"/>
            </a:endParaRPr>
          </a:p>
          <a:p>
            <a:pPr marL="0" indent="0">
              <a:spcBef>
                <a:spcPts val="1600"/>
              </a:spcBef>
              <a:buNone/>
            </a:pPr>
            <a:r>
              <a:rPr lang="en" dirty="0">
                <a:latin typeface="Sitka Banner" panose="02000505000000020004" pitchFamily="2" charset="0"/>
                <a:ea typeface="Times New Roman"/>
                <a:cs typeface="Times New Roman"/>
                <a:sym typeface="Times New Roman"/>
              </a:rPr>
              <a:t>It is latest technology and increases delivery efficiency and accuracy   </a:t>
            </a:r>
            <a:endParaRPr dirty="0">
              <a:latin typeface="Sitka Banner" panose="02000505000000020004" pitchFamily="2" charset="0"/>
              <a:ea typeface="Times New Roman"/>
              <a:cs typeface="Times New Roman"/>
              <a:sym typeface="Times New Roman"/>
            </a:endParaRPr>
          </a:p>
          <a:p>
            <a:pPr marL="0" indent="0">
              <a:spcBef>
                <a:spcPts val="1600"/>
              </a:spcBef>
              <a:buNone/>
            </a:pPr>
            <a:r>
              <a:rPr lang="en" dirty="0">
                <a:latin typeface="Sitka Banner" panose="02000505000000020004" pitchFamily="2" charset="0"/>
                <a:ea typeface="Times New Roman"/>
                <a:cs typeface="Times New Roman"/>
                <a:sym typeface="Times New Roman"/>
              </a:rPr>
              <a:t>UAV work automatically with the help of Embedded system integrated with GPS, accelerometers, gyrometers and other sensors implemented on it</a:t>
            </a:r>
            <a:endParaRPr dirty="0">
              <a:latin typeface="Sitka Banner" panose="02000505000000020004" pitchFamily="2" charset="0"/>
              <a:ea typeface="Times New Roman"/>
              <a:cs typeface="Times New Roman"/>
              <a:sym typeface="Times New Roman"/>
            </a:endParaRPr>
          </a:p>
          <a:p>
            <a:pPr marL="0" indent="0">
              <a:spcBef>
                <a:spcPts val="1600"/>
              </a:spcBef>
              <a:buNone/>
            </a:pPr>
            <a:r>
              <a:rPr lang="en" dirty="0">
                <a:latin typeface="Sitka Banner" panose="02000505000000020004" pitchFamily="2" charset="0"/>
                <a:ea typeface="Times New Roman"/>
                <a:cs typeface="Times New Roman"/>
                <a:sym typeface="Times New Roman"/>
              </a:rPr>
              <a:t>It uses Vision System for obstacle detection</a:t>
            </a:r>
            <a:endParaRPr dirty="0">
              <a:latin typeface="Sitka Banner" panose="02000505000000020004" pitchFamily="2" charset="0"/>
              <a:ea typeface="Times New Roman"/>
              <a:cs typeface="Times New Roman"/>
              <a:sym typeface="Times New Roman"/>
            </a:endParaRPr>
          </a:p>
          <a:p>
            <a:pPr marL="0" indent="0">
              <a:spcBef>
                <a:spcPts val="1600"/>
              </a:spcBef>
              <a:spcAft>
                <a:spcPts val="1600"/>
              </a:spcAft>
              <a:buNone/>
            </a:pPr>
            <a:endParaRPr dirty="0">
              <a:latin typeface="Sitka Banner" panose="02000505000000020004" pitchFamily="2" charset="0"/>
              <a:ea typeface="Times New Roman"/>
              <a:cs typeface="Times New Roman"/>
              <a:sym typeface="Times New Roman"/>
            </a:endParaRPr>
          </a:p>
        </p:txBody>
      </p:sp>
      <p:pic>
        <p:nvPicPr>
          <p:cNvPr id="81" name="Google Shape;81;p15"/>
          <p:cNvPicPr preferRelativeResize="0"/>
          <p:nvPr/>
        </p:nvPicPr>
        <p:blipFill>
          <a:blip r:embed="rId3">
            <a:alphaModFix/>
          </a:blip>
          <a:stretch>
            <a:fillRect/>
          </a:stretch>
        </p:blipFill>
        <p:spPr>
          <a:xfrm>
            <a:off x="8601401" y="3657042"/>
            <a:ext cx="2793079" cy="2548961"/>
          </a:xfrm>
          <a:prstGeom prst="rect">
            <a:avLst/>
          </a:prstGeom>
          <a:noFill/>
          <a:ln>
            <a:noFill/>
          </a:ln>
        </p:spPr>
      </p:pic>
      <p:pic>
        <p:nvPicPr>
          <p:cNvPr id="82" name="Google Shape;82;p15"/>
          <p:cNvPicPr preferRelativeResize="0"/>
          <p:nvPr/>
        </p:nvPicPr>
        <p:blipFill>
          <a:blip r:embed="rId4">
            <a:alphaModFix/>
          </a:blip>
          <a:stretch>
            <a:fillRect/>
          </a:stretch>
        </p:blipFill>
        <p:spPr>
          <a:xfrm>
            <a:off x="8459313" y="639222"/>
            <a:ext cx="3077252" cy="2395029"/>
          </a:xfrm>
          <a:prstGeom prst="rect">
            <a:avLst/>
          </a:prstGeom>
          <a:noFill/>
          <a:ln>
            <a:noFill/>
          </a:ln>
        </p:spPr>
      </p:pic>
    </p:spTree>
    <p:extLst>
      <p:ext uri="{BB962C8B-B14F-4D97-AF65-F5344CB8AC3E}">
        <p14:creationId xmlns:p14="http://schemas.microsoft.com/office/powerpoint/2010/main" val="28341660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670779" y="682874"/>
            <a:ext cx="11360800" cy="943200"/>
          </a:xfrm>
          <a:prstGeom prst="rect">
            <a:avLst/>
          </a:prstGeom>
        </p:spPr>
        <p:txBody>
          <a:bodyPr spcFirstLastPara="1" vert="horz" wrap="square" lIns="121900" tIns="121900" rIns="121900" bIns="121900" rtlCol="0" anchor="t" anchorCtr="0">
            <a:normAutofit/>
          </a:bodyPr>
          <a:lstStyle/>
          <a:p>
            <a:r>
              <a:rPr lang="en" dirty="0"/>
              <a:t>Problem Statement and Objective</a:t>
            </a:r>
            <a:endParaRPr dirty="0"/>
          </a:p>
        </p:txBody>
      </p:sp>
      <p:sp>
        <p:nvSpPr>
          <p:cNvPr id="88" name="Google Shape;88;p16"/>
          <p:cNvSpPr txBox="1">
            <a:spLocks noGrp="1"/>
          </p:cNvSpPr>
          <p:nvPr>
            <p:ph type="body" idx="1"/>
          </p:nvPr>
        </p:nvSpPr>
        <p:spPr>
          <a:xfrm>
            <a:off x="1042039" y="2150751"/>
            <a:ext cx="10618280" cy="4403600"/>
          </a:xfrm>
          <a:prstGeom prst="rect">
            <a:avLst/>
          </a:prstGeom>
        </p:spPr>
        <p:txBody>
          <a:bodyPr spcFirstLastPara="1" vert="horz" wrap="square" lIns="121900" tIns="121900" rIns="121900" bIns="121900" rtlCol="0" anchor="t" anchorCtr="0">
            <a:normAutofit/>
          </a:bodyPr>
          <a:lstStyle/>
          <a:p>
            <a:pPr marL="0" indent="0">
              <a:buNone/>
            </a:pPr>
            <a:r>
              <a:rPr lang="en-US" dirty="0">
                <a:latin typeface="Times New Roman"/>
                <a:ea typeface="Times New Roman"/>
                <a:cs typeface="Times New Roman"/>
                <a:sym typeface="Times New Roman"/>
              </a:rPr>
              <a:t>To design, develop and fabricate an autonomous Unmanned Aerial Vehicle (UAV) for the delivery of life essential goods</a:t>
            </a:r>
            <a:r>
              <a:rPr lang="en-US" dirty="0" smtClean="0">
                <a:latin typeface="Times New Roman"/>
                <a:ea typeface="Times New Roman"/>
                <a:cs typeface="Times New Roman"/>
                <a:sym typeface="Times New Roman"/>
              </a:rPr>
              <a:t>.</a:t>
            </a:r>
            <a:endParaRPr lang="en" dirty="0" smtClean="0">
              <a:solidFill>
                <a:srgbClr val="20124D"/>
              </a:solidFill>
              <a:latin typeface="Times New Roman"/>
              <a:ea typeface="Times New Roman"/>
              <a:cs typeface="Times New Roman"/>
              <a:sym typeface="Times New Roman"/>
            </a:endParaRPr>
          </a:p>
          <a:p>
            <a:pPr marL="0" indent="0">
              <a:lnSpc>
                <a:spcPct val="100000"/>
              </a:lnSpc>
              <a:spcBef>
                <a:spcPts val="1600"/>
              </a:spcBef>
              <a:buNone/>
            </a:pPr>
            <a:r>
              <a:rPr lang="en" sz="2933" dirty="0">
                <a:solidFill>
                  <a:srgbClr val="20124D"/>
                </a:solidFill>
                <a:latin typeface="Times New Roman"/>
                <a:ea typeface="Times New Roman"/>
                <a:cs typeface="Times New Roman"/>
                <a:sym typeface="Times New Roman"/>
              </a:rPr>
              <a:t>Objectives:</a:t>
            </a:r>
            <a:endParaRPr sz="2933" dirty="0">
              <a:solidFill>
                <a:srgbClr val="20124D"/>
              </a:solidFill>
              <a:latin typeface="Times New Roman"/>
              <a:ea typeface="Times New Roman"/>
              <a:cs typeface="Times New Roman"/>
              <a:sym typeface="Times New Roman"/>
            </a:endParaRPr>
          </a:p>
          <a:p>
            <a:pPr marL="0" indent="0">
              <a:lnSpc>
                <a:spcPct val="100000"/>
              </a:lnSpc>
              <a:buNone/>
            </a:pPr>
            <a:endParaRPr sz="933" dirty="0">
              <a:solidFill>
                <a:srgbClr val="20124D"/>
              </a:solidFill>
              <a:latin typeface="Times New Roman"/>
              <a:ea typeface="Times New Roman"/>
              <a:cs typeface="Times New Roman"/>
              <a:sym typeface="Times New Roman"/>
            </a:endParaRPr>
          </a:p>
          <a:p>
            <a:pPr marL="0" indent="0">
              <a:lnSpc>
                <a:spcPct val="100000"/>
              </a:lnSpc>
              <a:buNone/>
            </a:pPr>
            <a:r>
              <a:rPr lang="en" dirty="0">
                <a:solidFill>
                  <a:srgbClr val="20124D"/>
                </a:solidFill>
                <a:latin typeface="Times New Roman"/>
                <a:ea typeface="Times New Roman"/>
                <a:cs typeface="Times New Roman"/>
                <a:sym typeface="Times New Roman"/>
              </a:rPr>
              <a:t>Sem 1: Structural Design of UAV</a:t>
            </a:r>
            <a:endParaRPr dirty="0">
              <a:solidFill>
                <a:srgbClr val="20124D"/>
              </a:solidFill>
              <a:latin typeface="Times New Roman"/>
              <a:ea typeface="Times New Roman"/>
              <a:cs typeface="Times New Roman"/>
              <a:sym typeface="Times New Roman"/>
            </a:endParaRPr>
          </a:p>
          <a:p>
            <a:pPr marL="0" indent="0">
              <a:lnSpc>
                <a:spcPct val="100000"/>
              </a:lnSpc>
              <a:buNone/>
            </a:pPr>
            <a:r>
              <a:rPr lang="en" sz="2133" b="1" dirty="0">
                <a:solidFill>
                  <a:srgbClr val="20124D"/>
                </a:solidFill>
                <a:latin typeface="Times New Roman"/>
                <a:ea typeface="Times New Roman"/>
                <a:cs typeface="Times New Roman"/>
                <a:sym typeface="Times New Roman"/>
              </a:rPr>
              <a:t>Sem 2: Delivery Mechanism Design </a:t>
            </a:r>
            <a:endParaRPr sz="2133" b="1" dirty="0">
              <a:solidFill>
                <a:srgbClr val="20124D"/>
              </a:solidFill>
              <a:latin typeface="Times New Roman"/>
              <a:ea typeface="Times New Roman"/>
              <a:cs typeface="Times New Roman"/>
              <a:sym typeface="Times New Roman"/>
            </a:endParaRPr>
          </a:p>
          <a:p>
            <a:pPr marL="0" indent="0">
              <a:lnSpc>
                <a:spcPct val="100000"/>
              </a:lnSpc>
              <a:buNone/>
            </a:pPr>
            <a:r>
              <a:rPr lang="en" sz="2133" dirty="0">
                <a:solidFill>
                  <a:srgbClr val="20124D"/>
                </a:solidFill>
                <a:latin typeface="Times New Roman"/>
                <a:ea typeface="Times New Roman"/>
                <a:cs typeface="Times New Roman"/>
                <a:sym typeface="Times New Roman"/>
              </a:rPr>
              <a:t>Sem 3: Design, Implementation and Evaluation</a:t>
            </a:r>
            <a:r>
              <a:rPr lang="en" sz="2267" dirty="0">
                <a:solidFill>
                  <a:srgbClr val="20124D"/>
                </a:solidFill>
                <a:latin typeface="Times New Roman"/>
                <a:ea typeface="Times New Roman"/>
                <a:cs typeface="Times New Roman"/>
                <a:sym typeface="Times New Roman"/>
              </a:rPr>
              <a:t> </a:t>
            </a:r>
            <a:endParaRPr sz="2267" dirty="0">
              <a:solidFill>
                <a:srgbClr val="20124D"/>
              </a:solidFill>
              <a:latin typeface="Times New Roman"/>
              <a:ea typeface="Times New Roman"/>
              <a:cs typeface="Times New Roman"/>
              <a:sym typeface="Times New Roman"/>
            </a:endParaRPr>
          </a:p>
          <a:p>
            <a:pPr marL="0" indent="0">
              <a:spcAft>
                <a:spcPts val="1600"/>
              </a:spcAft>
              <a:buNone/>
            </a:pPr>
            <a:endParaRPr sz="2533"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270605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506516" y="-155837"/>
            <a:ext cx="4954547" cy="943200"/>
          </a:xfrm>
          <a:prstGeom prst="rect">
            <a:avLst/>
          </a:prstGeom>
        </p:spPr>
        <p:txBody>
          <a:bodyPr spcFirstLastPara="1" vert="horz" wrap="square" lIns="121900" tIns="121900" rIns="121900" bIns="121900" rtlCol="0" anchor="t" anchorCtr="0">
            <a:normAutofit/>
          </a:bodyPr>
          <a:lstStyle/>
          <a:p>
            <a:r>
              <a:rPr lang="en" sz="3733" dirty="0"/>
              <a:t>Literature Survey Table</a:t>
            </a:r>
            <a:endParaRPr sz="3733" dirty="0"/>
          </a:p>
        </p:txBody>
      </p:sp>
      <p:graphicFrame>
        <p:nvGraphicFramePr>
          <p:cNvPr id="94" name="Google Shape;94;p17"/>
          <p:cNvGraphicFramePr/>
          <p:nvPr>
            <p:extLst>
              <p:ext uri="{D42A27DB-BD31-4B8C-83A1-F6EECF244321}">
                <p14:modId xmlns:p14="http://schemas.microsoft.com/office/powerpoint/2010/main" val="2664406213"/>
              </p:ext>
            </p:extLst>
          </p:nvPr>
        </p:nvGraphicFramePr>
        <p:xfrm>
          <a:off x="667300" y="576064"/>
          <a:ext cx="10892097" cy="6008170"/>
        </p:xfrm>
        <a:graphic>
          <a:graphicData uri="http://schemas.openxmlformats.org/drawingml/2006/table">
            <a:tbl>
              <a:tblPr>
                <a:noFill/>
              </a:tblPr>
              <a:tblGrid>
                <a:gridCol w="499890"/>
                <a:gridCol w="2479682"/>
                <a:gridCol w="1837107"/>
                <a:gridCol w="2653829"/>
                <a:gridCol w="3421589"/>
              </a:tblGrid>
              <a:tr h="428541">
                <a:tc>
                  <a:txBody>
                    <a:bodyPr/>
                    <a:lstStyle/>
                    <a:p>
                      <a:pPr marL="0" lvl="0" indent="0" algn="l" rtl="0">
                        <a:spcBef>
                          <a:spcPts val="0"/>
                        </a:spcBef>
                        <a:spcAft>
                          <a:spcPts val="0"/>
                        </a:spcAft>
                        <a:buNone/>
                      </a:pPr>
                      <a:r>
                        <a:rPr lang="en" sz="1500" b="1" dirty="0">
                          <a:latin typeface="Times New Roman"/>
                          <a:ea typeface="Times New Roman"/>
                          <a:cs typeface="Times New Roman"/>
                          <a:sym typeface="Times New Roman"/>
                        </a:rPr>
                        <a:t>No</a:t>
                      </a:r>
                      <a:endParaRPr sz="1500" dirty="0">
                        <a:latin typeface="Times New Roman"/>
                        <a:ea typeface="Times New Roman"/>
                        <a:cs typeface="Times New Roman"/>
                        <a:sym typeface="Times New Roman"/>
                      </a:endParaRPr>
                    </a:p>
                  </a:txBody>
                  <a:tcPr marL="121900" marR="121900" marT="121900" marB="121900">
                    <a:solidFill>
                      <a:srgbClr val="F6B26B"/>
                    </a:solidFill>
                  </a:tcPr>
                </a:tc>
                <a:tc>
                  <a:txBody>
                    <a:bodyPr/>
                    <a:lstStyle/>
                    <a:p>
                      <a:pPr marL="0" lvl="0" indent="0" algn="l" rtl="0">
                        <a:spcBef>
                          <a:spcPts val="0"/>
                        </a:spcBef>
                        <a:spcAft>
                          <a:spcPts val="0"/>
                        </a:spcAft>
                        <a:buNone/>
                      </a:pPr>
                      <a:r>
                        <a:rPr lang="en" sz="1500" b="1">
                          <a:latin typeface="Times New Roman"/>
                          <a:ea typeface="Times New Roman"/>
                          <a:cs typeface="Times New Roman"/>
                          <a:sym typeface="Times New Roman"/>
                        </a:rPr>
                        <a:t>Name</a:t>
                      </a:r>
                      <a:r>
                        <a:rPr lang="en"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txBody>
                  <a:tcPr marL="121900" marR="121900" marT="121900" marB="121900">
                    <a:solidFill>
                      <a:srgbClr val="F6B26B"/>
                    </a:solidFill>
                  </a:tcPr>
                </a:tc>
                <a:tc>
                  <a:txBody>
                    <a:bodyPr/>
                    <a:lstStyle/>
                    <a:p>
                      <a:pPr marL="0" lvl="0" indent="0" algn="l" rtl="0">
                        <a:spcBef>
                          <a:spcPts val="0"/>
                        </a:spcBef>
                        <a:spcAft>
                          <a:spcPts val="0"/>
                        </a:spcAft>
                        <a:buNone/>
                      </a:pPr>
                      <a:r>
                        <a:rPr lang="en" sz="1500" b="1" dirty="0">
                          <a:latin typeface="Times New Roman"/>
                          <a:ea typeface="Times New Roman"/>
                          <a:cs typeface="Times New Roman"/>
                          <a:sym typeface="Times New Roman"/>
                        </a:rPr>
                        <a:t>Author</a:t>
                      </a:r>
                      <a:endParaRPr sz="1500" dirty="0">
                        <a:latin typeface="Times New Roman"/>
                        <a:ea typeface="Times New Roman"/>
                        <a:cs typeface="Times New Roman"/>
                        <a:sym typeface="Times New Roman"/>
                      </a:endParaRPr>
                    </a:p>
                  </a:txBody>
                  <a:tcPr marL="121900" marR="121900" marT="121900" marB="121900">
                    <a:solidFill>
                      <a:srgbClr val="F6B26B"/>
                    </a:solidFill>
                  </a:tcPr>
                </a:tc>
                <a:tc>
                  <a:txBody>
                    <a:bodyPr/>
                    <a:lstStyle/>
                    <a:p>
                      <a:pPr marL="0" lvl="0" indent="0" algn="l" rtl="0">
                        <a:spcBef>
                          <a:spcPts val="0"/>
                        </a:spcBef>
                        <a:spcAft>
                          <a:spcPts val="0"/>
                        </a:spcAft>
                        <a:buNone/>
                      </a:pPr>
                      <a:r>
                        <a:rPr lang="en" sz="1500" b="1" dirty="0">
                          <a:latin typeface="Times New Roman"/>
                          <a:ea typeface="Times New Roman"/>
                          <a:cs typeface="Times New Roman"/>
                          <a:sym typeface="Times New Roman"/>
                        </a:rPr>
                        <a:t>Publish Year</a:t>
                      </a:r>
                      <a:r>
                        <a:rPr lang="en" sz="1500" dirty="0">
                          <a:latin typeface="Times New Roman"/>
                          <a:ea typeface="Times New Roman"/>
                          <a:cs typeface="Times New Roman"/>
                          <a:sym typeface="Times New Roman"/>
                        </a:rPr>
                        <a:t> </a:t>
                      </a:r>
                      <a:endParaRPr sz="1500" dirty="0">
                        <a:latin typeface="Times New Roman"/>
                        <a:ea typeface="Times New Roman"/>
                        <a:cs typeface="Times New Roman"/>
                        <a:sym typeface="Times New Roman"/>
                      </a:endParaRPr>
                    </a:p>
                  </a:txBody>
                  <a:tcPr marL="121900" marR="121900" marT="121900" marB="121900">
                    <a:solidFill>
                      <a:srgbClr val="F6B26B"/>
                    </a:solidFill>
                  </a:tcPr>
                </a:tc>
                <a:tc>
                  <a:txBody>
                    <a:bodyPr/>
                    <a:lstStyle/>
                    <a:p>
                      <a:pPr marL="0" lvl="0" indent="0" algn="l" rtl="0">
                        <a:spcBef>
                          <a:spcPts val="0"/>
                        </a:spcBef>
                        <a:spcAft>
                          <a:spcPts val="0"/>
                        </a:spcAft>
                        <a:buNone/>
                      </a:pPr>
                      <a:r>
                        <a:rPr lang="en" sz="1500" b="1" dirty="0">
                          <a:latin typeface="Times New Roman"/>
                          <a:ea typeface="Times New Roman"/>
                          <a:cs typeface="Times New Roman"/>
                          <a:sym typeface="Times New Roman"/>
                        </a:rPr>
                        <a:t>Discussion</a:t>
                      </a:r>
                      <a:endParaRPr sz="1500" dirty="0">
                        <a:latin typeface="Times New Roman"/>
                        <a:ea typeface="Times New Roman"/>
                        <a:cs typeface="Times New Roman"/>
                        <a:sym typeface="Times New Roman"/>
                      </a:endParaRPr>
                    </a:p>
                  </a:txBody>
                  <a:tcPr marL="121900" marR="121900" marT="121900" marB="121900">
                    <a:solidFill>
                      <a:srgbClr val="F6B26B"/>
                    </a:solidFill>
                  </a:tcPr>
                </a:tc>
              </a:tr>
              <a:tr h="1050670">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1</a:t>
                      </a:r>
                      <a:endParaRPr sz="1500">
                        <a:latin typeface="Times New Roman"/>
                        <a:ea typeface="Times New Roman"/>
                        <a:cs typeface="Times New Roman"/>
                        <a:sym typeface="Times New Roman"/>
                      </a:endParaRPr>
                    </a:p>
                  </a:txBody>
                  <a:tcPr marL="121900" marR="121900" marT="121900" marB="121900"/>
                </a:tc>
                <a:tc>
                  <a:txBody>
                    <a:bodyPr/>
                    <a:lstStyle/>
                    <a:p>
                      <a:pPr marL="0" lvl="0" indent="0" algn="l" rtl="0">
                        <a:lnSpc>
                          <a:spcPct val="115000"/>
                        </a:lnSpc>
                        <a:spcBef>
                          <a:spcPts val="0"/>
                        </a:spcBef>
                        <a:spcAft>
                          <a:spcPts val="0"/>
                        </a:spcAft>
                        <a:buNone/>
                      </a:pPr>
                      <a:r>
                        <a:rPr lang="en" sz="1500">
                          <a:latin typeface="Times New Roman"/>
                          <a:ea typeface="Times New Roman"/>
                          <a:cs typeface="Times New Roman"/>
                          <a:sym typeface="Times New Roman"/>
                        </a:rPr>
                        <a:t>Survey on Computer Vision for UAVs: Current Developments and Trends</a:t>
                      </a:r>
                      <a:endParaRPr sz="1500">
                        <a:highlight>
                          <a:srgbClr val="FFFFFF"/>
                        </a:highlight>
                        <a:latin typeface="Times New Roman"/>
                        <a:ea typeface="Times New Roman"/>
                        <a:cs typeface="Times New Roman"/>
                        <a:sym typeface="Times New Roman"/>
                      </a:endParaRPr>
                    </a:p>
                  </a:txBody>
                  <a:tcPr marL="121900" marR="121900" marT="121900" marB="121900"/>
                </a:tc>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Christoforos Kanellakis</a:t>
                      </a:r>
                      <a:endParaRPr sz="1500">
                        <a:latin typeface="Times New Roman"/>
                        <a:ea typeface="Times New Roman"/>
                        <a:cs typeface="Times New Roman"/>
                        <a:sym typeface="Times New Roman"/>
                      </a:endParaRPr>
                    </a:p>
                    <a:p>
                      <a:pPr marL="0" lvl="0" indent="0" algn="l" rtl="0">
                        <a:spcBef>
                          <a:spcPts val="0"/>
                        </a:spcBef>
                        <a:spcAft>
                          <a:spcPts val="0"/>
                        </a:spcAft>
                        <a:buNone/>
                      </a:pPr>
                      <a:r>
                        <a:rPr lang="en" sz="1500">
                          <a:latin typeface="Times New Roman"/>
                          <a:ea typeface="Times New Roman"/>
                          <a:cs typeface="Times New Roman"/>
                          <a:sym typeface="Times New Roman"/>
                        </a:rPr>
                        <a:t>George Nikolakopoulos </a:t>
                      </a:r>
                      <a:endParaRPr sz="1500">
                        <a:latin typeface="Times New Roman"/>
                        <a:ea typeface="Times New Roman"/>
                        <a:cs typeface="Times New Roman"/>
                        <a:sym typeface="Times New Roman"/>
                      </a:endParaRPr>
                    </a:p>
                  </a:txBody>
                  <a:tcPr marL="121900" marR="121900" marT="121900" marB="121900"/>
                </a:tc>
                <a:tc>
                  <a:txBody>
                    <a:bodyPr/>
                    <a:lstStyle/>
                    <a:p>
                      <a:pPr marL="0" lvl="0" indent="0" algn="l" rtl="0">
                        <a:spcBef>
                          <a:spcPts val="0"/>
                        </a:spcBef>
                        <a:spcAft>
                          <a:spcPts val="0"/>
                        </a:spcAft>
                        <a:buNone/>
                      </a:pPr>
                      <a:r>
                        <a:rPr lang="en" sz="1500" dirty="0">
                          <a:latin typeface="Times New Roman"/>
                          <a:ea typeface="Times New Roman"/>
                          <a:cs typeface="Times New Roman"/>
                          <a:sym typeface="Times New Roman"/>
                        </a:rPr>
                        <a:t>Received: 28 April 2016 / Accepted: 15 January 2017 / Published online: 27 January 2017 </a:t>
                      </a:r>
                      <a:endParaRPr sz="1500" dirty="0">
                        <a:latin typeface="Times New Roman"/>
                        <a:ea typeface="Times New Roman"/>
                        <a:cs typeface="Times New Roman"/>
                        <a:sym typeface="Times New Roman"/>
                      </a:endParaRPr>
                    </a:p>
                  </a:txBody>
                  <a:tcPr marL="121900" marR="121900" marT="121900" marB="121900"/>
                </a:tc>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Overview on the challenges addressed and future trends in autonomous agent development will be provided.</a:t>
                      </a:r>
                      <a:endParaRPr sz="1500">
                        <a:latin typeface="Times New Roman"/>
                        <a:ea typeface="Times New Roman"/>
                        <a:cs typeface="Times New Roman"/>
                        <a:sym typeface="Times New Roman"/>
                      </a:endParaRPr>
                    </a:p>
                  </a:txBody>
                  <a:tcPr marL="121900" marR="121900" marT="121900" marB="121900"/>
                </a:tc>
              </a:tr>
              <a:tr h="1155971">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2</a:t>
                      </a:r>
                      <a:endParaRPr sz="1500">
                        <a:latin typeface="Times New Roman"/>
                        <a:ea typeface="Times New Roman"/>
                        <a:cs typeface="Times New Roman"/>
                        <a:sym typeface="Times New Roman"/>
                      </a:endParaRPr>
                    </a:p>
                  </a:txBody>
                  <a:tcPr marL="121900" marR="121900" marT="121900" marB="121900"/>
                </a:tc>
                <a:tc>
                  <a:txBody>
                    <a:bodyPr/>
                    <a:lstStyle/>
                    <a:p>
                      <a:pPr marL="0" lvl="0" indent="0" algn="l" rtl="0">
                        <a:spcBef>
                          <a:spcPts val="0"/>
                        </a:spcBef>
                        <a:spcAft>
                          <a:spcPts val="0"/>
                        </a:spcAft>
                        <a:buNone/>
                      </a:pPr>
                      <a:r>
                        <a:rPr lang="en" sz="1500">
                          <a:solidFill>
                            <a:srgbClr val="131313"/>
                          </a:solidFill>
                          <a:highlight>
                            <a:srgbClr val="FFFFFF"/>
                          </a:highlight>
                          <a:latin typeface="Times New Roman"/>
                          <a:ea typeface="Times New Roman"/>
                          <a:cs typeface="Times New Roman"/>
                          <a:sym typeface="Times New Roman"/>
                        </a:rPr>
                        <a:t>Computer Vision Onboard UAVs for Civilian Tasks </a:t>
                      </a:r>
                      <a:endParaRPr sz="1500">
                        <a:latin typeface="Times New Roman"/>
                        <a:ea typeface="Times New Roman"/>
                        <a:cs typeface="Times New Roman"/>
                        <a:sym typeface="Times New Roman"/>
                      </a:endParaRPr>
                    </a:p>
                  </a:txBody>
                  <a:tcPr marL="121900" marR="121900" marT="121900" marB="121900"/>
                </a:tc>
                <a:tc>
                  <a:txBody>
                    <a:bodyPr/>
                    <a:lstStyle/>
                    <a:p>
                      <a:pPr marL="0" lvl="0" indent="0" algn="l" rtl="0">
                        <a:spcBef>
                          <a:spcPts val="0"/>
                        </a:spcBef>
                        <a:spcAft>
                          <a:spcPts val="0"/>
                        </a:spcAft>
                        <a:buNone/>
                      </a:pPr>
                      <a:r>
                        <a:rPr lang="en" sz="1500">
                          <a:solidFill>
                            <a:srgbClr val="131313"/>
                          </a:solidFill>
                          <a:latin typeface="Times New Roman"/>
                          <a:ea typeface="Times New Roman"/>
                          <a:cs typeface="Times New Roman"/>
                          <a:sym typeface="Times New Roman"/>
                        </a:rPr>
                        <a:t>Pascual Campoy</a:t>
                      </a:r>
                      <a:endParaRPr sz="1500">
                        <a:solidFill>
                          <a:srgbClr val="131313"/>
                        </a:solidFill>
                        <a:latin typeface="Times New Roman"/>
                        <a:ea typeface="Times New Roman"/>
                        <a:cs typeface="Times New Roman"/>
                        <a:sym typeface="Times New Roman"/>
                      </a:endParaRPr>
                    </a:p>
                    <a:p>
                      <a:pPr marL="0" lvl="0" indent="0" algn="l" rtl="0">
                        <a:spcBef>
                          <a:spcPts val="0"/>
                        </a:spcBef>
                        <a:spcAft>
                          <a:spcPts val="0"/>
                        </a:spcAft>
                        <a:buNone/>
                      </a:pPr>
                      <a:r>
                        <a:rPr lang="en" sz="1500">
                          <a:solidFill>
                            <a:srgbClr val="131313"/>
                          </a:solidFill>
                          <a:latin typeface="Times New Roman"/>
                          <a:ea typeface="Times New Roman"/>
                          <a:cs typeface="Times New Roman"/>
                          <a:sym typeface="Times New Roman"/>
                        </a:rPr>
                        <a:t>Juan F. Correa </a:t>
                      </a:r>
                      <a:endParaRPr sz="1500">
                        <a:latin typeface="Times New Roman"/>
                        <a:ea typeface="Times New Roman"/>
                        <a:cs typeface="Times New Roman"/>
                        <a:sym typeface="Times New Roman"/>
                      </a:endParaRPr>
                    </a:p>
                  </a:txBody>
                  <a:tcPr marL="121900" marR="121900" marT="121900" marB="121900"/>
                </a:tc>
                <a:tc>
                  <a:txBody>
                    <a:bodyPr/>
                    <a:lstStyle/>
                    <a:p>
                      <a:pPr marL="0" lvl="0" indent="0" algn="l" rtl="0">
                        <a:lnSpc>
                          <a:spcPct val="115000"/>
                        </a:lnSpc>
                        <a:spcBef>
                          <a:spcPts val="0"/>
                        </a:spcBef>
                        <a:spcAft>
                          <a:spcPts val="0"/>
                        </a:spcAft>
                        <a:buNone/>
                      </a:pPr>
                      <a:r>
                        <a:rPr lang="en" sz="1500">
                          <a:solidFill>
                            <a:srgbClr val="131313"/>
                          </a:solidFill>
                          <a:latin typeface="Times New Roman"/>
                          <a:ea typeface="Times New Roman"/>
                          <a:cs typeface="Times New Roman"/>
                          <a:sym typeface="Times New Roman"/>
                        </a:rPr>
                        <a:t>Received: 15 March 2008 / Accepted: 30 June 2008 / Published online: 7 August 2008 </a:t>
                      </a:r>
                      <a:endParaRPr sz="1500">
                        <a:latin typeface="Times New Roman"/>
                        <a:ea typeface="Times New Roman"/>
                        <a:cs typeface="Times New Roman"/>
                        <a:sym typeface="Times New Roman"/>
                      </a:endParaRPr>
                    </a:p>
                  </a:txBody>
                  <a:tcPr marL="121900" marR="121900" marT="121900" marB="121900"/>
                </a:tc>
                <a:tc>
                  <a:txBody>
                    <a:bodyPr/>
                    <a:lstStyle/>
                    <a:p>
                      <a:pPr marL="0" lvl="0" indent="0" algn="l" rtl="0">
                        <a:spcBef>
                          <a:spcPts val="0"/>
                        </a:spcBef>
                        <a:spcAft>
                          <a:spcPts val="0"/>
                        </a:spcAft>
                        <a:buNone/>
                      </a:pPr>
                      <a:r>
                        <a:rPr lang="en" sz="1500" dirty="0">
                          <a:solidFill>
                            <a:srgbClr val="131313"/>
                          </a:solidFill>
                          <a:highlight>
                            <a:srgbClr val="FFFFFF"/>
                          </a:highlight>
                          <a:latin typeface="Times New Roman"/>
                          <a:ea typeface="Times New Roman"/>
                          <a:cs typeface="Times New Roman"/>
                          <a:sym typeface="Times New Roman"/>
                        </a:rPr>
                        <a:t>This paper focuses on UAVs maneuver in space using Visual information as main input source.</a:t>
                      </a:r>
                      <a:endParaRPr sz="1500" dirty="0">
                        <a:latin typeface="Times New Roman"/>
                        <a:ea typeface="Times New Roman"/>
                        <a:cs typeface="Times New Roman"/>
                        <a:sym typeface="Times New Roman"/>
                      </a:endParaRPr>
                    </a:p>
                  </a:txBody>
                  <a:tcPr marL="121900" marR="121900" marT="121900" marB="121900"/>
                </a:tc>
              </a:tr>
              <a:tr h="1258047">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3</a:t>
                      </a:r>
                      <a:endParaRPr sz="1500">
                        <a:latin typeface="Times New Roman"/>
                        <a:ea typeface="Times New Roman"/>
                        <a:cs typeface="Times New Roman"/>
                        <a:sym typeface="Times New Roman"/>
                      </a:endParaRPr>
                    </a:p>
                  </a:txBody>
                  <a:tcPr marL="121900" marR="121900" marT="121900" marB="121900"/>
                </a:tc>
                <a:tc>
                  <a:txBody>
                    <a:bodyPr/>
                    <a:lstStyle/>
                    <a:p>
                      <a:pPr marL="0" lvl="0" indent="0" algn="l" rtl="0">
                        <a:spcBef>
                          <a:spcPts val="0"/>
                        </a:spcBef>
                        <a:spcAft>
                          <a:spcPts val="0"/>
                        </a:spcAft>
                        <a:buNone/>
                      </a:pPr>
                      <a:r>
                        <a:rPr lang="en" sz="1500">
                          <a:highlight>
                            <a:srgbClr val="FFFFFF"/>
                          </a:highlight>
                          <a:latin typeface="Times New Roman"/>
                          <a:ea typeface="Times New Roman"/>
                          <a:cs typeface="Times New Roman"/>
                          <a:sym typeface="Times New Roman"/>
                        </a:rPr>
                        <a:t>Autonomous Transportation and Deployment with Aerial Robots for Search and Rescue Missions</a:t>
                      </a:r>
                      <a:endParaRPr sz="1500">
                        <a:latin typeface="Times New Roman"/>
                        <a:ea typeface="Times New Roman"/>
                        <a:cs typeface="Times New Roman"/>
                        <a:sym typeface="Times New Roman"/>
                      </a:endParaRPr>
                    </a:p>
                  </a:txBody>
                  <a:tcPr marL="121900" marR="121900" marT="121900" marB="121900"/>
                </a:tc>
                <a:tc>
                  <a:txBody>
                    <a:bodyPr/>
                    <a:lstStyle/>
                    <a:p>
                      <a:pPr marL="0" lvl="0" indent="0" algn="l" rtl="0">
                        <a:lnSpc>
                          <a:spcPct val="115000"/>
                        </a:lnSpc>
                        <a:spcBef>
                          <a:spcPts val="0"/>
                        </a:spcBef>
                        <a:spcAft>
                          <a:spcPts val="0"/>
                        </a:spcAft>
                        <a:buNone/>
                      </a:pPr>
                      <a:r>
                        <a:rPr lang="en" sz="1500">
                          <a:latin typeface="Times New Roman"/>
                          <a:ea typeface="Times New Roman"/>
                          <a:cs typeface="Times New Roman"/>
                          <a:sym typeface="Times New Roman"/>
                        </a:rPr>
                        <a:t>Konstantin</a:t>
                      </a:r>
                      <a:r>
                        <a:rPr lang="en" sz="1500" b="1">
                          <a:latin typeface="Times New Roman"/>
                          <a:ea typeface="Times New Roman"/>
                          <a:cs typeface="Times New Roman"/>
                          <a:sym typeface="Times New Roman"/>
                        </a:rPr>
                        <a:t> </a:t>
                      </a:r>
                      <a:r>
                        <a:rPr lang="en" sz="1500">
                          <a:latin typeface="Times New Roman"/>
                          <a:ea typeface="Times New Roman"/>
                          <a:cs typeface="Times New Roman"/>
                          <a:sym typeface="Times New Roman"/>
                        </a:rPr>
                        <a:t>Kondak </a:t>
                      </a:r>
                      <a:endParaRPr sz="15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txBody>
                  <a:tcPr marL="121900" marR="121900" marT="121900" marB="121900"/>
                </a:tc>
                <a:tc>
                  <a:txBody>
                    <a:bodyPr/>
                    <a:lstStyle/>
                    <a:p>
                      <a:pPr marL="0" lvl="0" indent="0" algn="l" rtl="0">
                        <a:lnSpc>
                          <a:spcPct val="115000"/>
                        </a:lnSpc>
                        <a:spcBef>
                          <a:spcPts val="0"/>
                        </a:spcBef>
                        <a:spcAft>
                          <a:spcPts val="0"/>
                        </a:spcAft>
                        <a:buNone/>
                      </a:pPr>
                      <a:r>
                        <a:rPr lang="en" sz="1500" dirty="0">
                          <a:latin typeface="Times New Roman"/>
                          <a:ea typeface="Times New Roman"/>
                          <a:cs typeface="Times New Roman"/>
                          <a:sym typeface="Times New Roman"/>
                        </a:rPr>
                        <a:t>Received 26 November 2010; accepted 20 May 2011 </a:t>
                      </a:r>
                      <a:endParaRPr sz="1500" dirty="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500" dirty="0">
                          <a:latin typeface="Times New Roman"/>
                          <a:ea typeface="Times New Roman"/>
                          <a:cs typeface="Times New Roman"/>
                          <a:sym typeface="Times New Roman"/>
                        </a:rPr>
                        <a:t>Published Year: 12 October 2011 </a:t>
                      </a:r>
                      <a:endParaRPr sz="1500" dirty="0">
                        <a:latin typeface="Times New Roman"/>
                        <a:ea typeface="Times New Roman"/>
                        <a:cs typeface="Times New Roman"/>
                        <a:sym typeface="Times New Roman"/>
                      </a:endParaRPr>
                    </a:p>
                  </a:txBody>
                  <a:tcPr marL="121900" marR="121900" marT="121900" marB="121900"/>
                </a:tc>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In this paper, outdoor field experiments of transportation and accurate deployment of loads with single/multiple autonomous aerial vehicles are presented</a:t>
                      </a:r>
                      <a:endParaRPr sz="1500">
                        <a:latin typeface="Times New Roman"/>
                        <a:ea typeface="Times New Roman"/>
                        <a:cs typeface="Times New Roman"/>
                        <a:sym typeface="Times New Roman"/>
                      </a:endParaRPr>
                    </a:p>
                  </a:txBody>
                  <a:tcPr marL="121900" marR="121900" marT="121900" marB="121900"/>
                </a:tc>
              </a:tr>
              <a:tr h="1620955">
                <a:tc>
                  <a:txBody>
                    <a:bodyPr/>
                    <a:lstStyle/>
                    <a:p>
                      <a:pPr marL="0" lvl="0" indent="0" algn="l" rtl="0">
                        <a:spcBef>
                          <a:spcPts val="0"/>
                        </a:spcBef>
                        <a:spcAft>
                          <a:spcPts val="0"/>
                        </a:spcAft>
                        <a:buNone/>
                      </a:pPr>
                      <a:r>
                        <a:rPr lang="en" sz="1500" dirty="0">
                          <a:latin typeface="Times New Roman"/>
                          <a:ea typeface="Times New Roman"/>
                          <a:cs typeface="Times New Roman"/>
                          <a:sym typeface="Times New Roman"/>
                        </a:rPr>
                        <a:t>4</a:t>
                      </a:r>
                      <a:endParaRPr sz="1500" dirty="0">
                        <a:latin typeface="Times New Roman"/>
                        <a:ea typeface="Times New Roman"/>
                        <a:cs typeface="Times New Roman"/>
                        <a:sym typeface="Times New Roman"/>
                      </a:endParaRPr>
                    </a:p>
                  </a:txBody>
                  <a:tcPr marL="121900" marR="121900" marT="121900" marB="121900"/>
                </a:tc>
                <a:tc>
                  <a:txBody>
                    <a:bodyPr/>
                    <a:lstStyle/>
                    <a:p>
                      <a:pPr marL="0" lvl="0" indent="0" algn="l" rtl="0">
                        <a:lnSpc>
                          <a:spcPct val="115000"/>
                        </a:lnSpc>
                        <a:spcBef>
                          <a:spcPts val="0"/>
                        </a:spcBef>
                        <a:spcAft>
                          <a:spcPts val="0"/>
                        </a:spcAft>
                        <a:buNone/>
                      </a:pPr>
                      <a:r>
                        <a:rPr lang="en" sz="1500" dirty="0">
                          <a:latin typeface="Times New Roman"/>
                          <a:ea typeface="Times New Roman"/>
                          <a:cs typeface="Times New Roman"/>
                          <a:sym typeface="Times New Roman"/>
                        </a:rPr>
                        <a:t>Generic Slung Load Transportation System Using Small Size </a:t>
                      </a:r>
                      <a:r>
                        <a:rPr lang="en" sz="1500" dirty="0" smtClean="0">
                          <a:latin typeface="Times New Roman"/>
                          <a:ea typeface="Times New Roman"/>
                          <a:cs typeface="Times New Roman"/>
                          <a:sym typeface="Times New Roman"/>
                        </a:rPr>
                        <a:t>Helicopters</a:t>
                      </a:r>
                    </a:p>
                  </a:txBody>
                  <a:tcPr marL="121900" marR="121900" marT="121900" marB="121900"/>
                </a:tc>
                <a:tc>
                  <a:txBody>
                    <a:bodyPr/>
                    <a:lstStyle/>
                    <a:p>
                      <a:pPr marL="0" lvl="0" indent="0" algn="l" rtl="0">
                        <a:spcBef>
                          <a:spcPts val="0"/>
                        </a:spcBef>
                        <a:spcAft>
                          <a:spcPts val="0"/>
                        </a:spcAft>
                        <a:buNone/>
                      </a:pPr>
                      <a:r>
                        <a:rPr lang="en" sz="1500" dirty="0">
                          <a:latin typeface="Times New Roman"/>
                          <a:ea typeface="Times New Roman"/>
                          <a:cs typeface="Times New Roman"/>
                          <a:sym typeface="Times New Roman"/>
                        </a:rPr>
                        <a:t>Markus Bernard, Konstantin Kondak </a:t>
                      </a:r>
                      <a:endParaRPr sz="1500" dirty="0">
                        <a:latin typeface="Times New Roman"/>
                        <a:ea typeface="Times New Roman"/>
                        <a:cs typeface="Times New Roman"/>
                        <a:sym typeface="Times New Roman"/>
                      </a:endParaRPr>
                    </a:p>
                  </a:txBody>
                  <a:tcPr marL="121900" marR="121900" marT="121900" marB="121900"/>
                </a:tc>
                <a:tc>
                  <a:txBody>
                    <a:bodyPr/>
                    <a:lstStyle/>
                    <a:p>
                      <a:pPr marL="0" lvl="0" indent="0" algn="l" rtl="0">
                        <a:lnSpc>
                          <a:spcPct val="115000"/>
                        </a:lnSpc>
                        <a:spcBef>
                          <a:spcPts val="0"/>
                        </a:spcBef>
                        <a:spcAft>
                          <a:spcPts val="0"/>
                        </a:spcAft>
                        <a:buNone/>
                      </a:pPr>
                      <a:r>
                        <a:rPr lang="en" sz="1500" dirty="0">
                          <a:solidFill>
                            <a:srgbClr val="131313"/>
                          </a:solidFill>
                          <a:latin typeface="Times New Roman"/>
                          <a:ea typeface="Times New Roman"/>
                          <a:cs typeface="Times New Roman"/>
                          <a:sym typeface="Times New Roman"/>
                        </a:rPr>
                        <a:t>Received: 12 May 2009/ Accepted: 17 May 2009 / Published online: 6 July 2009 </a:t>
                      </a:r>
                      <a:endParaRPr sz="1500" dirty="0">
                        <a:solidFill>
                          <a:srgbClr val="131313"/>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500" dirty="0">
                          <a:solidFill>
                            <a:srgbClr val="131313"/>
                          </a:solidFill>
                          <a:latin typeface="Times New Roman"/>
                          <a:ea typeface="Times New Roman"/>
                          <a:cs typeface="Times New Roman"/>
                          <a:sym typeface="Times New Roman"/>
                        </a:rPr>
                        <a:t> </a:t>
                      </a:r>
                      <a:endParaRPr sz="1500" dirty="0">
                        <a:solidFill>
                          <a:srgbClr val="131313"/>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500" dirty="0">
                          <a:latin typeface="Times New Roman"/>
                          <a:ea typeface="Times New Roman"/>
                          <a:cs typeface="Times New Roman"/>
                          <a:sym typeface="Times New Roman"/>
                        </a:rPr>
                        <a:t> </a:t>
                      </a:r>
                      <a:endParaRPr sz="1500" dirty="0">
                        <a:latin typeface="Times New Roman"/>
                        <a:ea typeface="Times New Roman"/>
                        <a:cs typeface="Times New Roman"/>
                        <a:sym typeface="Times New Roman"/>
                      </a:endParaRPr>
                    </a:p>
                    <a:p>
                      <a:pPr marL="0" lvl="0" indent="0" algn="l" rtl="0">
                        <a:spcBef>
                          <a:spcPts val="0"/>
                        </a:spcBef>
                        <a:spcAft>
                          <a:spcPts val="0"/>
                        </a:spcAft>
                        <a:buNone/>
                      </a:pPr>
                      <a:endParaRPr sz="1500" dirty="0">
                        <a:solidFill>
                          <a:srgbClr val="131313"/>
                        </a:solidFill>
                        <a:highlight>
                          <a:srgbClr val="FFFFFF"/>
                        </a:highlight>
                        <a:latin typeface="Times New Roman"/>
                        <a:ea typeface="Times New Roman"/>
                        <a:cs typeface="Times New Roman"/>
                        <a:sym typeface="Times New Roman"/>
                      </a:endParaRPr>
                    </a:p>
                  </a:txBody>
                  <a:tcPr marL="121900" marR="121900" marT="121900" marB="121900"/>
                </a:tc>
                <a:tc>
                  <a:txBody>
                    <a:bodyPr/>
                    <a:lstStyle/>
                    <a:p>
                      <a:pPr marL="0" lvl="0" indent="0" algn="l" rtl="0">
                        <a:lnSpc>
                          <a:spcPct val="115000"/>
                        </a:lnSpc>
                        <a:spcBef>
                          <a:spcPts val="0"/>
                        </a:spcBef>
                        <a:spcAft>
                          <a:spcPts val="0"/>
                        </a:spcAft>
                        <a:buNone/>
                      </a:pPr>
                      <a:r>
                        <a:rPr lang="en" sz="1500" dirty="0">
                          <a:latin typeface="Times New Roman"/>
                          <a:ea typeface="Times New Roman"/>
                          <a:cs typeface="Times New Roman"/>
                          <a:sym typeface="Times New Roman"/>
                        </a:rPr>
                        <a:t>Overview of techniques and approaches used for a load transportation system based on small size unmanned helicopters</a:t>
                      </a:r>
                      <a:r>
                        <a:rPr lang="en" sz="1500" dirty="0" smtClean="0">
                          <a:latin typeface="Times New Roman"/>
                          <a:ea typeface="Times New Roman"/>
                          <a:cs typeface="Times New Roman"/>
                          <a:sym typeface="Times New Roman"/>
                        </a:rPr>
                        <a:t>.</a:t>
                      </a:r>
                      <a:endParaRPr sz="1500" dirty="0">
                        <a:highlight>
                          <a:srgbClr val="FFFFFF"/>
                        </a:highlight>
                        <a:latin typeface="Times New Roman"/>
                        <a:ea typeface="Times New Roman"/>
                        <a:cs typeface="Times New Roman"/>
                        <a:sym typeface="Times New Roman"/>
                      </a:endParaRPr>
                    </a:p>
                  </a:txBody>
                  <a:tcPr marL="121900" marR="121900" marT="121900" marB="121900"/>
                </a:tc>
              </a:tr>
            </a:tbl>
          </a:graphicData>
        </a:graphic>
      </p:graphicFrame>
    </p:spTree>
    <p:extLst>
      <p:ext uri="{BB962C8B-B14F-4D97-AF65-F5344CB8AC3E}">
        <p14:creationId xmlns:p14="http://schemas.microsoft.com/office/powerpoint/2010/main" val="33824478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4278138" y="366676"/>
            <a:ext cx="3159049" cy="595848"/>
          </a:xfrm>
          <a:prstGeom prst="rect">
            <a:avLst/>
          </a:prstGeom>
        </p:spPr>
        <p:txBody>
          <a:bodyPr spcFirstLastPara="1" vert="horz" wrap="square" lIns="121900" tIns="121900" rIns="121900" bIns="121900" rtlCol="0" anchor="t" anchorCtr="0">
            <a:noAutofit/>
          </a:bodyPr>
          <a:lstStyle/>
          <a:p>
            <a:r>
              <a:rPr lang="en" sz="3733" dirty="0"/>
              <a:t>Block Diagram</a:t>
            </a:r>
            <a:endParaRPr sz="3733" dirty="0"/>
          </a:p>
        </p:txBody>
      </p:sp>
      <p:pic>
        <p:nvPicPr>
          <p:cNvPr id="100" name="Google Shape;100;p18"/>
          <p:cNvPicPr preferRelativeResize="0"/>
          <p:nvPr/>
        </p:nvPicPr>
        <p:blipFill>
          <a:blip r:embed="rId3">
            <a:alphaModFix/>
          </a:blip>
          <a:stretch>
            <a:fillRect/>
          </a:stretch>
        </p:blipFill>
        <p:spPr>
          <a:xfrm>
            <a:off x="2209771" y="1088159"/>
            <a:ext cx="7571872" cy="5161132"/>
          </a:xfrm>
          <a:prstGeom prst="rect">
            <a:avLst/>
          </a:prstGeom>
          <a:noFill/>
          <a:ln>
            <a:noFill/>
          </a:ln>
        </p:spPr>
      </p:pic>
    </p:spTree>
    <p:extLst>
      <p:ext uri="{BB962C8B-B14F-4D97-AF65-F5344CB8AC3E}">
        <p14:creationId xmlns:p14="http://schemas.microsoft.com/office/powerpoint/2010/main" val="32570283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graphicFrame>
        <p:nvGraphicFramePr>
          <p:cNvPr id="128" name="Google Shape;128;p22"/>
          <p:cNvGraphicFramePr/>
          <p:nvPr>
            <p:extLst>
              <p:ext uri="{D42A27DB-BD31-4B8C-83A1-F6EECF244321}">
                <p14:modId xmlns:p14="http://schemas.microsoft.com/office/powerpoint/2010/main" val="3716948331"/>
              </p:ext>
            </p:extLst>
          </p:nvPr>
        </p:nvGraphicFramePr>
        <p:xfrm>
          <a:off x="815490" y="1216325"/>
          <a:ext cx="10557165" cy="4947220"/>
        </p:xfrm>
        <a:graphic>
          <a:graphicData uri="http://schemas.openxmlformats.org/drawingml/2006/table">
            <a:tbl>
              <a:tblPr>
                <a:noFill/>
              </a:tblPr>
              <a:tblGrid>
                <a:gridCol w="2404165"/>
                <a:gridCol w="4181851"/>
                <a:gridCol w="3971149"/>
              </a:tblGrid>
              <a:tr h="2629559">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tc>
                  <a:txBody>
                    <a:bodyPr/>
                    <a:lstStyle/>
                    <a:p>
                      <a:pPr marL="171450" indent="-171450">
                        <a:buFont typeface="Arial" panose="020B0604020202020204" pitchFamily="34" charset="0"/>
                        <a:buChar char="•"/>
                      </a:pPr>
                      <a:r>
                        <a:rPr lang="en-US" sz="1600" b="0" i="0" kern="1200" dirty="0" smtClean="0">
                          <a:solidFill>
                            <a:srgbClr val="000000"/>
                          </a:solidFill>
                          <a:effectLst/>
                          <a:latin typeface="Garamond" panose="02020404030301010803" pitchFamily="18" charset="0"/>
                          <a:ea typeface="Arial"/>
                          <a:cs typeface="Arial"/>
                        </a:rPr>
                        <a:t>Built from high quality glass fiber and ultra durable polyamide nylon.</a:t>
                      </a:r>
                    </a:p>
                    <a:p>
                      <a:pPr marL="171450" indent="-171450">
                        <a:buFont typeface="Arial" panose="020B0604020202020204" pitchFamily="34" charset="0"/>
                        <a:buChar char="•"/>
                      </a:pPr>
                      <a:r>
                        <a:rPr lang="en-US" sz="1600" b="0" i="0" kern="1200" dirty="0" smtClean="0">
                          <a:solidFill>
                            <a:srgbClr val="000000"/>
                          </a:solidFill>
                          <a:effectLst/>
                          <a:latin typeface="Garamond" panose="02020404030301010803" pitchFamily="18" charset="0"/>
                          <a:ea typeface="Arial"/>
                          <a:cs typeface="Arial"/>
                        </a:rPr>
                        <a:t>Arms are reinforced and much more stronger to prevent and reduce breakage.</a:t>
                      </a:r>
                    </a:p>
                    <a:p>
                      <a:pPr marL="171450" indent="-171450">
                        <a:buFont typeface="Arial" panose="020B0604020202020204" pitchFamily="34" charset="0"/>
                        <a:buChar char="•"/>
                      </a:pPr>
                      <a:r>
                        <a:rPr lang="en-US" sz="1600" b="0" i="0" kern="1200" dirty="0" smtClean="0">
                          <a:solidFill>
                            <a:srgbClr val="000000"/>
                          </a:solidFill>
                          <a:effectLst/>
                          <a:latin typeface="Garamond" panose="02020404030301010803" pitchFamily="18" charset="0"/>
                          <a:ea typeface="Arial"/>
                          <a:cs typeface="Arial"/>
                        </a:rPr>
                        <a:t>Integrated PCB connections for direct soldering your ESCs.</a:t>
                      </a:r>
                    </a:p>
                    <a:p>
                      <a:pPr marL="171450" indent="-171450">
                        <a:buFont typeface="Arial" panose="020B0604020202020204" pitchFamily="34" charset="0"/>
                        <a:buChar char="•"/>
                      </a:pPr>
                      <a:r>
                        <a:rPr lang="en-US" sz="1600" b="0" i="0" kern="1200" dirty="0" smtClean="0">
                          <a:solidFill>
                            <a:srgbClr val="000000"/>
                          </a:solidFill>
                          <a:effectLst/>
                          <a:latin typeface="Garamond" panose="02020404030301010803" pitchFamily="18" charset="0"/>
                          <a:ea typeface="Arial"/>
                          <a:cs typeface="Arial"/>
                        </a:rPr>
                        <a:t>Colored arms for orientation to keep you flying in the right direction.</a:t>
                      </a:r>
                    </a:p>
                  </a:txBody>
                  <a:tcPr marL="121900" marR="121900" marT="121900" marB="121900"/>
                </a:tc>
              </a:tr>
              <a:tr h="2317661">
                <a:tc>
                  <a:txBody>
                    <a:bodyPr/>
                    <a:lstStyle/>
                    <a:p>
                      <a:pPr marL="0" lvl="0" indent="0" algn="ctr" rtl="0">
                        <a:spcBef>
                          <a:spcPts val="0"/>
                        </a:spcBef>
                        <a:spcAft>
                          <a:spcPts val="0"/>
                        </a:spcAft>
                        <a:buNone/>
                      </a:pPr>
                      <a:endParaRPr sz="2400" dirty="0"/>
                    </a:p>
                  </a:txBody>
                  <a:tcPr marL="121900" marR="121900" marT="121900" marB="121900" anchor="ctr"/>
                </a:tc>
                <a:tc>
                  <a:txBody>
                    <a:bodyPr/>
                    <a:lstStyle/>
                    <a:p>
                      <a:pPr marL="0" lvl="0" indent="0" algn="ctr" rtl="0">
                        <a:spcBef>
                          <a:spcPts val="0"/>
                        </a:spcBef>
                        <a:spcAft>
                          <a:spcPts val="0"/>
                        </a:spcAft>
                        <a:buNone/>
                      </a:pPr>
                      <a:endParaRPr sz="2400" dirty="0"/>
                    </a:p>
                  </a:txBody>
                  <a:tcPr marL="121900" marR="121900" marT="121900" marB="121900" anchor="ctr"/>
                </a:tc>
                <a:tc>
                  <a:txBody>
                    <a:bodyPr/>
                    <a:lstStyle/>
                    <a:p>
                      <a:pPr marL="285750" indent="-285750">
                        <a:buFont typeface="Arial" panose="020B0604020202020204" pitchFamily="34" charset="0"/>
                        <a:buChar char="•"/>
                      </a:pPr>
                      <a:r>
                        <a:rPr lang="en-US" sz="1600" b="0" i="0" kern="1200" dirty="0" smtClean="0">
                          <a:solidFill>
                            <a:srgbClr val="000000"/>
                          </a:solidFill>
                          <a:effectLst/>
                          <a:latin typeface="Garamond" panose="02020404030301010803" pitchFamily="18" charset="0"/>
                          <a:ea typeface="Arial"/>
                          <a:cs typeface="Arial"/>
                        </a:rPr>
                        <a:t>Stable Performance.</a:t>
                      </a:r>
                    </a:p>
                    <a:p>
                      <a:pPr marL="285750" indent="-285750">
                        <a:buFont typeface="Arial" panose="020B0604020202020204" pitchFamily="34" charset="0"/>
                        <a:buChar char="•"/>
                      </a:pPr>
                      <a:r>
                        <a:rPr lang="en-US" sz="1600" b="0" i="0" kern="1200" dirty="0" smtClean="0">
                          <a:solidFill>
                            <a:srgbClr val="000000"/>
                          </a:solidFill>
                          <a:effectLst/>
                          <a:latin typeface="Garamond" panose="02020404030301010803" pitchFamily="18" charset="0"/>
                          <a:ea typeface="Arial"/>
                          <a:cs typeface="Arial"/>
                        </a:rPr>
                        <a:t>The design of the 2212920KV is capable of withstanding </a:t>
                      </a:r>
                      <a:r>
                        <a:rPr lang="en-US" sz="1600" b="0" i="0" kern="1200" dirty="0" err="1" smtClean="0">
                          <a:solidFill>
                            <a:srgbClr val="000000"/>
                          </a:solidFill>
                          <a:effectLst/>
                          <a:latin typeface="Garamond" panose="02020404030301010803" pitchFamily="18" charset="0"/>
                          <a:ea typeface="Arial"/>
                          <a:cs typeface="Arial"/>
                        </a:rPr>
                        <a:t>competitional</a:t>
                      </a:r>
                      <a:r>
                        <a:rPr lang="en-US" sz="1600" b="0" i="0" kern="1200" dirty="0" smtClean="0">
                          <a:solidFill>
                            <a:srgbClr val="000000"/>
                          </a:solidFill>
                          <a:effectLst/>
                          <a:latin typeface="Garamond" panose="02020404030301010803" pitchFamily="18" charset="0"/>
                          <a:ea typeface="Arial"/>
                          <a:cs typeface="Arial"/>
                        </a:rPr>
                        <a:t> conditions.</a:t>
                      </a:r>
                    </a:p>
                    <a:p>
                      <a:pPr marL="285750" indent="-285750">
                        <a:buFont typeface="Arial" panose="020B0604020202020204" pitchFamily="34" charset="0"/>
                        <a:buChar char="•"/>
                      </a:pPr>
                      <a:r>
                        <a:rPr lang="en-US" sz="1600" b="0" i="0" kern="1200" dirty="0" smtClean="0">
                          <a:solidFill>
                            <a:srgbClr val="000000"/>
                          </a:solidFill>
                          <a:effectLst/>
                          <a:latin typeface="Garamond" panose="02020404030301010803" pitchFamily="18" charset="0"/>
                          <a:ea typeface="Arial"/>
                          <a:cs typeface="Arial"/>
                        </a:rPr>
                        <a:t>Comes in the compact size</a:t>
                      </a:r>
                      <a:r>
                        <a:rPr lang="en-US" sz="1800" b="0" i="0" kern="1200" dirty="0" smtClean="0">
                          <a:solidFill>
                            <a:srgbClr val="000000"/>
                          </a:solidFill>
                          <a:effectLst/>
                          <a:latin typeface="Garamond" panose="02020404030301010803" pitchFamily="18" charset="0"/>
                          <a:ea typeface="Arial"/>
                          <a:cs typeface="Arial"/>
                        </a:rPr>
                        <a:t>.</a:t>
                      </a:r>
                    </a:p>
                    <a:p>
                      <a:pPr marL="0" lvl="0" indent="0" algn="ctr" rtl="0">
                        <a:spcBef>
                          <a:spcPts val="0"/>
                        </a:spcBef>
                        <a:spcAft>
                          <a:spcPts val="0"/>
                        </a:spcAft>
                        <a:buNone/>
                      </a:pPr>
                      <a:endParaRPr sz="2400" dirty="0">
                        <a:latin typeface="Garamond" panose="02020404030301010803" pitchFamily="18" charset="0"/>
                      </a:endParaRPr>
                    </a:p>
                  </a:txBody>
                  <a:tcPr marL="121900" marR="121900" marT="121900" marB="121900" anchor="ctr"/>
                </a:tc>
              </a:tr>
            </a:tbl>
          </a:graphicData>
        </a:graphic>
      </p:graphicFrame>
      <p:sp>
        <p:nvSpPr>
          <p:cNvPr id="9" name="Google Shape;118;p21"/>
          <p:cNvSpPr txBox="1">
            <a:spLocks noGrp="1"/>
          </p:cNvSpPr>
          <p:nvPr>
            <p:ph type="title"/>
          </p:nvPr>
        </p:nvSpPr>
        <p:spPr>
          <a:xfrm>
            <a:off x="3293500" y="-172530"/>
            <a:ext cx="5576755" cy="681487"/>
          </a:xfrm>
          <a:prstGeom prst="rect">
            <a:avLst/>
          </a:prstGeom>
        </p:spPr>
        <p:txBody>
          <a:bodyPr spcFirstLastPara="1" vert="horz" wrap="square" lIns="121900" tIns="121900" rIns="121900" bIns="121900" rtlCol="0" anchor="t" anchorCtr="0">
            <a:normAutofit fontScale="90000"/>
          </a:bodyPr>
          <a:lstStyle/>
          <a:p>
            <a:r>
              <a:rPr lang="en" dirty="0"/>
              <a:t>Hardware Requirements</a:t>
            </a:r>
            <a:endParaRPr dirty="0"/>
          </a:p>
        </p:txBody>
      </p:sp>
      <p:sp>
        <p:nvSpPr>
          <p:cNvPr id="3" name="Rectangle 2"/>
          <p:cNvSpPr/>
          <p:nvPr/>
        </p:nvSpPr>
        <p:spPr>
          <a:xfrm>
            <a:off x="774937" y="3287067"/>
            <a:ext cx="2530757" cy="461665"/>
          </a:xfrm>
          <a:prstGeom prst="rect">
            <a:avLst/>
          </a:prstGeom>
        </p:spPr>
        <p:txBody>
          <a:bodyPr wrap="none">
            <a:spAutoFit/>
          </a:bodyPr>
          <a:lstStyle/>
          <a:p>
            <a:pPr lvl="0" algn="ctr"/>
            <a:r>
              <a:rPr lang="en-IN" sz="2400" dirty="0" err="1"/>
              <a:t>Quadcopter</a:t>
            </a:r>
            <a:r>
              <a:rPr lang="en-IN" sz="2400" dirty="0"/>
              <a:t> Frame</a:t>
            </a:r>
          </a:p>
        </p:txBody>
      </p:sp>
      <p:sp>
        <p:nvSpPr>
          <p:cNvPr id="4" name="Rectangle 3"/>
          <p:cNvSpPr/>
          <p:nvPr/>
        </p:nvSpPr>
        <p:spPr>
          <a:xfrm>
            <a:off x="1276581" y="5592226"/>
            <a:ext cx="1811457" cy="461665"/>
          </a:xfrm>
          <a:prstGeom prst="rect">
            <a:avLst/>
          </a:prstGeom>
        </p:spPr>
        <p:txBody>
          <a:bodyPr wrap="none">
            <a:spAutoFit/>
          </a:bodyPr>
          <a:lstStyle/>
          <a:p>
            <a:pPr lvl="0" algn="ctr"/>
            <a:r>
              <a:rPr lang="en-IN" sz="2400" dirty="0"/>
              <a:t>BLDC Motors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014" y="1151943"/>
            <a:ext cx="2316681" cy="2105335"/>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1205" y="3785535"/>
            <a:ext cx="2292295" cy="1893988"/>
          </a:xfrm>
          <a:prstGeom prst="rect">
            <a:avLst/>
          </a:prstGeom>
        </p:spPr>
      </p:pic>
      <p:graphicFrame>
        <p:nvGraphicFramePr>
          <p:cNvPr id="18" name="Table 17"/>
          <p:cNvGraphicFramePr>
            <a:graphicFrameLocks noGrp="1"/>
          </p:cNvGraphicFramePr>
          <p:nvPr>
            <p:extLst>
              <p:ext uri="{D42A27DB-BD31-4B8C-83A1-F6EECF244321}">
                <p14:modId xmlns:p14="http://schemas.microsoft.com/office/powerpoint/2010/main" val="2731878937"/>
              </p:ext>
            </p:extLst>
          </p:nvPr>
        </p:nvGraphicFramePr>
        <p:xfrm>
          <a:off x="3622115" y="1527249"/>
          <a:ext cx="3463568" cy="1910398"/>
        </p:xfrm>
        <a:graphic>
          <a:graphicData uri="http://schemas.openxmlformats.org/drawingml/2006/table">
            <a:tbl>
              <a:tblPr>
                <a:tableStyleId>{5DA37D80-6434-44D0-A028-1B22A696006F}</a:tableStyleId>
              </a:tblPr>
              <a:tblGrid>
                <a:gridCol w="1749355"/>
                <a:gridCol w="1714213"/>
              </a:tblGrid>
              <a:tr h="386397">
                <a:tc>
                  <a:txBody>
                    <a:bodyPr/>
                    <a:lstStyle/>
                    <a:p>
                      <a:pPr algn="ctr" fontAlgn="ctr"/>
                      <a:r>
                        <a:rPr lang="en-IN" sz="1800" dirty="0">
                          <a:effectLst/>
                        </a:rPr>
                        <a:t>Model</a:t>
                      </a:r>
                      <a:endParaRPr lang="en-IN" sz="1800" b="0" i="0" dirty="0">
                        <a:solidFill>
                          <a:srgbClr val="000000"/>
                        </a:solidFill>
                        <a:effectLst/>
                      </a:endParaRPr>
                    </a:p>
                  </a:txBody>
                  <a:tcPr marL="112076" marR="112076" marT="56039" marB="56039" anchor="ctr"/>
                </a:tc>
                <a:tc>
                  <a:txBody>
                    <a:bodyPr/>
                    <a:lstStyle/>
                    <a:p>
                      <a:pPr algn="ctr" fontAlgn="ctr"/>
                      <a:r>
                        <a:rPr lang="en-IN" sz="1800" b="0" i="0" kern="1200" dirty="0" smtClean="0">
                          <a:solidFill>
                            <a:schemeClr val="tx1"/>
                          </a:solidFill>
                          <a:effectLst/>
                          <a:latin typeface="+mn-lt"/>
                          <a:ea typeface="+mn-ea"/>
                          <a:cs typeface="+mn-cs"/>
                        </a:rPr>
                        <a:t> F450 Frame </a:t>
                      </a:r>
                      <a:endParaRPr lang="en-IN" sz="1800" b="0" i="0" dirty="0">
                        <a:solidFill>
                          <a:srgbClr val="000000"/>
                        </a:solidFill>
                        <a:effectLst/>
                      </a:endParaRPr>
                    </a:p>
                  </a:txBody>
                  <a:tcPr marL="112076" marR="112076" marT="56039" marB="56039" anchor="ctr"/>
                </a:tc>
              </a:tr>
              <a:tr h="853440">
                <a:tc>
                  <a:txBody>
                    <a:bodyPr/>
                    <a:lstStyle/>
                    <a:p>
                      <a:pPr algn="ctr" fontAlgn="ctr"/>
                      <a:r>
                        <a:rPr lang="en-IN" sz="1800" dirty="0">
                          <a:effectLst/>
                        </a:rPr>
                        <a:t>Weight (gm)</a:t>
                      </a:r>
                      <a:endParaRPr lang="en-IN" sz="1800" b="0" i="0" dirty="0">
                        <a:solidFill>
                          <a:srgbClr val="000000"/>
                        </a:solidFill>
                        <a:effectLst/>
                      </a:endParaRPr>
                    </a:p>
                  </a:txBody>
                  <a:tcPr marL="121920" marR="121920" marT="60960" marB="60960" anchor="ctr"/>
                </a:tc>
                <a:tc>
                  <a:txBody>
                    <a:bodyPr/>
                    <a:lstStyle/>
                    <a:p>
                      <a:pPr algn="ctr" fontAlgn="ctr"/>
                      <a:r>
                        <a:rPr lang="en-IN" sz="1800" b="0" i="0" dirty="0" smtClean="0">
                          <a:solidFill>
                            <a:schemeClr val="tx1"/>
                          </a:solidFill>
                          <a:effectLst/>
                        </a:rPr>
                        <a:t>296</a:t>
                      </a:r>
                      <a:r>
                        <a:rPr lang="en-IN" sz="1800" b="0" i="0" baseline="0" dirty="0" smtClean="0">
                          <a:solidFill>
                            <a:schemeClr val="tx1"/>
                          </a:solidFill>
                          <a:effectLst/>
                        </a:rPr>
                        <a:t> gm</a:t>
                      </a:r>
                      <a:endParaRPr lang="en-IN" sz="1800" b="0" i="0" dirty="0">
                        <a:solidFill>
                          <a:srgbClr val="000000"/>
                        </a:solidFill>
                        <a:effectLst/>
                      </a:endParaRPr>
                    </a:p>
                  </a:txBody>
                  <a:tcPr marL="121920" marR="121920" marT="60960" marB="60960" anchor="ctr"/>
                </a:tc>
              </a:tr>
              <a:tr h="670560">
                <a:tc>
                  <a:txBody>
                    <a:bodyPr/>
                    <a:lstStyle/>
                    <a:p>
                      <a:pPr algn="ctr" fontAlgn="ctr"/>
                      <a:r>
                        <a:rPr lang="en-IN" sz="1800" kern="1200" dirty="0" smtClean="0">
                          <a:effectLst/>
                        </a:rPr>
                        <a:t>Dimensions (mm)</a:t>
                      </a:r>
                      <a:endParaRPr lang="en-IN" sz="1800" b="0" i="0" dirty="0">
                        <a:solidFill>
                          <a:srgbClr val="000000"/>
                        </a:solidFill>
                        <a:effectLst/>
                      </a:endParaRPr>
                    </a:p>
                  </a:txBody>
                  <a:tcPr marL="121920" marR="121920" marT="60960" marB="60960" anchor="ctr"/>
                </a:tc>
                <a:tc>
                  <a:txBody>
                    <a:bodyPr/>
                    <a:lstStyle/>
                    <a:p>
                      <a:pPr algn="ctr" fontAlgn="ctr"/>
                      <a:r>
                        <a:rPr lang="en-IN" sz="1800" b="0" i="0" kern="1200" dirty="0" smtClean="0">
                          <a:solidFill>
                            <a:schemeClr val="tx1"/>
                          </a:solidFill>
                          <a:effectLst/>
                        </a:rPr>
                        <a:t>450 x 55 x 55  </a:t>
                      </a:r>
                      <a:endParaRPr lang="en-IN" sz="1800" b="0" i="0" dirty="0">
                        <a:solidFill>
                          <a:srgbClr val="000000"/>
                        </a:solidFill>
                        <a:effectLst/>
                      </a:endParaRPr>
                    </a:p>
                  </a:txBody>
                  <a:tcPr marL="121920" marR="121920" marT="60960" marB="60960" anchor="ct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88513546"/>
              </p:ext>
            </p:extLst>
          </p:nvPr>
        </p:nvGraphicFramePr>
        <p:xfrm>
          <a:off x="3487713" y="4069892"/>
          <a:ext cx="3777521" cy="1727518"/>
        </p:xfrm>
        <a:graphic>
          <a:graphicData uri="http://schemas.openxmlformats.org/drawingml/2006/table">
            <a:tbl>
              <a:tblPr>
                <a:tableStyleId>{5DA37D80-6434-44D0-A028-1B22A696006F}</a:tableStyleId>
              </a:tblPr>
              <a:tblGrid>
                <a:gridCol w="1907924"/>
                <a:gridCol w="1869597"/>
              </a:tblGrid>
              <a:tr h="630237">
                <a:tc>
                  <a:txBody>
                    <a:bodyPr/>
                    <a:lstStyle/>
                    <a:p>
                      <a:pPr algn="ctr" fontAlgn="ctr"/>
                      <a:r>
                        <a:rPr lang="en-IN" sz="1600" dirty="0">
                          <a:effectLst/>
                        </a:rPr>
                        <a:t>Model</a:t>
                      </a:r>
                      <a:endParaRPr lang="en-IN" sz="1600" b="0" i="0" dirty="0">
                        <a:solidFill>
                          <a:srgbClr val="000000"/>
                        </a:solidFill>
                        <a:effectLst/>
                      </a:endParaRPr>
                    </a:p>
                  </a:txBody>
                  <a:tcPr marL="112076" marR="112076" marT="56039" marB="56039" anchor="ctr"/>
                </a:tc>
                <a:tc>
                  <a:txBody>
                    <a:bodyPr/>
                    <a:lstStyle/>
                    <a:p>
                      <a:pPr marL="0" marR="0" indent="0" algn="ctr" defTabSz="342900" rtl="0" eaLnBrk="1" fontAlgn="ctr" latinLnBrk="0" hangingPunct="1">
                        <a:lnSpc>
                          <a:spcPct val="100000"/>
                        </a:lnSpc>
                        <a:spcBef>
                          <a:spcPts val="0"/>
                        </a:spcBef>
                        <a:spcAft>
                          <a:spcPts val="0"/>
                        </a:spcAft>
                        <a:buClrTx/>
                        <a:buSzTx/>
                        <a:buFontTx/>
                        <a:buNone/>
                        <a:tabLst/>
                        <a:defRPr/>
                      </a:pPr>
                      <a:r>
                        <a:rPr lang="en-IN" sz="1600" b="0" i="0" kern="1200" dirty="0" smtClean="0">
                          <a:solidFill>
                            <a:schemeClr val="tx1"/>
                          </a:solidFill>
                          <a:effectLst/>
                          <a:latin typeface="+mn-lt"/>
                          <a:ea typeface="+mn-ea"/>
                          <a:cs typeface="+mn-cs"/>
                        </a:rPr>
                        <a:t> DJI 2212 920KV Brushless DC Motor </a:t>
                      </a:r>
                      <a:endParaRPr lang="en-IN" sz="1600" b="0" i="0" dirty="0">
                        <a:solidFill>
                          <a:srgbClr val="000000"/>
                        </a:solidFill>
                        <a:effectLst/>
                      </a:endParaRPr>
                    </a:p>
                  </a:txBody>
                  <a:tcPr marL="112076" marR="112076" marT="56039" marB="56039" anchor="ctr"/>
                </a:tc>
              </a:tr>
              <a:tr h="487680">
                <a:tc>
                  <a:txBody>
                    <a:bodyPr/>
                    <a:lstStyle/>
                    <a:p>
                      <a:pPr algn="ctr" fontAlgn="ctr"/>
                      <a:r>
                        <a:rPr lang="en-IN" sz="1600" dirty="0">
                          <a:effectLst/>
                        </a:rPr>
                        <a:t>Weight (gm)</a:t>
                      </a:r>
                      <a:endParaRPr lang="en-IN" sz="1600" b="0" i="0" dirty="0">
                        <a:solidFill>
                          <a:srgbClr val="000000"/>
                        </a:solidFill>
                        <a:effectLst/>
                      </a:endParaRPr>
                    </a:p>
                  </a:txBody>
                  <a:tcPr marL="121920" marR="121920" marT="60960" marB="60960" anchor="ctr"/>
                </a:tc>
                <a:tc>
                  <a:txBody>
                    <a:bodyPr/>
                    <a:lstStyle/>
                    <a:p>
                      <a:pPr algn="ctr" fontAlgn="ctr"/>
                      <a:r>
                        <a:rPr lang="en-IN" sz="1600" b="0" i="0" baseline="0" dirty="0" smtClean="0">
                          <a:solidFill>
                            <a:schemeClr val="tx1"/>
                          </a:solidFill>
                          <a:effectLst/>
                        </a:rPr>
                        <a:t>60 gm</a:t>
                      </a:r>
                      <a:endParaRPr lang="en-IN" sz="1600" b="0" i="0" dirty="0">
                        <a:solidFill>
                          <a:srgbClr val="000000"/>
                        </a:solidFill>
                        <a:effectLst/>
                      </a:endParaRPr>
                    </a:p>
                  </a:txBody>
                  <a:tcPr marL="121920" marR="121920" marT="60960" marB="60960" anchor="ctr"/>
                </a:tc>
              </a:tr>
              <a:tr h="396240">
                <a:tc>
                  <a:txBody>
                    <a:bodyPr/>
                    <a:lstStyle/>
                    <a:p>
                      <a:pPr algn="ctr" fontAlgn="ctr"/>
                      <a:r>
                        <a:rPr lang="en-IN" sz="1800" b="0" i="0" kern="1200" dirty="0" smtClean="0">
                          <a:solidFill>
                            <a:schemeClr val="tx1"/>
                          </a:solidFill>
                          <a:effectLst/>
                        </a:rPr>
                        <a:t>Maximum</a:t>
                      </a:r>
                      <a:r>
                        <a:rPr lang="en-IN" sz="1800" b="0" i="0" kern="1200" baseline="0" dirty="0" smtClean="0">
                          <a:solidFill>
                            <a:schemeClr val="tx1"/>
                          </a:solidFill>
                          <a:effectLst/>
                        </a:rPr>
                        <a:t> Thrust</a:t>
                      </a:r>
                      <a:endParaRPr lang="en-IN" sz="2400" b="0" i="0" dirty="0">
                        <a:solidFill>
                          <a:srgbClr val="000000"/>
                        </a:solidFill>
                        <a:effectLst/>
                      </a:endParaRPr>
                    </a:p>
                  </a:txBody>
                  <a:tcPr marL="121920" marR="121920" marT="60960" marB="60960" anchor="ctr"/>
                </a:tc>
                <a:tc>
                  <a:txBody>
                    <a:bodyPr/>
                    <a:lstStyle/>
                    <a:p>
                      <a:pPr algn="ctr" fontAlgn="ctr"/>
                      <a:r>
                        <a:rPr lang="en-IN" sz="1800" b="0" i="0" kern="1200" dirty="0" smtClean="0">
                          <a:solidFill>
                            <a:schemeClr val="tx1"/>
                          </a:solidFill>
                          <a:effectLst/>
                        </a:rPr>
                        <a:t>500</a:t>
                      </a:r>
                      <a:endParaRPr lang="en-IN" sz="2400" b="0" i="0" dirty="0">
                        <a:solidFill>
                          <a:srgbClr val="000000"/>
                        </a:solidFill>
                        <a:effectLst/>
                      </a:endParaRPr>
                    </a:p>
                  </a:txBody>
                  <a:tcPr marL="121920" marR="121920" marT="60960" marB="60960" anchor="ctr"/>
                </a:tc>
              </a:tr>
            </a:tbl>
          </a:graphicData>
        </a:graphic>
      </p:graphicFrame>
      <p:sp>
        <p:nvSpPr>
          <p:cNvPr id="20" name="Google Shape;87;p16"/>
          <p:cNvSpPr txBox="1">
            <a:spLocks/>
          </p:cNvSpPr>
          <p:nvPr/>
        </p:nvSpPr>
        <p:spPr>
          <a:xfrm>
            <a:off x="4420198" y="740857"/>
            <a:ext cx="2026037" cy="571745"/>
          </a:xfrm>
          <a:prstGeom prst="rect">
            <a:avLst/>
          </a:prstGeom>
          <a:effectLst/>
        </p:spPr>
        <p:txBody>
          <a:bodyPr spcFirstLastPara="1" vert="horz" wrap="square" lIns="121900" tIns="121900" rIns="121900" bIns="121900" rtlCol="0" anchor="t" anchorCtr="0">
            <a:normAutofit/>
          </a:bodyPr>
          <a:lstStyle>
            <a:lvl1pPr lvl="0" algn="ctr" defTabSz="342900" rtl="0" eaLnBrk="1" latinLnBrk="0" hangingPunct="1">
              <a:spcBef>
                <a:spcPts val="0"/>
              </a:spcBef>
              <a:spcAft>
                <a:spcPts val="0"/>
              </a:spcAft>
              <a:buSzPts val="3600"/>
              <a:buNone/>
              <a:defRPr sz="3300" kern="1200" cap="none">
                <a:ln w="3175" cmpd="sng">
                  <a:noFill/>
                </a:ln>
                <a:solidFill>
                  <a:schemeClr val="tx1">
                    <a:lumMod val="85000"/>
                    <a:lumOff val="15000"/>
                  </a:schemeClr>
                </a:solidFill>
                <a:effectLst/>
                <a:latin typeface="+mj-lt"/>
                <a:ea typeface="+mj-ea"/>
                <a:cs typeface="+mj-cs"/>
              </a:defRPr>
            </a:lvl1pPr>
            <a:lvl2pPr lvl="1" eaLnBrk="1" hangingPunct="1">
              <a:spcBef>
                <a:spcPts val="0"/>
              </a:spcBef>
              <a:spcAft>
                <a:spcPts val="0"/>
              </a:spcAft>
              <a:buSzPts val="3600"/>
              <a:buNone/>
              <a:defRPr>
                <a:solidFill>
                  <a:schemeClr val="tx2"/>
                </a:solidFill>
              </a:defRPr>
            </a:lvl2pPr>
            <a:lvl3pPr lvl="2" eaLnBrk="1" hangingPunct="1">
              <a:spcBef>
                <a:spcPts val="0"/>
              </a:spcBef>
              <a:spcAft>
                <a:spcPts val="0"/>
              </a:spcAft>
              <a:buSzPts val="3600"/>
              <a:buNone/>
              <a:defRPr>
                <a:solidFill>
                  <a:schemeClr val="tx2"/>
                </a:solidFill>
              </a:defRPr>
            </a:lvl3pPr>
            <a:lvl4pPr lvl="3" eaLnBrk="1" hangingPunct="1">
              <a:spcBef>
                <a:spcPts val="0"/>
              </a:spcBef>
              <a:spcAft>
                <a:spcPts val="0"/>
              </a:spcAft>
              <a:buSzPts val="3600"/>
              <a:buNone/>
              <a:defRPr>
                <a:solidFill>
                  <a:schemeClr val="tx2"/>
                </a:solidFill>
              </a:defRPr>
            </a:lvl4pPr>
            <a:lvl5pPr lvl="4" eaLnBrk="1" hangingPunct="1">
              <a:spcBef>
                <a:spcPts val="0"/>
              </a:spcBef>
              <a:spcAft>
                <a:spcPts val="0"/>
              </a:spcAft>
              <a:buSzPts val="3600"/>
              <a:buNone/>
              <a:defRPr>
                <a:solidFill>
                  <a:schemeClr val="tx2"/>
                </a:solidFill>
              </a:defRPr>
            </a:lvl5pPr>
            <a:lvl6pPr lvl="5" eaLnBrk="1" hangingPunct="1">
              <a:spcBef>
                <a:spcPts val="0"/>
              </a:spcBef>
              <a:spcAft>
                <a:spcPts val="0"/>
              </a:spcAft>
              <a:buSzPts val="3600"/>
              <a:buNone/>
              <a:defRPr>
                <a:solidFill>
                  <a:schemeClr val="tx2"/>
                </a:solidFill>
              </a:defRPr>
            </a:lvl6pPr>
            <a:lvl7pPr lvl="6" eaLnBrk="1" hangingPunct="1">
              <a:spcBef>
                <a:spcPts val="0"/>
              </a:spcBef>
              <a:spcAft>
                <a:spcPts val="0"/>
              </a:spcAft>
              <a:buSzPts val="3600"/>
              <a:buNone/>
              <a:defRPr>
                <a:solidFill>
                  <a:schemeClr val="tx2"/>
                </a:solidFill>
              </a:defRPr>
            </a:lvl7pPr>
            <a:lvl8pPr lvl="7" eaLnBrk="1" hangingPunct="1">
              <a:spcBef>
                <a:spcPts val="0"/>
              </a:spcBef>
              <a:spcAft>
                <a:spcPts val="0"/>
              </a:spcAft>
              <a:buSzPts val="3600"/>
              <a:buNone/>
              <a:defRPr>
                <a:solidFill>
                  <a:schemeClr val="tx2"/>
                </a:solidFill>
              </a:defRPr>
            </a:lvl8pPr>
            <a:lvl9pPr lvl="8" eaLnBrk="1" hangingPunct="1">
              <a:spcBef>
                <a:spcPts val="0"/>
              </a:spcBef>
              <a:spcAft>
                <a:spcPts val="0"/>
              </a:spcAft>
              <a:buSzPts val="3600"/>
              <a:buNone/>
              <a:defRPr>
                <a:solidFill>
                  <a:schemeClr val="tx2"/>
                </a:solidFill>
              </a:defRPr>
            </a:lvl9pPr>
          </a:lstStyle>
          <a:p>
            <a:pPr algn="l">
              <a:buClrTx/>
              <a:buFontTx/>
            </a:pPr>
            <a:r>
              <a:rPr lang="en-IN" sz="2133" dirty="0">
                <a:latin typeface="Calisto MT" panose="02040603050505030304" pitchFamily="18" charset="0"/>
              </a:rPr>
              <a:t>Specification</a:t>
            </a:r>
          </a:p>
        </p:txBody>
      </p:sp>
      <p:sp>
        <p:nvSpPr>
          <p:cNvPr id="21" name="Google Shape;87;p16"/>
          <p:cNvSpPr txBox="1">
            <a:spLocks/>
          </p:cNvSpPr>
          <p:nvPr/>
        </p:nvSpPr>
        <p:spPr>
          <a:xfrm>
            <a:off x="8687410" y="740857"/>
            <a:ext cx="2026037" cy="571745"/>
          </a:xfrm>
          <a:prstGeom prst="rect">
            <a:avLst/>
          </a:prstGeom>
          <a:effectLst/>
        </p:spPr>
        <p:txBody>
          <a:bodyPr spcFirstLastPara="1" vert="horz" wrap="square" lIns="121900" tIns="121900" rIns="121900" bIns="121900" rtlCol="0" anchor="t" anchorCtr="0">
            <a:normAutofit fontScale="97500"/>
          </a:bodyPr>
          <a:lstStyle>
            <a:lvl1pPr lvl="0" algn="ctr" defTabSz="342900" rtl="0" eaLnBrk="1" latinLnBrk="0" hangingPunct="1">
              <a:spcBef>
                <a:spcPts val="0"/>
              </a:spcBef>
              <a:spcAft>
                <a:spcPts val="0"/>
              </a:spcAft>
              <a:buSzPts val="3600"/>
              <a:buNone/>
              <a:defRPr sz="3300" kern="1200" cap="none">
                <a:ln w="3175" cmpd="sng">
                  <a:noFill/>
                </a:ln>
                <a:solidFill>
                  <a:schemeClr val="tx1">
                    <a:lumMod val="85000"/>
                    <a:lumOff val="15000"/>
                  </a:schemeClr>
                </a:solidFill>
                <a:effectLst/>
                <a:latin typeface="+mj-lt"/>
                <a:ea typeface="+mj-ea"/>
                <a:cs typeface="+mj-cs"/>
              </a:defRPr>
            </a:lvl1pPr>
            <a:lvl2pPr lvl="1" eaLnBrk="1" hangingPunct="1">
              <a:spcBef>
                <a:spcPts val="0"/>
              </a:spcBef>
              <a:spcAft>
                <a:spcPts val="0"/>
              </a:spcAft>
              <a:buSzPts val="3600"/>
              <a:buNone/>
              <a:defRPr>
                <a:solidFill>
                  <a:schemeClr val="tx2"/>
                </a:solidFill>
              </a:defRPr>
            </a:lvl2pPr>
            <a:lvl3pPr lvl="2" eaLnBrk="1" hangingPunct="1">
              <a:spcBef>
                <a:spcPts val="0"/>
              </a:spcBef>
              <a:spcAft>
                <a:spcPts val="0"/>
              </a:spcAft>
              <a:buSzPts val="3600"/>
              <a:buNone/>
              <a:defRPr>
                <a:solidFill>
                  <a:schemeClr val="tx2"/>
                </a:solidFill>
              </a:defRPr>
            </a:lvl3pPr>
            <a:lvl4pPr lvl="3" eaLnBrk="1" hangingPunct="1">
              <a:spcBef>
                <a:spcPts val="0"/>
              </a:spcBef>
              <a:spcAft>
                <a:spcPts val="0"/>
              </a:spcAft>
              <a:buSzPts val="3600"/>
              <a:buNone/>
              <a:defRPr>
                <a:solidFill>
                  <a:schemeClr val="tx2"/>
                </a:solidFill>
              </a:defRPr>
            </a:lvl4pPr>
            <a:lvl5pPr lvl="4" eaLnBrk="1" hangingPunct="1">
              <a:spcBef>
                <a:spcPts val="0"/>
              </a:spcBef>
              <a:spcAft>
                <a:spcPts val="0"/>
              </a:spcAft>
              <a:buSzPts val="3600"/>
              <a:buNone/>
              <a:defRPr>
                <a:solidFill>
                  <a:schemeClr val="tx2"/>
                </a:solidFill>
              </a:defRPr>
            </a:lvl5pPr>
            <a:lvl6pPr lvl="5" eaLnBrk="1" hangingPunct="1">
              <a:spcBef>
                <a:spcPts val="0"/>
              </a:spcBef>
              <a:spcAft>
                <a:spcPts val="0"/>
              </a:spcAft>
              <a:buSzPts val="3600"/>
              <a:buNone/>
              <a:defRPr>
                <a:solidFill>
                  <a:schemeClr val="tx2"/>
                </a:solidFill>
              </a:defRPr>
            </a:lvl6pPr>
            <a:lvl7pPr lvl="6" eaLnBrk="1" hangingPunct="1">
              <a:spcBef>
                <a:spcPts val="0"/>
              </a:spcBef>
              <a:spcAft>
                <a:spcPts val="0"/>
              </a:spcAft>
              <a:buSzPts val="3600"/>
              <a:buNone/>
              <a:defRPr>
                <a:solidFill>
                  <a:schemeClr val="tx2"/>
                </a:solidFill>
              </a:defRPr>
            </a:lvl7pPr>
            <a:lvl8pPr lvl="7" eaLnBrk="1" hangingPunct="1">
              <a:spcBef>
                <a:spcPts val="0"/>
              </a:spcBef>
              <a:spcAft>
                <a:spcPts val="0"/>
              </a:spcAft>
              <a:buSzPts val="3600"/>
              <a:buNone/>
              <a:defRPr>
                <a:solidFill>
                  <a:schemeClr val="tx2"/>
                </a:solidFill>
              </a:defRPr>
            </a:lvl8pPr>
            <a:lvl9pPr lvl="8" eaLnBrk="1" hangingPunct="1">
              <a:spcBef>
                <a:spcPts val="0"/>
              </a:spcBef>
              <a:spcAft>
                <a:spcPts val="0"/>
              </a:spcAft>
              <a:buSzPts val="3600"/>
              <a:buNone/>
              <a:defRPr>
                <a:solidFill>
                  <a:schemeClr val="tx2"/>
                </a:solidFill>
              </a:defRPr>
            </a:lvl9pPr>
          </a:lstStyle>
          <a:p>
            <a:pPr algn="l">
              <a:buClrTx/>
              <a:buFontTx/>
            </a:pPr>
            <a:r>
              <a:rPr lang="en-IN" sz="2133" dirty="0">
                <a:latin typeface="Calisto MT" panose="02040603050505030304" pitchFamily="18" charset="0"/>
              </a:rPr>
              <a:t>Description</a:t>
            </a:r>
          </a:p>
        </p:txBody>
      </p:sp>
    </p:spTree>
    <p:extLst>
      <p:ext uri="{BB962C8B-B14F-4D97-AF65-F5344CB8AC3E}">
        <p14:creationId xmlns:p14="http://schemas.microsoft.com/office/powerpoint/2010/main" val="27179813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grpSp>
        <p:nvGrpSpPr>
          <p:cNvPr id="15" name="Group 14"/>
          <p:cNvGrpSpPr/>
          <p:nvPr/>
        </p:nvGrpSpPr>
        <p:grpSpPr>
          <a:xfrm>
            <a:off x="455935" y="881726"/>
            <a:ext cx="10879172" cy="5139513"/>
            <a:chOff x="475119" y="1011383"/>
            <a:chExt cx="6946881" cy="3566030"/>
          </a:xfrm>
        </p:grpSpPr>
        <p:graphicFrame>
          <p:nvGraphicFramePr>
            <p:cNvPr id="128" name="Google Shape;128;p22"/>
            <p:cNvGraphicFramePr/>
            <p:nvPr>
              <p:extLst>
                <p:ext uri="{D42A27DB-BD31-4B8C-83A1-F6EECF244321}">
                  <p14:modId xmlns:p14="http://schemas.microsoft.com/office/powerpoint/2010/main" val="3941732338"/>
                </p:ext>
              </p:extLst>
            </p:nvPr>
          </p:nvGraphicFramePr>
          <p:xfrm>
            <a:off x="671944" y="1011383"/>
            <a:ext cx="6750056" cy="3566030"/>
          </p:xfrm>
          <a:graphic>
            <a:graphicData uri="http://schemas.openxmlformats.org/drawingml/2006/table">
              <a:tbl>
                <a:tblPr>
                  <a:noFill/>
                </a:tblPr>
                <a:tblGrid>
                  <a:gridCol w="2351004"/>
                  <a:gridCol w="4607795"/>
                  <a:gridCol w="3612136"/>
                </a:tblGrid>
                <a:tr h="2434955">
                  <a:tc>
                    <a:txBody>
                      <a:bodyPr/>
                      <a:lstStyle/>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tr>
                <a:tr h="2704558">
                  <a:tc>
                    <a:txBody>
                      <a:bodyPr/>
                      <a:lstStyle/>
                      <a:p>
                        <a:pPr marL="0" lvl="0" indent="0" algn="ctr" rtl="0">
                          <a:spcBef>
                            <a:spcPts val="0"/>
                          </a:spcBef>
                          <a:spcAft>
                            <a:spcPts val="0"/>
                          </a:spcAft>
                          <a:buNone/>
                        </a:pPr>
                        <a:endParaRPr dirty="0"/>
                      </a:p>
                    </a:txBody>
                    <a:tcPr marL="91425" marR="91425" marT="91425" marB="91425" anchor="ctr"/>
                  </a:tc>
                  <a:tc>
                    <a:txBody>
                      <a:bodyPr/>
                      <a:lstStyle/>
                      <a:p>
                        <a:pPr marL="0" lvl="0" indent="0" algn="ctr" rtl="0">
                          <a:spcBef>
                            <a:spcPts val="0"/>
                          </a:spcBef>
                          <a:spcAft>
                            <a:spcPts val="0"/>
                          </a:spcAft>
                          <a:buNone/>
                        </a:pPr>
                        <a:endParaRPr dirty="0"/>
                      </a:p>
                    </a:txBody>
                    <a:tcPr marL="91425" marR="91425" marT="91425" marB="91425" anchor="ctr"/>
                  </a:tc>
                  <a:tc>
                    <a:txBody>
                      <a:bodyPr/>
                      <a:lstStyle/>
                      <a:p>
                        <a:pPr marL="285750" indent="-285750">
                          <a:buFont typeface="Arial" panose="020B0604020202020204" pitchFamily="34" charset="0"/>
                          <a:buChar char="•"/>
                        </a:pPr>
                        <a:endParaRPr lang="en-US" sz="1200" b="0" i="0" kern="1200" dirty="0" smtClean="0">
                          <a:solidFill>
                            <a:srgbClr val="000000"/>
                          </a:solidFill>
                          <a:effectLst/>
                          <a:latin typeface="Inter"/>
                          <a:ea typeface="Arial"/>
                          <a:cs typeface="Arial"/>
                        </a:endParaRPr>
                      </a:p>
                      <a:p>
                        <a:pPr marL="285750" indent="-285750">
                          <a:buFont typeface="Arial" panose="020B0604020202020204" pitchFamily="34" charset="0"/>
                          <a:buChar char="•"/>
                        </a:pPr>
                        <a:endParaRPr lang="en-US" sz="1600" b="0" i="0" kern="1200" dirty="0" smtClean="0">
                          <a:solidFill>
                            <a:srgbClr val="000000"/>
                          </a:solidFill>
                          <a:effectLst/>
                          <a:latin typeface="Garamond" panose="02020404030301010803" pitchFamily="18" charset="0"/>
                          <a:ea typeface="Arial"/>
                          <a:cs typeface="Arial"/>
                        </a:endParaRPr>
                      </a:p>
                      <a:p>
                        <a:pPr marL="285750" indent="-285750" algn="l">
                          <a:buFont typeface="Arial" panose="020B0604020202020204" pitchFamily="34" charset="0"/>
                          <a:buChar char="•"/>
                        </a:pPr>
                        <a:r>
                          <a:rPr lang="en-US" sz="1600" b="0" i="0" kern="1200" dirty="0" smtClean="0">
                            <a:solidFill>
                              <a:srgbClr val="000000"/>
                            </a:solidFill>
                            <a:effectLst/>
                            <a:latin typeface="Garamond" panose="02020404030301010803" pitchFamily="18" charset="0"/>
                            <a:ea typeface="Arial"/>
                            <a:cs typeface="Arial"/>
                          </a:rPr>
                          <a:t>Good Temperature Control.</a:t>
                        </a:r>
                      </a:p>
                      <a:p>
                        <a:pPr marL="285750" indent="-285750" algn="l">
                          <a:buFont typeface="Arial" panose="020B0604020202020204" pitchFamily="34" charset="0"/>
                          <a:buChar char="•"/>
                        </a:pPr>
                        <a:r>
                          <a:rPr lang="en-US" sz="1600" b="0" i="0" kern="1200" dirty="0" smtClean="0">
                            <a:solidFill>
                              <a:srgbClr val="000000"/>
                            </a:solidFill>
                            <a:effectLst/>
                            <a:latin typeface="Garamond" panose="02020404030301010803" pitchFamily="18" charset="0"/>
                            <a:ea typeface="Arial"/>
                            <a:cs typeface="Arial"/>
                          </a:rPr>
                          <a:t>Minimum weight in Class</a:t>
                        </a:r>
                      </a:p>
                      <a:p>
                        <a:pPr marL="285750" marR="0" indent="-285750" algn="l" defTabSz="3429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smtClean="0">
                            <a:solidFill>
                              <a:srgbClr val="000000"/>
                            </a:solidFill>
                            <a:effectLst/>
                            <a:latin typeface="Garamond" panose="02020404030301010803" pitchFamily="18" charset="0"/>
                            <a:ea typeface="Arial"/>
                            <a:cs typeface="Arial"/>
                          </a:rPr>
                          <a:t>The Orange </a:t>
                        </a:r>
                        <a:r>
                          <a:rPr lang="en-US" sz="1600" b="0" i="0" kern="1200" dirty="0" err="1" smtClean="0">
                            <a:solidFill>
                              <a:srgbClr val="000000"/>
                            </a:solidFill>
                            <a:effectLst/>
                            <a:latin typeface="Garamond" panose="02020404030301010803" pitchFamily="18" charset="0"/>
                            <a:ea typeface="Arial"/>
                            <a:cs typeface="Arial"/>
                          </a:rPr>
                          <a:t>LiPo</a:t>
                        </a:r>
                        <a:r>
                          <a:rPr lang="en-US" sz="1600" b="0" i="0" kern="1200" dirty="0" smtClean="0">
                            <a:solidFill>
                              <a:srgbClr val="000000"/>
                            </a:solidFill>
                            <a:effectLst/>
                            <a:latin typeface="Garamond" panose="02020404030301010803" pitchFamily="18" charset="0"/>
                            <a:ea typeface="Arial"/>
                            <a:cs typeface="Arial"/>
                          </a:rPr>
                          <a:t> battery has matched resistance.</a:t>
                        </a:r>
                      </a:p>
                      <a:p>
                        <a:pPr marL="0" indent="0">
                          <a:buFont typeface="Arial" panose="020B0604020202020204" pitchFamily="34" charset="0"/>
                          <a:buNone/>
                        </a:pPr>
                        <a:endParaRPr lang="en-US" sz="1200" b="0" i="0" kern="1200" dirty="0" smtClean="0">
                          <a:solidFill>
                            <a:srgbClr val="000000"/>
                          </a:solidFill>
                          <a:effectLst/>
                          <a:latin typeface="Inter"/>
                          <a:ea typeface="Arial"/>
                          <a:cs typeface="Arial"/>
                        </a:endParaRPr>
                      </a:p>
                      <a:p>
                        <a:r>
                          <a:rPr lang="en-US" dirty="0" smtClean="0"/>
                          <a:t/>
                        </a:r>
                        <a:br>
                          <a:rPr lang="en-US" dirty="0" smtClean="0"/>
                        </a:br>
                        <a:endParaRPr dirty="0"/>
                      </a:p>
                    </a:txBody>
                    <a:tcPr marL="91425" marR="91425" marT="91425" marB="91425" anchor="ctr"/>
                  </a:tc>
                </a:tr>
              </a:tbl>
            </a:graphicData>
          </a:graphic>
        </p:graphicFrame>
        <p:sp>
          <p:nvSpPr>
            <p:cNvPr id="4" name="Rectangle 3"/>
            <p:cNvSpPr/>
            <p:nvPr/>
          </p:nvSpPr>
          <p:spPr>
            <a:xfrm>
              <a:off x="1031644" y="4190808"/>
              <a:ext cx="821764" cy="346249"/>
            </a:xfrm>
            <a:prstGeom prst="rect">
              <a:avLst/>
            </a:prstGeom>
          </p:spPr>
          <p:txBody>
            <a:bodyPr wrap="none">
              <a:spAutoFit/>
            </a:bodyPr>
            <a:lstStyle/>
            <a:p>
              <a:pPr lvl="0" algn="ctr"/>
              <a:r>
                <a:rPr lang="en-IN" sz="2400" dirty="0"/>
                <a:t>Battery</a:t>
              </a:r>
            </a:p>
          </p:txBody>
        </p:sp>
        <p:sp>
          <p:nvSpPr>
            <p:cNvPr id="10" name="Rectangle 9"/>
            <p:cNvSpPr/>
            <p:nvPr/>
          </p:nvSpPr>
          <p:spPr>
            <a:xfrm>
              <a:off x="629352" y="2225017"/>
              <a:ext cx="1626349" cy="491164"/>
            </a:xfrm>
            <a:prstGeom prst="rect">
              <a:avLst/>
            </a:prstGeom>
          </p:spPr>
          <p:txBody>
            <a:bodyPr wrap="square">
              <a:spAutoFit/>
            </a:bodyPr>
            <a:lstStyle/>
            <a:p>
              <a:pPr lvl="0" algn="ctr">
                <a:defRPr/>
              </a:pPr>
              <a:r>
                <a:rPr lang="en-IN" sz="2000" dirty="0"/>
                <a:t>Electronic Speed Controller</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079" y="1101873"/>
              <a:ext cx="1286694" cy="125618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119" y="2787776"/>
              <a:ext cx="1877785" cy="1504561"/>
            </a:xfrm>
            <a:prstGeom prst="rect">
              <a:avLst/>
            </a:prstGeom>
          </p:spPr>
        </p:pic>
      </p:grpSp>
      <p:graphicFrame>
        <p:nvGraphicFramePr>
          <p:cNvPr id="17" name="Table 16"/>
          <p:cNvGraphicFramePr>
            <a:graphicFrameLocks noGrp="1"/>
          </p:cNvGraphicFramePr>
          <p:nvPr/>
        </p:nvGraphicFramePr>
        <p:xfrm>
          <a:off x="3386339" y="3556122"/>
          <a:ext cx="4194701" cy="2160964"/>
        </p:xfrm>
        <a:graphic>
          <a:graphicData uri="http://schemas.openxmlformats.org/drawingml/2006/table">
            <a:tbl>
              <a:tblPr>
                <a:tableStyleId>{5DA37D80-6434-44D0-A028-1B22A696006F}</a:tableStyleId>
              </a:tblPr>
              <a:tblGrid>
                <a:gridCol w="1894836"/>
                <a:gridCol w="2299865"/>
              </a:tblGrid>
              <a:tr h="1035860">
                <a:tc>
                  <a:txBody>
                    <a:bodyPr/>
                    <a:lstStyle/>
                    <a:p>
                      <a:pPr algn="ctr" fontAlgn="ctr"/>
                      <a:r>
                        <a:rPr lang="en-IN" sz="1500" dirty="0">
                          <a:effectLst/>
                        </a:rPr>
                        <a:t>Model</a:t>
                      </a:r>
                      <a:endParaRPr lang="en-IN" sz="1500" b="0" i="0" dirty="0">
                        <a:solidFill>
                          <a:srgbClr val="000000"/>
                        </a:solidFill>
                        <a:effectLst/>
                      </a:endParaRPr>
                    </a:p>
                  </a:txBody>
                  <a:tcPr marL="112076" marR="112076" marT="56039" marB="56039" anchor="ctr"/>
                </a:tc>
                <a:tc>
                  <a:txBody>
                    <a:bodyPr/>
                    <a:lstStyle/>
                    <a:p>
                      <a:pPr algn="ctr"/>
                      <a:r>
                        <a:rPr lang="en-IN" sz="1500" b="0" i="0" kern="1200" dirty="0" smtClean="0">
                          <a:solidFill>
                            <a:schemeClr val="tx1"/>
                          </a:solidFill>
                          <a:effectLst/>
                          <a:latin typeface="+mn-lt"/>
                          <a:ea typeface="+mn-ea"/>
                          <a:cs typeface="+mn-cs"/>
                        </a:rPr>
                        <a:t> </a:t>
                      </a:r>
                      <a:r>
                        <a:rPr lang="en-US" sz="1500" b="0" i="0" kern="1200" dirty="0" smtClean="0">
                          <a:solidFill>
                            <a:schemeClr val="tx1"/>
                          </a:solidFill>
                          <a:effectLst/>
                          <a:latin typeface="+mn-lt"/>
                          <a:ea typeface="+mn-ea"/>
                          <a:cs typeface="+mn-cs"/>
                        </a:rPr>
                        <a:t>Orange 3300mAh 3S 35C/80C Lithium Polymer Battery Pack (</a:t>
                      </a:r>
                      <a:r>
                        <a:rPr lang="en-US" sz="1500" b="0" i="0" kern="1200" dirty="0" err="1" smtClean="0">
                          <a:solidFill>
                            <a:schemeClr val="tx1"/>
                          </a:solidFill>
                          <a:effectLst/>
                          <a:latin typeface="+mn-lt"/>
                          <a:ea typeface="+mn-ea"/>
                          <a:cs typeface="+mn-cs"/>
                        </a:rPr>
                        <a:t>LiPo</a:t>
                      </a:r>
                      <a:r>
                        <a:rPr lang="en-US" sz="1500" b="0" i="0" kern="1200" dirty="0" smtClean="0">
                          <a:solidFill>
                            <a:schemeClr val="tx1"/>
                          </a:solidFill>
                          <a:effectLst/>
                          <a:latin typeface="+mn-lt"/>
                          <a:ea typeface="+mn-ea"/>
                          <a:cs typeface="+mn-cs"/>
                        </a:rPr>
                        <a:t>)</a:t>
                      </a:r>
                    </a:p>
                  </a:txBody>
                  <a:tcPr marL="112076" marR="112076" marT="56039" marB="56039" anchor="ctr"/>
                </a:tc>
              </a:tr>
              <a:tr h="364248">
                <a:tc>
                  <a:txBody>
                    <a:bodyPr/>
                    <a:lstStyle/>
                    <a:p>
                      <a:pPr algn="ctr" fontAlgn="ctr"/>
                      <a:r>
                        <a:rPr lang="en-IN" sz="1500" dirty="0">
                          <a:effectLst/>
                        </a:rPr>
                        <a:t>Weight (gm)</a:t>
                      </a:r>
                      <a:endParaRPr lang="en-IN" sz="1500" b="0" i="0" dirty="0">
                        <a:solidFill>
                          <a:srgbClr val="000000"/>
                        </a:solidFill>
                        <a:effectLst/>
                      </a:endParaRPr>
                    </a:p>
                  </a:txBody>
                  <a:tcPr marL="121920" marR="121920" marT="60960" marB="60960" anchor="ctr"/>
                </a:tc>
                <a:tc>
                  <a:txBody>
                    <a:bodyPr/>
                    <a:lstStyle/>
                    <a:p>
                      <a:pPr algn="ctr" fontAlgn="ctr"/>
                      <a:r>
                        <a:rPr lang="en-IN" sz="1500" b="0" i="0" baseline="0" dirty="0" smtClean="0">
                          <a:solidFill>
                            <a:schemeClr val="tx1"/>
                          </a:solidFill>
                          <a:effectLst/>
                        </a:rPr>
                        <a:t>260 gm</a:t>
                      </a:r>
                      <a:endParaRPr lang="en-IN" sz="1500" b="0" i="0" dirty="0">
                        <a:solidFill>
                          <a:srgbClr val="000000"/>
                        </a:solidFill>
                        <a:effectLst/>
                      </a:endParaRPr>
                    </a:p>
                  </a:txBody>
                  <a:tcPr marL="121920" marR="121920" marT="60960" marB="60960" anchor="ctr"/>
                </a:tc>
              </a:tr>
              <a:tr h="364616">
                <a:tc>
                  <a:txBody>
                    <a:bodyPr/>
                    <a:lstStyle/>
                    <a:p>
                      <a:pPr algn="ctr" fontAlgn="ctr"/>
                      <a:r>
                        <a:rPr lang="en-IN" sz="1500" kern="1200" dirty="0" smtClean="0">
                          <a:effectLst/>
                        </a:rPr>
                        <a:t>Dimensions (mm)</a:t>
                      </a:r>
                      <a:endParaRPr lang="en-IN" sz="1500" b="0" i="0" dirty="0">
                        <a:solidFill>
                          <a:srgbClr val="000000"/>
                        </a:solidFill>
                        <a:effectLst/>
                      </a:endParaRPr>
                    </a:p>
                  </a:txBody>
                  <a:tcPr marL="121920" marR="121920" marT="60960" marB="60960" anchor="ctr"/>
                </a:tc>
                <a:tc>
                  <a:txBody>
                    <a:bodyPr/>
                    <a:lstStyle/>
                    <a:p>
                      <a:pPr algn="ctr" fontAlgn="ctr"/>
                      <a:r>
                        <a:rPr lang="en-IN" sz="1500" b="0" i="0" kern="1200" dirty="0" smtClean="0">
                          <a:solidFill>
                            <a:schemeClr val="tx1"/>
                          </a:solidFill>
                          <a:effectLst/>
                          <a:latin typeface="+mn-lt"/>
                          <a:ea typeface="+mn-ea"/>
                          <a:cs typeface="+mn-cs"/>
                        </a:rPr>
                        <a:t>40 x 43 x 20</a:t>
                      </a:r>
                      <a:endParaRPr lang="en-IN" sz="1500" b="0" i="0" dirty="0">
                        <a:solidFill>
                          <a:srgbClr val="000000"/>
                        </a:solidFill>
                        <a:effectLst/>
                      </a:endParaRPr>
                    </a:p>
                  </a:txBody>
                  <a:tcPr marL="121920" marR="121920" marT="60960" marB="60960" anchor="ctr"/>
                </a:tc>
              </a:tr>
              <a:tr h="396240">
                <a:tc>
                  <a:txBody>
                    <a:bodyPr/>
                    <a:lstStyle/>
                    <a:p>
                      <a:pPr algn="ctr" fontAlgn="ctr"/>
                      <a:r>
                        <a:rPr lang="en-IN" sz="1500" b="0" i="0" dirty="0" smtClean="0">
                          <a:solidFill>
                            <a:srgbClr val="000000"/>
                          </a:solidFill>
                          <a:effectLst/>
                        </a:rPr>
                        <a:t>voltage</a:t>
                      </a:r>
                      <a:endParaRPr lang="en-IN" sz="1500" b="0" i="0" dirty="0">
                        <a:solidFill>
                          <a:srgbClr val="000000"/>
                        </a:solidFill>
                        <a:effectLst/>
                      </a:endParaRPr>
                    </a:p>
                  </a:txBody>
                  <a:tcPr marL="121920" marR="121920" marT="60960" marB="60960" anchor="ctr"/>
                </a:tc>
                <a:tc>
                  <a:txBody>
                    <a:bodyPr/>
                    <a:lstStyle/>
                    <a:p>
                      <a:pPr algn="ctr" fontAlgn="ctr"/>
                      <a:r>
                        <a:rPr lang="en-IN" sz="1800" b="0" i="0" kern="1200" dirty="0" smtClean="0">
                          <a:solidFill>
                            <a:schemeClr val="tx1"/>
                          </a:solidFill>
                          <a:effectLst/>
                          <a:latin typeface="+mn-lt"/>
                          <a:ea typeface="+mn-ea"/>
                          <a:cs typeface="+mn-cs"/>
                        </a:rPr>
                        <a:t>11.1V</a:t>
                      </a:r>
                      <a:endParaRPr lang="en-IN" sz="1500" b="0" i="0" dirty="0">
                        <a:solidFill>
                          <a:srgbClr val="000000"/>
                        </a:solidFill>
                        <a:effectLst/>
                      </a:endParaRPr>
                    </a:p>
                  </a:txBody>
                  <a:tcPr marL="121920" marR="121920" marT="60960" marB="60960" anchor="ctr"/>
                </a:tc>
              </a:tr>
            </a:tbl>
          </a:graphicData>
        </a:graphic>
      </p:graphicFrame>
      <p:graphicFrame>
        <p:nvGraphicFramePr>
          <p:cNvPr id="19" name="Table 18"/>
          <p:cNvGraphicFramePr>
            <a:graphicFrameLocks noGrp="1"/>
          </p:cNvGraphicFramePr>
          <p:nvPr/>
        </p:nvGraphicFramePr>
        <p:xfrm>
          <a:off x="3375299" y="1072530"/>
          <a:ext cx="4194701" cy="2071377"/>
        </p:xfrm>
        <a:graphic>
          <a:graphicData uri="http://schemas.openxmlformats.org/drawingml/2006/table">
            <a:tbl>
              <a:tblPr>
                <a:tableStyleId>{5DA37D80-6434-44D0-A028-1B22A696006F}</a:tableStyleId>
              </a:tblPr>
              <a:tblGrid>
                <a:gridCol w="1894836"/>
                <a:gridCol w="2299865"/>
              </a:tblGrid>
              <a:tr h="914649">
                <a:tc>
                  <a:txBody>
                    <a:bodyPr/>
                    <a:lstStyle/>
                    <a:p>
                      <a:pPr algn="ctr" fontAlgn="ctr"/>
                      <a:r>
                        <a:rPr lang="en-IN" sz="1500" dirty="0">
                          <a:effectLst/>
                        </a:rPr>
                        <a:t>Model</a:t>
                      </a:r>
                      <a:endParaRPr lang="en-IN" sz="1500" b="0" i="0" dirty="0">
                        <a:solidFill>
                          <a:srgbClr val="000000"/>
                        </a:solidFill>
                        <a:effectLst/>
                      </a:endParaRPr>
                    </a:p>
                  </a:txBody>
                  <a:tcPr marL="112076" marR="112076" marT="56039" marB="56039" anchor="ctr"/>
                </a:tc>
                <a:tc>
                  <a:txBody>
                    <a:bodyPr/>
                    <a:lstStyle/>
                    <a:p>
                      <a:pPr algn="ctr"/>
                      <a:r>
                        <a:rPr lang="en-IN" sz="1500" b="0" i="0" kern="1200" dirty="0" smtClean="0">
                          <a:solidFill>
                            <a:schemeClr val="tx1"/>
                          </a:solidFill>
                          <a:effectLst/>
                          <a:latin typeface="+mn-lt"/>
                          <a:ea typeface="+mn-ea"/>
                          <a:cs typeface="+mn-cs"/>
                        </a:rPr>
                        <a:t> </a:t>
                      </a:r>
                      <a:r>
                        <a:rPr lang="en-IN" sz="1600" b="0" i="0" kern="1200" dirty="0" smtClean="0">
                          <a:solidFill>
                            <a:schemeClr val="tx1"/>
                          </a:solidFill>
                          <a:effectLst/>
                          <a:latin typeface="+mn-lt"/>
                          <a:ea typeface="+mn-ea"/>
                          <a:cs typeface="+mn-cs"/>
                        </a:rPr>
                        <a:t>30A </a:t>
                      </a:r>
                      <a:r>
                        <a:rPr lang="en-IN" sz="1600" b="0" i="0" kern="1200" dirty="0" err="1" smtClean="0">
                          <a:solidFill>
                            <a:schemeClr val="tx1"/>
                          </a:solidFill>
                          <a:effectLst/>
                          <a:latin typeface="+mn-lt"/>
                          <a:ea typeface="+mn-ea"/>
                          <a:cs typeface="+mn-cs"/>
                        </a:rPr>
                        <a:t>SimonK</a:t>
                      </a:r>
                      <a:r>
                        <a:rPr lang="en-IN" sz="1600" b="0" i="0" kern="1200" dirty="0" smtClean="0">
                          <a:solidFill>
                            <a:schemeClr val="tx1"/>
                          </a:solidFill>
                          <a:effectLst/>
                          <a:latin typeface="+mn-lt"/>
                          <a:ea typeface="+mn-ea"/>
                          <a:cs typeface="+mn-cs"/>
                        </a:rPr>
                        <a:t> Procedure Brushless ESC</a:t>
                      </a:r>
                      <a:endParaRPr lang="en-US" sz="1500" b="0" i="0" kern="1200" dirty="0" smtClean="0">
                        <a:solidFill>
                          <a:schemeClr val="tx1"/>
                        </a:solidFill>
                        <a:effectLst/>
                        <a:latin typeface="+mn-lt"/>
                        <a:ea typeface="+mn-ea"/>
                        <a:cs typeface="+mn-cs"/>
                      </a:endParaRPr>
                    </a:p>
                  </a:txBody>
                  <a:tcPr marL="112076" marR="112076" marT="56039" marB="56039" anchor="ctr"/>
                </a:tc>
              </a:tr>
              <a:tr h="364248">
                <a:tc>
                  <a:txBody>
                    <a:bodyPr/>
                    <a:lstStyle/>
                    <a:p>
                      <a:pPr algn="ctr" fontAlgn="ctr"/>
                      <a:r>
                        <a:rPr lang="en-IN" sz="1500" dirty="0">
                          <a:effectLst/>
                        </a:rPr>
                        <a:t>Weight (gm)</a:t>
                      </a:r>
                      <a:endParaRPr lang="en-IN" sz="1500" b="0" i="0" dirty="0">
                        <a:solidFill>
                          <a:srgbClr val="000000"/>
                        </a:solidFill>
                        <a:effectLst/>
                      </a:endParaRPr>
                    </a:p>
                  </a:txBody>
                  <a:tcPr marL="121920" marR="121920" marT="60960" marB="60960" anchor="ctr"/>
                </a:tc>
                <a:tc>
                  <a:txBody>
                    <a:bodyPr/>
                    <a:lstStyle/>
                    <a:p>
                      <a:pPr algn="ctr" fontAlgn="ctr"/>
                      <a:r>
                        <a:rPr lang="en-IN" sz="1500" b="0" i="0" baseline="0" dirty="0" smtClean="0">
                          <a:solidFill>
                            <a:schemeClr val="tx1"/>
                          </a:solidFill>
                          <a:effectLst/>
                        </a:rPr>
                        <a:t>25 gm</a:t>
                      </a:r>
                      <a:endParaRPr lang="en-IN" sz="1500" b="0" i="0" dirty="0">
                        <a:solidFill>
                          <a:srgbClr val="000000"/>
                        </a:solidFill>
                        <a:effectLst/>
                      </a:endParaRPr>
                    </a:p>
                  </a:txBody>
                  <a:tcPr marL="121920" marR="121920" marT="60960" marB="60960" anchor="ctr"/>
                </a:tc>
              </a:tr>
              <a:tr h="396240">
                <a:tc>
                  <a:txBody>
                    <a:bodyPr/>
                    <a:lstStyle/>
                    <a:p>
                      <a:pPr algn="ctr" fontAlgn="ctr"/>
                      <a:r>
                        <a:rPr lang="en-IN" sz="1500" kern="1200" dirty="0" smtClean="0">
                          <a:effectLst/>
                        </a:rPr>
                        <a:t>Dimensions (mm)</a:t>
                      </a:r>
                      <a:endParaRPr lang="en-IN" sz="1500" b="0" i="0" dirty="0">
                        <a:solidFill>
                          <a:srgbClr val="000000"/>
                        </a:solidFill>
                        <a:effectLst/>
                      </a:endParaRPr>
                    </a:p>
                  </a:txBody>
                  <a:tcPr marL="121920" marR="121920" marT="60960" marB="60960" anchor="ctr"/>
                </a:tc>
                <a:tc>
                  <a:txBody>
                    <a:bodyPr/>
                    <a:lstStyle/>
                    <a:p>
                      <a:pPr algn="ctr" fontAlgn="ctr"/>
                      <a:r>
                        <a:rPr lang="en-IN" sz="1800" b="0" i="0" kern="1200" dirty="0" smtClean="0">
                          <a:solidFill>
                            <a:schemeClr val="tx1"/>
                          </a:solidFill>
                          <a:effectLst/>
                          <a:latin typeface="+mn-lt"/>
                          <a:ea typeface="+mn-ea"/>
                          <a:cs typeface="+mn-cs"/>
                        </a:rPr>
                        <a:t>50x23x8</a:t>
                      </a:r>
                      <a:endParaRPr lang="en-IN" sz="1500" b="0" i="0" dirty="0">
                        <a:solidFill>
                          <a:srgbClr val="000000"/>
                        </a:solidFill>
                        <a:effectLst/>
                      </a:endParaRPr>
                    </a:p>
                  </a:txBody>
                  <a:tcPr marL="121920" marR="121920" marT="60960" marB="60960" anchor="ctr"/>
                </a:tc>
              </a:tr>
              <a:tr h="396240">
                <a:tc>
                  <a:txBody>
                    <a:bodyPr/>
                    <a:lstStyle/>
                    <a:p>
                      <a:pPr algn="ctr" fontAlgn="ctr"/>
                      <a:r>
                        <a:rPr lang="en-IN" sz="1500" b="0" i="0" dirty="0" smtClean="0">
                          <a:solidFill>
                            <a:srgbClr val="000000"/>
                          </a:solidFill>
                          <a:effectLst/>
                        </a:rPr>
                        <a:t>Drive</a:t>
                      </a:r>
                      <a:r>
                        <a:rPr lang="en-IN" sz="1500" b="0" i="0" baseline="0" dirty="0" smtClean="0">
                          <a:solidFill>
                            <a:srgbClr val="000000"/>
                          </a:solidFill>
                          <a:effectLst/>
                        </a:rPr>
                        <a:t> current</a:t>
                      </a:r>
                      <a:endParaRPr lang="en-IN" sz="1500" b="0" i="0" dirty="0">
                        <a:solidFill>
                          <a:srgbClr val="000000"/>
                        </a:solidFill>
                        <a:effectLst/>
                      </a:endParaRPr>
                    </a:p>
                  </a:txBody>
                  <a:tcPr marL="121920" marR="121920" marT="60960" marB="60960" anchor="ctr"/>
                </a:tc>
                <a:tc>
                  <a:txBody>
                    <a:bodyPr/>
                    <a:lstStyle/>
                    <a:p>
                      <a:pPr algn="ctr" fontAlgn="ctr"/>
                      <a:r>
                        <a:rPr lang="en-IN" sz="1800" b="0" i="0" kern="1200" dirty="0" smtClean="0">
                          <a:solidFill>
                            <a:schemeClr val="tx1"/>
                          </a:solidFill>
                          <a:effectLst/>
                          <a:latin typeface="+mn-lt"/>
                          <a:ea typeface="+mn-ea"/>
                          <a:cs typeface="+mn-cs"/>
                        </a:rPr>
                        <a:t>30</a:t>
                      </a:r>
                      <a:r>
                        <a:rPr lang="en-IN" sz="1800" b="0" i="0" kern="1200" baseline="0" dirty="0" smtClean="0">
                          <a:solidFill>
                            <a:schemeClr val="tx1"/>
                          </a:solidFill>
                          <a:effectLst/>
                          <a:latin typeface="+mn-lt"/>
                          <a:ea typeface="+mn-ea"/>
                          <a:cs typeface="+mn-cs"/>
                        </a:rPr>
                        <a:t> A</a:t>
                      </a:r>
                      <a:endParaRPr lang="en-IN" sz="1500" b="0" i="0" dirty="0">
                        <a:solidFill>
                          <a:srgbClr val="000000"/>
                        </a:solidFill>
                        <a:effectLst/>
                      </a:endParaRPr>
                    </a:p>
                  </a:txBody>
                  <a:tcPr marL="121920" marR="121920" marT="60960" marB="60960" anchor="ctr"/>
                </a:tc>
              </a:tr>
            </a:tbl>
          </a:graphicData>
        </a:graphic>
      </p:graphicFrame>
      <p:sp>
        <p:nvSpPr>
          <p:cNvPr id="16" name="Rectangle 15"/>
          <p:cNvSpPr/>
          <p:nvPr/>
        </p:nvSpPr>
        <p:spPr>
          <a:xfrm>
            <a:off x="7755758" y="1349413"/>
            <a:ext cx="3382045" cy="1815882"/>
          </a:xfrm>
          <a:prstGeom prst="rect">
            <a:avLst/>
          </a:prstGeom>
        </p:spPr>
        <p:txBody>
          <a:bodyPr wrap="square">
            <a:spAutoFit/>
          </a:bodyPr>
          <a:lstStyle/>
          <a:p>
            <a:pPr marL="380990" indent="-380990" algn="just">
              <a:buFont typeface="Arial" panose="020B0604020202020204" pitchFamily="34" charset="0"/>
              <a:buChar char="•"/>
            </a:pPr>
            <a:r>
              <a:rPr lang="en-IN" sz="1600" dirty="0"/>
              <a:t>To change the signal frequency range to the value you want</a:t>
            </a:r>
          </a:p>
          <a:p>
            <a:pPr marL="380990" indent="-380990" algn="just">
              <a:buFont typeface="Arial" panose="020B0604020202020204" pitchFamily="34" charset="0"/>
              <a:buChar char="•"/>
            </a:pPr>
            <a:r>
              <a:rPr lang="en-US" sz="1600" dirty="0"/>
              <a:t>Highest efficiency 100% N-FET design.</a:t>
            </a:r>
          </a:p>
          <a:p>
            <a:pPr marL="380990" indent="-380990" algn="just">
              <a:buFont typeface="Arial" panose="020B0604020202020204" pitchFamily="34" charset="0"/>
              <a:buChar char="•"/>
            </a:pPr>
            <a:r>
              <a:rPr lang="en-US" sz="1600" dirty="0"/>
              <a:t>Highest accuracy with Crystal Oscillator</a:t>
            </a:r>
          </a:p>
          <a:p>
            <a:pPr marL="380990" indent="-380990" algn="just">
              <a:buFont typeface="Arial" panose="020B0604020202020204" pitchFamily="34" charset="0"/>
              <a:buChar char="•"/>
            </a:pPr>
            <a:endParaRPr lang="en-US" sz="1600" dirty="0">
              <a:latin typeface="Inter"/>
            </a:endParaRPr>
          </a:p>
        </p:txBody>
      </p:sp>
      <p:sp>
        <p:nvSpPr>
          <p:cNvPr id="21" name="Google Shape;87;p16"/>
          <p:cNvSpPr txBox="1">
            <a:spLocks noGrp="1"/>
          </p:cNvSpPr>
          <p:nvPr>
            <p:ph type="title"/>
          </p:nvPr>
        </p:nvSpPr>
        <p:spPr>
          <a:xfrm>
            <a:off x="4605967" y="440399"/>
            <a:ext cx="2026037" cy="571745"/>
          </a:xfrm>
          <a:prstGeom prst="rect">
            <a:avLst/>
          </a:prstGeom>
        </p:spPr>
        <p:txBody>
          <a:bodyPr spcFirstLastPara="1" vert="horz" wrap="square" lIns="121900" tIns="121900" rIns="121900" bIns="121900" rtlCol="0" anchor="t" anchorCtr="0">
            <a:normAutofit/>
          </a:bodyPr>
          <a:lstStyle/>
          <a:p>
            <a:r>
              <a:rPr lang="en-IN" sz="2133" dirty="0">
                <a:latin typeface="Calisto MT" panose="02040603050505030304" pitchFamily="18" charset="0"/>
              </a:rPr>
              <a:t>Specification</a:t>
            </a:r>
            <a:endParaRPr sz="2133" dirty="0">
              <a:latin typeface="Calisto MT" panose="02040603050505030304" pitchFamily="18" charset="0"/>
            </a:endParaRPr>
          </a:p>
        </p:txBody>
      </p:sp>
      <p:sp>
        <p:nvSpPr>
          <p:cNvPr id="24" name="Google Shape;87;p16"/>
          <p:cNvSpPr txBox="1">
            <a:spLocks/>
          </p:cNvSpPr>
          <p:nvPr/>
        </p:nvSpPr>
        <p:spPr>
          <a:xfrm>
            <a:off x="8867504" y="440851"/>
            <a:ext cx="2026037" cy="571745"/>
          </a:xfrm>
          <a:prstGeom prst="rect">
            <a:avLst/>
          </a:prstGeom>
          <a:effectLst/>
        </p:spPr>
        <p:txBody>
          <a:bodyPr spcFirstLastPara="1" vert="horz" wrap="square" lIns="121900" tIns="121900" rIns="121900" bIns="121900" rtlCol="0" anchor="t" anchorCtr="0">
            <a:normAutofit fontScale="97500"/>
          </a:bodyPr>
          <a:lstStyle>
            <a:lvl1pPr lvl="0" algn="ctr" defTabSz="342900" rtl="0" eaLnBrk="1" latinLnBrk="0" hangingPunct="1">
              <a:spcBef>
                <a:spcPts val="0"/>
              </a:spcBef>
              <a:spcAft>
                <a:spcPts val="0"/>
              </a:spcAft>
              <a:buSzPts val="3600"/>
              <a:buNone/>
              <a:defRPr sz="3300" kern="1200" cap="none">
                <a:ln w="3175" cmpd="sng">
                  <a:noFill/>
                </a:ln>
                <a:solidFill>
                  <a:schemeClr val="tx1">
                    <a:lumMod val="85000"/>
                    <a:lumOff val="15000"/>
                  </a:schemeClr>
                </a:solidFill>
                <a:effectLst/>
                <a:latin typeface="+mj-lt"/>
                <a:ea typeface="+mj-ea"/>
                <a:cs typeface="+mj-cs"/>
              </a:defRPr>
            </a:lvl1pPr>
            <a:lvl2pPr lvl="1" eaLnBrk="1" hangingPunct="1">
              <a:spcBef>
                <a:spcPts val="0"/>
              </a:spcBef>
              <a:spcAft>
                <a:spcPts val="0"/>
              </a:spcAft>
              <a:buSzPts val="3600"/>
              <a:buNone/>
              <a:defRPr>
                <a:solidFill>
                  <a:schemeClr val="tx2"/>
                </a:solidFill>
              </a:defRPr>
            </a:lvl2pPr>
            <a:lvl3pPr lvl="2" eaLnBrk="1" hangingPunct="1">
              <a:spcBef>
                <a:spcPts val="0"/>
              </a:spcBef>
              <a:spcAft>
                <a:spcPts val="0"/>
              </a:spcAft>
              <a:buSzPts val="3600"/>
              <a:buNone/>
              <a:defRPr>
                <a:solidFill>
                  <a:schemeClr val="tx2"/>
                </a:solidFill>
              </a:defRPr>
            </a:lvl3pPr>
            <a:lvl4pPr lvl="3" eaLnBrk="1" hangingPunct="1">
              <a:spcBef>
                <a:spcPts val="0"/>
              </a:spcBef>
              <a:spcAft>
                <a:spcPts val="0"/>
              </a:spcAft>
              <a:buSzPts val="3600"/>
              <a:buNone/>
              <a:defRPr>
                <a:solidFill>
                  <a:schemeClr val="tx2"/>
                </a:solidFill>
              </a:defRPr>
            </a:lvl4pPr>
            <a:lvl5pPr lvl="4" eaLnBrk="1" hangingPunct="1">
              <a:spcBef>
                <a:spcPts val="0"/>
              </a:spcBef>
              <a:spcAft>
                <a:spcPts val="0"/>
              </a:spcAft>
              <a:buSzPts val="3600"/>
              <a:buNone/>
              <a:defRPr>
                <a:solidFill>
                  <a:schemeClr val="tx2"/>
                </a:solidFill>
              </a:defRPr>
            </a:lvl5pPr>
            <a:lvl6pPr lvl="5" eaLnBrk="1" hangingPunct="1">
              <a:spcBef>
                <a:spcPts val="0"/>
              </a:spcBef>
              <a:spcAft>
                <a:spcPts val="0"/>
              </a:spcAft>
              <a:buSzPts val="3600"/>
              <a:buNone/>
              <a:defRPr>
                <a:solidFill>
                  <a:schemeClr val="tx2"/>
                </a:solidFill>
              </a:defRPr>
            </a:lvl6pPr>
            <a:lvl7pPr lvl="6" eaLnBrk="1" hangingPunct="1">
              <a:spcBef>
                <a:spcPts val="0"/>
              </a:spcBef>
              <a:spcAft>
                <a:spcPts val="0"/>
              </a:spcAft>
              <a:buSzPts val="3600"/>
              <a:buNone/>
              <a:defRPr>
                <a:solidFill>
                  <a:schemeClr val="tx2"/>
                </a:solidFill>
              </a:defRPr>
            </a:lvl7pPr>
            <a:lvl8pPr lvl="7" eaLnBrk="1" hangingPunct="1">
              <a:spcBef>
                <a:spcPts val="0"/>
              </a:spcBef>
              <a:spcAft>
                <a:spcPts val="0"/>
              </a:spcAft>
              <a:buSzPts val="3600"/>
              <a:buNone/>
              <a:defRPr>
                <a:solidFill>
                  <a:schemeClr val="tx2"/>
                </a:solidFill>
              </a:defRPr>
            </a:lvl8pPr>
            <a:lvl9pPr lvl="8" eaLnBrk="1" hangingPunct="1">
              <a:spcBef>
                <a:spcPts val="0"/>
              </a:spcBef>
              <a:spcAft>
                <a:spcPts val="0"/>
              </a:spcAft>
              <a:buSzPts val="3600"/>
              <a:buNone/>
              <a:defRPr>
                <a:solidFill>
                  <a:schemeClr val="tx2"/>
                </a:solidFill>
              </a:defRPr>
            </a:lvl9pPr>
          </a:lstStyle>
          <a:p>
            <a:pPr algn="l">
              <a:buClrTx/>
              <a:buFontTx/>
            </a:pPr>
            <a:r>
              <a:rPr lang="en-IN" sz="2133" dirty="0">
                <a:latin typeface="Calisto MT" panose="02040603050505030304" pitchFamily="18" charset="0"/>
              </a:rPr>
              <a:t>Description</a:t>
            </a:r>
          </a:p>
        </p:txBody>
      </p:sp>
    </p:spTree>
    <p:extLst>
      <p:ext uri="{BB962C8B-B14F-4D97-AF65-F5344CB8AC3E}">
        <p14:creationId xmlns:p14="http://schemas.microsoft.com/office/powerpoint/2010/main" val="15862697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graphicFrame>
        <p:nvGraphicFramePr>
          <p:cNvPr id="128" name="Google Shape;128;p22"/>
          <p:cNvGraphicFramePr/>
          <p:nvPr>
            <p:extLst>
              <p:ext uri="{D42A27DB-BD31-4B8C-83A1-F6EECF244321}">
                <p14:modId xmlns:p14="http://schemas.microsoft.com/office/powerpoint/2010/main" val="14747603"/>
              </p:ext>
            </p:extLst>
          </p:nvPr>
        </p:nvGraphicFramePr>
        <p:xfrm>
          <a:off x="814645" y="942111"/>
          <a:ext cx="10598166" cy="5126923"/>
        </p:xfrm>
        <a:graphic>
          <a:graphicData uri="http://schemas.openxmlformats.org/drawingml/2006/table">
            <a:tbl>
              <a:tblPr>
                <a:noFill/>
              </a:tblPr>
              <a:tblGrid>
                <a:gridCol w="2732953"/>
                <a:gridCol w="3960108"/>
                <a:gridCol w="3905105"/>
              </a:tblGrid>
              <a:tr h="2646478">
                <a:tc>
                  <a:txBody>
                    <a:bodyPr/>
                    <a:lstStyle/>
                    <a:p>
                      <a:pPr marL="0" lvl="0" indent="0" algn="l" rtl="0">
                        <a:spcBef>
                          <a:spcPts val="0"/>
                        </a:spcBef>
                        <a:spcAft>
                          <a:spcPts val="0"/>
                        </a:spcAft>
                        <a:buNone/>
                      </a:pPr>
                      <a:endParaRPr sz="2400" dirty="0"/>
                    </a:p>
                  </a:txBody>
                  <a:tcPr marL="121900" marR="121900" marT="121900" marB="121900"/>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IN" sz="1800" b="1" i="0" u="none" strike="noStrike" kern="1200" dirty="0" smtClean="0">
                          <a:solidFill>
                            <a:srgbClr val="000000"/>
                          </a:solidFill>
                          <a:effectLst/>
                          <a:latin typeface="Arial"/>
                          <a:ea typeface="Arial"/>
                          <a:cs typeface="Arial"/>
                          <a:hlinkClick r:id="rId3"/>
                        </a:rPr>
                        <a:t/>
                      </a:r>
                      <a:br>
                        <a:rPr lang="en-IN" sz="1800" b="1" i="0" u="none" strike="noStrike" kern="1200" dirty="0" smtClean="0">
                          <a:solidFill>
                            <a:srgbClr val="000000"/>
                          </a:solidFill>
                          <a:effectLst/>
                          <a:latin typeface="Arial"/>
                          <a:ea typeface="Arial"/>
                          <a:cs typeface="Arial"/>
                          <a:hlinkClick r:id="rId3"/>
                        </a:rPr>
                      </a:br>
                      <a:endParaRPr sz="2400" b="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tr>
              <a:tr h="2480445">
                <a:tc>
                  <a:txBody>
                    <a:bodyPr/>
                    <a:lstStyle/>
                    <a:p>
                      <a:pPr marL="0" lvl="0" indent="0" algn="ctr" rtl="0">
                        <a:spcBef>
                          <a:spcPts val="0"/>
                        </a:spcBef>
                        <a:spcAft>
                          <a:spcPts val="0"/>
                        </a:spcAft>
                        <a:buNone/>
                      </a:pPr>
                      <a:endParaRPr sz="2400" dirty="0"/>
                    </a:p>
                  </a:txBody>
                  <a:tcPr marL="121900" marR="121900" marT="121900" marB="121900" anchor="ctr"/>
                </a:tc>
                <a:tc>
                  <a:txBody>
                    <a:bodyPr/>
                    <a:lstStyle/>
                    <a:p>
                      <a:pPr marL="0" lvl="0" indent="0" algn="ctr" rtl="0">
                        <a:spcBef>
                          <a:spcPts val="0"/>
                        </a:spcBef>
                        <a:spcAft>
                          <a:spcPts val="0"/>
                        </a:spcAft>
                        <a:buNone/>
                      </a:pPr>
                      <a:endParaRPr sz="2400" dirty="0"/>
                    </a:p>
                  </a:txBody>
                  <a:tcPr marL="121900" marR="121900" marT="121900" marB="121900" anchor="ctr"/>
                </a:tc>
                <a:tc>
                  <a:txBody>
                    <a:bodyPr/>
                    <a:lstStyle/>
                    <a:p>
                      <a:pPr marL="0" lvl="0" indent="0" algn="just" rtl="0">
                        <a:spcBef>
                          <a:spcPts val="0"/>
                        </a:spcBef>
                        <a:spcAft>
                          <a:spcPts val="0"/>
                        </a:spcAft>
                        <a:buFont typeface="Arial" panose="020B0604020202020204" pitchFamily="34" charset="0"/>
                        <a:buNone/>
                      </a:pPr>
                      <a:endParaRPr sz="2400" u="none" dirty="0"/>
                    </a:p>
                  </a:txBody>
                  <a:tcPr marL="121900" marR="121900" marT="121900" marB="121900" anchor="ctr"/>
                </a:tc>
              </a:tr>
            </a:tbl>
          </a:graphicData>
        </a:graphic>
      </p:graphicFrame>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703" y="941188"/>
            <a:ext cx="2559221" cy="1981568"/>
          </a:xfrm>
          <a:prstGeom prst="rect">
            <a:avLst/>
          </a:prstGeom>
        </p:spPr>
      </p:pic>
      <p:sp>
        <p:nvSpPr>
          <p:cNvPr id="5" name="Rectangle 4"/>
          <p:cNvSpPr/>
          <p:nvPr/>
        </p:nvSpPr>
        <p:spPr>
          <a:xfrm>
            <a:off x="1019886" y="2810732"/>
            <a:ext cx="2195345" cy="461665"/>
          </a:xfrm>
          <a:prstGeom prst="rect">
            <a:avLst/>
          </a:prstGeom>
        </p:spPr>
        <p:txBody>
          <a:bodyPr wrap="none">
            <a:spAutoFit/>
          </a:bodyPr>
          <a:lstStyle/>
          <a:p>
            <a:pPr lvl="0" algn="ctr"/>
            <a:r>
              <a:rPr lang="en-IN" sz="2400" dirty="0"/>
              <a:t>Flight Controller</a:t>
            </a: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2020" y="3331105"/>
            <a:ext cx="2698904" cy="2095711"/>
          </a:xfrm>
          <a:prstGeom prst="rect">
            <a:avLst/>
          </a:prstGeom>
        </p:spPr>
      </p:pic>
      <p:sp>
        <p:nvSpPr>
          <p:cNvPr id="8" name="Rectangle 7"/>
          <p:cNvSpPr/>
          <p:nvPr/>
        </p:nvSpPr>
        <p:spPr>
          <a:xfrm>
            <a:off x="1029452" y="5221630"/>
            <a:ext cx="2018052" cy="461665"/>
          </a:xfrm>
          <a:prstGeom prst="rect">
            <a:avLst/>
          </a:prstGeom>
        </p:spPr>
        <p:txBody>
          <a:bodyPr wrap="none">
            <a:spAutoFit/>
          </a:bodyPr>
          <a:lstStyle/>
          <a:p>
            <a:pPr lvl="0" algn="ctr"/>
            <a:r>
              <a:rPr lang="en-IN" sz="2400" dirty="0"/>
              <a:t>Power Module</a:t>
            </a:r>
          </a:p>
        </p:txBody>
      </p:sp>
      <p:sp>
        <p:nvSpPr>
          <p:cNvPr id="12" name="Rectangle 11"/>
          <p:cNvSpPr/>
          <p:nvPr/>
        </p:nvSpPr>
        <p:spPr>
          <a:xfrm>
            <a:off x="7509073" y="1321614"/>
            <a:ext cx="3868439" cy="1815882"/>
          </a:xfrm>
          <a:prstGeom prst="rect">
            <a:avLst/>
          </a:prstGeom>
        </p:spPr>
        <p:txBody>
          <a:bodyPr wrap="square">
            <a:spAutoFit/>
          </a:bodyPr>
          <a:lstStyle/>
          <a:p>
            <a:pPr marL="228594" indent="-228594" algn="just">
              <a:buFont typeface="Arial" panose="020B0604020202020204" pitchFamily="34" charset="0"/>
              <a:buChar char="•"/>
            </a:pPr>
            <a:r>
              <a:rPr lang="en-US" sz="1600" dirty="0">
                <a:solidFill>
                  <a:srgbClr val="333E48"/>
                </a:solidFill>
                <a:latin typeface="Garamond" panose="02020404030301010803" pitchFamily="18" charset="0"/>
              </a:rPr>
              <a:t> The flight controller uses the data gathered by the sensors to calculate the desired speed for each of the four motors. The flight controller sends this desired speed to the Electronic Speed Controllers (ESC’s), which translates this desired speed into a signal that the motors can understand.</a:t>
            </a:r>
            <a:endParaRPr lang="en-IN" sz="1600" dirty="0">
              <a:latin typeface="Garamond" panose="02020404030301010803" pitchFamily="18" charset="0"/>
            </a:endParaRPr>
          </a:p>
        </p:txBody>
      </p:sp>
      <p:sp>
        <p:nvSpPr>
          <p:cNvPr id="14" name="Google Shape;87;p16"/>
          <p:cNvSpPr txBox="1">
            <a:spLocks/>
          </p:cNvSpPr>
          <p:nvPr/>
        </p:nvSpPr>
        <p:spPr>
          <a:xfrm>
            <a:off x="8627448" y="482450"/>
            <a:ext cx="2026037" cy="571745"/>
          </a:xfrm>
          <a:prstGeom prst="rect">
            <a:avLst/>
          </a:prstGeom>
          <a:effectLst/>
        </p:spPr>
        <p:txBody>
          <a:bodyPr spcFirstLastPara="1" vert="horz" wrap="square" lIns="121900" tIns="121900" rIns="121900" bIns="121900" rtlCol="0" anchor="t" anchorCtr="0">
            <a:normAutofit fontScale="97500"/>
          </a:bodyPr>
          <a:lstStyle>
            <a:lvl1pPr lvl="0" algn="ctr" defTabSz="342900" rtl="0" eaLnBrk="1" latinLnBrk="0" hangingPunct="1">
              <a:spcBef>
                <a:spcPts val="0"/>
              </a:spcBef>
              <a:spcAft>
                <a:spcPts val="0"/>
              </a:spcAft>
              <a:buSzPts val="3600"/>
              <a:buNone/>
              <a:defRPr sz="3300" kern="1200" cap="none">
                <a:ln w="3175" cmpd="sng">
                  <a:noFill/>
                </a:ln>
                <a:solidFill>
                  <a:schemeClr val="tx1">
                    <a:lumMod val="85000"/>
                    <a:lumOff val="15000"/>
                  </a:schemeClr>
                </a:solidFill>
                <a:effectLst/>
                <a:latin typeface="+mj-lt"/>
                <a:ea typeface="+mj-ea"/>
                <a:cs typeface="+mj-cs"/>
              </a:defRPr>
            </a:lvl1pPr>
            <a:lvl2pPr lvl="1" eaLnBrk="1" hangingPunct="1">
              <a:spcBef>
                <a:spcPts val="0"/>
              </a:spcBef>
              <a:spcAft>
                <a:spcPts val="0"/>
              </a:spcAft>
              <a:buSzPts val="3600"/>
              <a:buNone/>
              <a:defRPr>
                <a:solidFill>
                  <a:schemeClr val="tx2"/>
                </a:solidFill>
              </a:defRPr>
            </a:lvl2pPr>
            <a:lvl3pPr lvl="2" eaLnBrk="1" hangingPunct="1">
              <a:spcBef>
                <a:spcPts val="0"/>
              </a:spcBef>
              <a:spcAft>
                <a:spcPts val="0"/>
              </a:spcAft>
              <a:buSzPts val="3600"/>
              <a:buNone/>
              <a:defRPr>
                <a:solidFill>
                  <a:schemeClr val="tx2"/>
                </a:solidFill>
              </a:defRPr>
            </a:lvl3pPr>
            <a:lvl4pPr lvl="3" eaLnBrk="1" hangingPunct="1">
              <a:spcBef>
                <a:spcPts val="0"/>
              </a:spcBef>
              <a:spcAft>
                <a:spcPts val="0"/>
              </a:spcAft>
              <a:buSzPts val="3600"/>
              <a:buNone/>
              <a:defRPr>
                <a:solidFill>
                  <a:schemeClr val="tx2"/>
                </a:solidFill>
              </a:defRPr>
            </a:lvl4pPr>
            <a:lvl5pPr lvl="4" eaLnBrk="1" hangingPunct="1">
              <a:spcBef>
                <a:spcPts val="0"/>
              </a:spcBef>
              <a:spcAft>
                <a:spcPts val="0"/>
              </a:spcAft>
              <a:buSzPts val="3600"/>
              <a:buNone/>
              <a:defRPr>
                <a:solidFill>
                  <a:schemeClr val="tx2"/>
                </a:solidFill>
              </a:defRPr>
            </a:lvl5pPr>
            <a:lvl6pPr lvl="5" eaLnBrk="1" hangingPunct="1">
              <a:spcBef>
                <a:spcPts val="0"/>
              </a:spcBef>
              <a:spcAft>
                <a:spcPts val="0"/>
              </a:spcAft>
              <a:buSzPts val="3600"/>
              <a:buNone/>
              <a:defRPr>
                <a:solidFill>
                  <a:schemeClr val="tx2"/>
                </a:solidFill>
              </a:defRPr>
            </a:lvl6pPr>
            <a:lvl7pPr lvl="6" eaLnBrk="1" hangingPunct="1">
              <a:spcBef>
                <a:spcPts val="0"/>
              </a:spcBef>
              <a:spcAft>
                <a:spcPts val="0"/>
              </a:spcAft>
              <a:buSzPts val="3600"/>
              <a:buNone/>
              <a:defRPr>
                <a:solidFill>
                  <a:schemeClr val="tx2"/>
                </a:solidFill>
              </a:defRPr>
            </a:lvl7pPr>
            <a:lvl8pPr lvl="7" eaLnBrk="1" hangingPunct="1">
              <a:spcBef>
                <a:spcPts val="0"/>
              </a:spcBef>
              <a:spcAft>
                <a:spcPts val="0"/>
              </a:spcAft>
              <a:buSzPts val="3600"/>
              <a:buNone/>
              <a:defRPr>
                <a:solidFill>
                  <a:schemeClr val="tx2"/>
                </a:solidFill>
              </a:defRPr>
            </a:lvl8pPr>
            <a:lvl9pPr lvl="8" eaLnBrk="1" hangingPunct="1">
              <a:spcBef>
                <a:spcPts val="0"/>
              </a:spcBef>
              <a:spcAft>
                <a:spcPts val="0"/>
              </a:spcAft>
              <a:buSzPts val="3600"/>
              <a:buNone/>
              <a:defRPr>
                <a:solidFill>
                  <a:schemeClr val="tx2"/>
                </a:solidFill>
              </a:defRPr>
            </a:lvl9pPr>
          </a:lstStyle>
          <a:p>
            <a:pPr algn="l">
              <a:buClrTx/>
              <a:buFontTx/>
            </a:pPr>
            <a:r>
              <a:rPr lang="en-IN" sz="2133" dirty="0">
                <a:latin typeface="Calisto MT" panose="02040603050505030304" pitchFamily="18" charset="0"/>
              </a:rPr>
              <a:t>Description</a:t>
            </a:r>
          </a:p>
        </p:txBody>
      </p:sp>
      <p:graphicFrame>
        <p:nvGraphicFramePr>
          <p:cNvPr id="16" name="Table 15"/>
          <p:cNvGraphicFramePr>
            <a:graphicFrameLocks noGrp="1"/>
          </p:cNvGraphicFramePr>
          <p:nvPr>
            <p:extLst>
              <p:ext uri="{D42A27DB-BD31-4B8C-83A1-F6EECF244321}">
                <p14:modId xmlns:p14="http://schemas.microsoft.com/office/powerpoint/2010/main" val="2912301387"/>
              </p:ext>
            </p:extLst>
          </p:nvPr>
        </p:nvGraphicFramePr>
        <p:xfrm>
          <a:off x="3657600" y="1387323"/>
          <a:ext cx="3700732" cy="1879918"/>
        </p:xfrm>
        <a:graphic>
          <a:graphicData uri="http://schemas.openxmlformats.org/drawingml/2006/table">
            <a:tbl>
              <a:tblPr>
                <a:tableStyleId>{5DA37D80-6434-44D0-A028-1B22A696006F}</a:tableStyleId>
              </a:tblPr>
              <a:tblGrid>
                <a:gridCol w="1480293"/>
                <a:gridCol w="2220439"/>
              </a:tblGrid>
              <a:tr h="329334">
                <a:tc>
                  <a:txBody>
                    <a:bodyPr/>
                    <a:lstStyle/>
                    <a:p>
                      <a:pPr algn="ctr" fontAlgn="ctr"/>
                      <a:r>
                        <a:rPr lang="en-IN" sz="1600" dirty="0">
                          <a:effectLst/>
                        </a:rPr>
                        <a:t>Model</a:t>
                      </a:r>
                      <a:endParaRPr lang="en-IN" sz="1600" b="0" i="0" dirty="0">
                        <a:solidFill>
                          <a:srgbClr val="000000"/>
                        </a:solidFill>
                        <a:effectLst/>
                      </a:endParaRPr>
                    </a:p>
                  </a:txBody>
                  <a:tcPr marL="112076" marR="112076" marT="56039" marB="56039" anchor="ctr"/>
                </a:tc>
                <a:tc>
                  <a:txBody>
                    <a:bodyPr/>
                    <a:lstStyle/>
                    <a:p>
                      <a:pPr algn="ctr" fontAlgn="ctr"/>
                      <a:r>
                        <a:rPr lang="en-IN" sz="1600" dirty="0">
                          <a:effectLst/>
                        </a:rPr>
                        <a:t>APM 2.8</a:t>
                      </a:r>
                      <a:endParaRPr lang="en-IN" sz="1600" b="0" i="0" dirty="0">
                        <a:solidFill>
                          <a:srgbClr val="000000"/>
                        </a:solidFill>
                        <a:effectLst/>
                      </a:endParaRPr>
                    </a:p>
                  </a:txBody>
                  <a:tcPr marL="112076" marR="112076" marT="56039" marB="56039" anchor="ctr"/>
                </a:tc>
              </a:tr>
              <a:tr h="853440">
                <a:tc>
                  <a:txBody>
                    <a:bodyPr/>
                    <a:lstStyle/>
                    <a:p>
                      <a:pPr algn="ctr" fontAlgn="ctr"/>
                      <a:r>
                        <a:rPr lang="en-IN" sz="1800" dirty="0">
                          <a:effectLst/>
                        </a:rPr>
                        <a:t>Weight (gm)</a:t>
                      </a:r>
                      <a:endParaRPr lang="en-IN" sz="1800" b="0" i="0" dirty="0">
                        <a:solidFill>
                          <a:srgbClr val="000000"/>
                        </a:solidFill>
                        <a:effectLst/>
                      </a:endParaRPr>
                    </a:p>
                  </a:txBody>
                  <a:tcPr marL="121920" marR="121920" marT="60960" marB="60960" anchor="ctr"/>
                </a:tc>
                <a:tc>
                  <a:txBody>
                    <a:bodyPr/>
                    <a:lstStyle/>
                    <a:p>
                      <a:pPr algn="ctr" fontAlgn="ctr"/>
                      <a:r>
                        <a:rPr lang="en-IN" sz="1800" dirty="0">
                          <a:effectLst/>
                        </a:rPr>
                        <a:t>82</a:t>
                      </a:r>
                      <a:endParaRPr lang="en-IN" sz="1800" b="0" i="0" dirty="0">
                        <a:solidFill>
                          <a:srgbClr val="000000"/>
                        </a:solidFill>
                        <a:effectLst/>
                      </a:endParaRPr>
                    </a:p>
                  </a:txBody>
                  <a:tcPr marL="121920" marR="121920" marT="60960" marB="60960" anchor="ctr"/>
                </a:tc>
              </a:tr>
              <a:tr h="670560">
                <a:tc>
                  <a:txBody>
                    <a:bodyPr/>
                    <a:lstStyle/>
                    <a:p>
                      <a:pPr algn="ctr" fontAlgn="ctr"/>
                      <a:r>
                        <a:rPr lang="en-IN" sz="1800" kern="1200" dirty="0" smtClean="0">
                          <a:effectLst/>
                        </a:rPr>
                        <a:t>Dimensions (mm)</a:t>
                      </a:r>
                      <a:endParaRPr lang="en-IN" sz="2400" b="0" i="0" dirty="0">
                        <a:solidFill>
                          <a:srgbClr val="000000"/>
                        </a:solidFill>
                        <a:effectLst/>
                      </a:endParaRPr>
                    </a:p>
                  </a:txBody>
                  <a:tcPr marL="121920" marR="121920" marT="60960" marB="60960" anchor="ctr"/>
                </a:tc>
                <a:tc>
                  <a:txBody>
                    <a:bodyPr/>
                    <a:lstStyle/>
                    <a:p>
                      <a:pPr algn="ctr" fontAlgn="ctr"/>
                      <a:r>
                        <a:rPr lang="en-IN" sz="1800" kern="1200" dirty="0" smtClean="0">
                          <a:effectLst/>
                        </a:rPr>
                        <a:t>70 x 45 x 15</a:t>
                      </a:r>
                      <a:endParaRPr lang="en-IN" sz="2400" b="0" i="0" dirty="0">
                        <a:solidFill>
                          <a:srgbClr val="000000"/>
                        </a:solidFill>
                        <a:effectLst/>
                      </a:endParaRPr>
                    </a:p>
                  </a:txBody>
                  <a:tcPr marL="121920" marR="121920" marT="60960" marB="60960" anchor="ctr"/>
                </a:tc>
              </a:tr>
            </a:tbl>
          </a:graphicData>
        </a:graphic>
      </p:graphicFrame>
      <p:sp>
        <p:nvSpPr>
          <p:cNvPr id="18" name="Google Shape;87;p16"/>
          <p:cNvSpPr txBox="1">
            <a:spLocks/>
          </p:cNvSpPr>
          <p:nvPr/>
        </p:nvSpPr>
        <p:spPr>
          <a:xfrm>
            <a:off x="4612338" y="482450"/>
            <a:ext cx="2026037" cy="571745"/>
          </a:xfrm>
          <a:prstGeom prst="rect">
            <a:avLst/>
          </a:prstGeom>
          <a:effectLst/>
        </p:spPr>
        <p:txBody>
          <a:bodyPr spcFirstLastPara="1" vert="horz" wrap="square" lIns="121900" tIns="121900" rIns="121900" bIns="121900" rtlCol="0" anchor="t" anchorCtr="0">
            <a:normAutofit/>
          </a:bodyPr>
          <a:lstStyle>
            <a:lvl1pPr lvl="0" algn="ctr" defTabSz="342900" rtl="0" eaLnBrk="1" latinLnBrk="0" hangingPunct="1">
              <a:spcBef>
                <a:spcPts val="0"/>
              </a:spcBef>
              <a:spcAft>
                <a:spcPts val="0"/>
              </a:spcAft>
              <a:buSzPts val="3600"/>
              <a:buNone/>
              <a:defRPr sz="3300" kern="1200" cap="none">
                <a:ln w="3175" cmpd="sng">
                  <a:noFill/>
                </a:ln>
                <a:solidFill>
                  <a:schemeClr val="tx1">
                    <a:lumMod val="85000"/>
                    <a:lumOff val="15000"/>
                  </a:schemeClr>
                </a:solidFill>
                <a:effectLst/>
                <a:latin typeface="+mj-lt"/>
                <a:ea typeface="+mj-ea"/>
                <a:cs typeface="+mj-cs"/>
              </a:defRPr>
            </a:lvl1pPr>
            <a:lvl2pPr lvl="1" eaLnBrk="1" hangingPunct="1">
              <a:spcBef>
                <a:spcPts val="0"/>
              </a:spcBef>
              <a:spcAft>
                <a:spcPts val="0"/>
              </a:spcAft>
              <a:buSzPts val="3600"/>
              <a:buNone/>
              <a:defRPr>
                <a:solidFill>
                  <a:schemeClr val="tx2"/>
                </a:solidFill>
              </a:defRPr>
            </a:lvl2pPr>
            <a:lvl3pPr lvl="2" eaLnBrk="1" hangingPunct="1">
              <a:spcBef>
                <a:spcPts val="0"/>
              </a:spcBef>
              <a:spcAft>
                <a:spcPts val="0"/>
              </a:spcAft>
              <a:buSzPts val="3600"/>
              <a:buNone/>
              <a:defRPr>
                <a:solidFill>
                  <a:schemeClr val="tx2"/>
                </a:solidFill>
              </a:defRPr>
            </a:lvl3pPr>
            <a:lvl4pPr lvl="3" eaLnBrk="1" hangingPunct="1">
              <a:spcBef>
                <a:spcPts val="0"/>
              </a:spcBef>
              <a:spcAft>
                <a:spcPts val="0"/>
              </a:spcAft>
              <a:buSzPts val="3600"/>
              <a:buNone/>
              <a:defRPr>
                <a:solidFill>
                  <a:schemeClr val="tx2"/>
                </a:solidFill>
              </a:defRPr>
            </a:lvl4pPr>
            <a:lvl5pPr lvl="4" eaLnBrk="1" hangingPunct="1">
              <a:spcBef>
                <a:spcPts val="0"/>
              </a:spcBef>
              <a:spcAft>
                <a:spcPts val="0"/>
              </a:spcAft>
              <a:buSzPts val="3600"/>
              <a:buNone/>
              <a:defRPr>
                <a:solidFill>
                  <a:schemeClr val="tx2"/>
                </a:solidFill>
              </a:defRPr>
            </a:lvl5pPr>
            <a:lvl6pPr lvl="5" eaLnBrk="1" hangingPunct="1">
              <a:spcBef>
                <a:spcPts val="0"/>
              </a:spcBef>
              <a:spcAft>
                <a:spcPts val="0"/>
              </a:spcAft>
              <a:buSzPts val="3600"/>
              <a:buNone/>
              <a:defRPr>
                <a:solidFill>
                  <a:schemeClr val="tx2"/>
                </a:solidFill>
              </a:defRPr>
            </a:lvl6pPr>
            <a:lvl7pPr lvl="6" eaLnBrk="1" hangingPunct="1">
              <a:spcBef>
                <a:spcPts val="0"/>
              </a:spcBef>
              <a:spcAft>
                <a:spcPts val="0"/>
              </a:spcAft>
              <a:buSzPts val="3600"/>
              <a:buNone/>
              <a:defRPr>
                <a:solidFill>
                  <a:schemeClr val="tx2"/>
                </a:solidFill>
              </a:defRPr>
            </a:lvl7pPr>
            <a:lvl8pPr lvl="7" eaLnBrk="1" hangingPunct="1">
              <a:spcBef>
                <a:spcPts val="0"/>
              </a:spcBef>
              <a:spcAft>
                <a:spcPts val="0"/>
              </a:spcAft>
              <a:buSzPts val="3600"/>
              <a:buNone/>
              <a:defRPr>
                <a:solidFill>
                  <a:schemeClr val="tx2"/>
                </a:solidFill>
              </a:defRPr>
            </a:lvl8pPr>
            <a:lvl9pPr lvl="8" eaLnBrk="1" hangingPunct="1">
              <a:spcBef>
                <a:spcPts val="0"/>
              </a:spcBef>
              <a:spcAft>
                <a:spcPts val="0"/>
              </a:spcAft>
              <a:buSzPts val="3600"/>
              <a:buNone/>
              <a:defRPr>
                <a:solidFill>
                  <a:schemeClr val="tx2"/>
                </a:solidFill>
              </a:defRPr>
            </a:lvl9pPr>
          </a:lstStyle>
          <a:p>
            <a:pPr algn="l">
              <a:buClrTx/>
              <a:buFontTx/>
            </a:pPr>
            <a:r>
              <a:rPr lang="en-IN" sz="2133" dirty="0">
                <a:latin typeface="Calisto MT" panose="02040603050505030304" pitchFamily="18" charset="0"/>
              </a:rPr>
              <a:t>Specification</a:t>
            </a:r>
          </a:p>
        </p:txBody>
      </p:sp>
      <p:graphicFrame>
        <p:nvGraphicFramePr>
          <p:cNvPr id="11" name="Table 10"/>
          <p:cNvGraphicFramePr>
            <a:graphicFrameLocks noGrp="1"/>
          </p:cNvGraphicFramePr>
          <p:nvPr>
            <p:extLst>
              <p:ext uri="{D42A27DB-BD31-4B8C-83A1-F6EECF244321}">
                <p14:modId xmlns:p14="http://schemas.microsoft.com/office/powerpoint/2010/main" val="2472157699"/>
              </p:ext>
            </p:extLst>
          </p:nvPr>
        </p:nvGraphicFramePr>
        <p:xfrm>
          <a:off x="3603160" y="3955777"/>
          <a:ext cx="3800878" cy="1727518"/>
        </p:xfrm>
        <a:graphic>
          <a:graphicData uri="http://schemas.openxmlformats.org/drawingml/2006/table">
            <a:tbl>
              <a:tblPr>
                <a:tableStyleId>{5DA37D80-6434-44D0-A028-1B22A696006F}</a:tableStyleId>
              </a:tblPr>
              <a:tblGrid>
                <a:gridCol w="1520351"/>
                <a:gridCol w="2280527"/>
              </a:tblGrid>
              <a:tr h="594603">
                <a:tc>
                  <a:txBody>
                    <a:bodyPr/>
                    <a:lstStyle/>
                    <a:p>
                      <a:pPr algn="ctr" fontAlgn="ctr"/>
                      <a:r>
                        <a:rPr lang="en-IN" sz="1600" dirty="0">
                          <a:effectLst/>
                        </a:rPr>
                        <a:t>Model</a:t>
                      </a:r>
                      <a:endParaRPr lang="en-IN" sz="1600" b="0" i="0" dirty="0">
                        <a:solidFill>
                          <a:srgbClr val="000000"/>
                        </a:solidFill>
                        <a:effectLst/>
                      </a:endParaRPr>
                    </a:p>
                  </a:txBody>
                  <a:tcPr marL="112076" marR="112076" marT="56039" marB="56039" anchor="ct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IN" sz="1800" b="0" i="0" kern="1200" dirty="0" smtClean="0">
                          <a:solidFill>
                            <a:schemeClr val="tx1"/>
                          </a:solidFill>
                          <a:effectLst/>
                          <a:latin typeface="+mn-lt"/>
                          <a:ea typeface="+mn-ea"/>
                          <a:cs typeface="+mn-cs"/>
                        </a:rPr>
                        <a:t>APM/</a:t>
                      </a:r>
                      <a:r>
                        <a:rPr lang="en-IN" sz="1800" b="0" i="0" kern="1200" dirty="0" err="1" smtClean="0">
                          <a:solidFill>
                            <a:schemeClr val="tx1"/>
                          </a:solidFill>
                          <a:effectLst/>
                          <a:latin typeface="+mn-lt"/>
                          <a:ea typeface="+mn-ea"/>
                          <a:cs typeface="+mn-cs"/>
                        </a:rPr>
                        <a:t>Pixhawk</a:t>
                      </a:r>
                      <a:r>
                        <a:rPr lang="en-IN" sz="1800" b="0" i="0" kern="1200" dirty="0" smtClean="0">
                          <a:solidFill>
                            <a:schemeClr val="tx1"/>
                          </a:solidFill>
                          <a:effectLst/>
                          <a:latin typeface="+mn-lt"/>
                          <a:ea typeface="+mn-ea"/>
                          <a:cs typeface="+mn-cs"/>
                        </a:rPr>
                        <a:t> Power Module</a:t>
                      </a:r>
                    </a:p>
                  </a:txBody>
                  <a:tcPr marL="112076" marR="112076" marT="56039" marB="56039" anchor="ctr"/>
                </a:tc>
              </a:tr>
              <a:tr h="356590">
                <a:tc>
                  <a:txBody>
                    <a:bodyPr/>
                    <a:lstStyle/>
                    <a:p>
                      <a:pPr algn="ctr" fontAlgn="ctr"/>
                      <a:r>
                        <a:rPr lang="en-IN" sz="1800" dirty="0">
                          <a:effectLst/>
                        </a:rPr>
                        <a:t>Weight (gm)</a:t>
                      </a:r>
                      <a:endParaRPr lang="en-IN" sz="1800" b="0" i="0" dirty="0">
                        <a:solidFill>
                          <a:srgbClr val="000000"/>
                        </a:solidFill>
                        <a:effectLst/>
                      </a:endParaRPr>
                    </a:p>
                  </a:txBody>
                  <a:tcPr marL="121920" marR="121920" marT="60960" marB="60960" anchor="ctr"/>
                </a:tc>
                <a:tc>
                  <a:txBody>
                    <a:bodyPr/>
                    <a:lstStyle/>
                    <a:p>
                      <a:pPr algn="ctr" fontAlgn="ctr"/>
                      <a:r>
                        <a:rPr lang="en-IN" sz="1800" b="0" i="0" dirty="0" smtClean="0">
                          <a:solidFill>
                            <a:schemeClr val="tx1"/>
                          </a:solidFill>
                          <a:effectLst/>
                        </a:rPr>
                        <a:t>24</a:t>
                      </a:r>
                      <a:endParaRPr lang="en-IN" sz="1800" b="0" i="0" dirty="0">
                        <a:solidFill>
                          <a:srgbClr val="000000"/>
                        </a:solidFill>
                        <a:effectLst/>
                      </a:endParaRPr>
                    </a:p>
                  </a:txBody>
                  <a:tcPr marL="121920" marR="121920" marT="60960" marB="60960" anchor="ctr"/>
                </a:tc>
              </a:tr>
              <a:tr h="603461">
                <a:tc>
                  <a:txBody>
                    <a:bodyPr/>
                    <a:lstStyle/>
                    <a:p>
                      <a:pPr algn="ctr" fontAlgn="ctr"/>
                      <a:r>
                        <a:rPr lang="en-IN" sz="1800" b="0" i="0" dirty="0" smtClean="0">
                          <a:solidFill>
                            <a:srgbClr val="000000"/>
                          </a:solidFill>
                          <a:effectLst/>
                        </a:rPr>
                        <a:t>Max Current Sensing</a:t>
                      </a:r>
                      <a:endParaRPr lang="en-IN" sz="1800" b="0" i="0" dirty="0">
                        <a:solidFill>
                          <a:srgbClr val="000000"/>
                        </a:solidFill>
                        <a:effectLst/>
                      </a:endParaRPr>
                    </a:p>
                  </a:txBody>
                  <a:tcPr marL="121920" marR="121920" marT="60960" marB="60960" anchor="ctr"/>
                </a:tc>
                <a:tc>
                  <a:txBody>
                    <a:bodyPr/>
                    <a:lstStyle/>
                    <a:p>
                      <a:pPr algn="ctr" fontAlgn="ctr"/>
                      <a:r>
                        <a:rPr lang="en-IN" sz="1800" b="0" i="0" kern="1200" dirty="0" smtClean="0">
                          <a:solidFill>
                            <a:schemeClr val="tx1"/>
                          </a:solidFill>
                          <a:effectLst/>
                        </a:rPr>
                        <a:t>90</a:t>
                      </a:r>
                      <a:r>
                        <a:rPr lang="en-IN" sz="1800" b="0" i="0" kern="1200" baseline="0" dirty="0" smtClean="0">
                          <a:solidFill>
                            <a:schemeClr val="tx1"/>
                          </a:solidFill>
                          <a:effectLst/>
                        </a:rPr>
                        <a:t> Amp</a:t>
                      </a:r>
                      <a:endParaRPr lang="en-IN" sz="2400" b="0" i="0" dirty="0">
                        <a:solidFill>
                          <a:srgbClr val="000000"/>
                        </a:solidFill>
                        <a:effectLst/>
                      </a:endParaRPr>
                    </a:p>
                  </a:txBody>
                  <a:tcPr marL="121920" marR="121920" marT="60960" marB="60960" anchor="ctr"/>
                </a:tc>
              </a:tr>
            </a:tbl>
          </a:graphicData>
        </a:graphic>
      </p:graphicFrame>
      <p:sp>
        <p:nvSpPr>
          <p:cNvPr id="2" name="Rectangle 1"/>
          <p:cNvSpPr/>
          <p:nvPr/>
        </p:nvSpPr>
        <p:spPr>
          <a:xfrm>
            <a:off x="7584048" y="3731470"/>
            <a:ext cx="3718488" cy="2616101"/>
          </a:xfrm>
          <a:prstGeom prst="rect">
            <a:avLst/>
          </a:prstGeom>
        </p:spPr>
        <p:txBody>
          <a:bodyPr wrap="square">
            <a:spAutoFit/>
          </a:bodyPr>
          <a:lstStyle/>
          <a:p>
            <a:pPr marL="285750" indent="-285750" algn="just">
              <a:buFont typeface="Arial" panose="020B0604020202020204" pitchFamily="34" charset="0"/>
              <a:buChar char="•"/>
            </a:pPr>
            <a:r>
              <a:rPr lang="en-US" sz="1600" dirty="0" smtClean="0">
                <a:solidFill>
                  <a:schemeClr val="tx1">
                    <a:lumMod val="85000"/>
                    <a:lumOff val="15000"/>
                  </a:schemeClr>
                </a:solidFill>
              </a:rPr>
              <a:t>It </a:t>
            </a:r>
            <a:r>
              <a:rPr lang="en-US" sz="1600" dirty="0">
                <a:solidFill>
                  <a:schemeClr val="tx1">
                    <a:lumMod val="85000"/>
                    <a:lumOff val="15000"/>
                  </a:schemeClr>
                </a:solidFill>
              </a:rPr>
              <a:t>is used to prevent high voltage towards the Esc’s and pass the required voltage which is essential</a:t>
            </a:r>
            <a:r>
              <a:rPr lang="en-US" sz="1600" dirty="0" smtClean="0">
                <a:solidFill>
                  <a:schemeClr val="tx1">
                    <a:lumMod val="85000"/>
                    <a:lumOff val="15000"/>
                  </a:schemeClr>
                </a:solidFill>
              </a:rPr>
              <a:t>.</a:t>
            </a:r>
          </a:p>
          <a:p>
            <a:pPr marL="285750" indent="-285750" algn="just">
              <a:buFont typeface="Arial" panose="020B0604020202020204" pitchFamily="34" charset="0"/>
              <a:buChar char="•"/>
            </a:pPr>
            <a:r>
              <a:rPr lang="en-US" sz="1600" dirty="0" smtClean="0">
                <a:solidFill>
                  <a:schemeClr val="tx1">
                    <a:lumMod val="85000"/>
                    <a:lumOff val="15000"/>
                  </a:schemeClr>
                </a:solidFill>
              </a:rPr>
              <a:t>It </a:t>
            </a:r>
            <a:r>
              <a:rPr lang="en-US" sz="1600" dirty="0">
                <a:solidFill>
                  <a:schemeClr val="tx1">
                    <a:lumMod val="85000"/>
                    <a:lumOff val="15000"/>
                  </a:schemeClr>
                </a:solidFill>
              </a:rPr>
              <a:t>allows you to run your receiver, servos, and other accessories from your main battery without using a separate lower voltage one</a:t>
            </a:r>
            <a:r>
              <a:rPr lang="en-US" sz="1600" dirty="0" smtClean="0">
                <a:solidFill>
                  <a:schemeClr val="tx1">
                    <a:lumMod val="85000"/>
                    <a:lumOff val="15000"/>
                  </a:schemeClr>
                </a:solidFill>
              </a:rPr>
              <a:t>.</a:t>
            </a:r>
          </a:p>
          <a:p>
            <a:pPr marL="285750" indent="-285750" algn="just">
              <a:buFont typeface="Arial" panose="020B0604020202020204" pitchFamily="34" charset="0"/>
              <a:buChar char="•"/>
            </a:pPr>
            <a:r>
              <a:rPr lang="en-US" sz="1600" dirty="0"/>
              <a:t>Switching regulator outputs 5.3V and 3A max.</a:t>
            </a:r>
          </a:p>
          <a:p>
            <a:pPr marL="285750" indent="-285750" algn="just">
              <a:buFont typeface="Arial" panose="020B0604020202020204" pitchFamily="34" charset="0"/>
              <a:buChar char="•"/>
            </a:pPr>
            <a:endParaRPr lang="en-IN" sz="1600" dirty="0">
              <a:solidFill>
                <a:schemeClr val="tx1">
                  <a:lumMod val="85000"/>
                  <a:lumOff val="15000"/>
                </a:schemeClr>
              </a:solidFill>
            </a:endParaRPr>
          </a:p>
        </p:txBody>
      </p:sp>
    </p:spTree>
    <p:extLst>
      <p:ext uri="{BB962C8B-B14F-4D97-AF65-F5344CB8AC3E}">
        <p14:creationId xmlns:p14="http://schemas.microsoft.com/office/powerpoint/2010/main" val="38888871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268</TotalTime>
  <Words>1385</Words>
  <Application>Microsoft Office PowerPoint</Application>
  <PresentationFormat>Widescreen</PresentationFormat>
  <Paragraphs>284</Paragraphs>
  <Slides>25</Slides>
  <Notes>25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25</vt:i4>
      </vt:variant>
    </vt:vector>
  </HeadingPairs>
  <TitlesOfParts>
    <vt:vector size="38" baseType="lpstr">
      <vt:lpstr>Arial</vt:lpstr>
      <vt:lpstr>Arial Rounded</vt:lpstr>
      <vt:lpstr>Bahnschrift</vt:lpstr>
      <vt:lpstr>Bookman Old Style</vt:lpstr>
      <vt:lpstr>Calibri</vt:lpstr>
      <vt:lpstr>Calisto MT</vt:lpstr>
      <vt:lpstr>Garamond</vt:lpstr>
      <vt:lpstr>Inter</vt:lpstr>
      <vt:lpstr>Open Sans</vt:lpstr>
      <vt:lpstr>Sitka Banner</vt:lpstr>
      <vt:lpstr>Times New Roman</vt:lpstr>
      <vt:lpstr>Wingdings</vt:lpstr>
      <vt:lpstr>Organic</vt:lpstr>
      <vt:lpstr>PowerPoint Presentation</vt:lpstr>
      <vt:lpstr>PowerPoint Presentation</vt:lpstr>
      <vt:lpstr>Introduction</vt:lpstr>
      <vt:lpstr>Problem Statement and Objective</vt:lpstr>
      <vt:lpstr>Literature Survey Table</vt:lpstr>
      <vt:lpstr>Block Diagram</vt:lpstr>
      <vt:lpstr>Hardware Requirements</vt:lpstr>
      <vt:lpstr>Specification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Block Diagram</vt:lpstr>
      <vt:lpstr>PowerPoint Presentation</vt:lpstr>
      <vt:lpstr>PowerPoint Presentation</vt:lpstr>
      <vt:lpstr>PowerPoint Presentation</vt:lpstr>
      <vt:lpstr>Budget Management</vt:lpstr>
      <vt:lpstr>Project Concept</vt:lpstr>
      <vt:lpstr>Conclusion and Future Scope</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SHRIHARI EKNATHE</dc:creator>
  <cp:lastModifiedBy>SHRIHARI EKNATHE</cp:lastModifiedBy>
  <cp:revision>37</cp:revision>
  <dcterms:created xsi:type="dcterms:W3CDTF">2022-02-10T21:14:56Z</dcterms:created>
  <dcterms:modified xsi:type="dcterms:W3CDTF">2022-09-16T08:40:41Z</dcterms:modified>
</cp:coreProperties>
</file>