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6"/>
  </p:notesMasterIdLst>
  <p:sldIdLst>
    <p:sldId id="256" r:id="rId3"/>
    <p:sldId id="258" r:id="rId4"/>
    <p:sldId id="282" r:id="rId5"/>
    <p:sldId id="284" r:id="rId6"/>
    <p:sldId id="286" r:id="rId7"/>
    <p:sldId id="285" r:id="rId8"/>
    <p:sldId id="273" r:id="rId9"/>
    <p:sldId id="263" r:id="rId10"/>
    <p:sldId id="288" r:id="rId11"/>
    <p:sldId id="265" r:id="rId12"/>
    <p:sldId id="283" r:id="rId13"/>
    <p:sldId id="290" r:id="rId14"/>
    <p:sldId id="289" r:id="rId15"/>
  </p:sldIdLst>
  <p:sldSz cx="12192000" cy="68580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5" name="PlaceHolder 1"/>
          <p:cNvSpPr>
            <a:spLocks noGrp="1"/>
          </p:cNvSpPr>
          <p:nvPr>
            <p:ph type="body"/>
          </p:nvPr>
        </p:nvSpPr>
        <p:spPr>
          <a:xfrm>
            <a:off x="756000" y="5078520"/>
            <a:ext cx="6047640" cy="4811040"/>
          </a:xfrm>
          <a:prstGeom prst="rect">
            <a:avLst/>
          </a:prstGeom>
        </p:spPr>
        <p:txBody>
          <a:bodyPr lIns="0" tIns="0" rIns="0" bIns="0"/>
          <a:lstStyle/>
          <a:p>
            <a:r>
              <a:rPr lang="en-IN" sz="2000" b="0" strike="noStrike" spc="-1">
                <a:solidFill>
                  <a:srgbClr val="000000"/>
                </a:solidFill>
                <a:uFill>
                  <a:solidFill>
                    <a:srgbClr val="FFFFFF"/>
                  </a:solidFill>
                </a:uFill>
                <a:latin typeface="Arial" panose="020B0604020202020204"/>
              </a:rPr>
              <a:t>Click to edit the notes format</a:t>
            </a:r>
          </a:p>
        </p:txBody>
      </p:sp>
      <p:sp>
        <p:nvSpPr>
          <p:cNvPr id="76" name="PlaceHolder 2"/>
          <p:cNvSpPr>
            <a:spLocks noGrp="1"/>
          </p:cNvSpPr>
          <p:nvPr>
            <p:ph type="hdr"/>
          </p:nvPr>
        </p:nvSpPr>
        <p:spPr>
          <a:xfrm>
            <a:off x="0" y="0"/>
            <a:ext cx="3280680" cy="534240"/>
          </a:xfrm>
          <a:prstGeom prst="rect">
            <a:avLst/>
          </a:prstGeom>
        </p:spPr>
        <p:txBody>
          <a:bodyPr lIns="0" tIns="0" rIns="0" bIns="0"/>
          <a:lstStyle/>
          <a:p>
            <a:r>
              <a:rPr lang="en-IN" sz="1400" b="0" strike="noStrike" spc="-1">
                <a:solidFill>
                  <a:srgbClr val="000000"/>
                </a:solidFill>
                <a:uFill>
                  <a:solidFill>
                    <a:srgbClr val="FFFFFF"/>
                  </a:solidFill>
                </a:uFill>
                <a:latin typeface="Times New Roman" panose="02020603050405020304"/>
              </a:rPr>
              <a:t> </a:t>
            </a:r>
          </a:p>
        </p:txBody>
      </p:sp>
      <p:sp>
        <p:nvSpPr>
          <p:cNvPr id="77" name="PlaceHolder 3"/>
          <p:cNvSpPr>
            <a:spLocks noGrp="1"/>
          </p:cNvSpPr>
          <p:nvPr>
            <p:ph type="dt"/>
          </p:nvPr>
        </p:nvSpPr>
        <p:spPr>
          <a:xfrm>
            <a:off x="4278960" y="0"/>
            <a:ext cx="3280680" cy="534240"/>
          </a:xfrm>
          <a:prstGeom prst="rect">
            <a:avLst/>
          </a:prstGeom>
        </p:spPr>
        <p:txBody>
          <a:bodyPr lIns="0" tIns="0" rIns="0" bIns="0"/>
          <a:lstStyle/>
          <a:p>
            <a:pPr algn="r"/>
            <a:r>
              <a:rPr lang="en-IN" sz="1400" b="0" strike="noStrike" spc="-1">
                <a:solidFill>
                  <a:srgbClr val="000000"/>
                </a:solidFill>
                <a:uFill>
                  <a:solidFill>
                    <a:srgbClr val="FFFFFF"/>
                  </a:solidFill>
                </a:uFill>
                <a:latin typeface="Times New Roman" panose="02020603050405020304"/>
              </a:rPr>
              <a:t> </a:t>
            </a:r>
          </a:p>
        </p:txBody>
      </p:sp>
      <p:sp>
        <p:nvSpPr>
          <p:cNvPr id="78" name="PlaceHolder 4"/>
          <p:cNvSpPr>
            <a:spLocks noGrp="1"/>
          </p:cNvSpPr>
          <p:nvPr>
            <p:ph type="ftr"/>
          </p:nvPr>
        </p:nvSpPr>
        <p:spPr>
          <a:xfrm>
            <a:off x="0" y="10157400"/>
            <a:ext cx="3280680" cy="534240"/>
          </a:xfrm>
          <a:prstGeom prst="rect">
            <a:avLst/>
          </a:prstGeom>
        </p:spPr>
        <p:txBody>
          <a:bodyPr lIns="0" tIns="0" rIns="0" bIns="0" anchor="b"/>
          <a:lstStyle/>
          <a:p>
            <a:r>
              <a:rPr lang="en-IN" sz="1400" b="0" strike="noStrike" spc="-1">
                <a:solidFill>
                  <a:srgbClr val="000000"/>
                </a:solidFill>
                <a:uFill>
                  <a:solidFill>
                    <a:srgbClr val="FFFFFF"/>
                  </a:solidFill>
                </a:uFill>
                <a:latin typeface="Times New Roman" panose="02020603050405020304"/>
              </a:rPr>
              <a:t> </a:t>
            </a:r>
          </a:p>
        </p:txBody>
      </p:sp>
      <p:sp>
        <p:nvSpPr>
          <p:cNvPr id="79" name="PlaceHolder 5"/>
          <p:cNvSpPr>
            <a:spLocks noGrp="1"/>
          </p:cNvSpPr>
          <p:nvPr>
            <p:ph type="sldNum"/>
          </p:nvPr>
        </p:nvSpPr>
        <p:spPr>
          <a:xfrm>
            <a:off x="4278960" y="10157400"/>
            <a:ext cx="3280680" cy="534240"/>
          </a:xfrm>
          <a:prstGeom prst="rect">
            <a:avLst/>
          </a:prstGeom>
        </p:spPr>
        <p:txBody>
          <a:bodyPr lIns="0" tIns="0" rIns="0" bIns="0" anchor="b"/>
          <a:lstStyle/>
          <a:p>
            <a:pPr algn="r"/>
            <a:fld id="{04743879-5C87-4208-8135-8E67083B45F6}" type="slidenum">
              <a:rPr lang="en-IN" sz="1400" b="0" strike="noStrike" spc="-1">
                <a:solidFill>
                  <a:srgbClr val="000000"/>
                </a:solidFill>
                <a:uFill>
                  <a:solidFill>
                    <a:srgbClr val="FFFFFF"/>
                  </a:solidFill>
                </a:uFill>
                <a:latin typeface="Times New Roman" panose="02020603050405020304"/>
              </a:rPr>
              <a:t>‹#›</a:t>
            </a:fld>
            <a:endParaRPr lang="en-IN" sz="1400" b="0" strike="noStrike" spc="-1">
              <a:solidFill>
                <a:srgbClr val="000000"/>
              </a:solidFill>
              <a:uFill>
                <a:solidFill>
                  <a:srgbClr val="FFFFFF"/>
                </a:solidFill>
              </a:uFill>
              <a:latin typeface="Times New Roman" panose="02020603050405020304"/>
            </a:endParaRPr>
          </a:p>
        </p:txBody>
      </p:sp>
    </p:spTree>
    <p:extLst>
      <p:ext uri="{BB962C8B-B14F-4D97-AF65-F5344CB8AC3E}">
        <p14:creationId xmlns:p14="http://schemas.microsoft.com/office/powerpoint/2010/main" val="3456991413"/>
      </p:ext>
    </p:extLst>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p:cNvSpPr>
          <p:nvPr>
            <p:ph type="body"/>
          </p:nvPr>
        </p:nvSpPr>
        <p:spPr>
          <a:xfrm>
            <a:off x="685800" y="4400640"/>
            <a:ext cx="5485320" cy="3599280"/>
          </a:xfrm>
          <a:prstGeom prst="rect">
            <a:avLst/>
          </a:prstGeom>
        </p:spPr>
        <p:txBody>
          <a:bodyPr lIns="0" tIns="0" rIns="0" bIns="0"/>
          <a:lstStyle/>
          <a:p>
            <a:endParaRPr lang="en-IN" sz="2000" b="0" strike="noStrike" spc="-1">
              <a:solidFill>
                <a:srgbClr val="000000"/>
              </a:solidFill>
              <a:uFill>
                <a:solidFill>
                  <a:srgbClr val="FFFFFF"/>
                </a:solidFill>
              </a:uFill>
              <a:latin typeface="Arial" panose="020B0604020202020204"/>
            </a:endParaRPr>
          </a:p>
          <a:p>
            <a:endParaRPr lang="en-IN" sz="2000" b="0" strike="noStrike" spc="-1">
              <a:solidFill>
                <a:srgbClr val="000000"/>
              </a:solidFill>
              <a:uFill>
                <a:solidFill>
                  <a:srgbClr val="FFFFFF"/>
                </a:solidFill>
              </a:uFill>
              <a:latin typeface="Arial" panose="020B0604020202020204"/>
            </a:endParaRPr>
          </a:p>
        </p:txBody>
      </p:sp>
    </p:spTree>
    <p:extLst>
      <p:ext uri="{BB962C8B-B14F-4D97-AF65-F5344CB8AC3E}">
        <p14:creationId xmlns:p14="http://schemas.microsoft.com/office/powerpoint/2010/main" val="3587638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1"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2"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34"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5"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pic>
        <p:nvPicPr>
          <p:cNvPr id="36" name="Picture 35"/>
          <p:cNvPicPr/>
          <p:nvPr/>
        </p:nvPicPr>
        <p:blipFill>
          <a:blip r:embed="rId2"/>
          <a:stretch>
            <a:fillRect/>
          </a:stretch>
        </p:blipFill>
        <p:spPr>
          <a:xfrm>
            <a:off x="3602880" y="1604520"/>
            <a:ext cx="4984920" cy="3977280"/>
          </a:xfrm>
          <a:prstGeom prst="rect">
            <a:avLst/>
          </a:prstGeom>
          <a:ln>
            <a:noFill/>
          </a:ln>
        </p:spPr>
      </p:pic>
      <p:pic>
        <p:nvPicPr>
          <p:cNvPr id="37" name="Picture 36"/>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2"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4"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6"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47"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1"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2"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3"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5"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6"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7"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9"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0"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1"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63"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4"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66"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8"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9"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71"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72"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pic>
        <p:nvPicPr>
          <p:cNvPr id="73" name="Picture 72"/>
          <p:cNvPicPr/>
          <p:nvPr/>
        </p:nvPicPr>
        <p:blipFill>
          <a:blip r:embed="rId2"/>
          <a:stretch>
            <a:fillRect/>
          </a:stretch>
        </p:blipFill>
        <p:spPr>
          <a:xfrm>
            <a:off x="3602880" y="1604520"/>
            <a:ext cx="4984920" cy="3977280"/>
          </a:xfrm>
          <a:prstGeom prst="rect">
            <a:avLst/>
          </a:prstGeom>
          <a:ln>
            <a:noFill/>
          </a:ln>
        </p:spPr>
      </p:pic>
      <p:pic>
        <p:nvPicPr>
          <p:cNvPr id="74" name="Picture 73"/>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5"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6"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9"/>
          <p:cNvPicPr/>
          <p:nvPr/>
        </p:nvPicPr>
        <p:blipFill>
          <a:blip r:embed="rId14"/>
          <a:stretch>
            <a:fillRect/>
          </a:stretch>
        </p:blipFill>
        <p:spPr>
          <a:xfrm>
            <a:off x="0" y="0"/>
            <a:ext cx="12207960" cy="6856920"/>
          </a:xfrm>
          <a:prstGeom prst="rect">
            <a:avLst/>
          </a:prstGeom>
          <a:ln w="9360">
            <a:noFill/>
          </a:ln>
        </p:spPr>
      </p:pic>
      <p:pic>
        <p:nvPicPr>
          <p:cNvPr id="2" name="Picture 2"/>
          <p:cNvPicPr/>
          <p:nvPr/>
        </p:nvPicPr>
        <p:blipFill>
          <a:blip r:embed="rId15"/>
          <a:stretch>
            <a:fillRect/>
          </a:stretch>
        </p:blipFill>
        <p:spPr>
          <a:xfrm>
            <a:off x="0" y="0"/>
            <a:ext cx="12207960" cy="6856920"/>
          </a:xfrm>
          <a:prstGeom prst="rect">
            <a:avLst/>
          </a:prstGeom>
          <a:ln w="9360">
            <a:noFill/>
          </a:ln>
        </p:spPr>
      </p:pic>
      <p:sp>
        <p:nvSpPr>
          <p:cNvPr id="3"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 name="PlaceHolder 2"/>
          <p:cNvSpPr>
            <a:spLocks noGrp="1"/>
          </p:cNvSpPr>
          <p:nvPr>
            <p:ph type="body"/>
          </p:nvPr>
        </p:nvSpPr>
        <p:spPr>
          <a:xfrm>
            <a:off x="609480" y="1604520"/>
            <a:ext cx="10972080" cy="397692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Click to edit the outline text format</a:t>
            </a:r>
          </a:p>
          <a:p>
            <a:pPr marL="864235" lvl="1" indent="-323850">
              <a:buClr>
                <a:srgbClr val="000000"/>
              </a:buClr>
              <a:buSzPct val="75000"/>
              <a:buFont typeface="Symbol" panose="05050102010706020507" charset="2"/>
              <a:buChar char=""/>
            </a:pPr>
            <a:r>
              <a:rPr lang="en-IN" sz="1800" b="0" strike="noStrike" spc="-1">
                <a:solidFill>
                  <a:srgbClr val="000000"/>
                </a:solidFill>
                <a:uFill>
                  <a:solidFill>
                    <a:srgbClr val="FFFFFF"/>
                  </a:solidFill>
                </a:uFill>
                <a:latin typeface="Arial" panose="020B0604020202020204"/>
              </a:rPr>
              <a:t>Second Outline Level</a:t>
            </a:r>
          </a:p>
          <a:p>
            <a:pPr marL="1296035" lvl="2" indent="-28829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Third Outline Level</a:t>
            </a:r>
          </a:p>
          <a:p>
            <a:pPr marL="1727835" lvl="3" indent="-215900">
              <a:buClr>
                <a:srgbClr val="000000"/>
              </a:buClr>
              <a:buSzPct val="75000"/>
              <a:buFont typeface="Symbol" panose="05050102010706020507" charset="2"/>
              <a:buChar char=""/>
            </a:pPr>
            <a:r>
              <a:rPr lang="en-IN" sz="1800" b="0" strike="noStrike" spc="-1">
                <a:solidFill>
                  <a:srgbClr val="000000"/>
                </a:solidFill>
                <a:uFill>
                  <a:solidFill>
                    <a:srgbClr val="FFFFFF"/>
                  </a:solidFill>
                </a:uFill>
                <a:latin typeface="Arial" panose="020B0604020202020204"/>
              </a:rPr>
              <a:t>Fourth Outline Level</a:t>
            </a:r>
          </a:p>
          <a:p>
            <a:pPr marL="2160270" lvl="4" indent="-21590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Fifth Outline Level</a:t>
            </a:r>
          </a:p>
          <a:p>
            <a:pPr marL="2592070" lvl="5" indent="-21590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Sixth Outline Level</a:t>
            </a:r>
          </a:p>
          <a:p>
            <a:pPr marL="3023870" lvl="6" indent="-21590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8" name="Picture 9"/>
          <p:cNvPicPr/>
          <p:nvPr/>
        </p:nvPicPr>
        <p:blipFill>
          <a:blip r:embed="rId14"/>
          <a:stretch>
            <a:fillRect/>
          </a:stretch>
        </p:blipFill>
        <p:spPr>
          <a:xfrm>
            <a:off x="0" y="0"/>
            <a:ext cx="12207960" cy="6856920"/>
          </a:xfrm>
          <a:prstGeom prst="rect">
            <a:avLst/>
          </a:prstGeom>
          <a:ln w="9360">
            <a:noFill/>
          </a:ln>
        </p:spPr>
      </p:pic>
      <p:sp>
        <p:nvSpPr>
          <p:cNvPr id="39"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panose="020B0604020202020204"/>
              </a:rPr>
              <a:t>Click to edit the title text format</a:t>
            </a:r>
          </a:p>
        </p:txBody>
      </p:sp>
      <p:sp>
        <p:nvSpPr>
          <p:cNvPr id="40" name="PlaceHolder 2"/>
          <p:cNvSpPr>
            <a:spLocks noGrp="1"/>
          </p:cNvSpPr>
          <p:nvPr>
            <p:ph type="body"/>
          </p:nvPr>
        </p:nvSpPr>
        <p:spPr>
          <a:xfrm>
            <a:off x="609480" y="1604520"/>
            <a:ext cx="10972440" cy="397728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IN" sz="3200" b="0" strike="noStrike" spc="-1">
                <a:solidFill>
                  <a:srgbClr val="000000"/>
                </a:solidFill>
                <a:uFill>
                  <a:solidFill>
                    <a:srgbClr val="FFFFFF"/>
                  </a:solidFill>
                </a:uFill>
                <a:latin typeface="Arial" panose="020B0604020202020204"/>
              </a:rPr>
              <a:t>Click to edit the outline text format</a:t>
            </a:r>
          </a:p>
          <a:p>
            <a:pPr marL="864235" lvl="1" indent="-323850">
              <a:buClr>
                <a:srgbClr val="000000"/>
              </a:buClr>
              <a:buSzPct val="75000"/>
              <a:buFont typeface="Symbol" panose="05050102010706020507" charset="2"/>
              <a:buChar char=""/>
            </a:pPr>
            <a:r>
              <a:rPr lang="en-IN" sz="2800" b="0" strike="noStrike" spc="-1">
                <a:solidFill>
                  <a:srgbClr val="000000"/>
                </a:solidFill>
                <a:uFill>
                  <a:solidFill>
                    <a:srgbClr val="FFFFFF"/>
                  </a:solidFill>
                </a:uFill>
                <a:latin typeface="Arial" panose="020B0604020202020204"/>
              </a:rPr>
              <a:t>Second Outline Level</a:t>
            </a:r>
          </a:p>
          <a:p>
            <a:pPr marL="1296035" lvl="2" indent="-288290">
              <a:buClr>
                <a:srgbClr val="000000"/>
              </a:buClr>
              <a:buSzPct val="45000"/>
              <a:buFont typeface="Wingdings" panose="05000000000000000000" pitchFamily="2" charset="2"/>
              <a:buChar char=""/>
            </a:pPr>
            <a:r>
              <a:rPr lang="en-IN" sz="2400" b="0" strike="noStrike" spc="-1">
                <a:solidFill>
                  <a:srgbClr val="000000"/>
                </a:solidFill>
                <a:uFill>
                  <a:solidFill>
                    <a:srgbClr val="FFFFFF"/>
                  </a:solidFill>
                </a:uFill>
                <a:latin typeface="Arial" panose="020B0604020202020204"/>
              </a:rPr>
              <a:t>Third Outline Level</a:t>
            </a:r>
          </a:p>
          <a:p>
            <a:pPr marL="1727835" lvl="3" indent="-215900">
              <a:buClr>
                <a:srgbClr val="000000"/>
              </a:buClr>
              <a:buSzPct val="75000"/>
              <a:buFont typeface="Symbol" panose="05050102010706020507" charset="2"/>
              <a:buChar char=""/>
            </a:pPr>
            <a:r>
              <a:rPr lang="en-IN" sz="2000" b="0" strike="noStrike" spc="-1">
                <a:solidFill>
                  <a:srgbClr val="000000"/>
                </a:solidFill>
                <a:uFill>
                  <a:solidFill>
                    <a:srgbClr val="FFFFFF"/>
                  </a:solidFill>
                </a:uFill>
                <a:latin typeface="Arial" panose="020B0604020202020204"/>
              </a:rPr>
              <a:t>Fourth Outline Level</a:t>
            </a:r>
          </a:p>
          <a:p>
            <a:pPr marL="2160270" lvl="4"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Fifth Outline Level</a:t>
            </a:r>
          </a:p>
          <a:p>
            <a:pPr marL="2592070" lvl="5"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Sixth Outline Level</a:t>
            </a:r>
          </a:p>
          <a:p>
            <a:pPr marL="3023870" lvl="6"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445770" y="476885"/>
            <a:ext cx="11536045" cy="1245870"/>
          </a:xfrm>
          <a:prstGeom prst="rect">
            <a:avLst/>
          </a:prstGeom>
        </p:spPr>
        <p:style>
          <a:lnRef idx="2">
            <a:schemeClr val="accent5"/>
          </a:lnRef>
          <a:fillRef idx="1">
            <a:schemeClr val="lt1"/>
          </a:fillRef>
          <a:effectRef idx="0">
            <a:schemeClr val="accent5"/>
          </a:effectRef>
          <a:fontRef idx="minor">
            <a:schemeClr val="dk1"/>
          </a:fontRef>
        </p:style>
        <p:txBody>
          <a:bodyPr lIns="90000" tIns="45000" rIns="90000" bIns="45000" anchor="ctr"/>
          <a:lstStyle/>
          <a:p>
            <a:pPr algn="ctr">
              <a:lnSpc>
                <a:spcPct val="100000"/>
              </a:lnSpc>
            </a:pPr>
            <a:r>
              <a:rPr lang="en-IN" sz="2800" b="1" strike="noStrike" spc="-1" dirty="0">
                <a:solidFill>
                  <a:schemeClr val="tx1"/>
                </a:solidFill>
                <a:effectLst>
                  <a:outerShdw blurRad="50800" dist="38100" dir="10800000" algn="r" rotWithShape="0">
                    <a:prstClr val="black">
                      <a:alpha val="40000"/>
                    </a:prstClr>
                  </a:outerShdw>
                </a:effectLst>
                <a:uFill>
                  <a:solidFill>
                    <a:srgbClr val="FFFFFF"/>
                  </a:solidFill>
                </a:uFill>
                <a:latin typeface="Times New Roman" panose="02020603050405020304"/>
                <a:ea typeface="SimSun" panose="02010600030101010101" pitchFamily="2" charset="-122"/>
              </a:rPr>
              <a:t>Crop Yield Prediction using Machine Learning</a:t>
            </a:r>
          </a:p>
        </p:txBody>
      </p:sp>
      <p:sp>
        <p:nvSpPr>
          <p:cNvPr id="81" name="CustomShape 2"/>
          <p:cNvSpPr/>
          <p:nvPr/>
        </p:nvSpPr>
        <p:spPr>
          <a:xfrm>
            <a:off x="551060" y="6309415"/>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IN" sz="1400" spc="-1" dirty="0">
                <a:solidFill>
                  <a:srgbClr val="000000"/>
                </a:solidFill>
                <a:uFill>
                  <a:solidFill>
                    <a:srgbClr val="FFFFFF"/>
                  </a:solidFill>
                </a:uFill>
                <a:latin typeface="Arial" panose="020B0604020202020204"/>
                <a:ea typeface="SimSun" panose="02010600030101010101" pitchFamily="2" charset="-122"/>
              </a:rPr>
              <a:t>27/</a:t>
            </a:r>
            <a:r>
              <a:rPr lang="en-IN" sz="1400" b="0" strike="noStrike" spc="-1" dirty="0">
                <a:solidFill>
                  <a:srgbClr val="000000"/>
                </a:solidFill>
                <a:uFill>
                  <a:solidFill>
                    <a:srgbClr val="FFFFFF"/>
                  </a:solidFill>
                </a:uFill>
                <a:latin typeface="Arial" panose="020B0604020202020204"/>
                <a:ea typeface="SimSun" panose="02010600030101010101" pitchFamily="2" charset="-122"/>
              </a:rPr>
              <a:t>08/2023</a:t>
            </a:r>
            <a:endParaRPr lang="en-IN" sz="1800" b="0" strike="noStrike" spc="-1" dirty="0">
              <a:solidFill>
                <a:srgbClr val="000000"/>
              </a:solidFill>
              <a:uFill>
                <a:solidFill>
                  <a:srgbClr val="FFFFFF"/>
                </a:solidFill>
              </a:uFill>
              <a:latin typeface="Arial" panose="020B0604020202020204"/>
            </a:endParaRPr>
          </a:p>
        </p:txBody>
      </p:sp>
      <p:sp>
        <p:nvSpPr>
          <p:cNvPr id="82" name="CustomShape 3"/>
          <p:cNvSpPr/>
          <p:nvPr/>
        </p:nvSpPr>
        <p:spPr>
          <a:xfrm>
            <a:off x="873756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r">
              <a:lnSpc>
                <a:spcPct val="100000"/>
              </a:lnSpc>
            </a:pPr>
            <a:fld id="{98EFF522-4416-4CEC-98B2-9E9F656C6F6B}" type="slidenum">
              <a:rPr lang="en-IN" sz="1400" b="0" strike="noStrike" spc="-1">
                <a:solidFill>
                  <a:srgbClr val="000000"/>
                </a:solidFill>
                <a:uFill>
                  <a:solidFill>
                    <a:srgbClr val="FFFFFF"/>
                  </a:solidFill>
                </a:uFill>
                <a:latin typeface="Arial" panose="020B0604020202020204"/>
                <a:ea typeface="SimSun" panose="02010600030101010101" pitchFamily="2" charset="-122"/>
              </a:rPr>
              <a:t>1</a:t>
            </a:fld>
            <a:endParaRPr lang="en-IN" sz="1800" b="0" strike="noStrike" spc="-1">
              <a:solidFill>
                <a:srgbClr val="000000"/>
              </a:solidFill>
              <a:uFill>
                <a:solidFill>
                  <a:srgbClr val="FFFFFF"/>
                </a:solidFill>
              </a:uFill>
              <a:latin typeface="Arial" panose="020B0604020202020204"/>
            </a:endParaRPr>
          </a:p>
        </p:txBody>
      </p:sp>
      <p:sp>
        <p:nvSpPr>
          <p:cNvPr id="83" name="CustomShape 4"/>
          <p:cNvSpPr/>
          <p:nvPr/>
        </p:nvSpPr>
        <p:spPr>
          <a:xfrm>
            <a:off x="8616315" y="5085080"/>
            <a:ext cx="2136140" cy="1461135"/>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lstStyle/>
          <a:p>
            <a:pPr algn="l">
              <a:lnSpc>
                <a:spcPct val="100000"/>
              </a:lnSpc>
            </a:pPr>
            <a:r>
              <a:rPr lang="en-IN" sz="1800" b="1" strike="noStrike" spc="-1" dirty="0">
                <a:solidFill>
                  <a:srgbClr val="000000"/>
                </a:solidFill>
                <a:uFill>
                  <a:solidFill>
                    <a:srgbClr val="FFFFFF"/>
                  </a:solidFill>
                </a:uFill>
                <a:latin typeface="Arial" panose="020B0604020202020204"/>
                <a:ea typeface="SimSun" panose="02010600030101010101" pitchFamily="2" charset="-122"/>
              </a:rPr>
              <a:t>Submitted By:</a:t>
            </a:r>
            <a:r>
              <a:rPr lang="en-IN" sz="1800" b="0" strike="noStrike" spc="-1" dirty="0">
                <a:solidFill>
                  <a:srgbClr val="000000"/>
                </a:solidFill>
                <a:uFill>
                  <a:solidFill>
                    <a:srgbClr val="FFFFFF"/>
                  </a:solidFill>
                </a:uFill>
                <a:latin typeface="Times New Roman" panose="02020603050405020304"/>
                <a:ea typeface="SimSun" panose="02010600030101010101" pitchFamily="2" charset="-122"/>
              </a:rPr>
              <a:t> </a:t>
            </a:r>
          </a:p>
          <a:p>
            <a:pPr algn="l">
              <a:lnSpc>
                <a:spcPct val="30000"/>
              </a:lnSpc>
            </a:pPr>
            <a:endParaRPr lang="en-IN" sz="1800" b="0" strike="noStrike" spc="-1" dirty="0">
              <a:solidFill>
                <a:srgbClr val="000000"/>
              </a:solidFill>
              <a:uFill>
                <a:solidFill>
                  <a:srgbClr val="FFFFFF"/>
                </a:solidFill>
              </a:uFill>
              <a:latin typeface="Arial" panose="020B0604020202020204"/>
            </a:endParaRPr>
          </a:p>
          <a:p>
            <a:pPr algn="l">
              <a:lnSpc>
                <a:spcPct val="110000"/>
              </a:lnSpc>
            </a:pPr>
            <a:r>
              <a:rPr lang="en-IN" sz="1800" b="0" strike="noStrike" spc="-1" dirty="0" err="1">
                <a:solidFill>
                  <a:srgbClr val="000000"/>
                </a:solidFill>
                <a:uFill>
                  <a:solidFill>
                    <a:srgbClr val="FFFFFF"/>
                  </a:solidFill>
                </a:uFill>
                <a:latin typeface="Arial" panose="020B0604020202020204"/>
                <a:ea typeface="SimSun" panose="02010600030101010101" pitchFamily="2" charset="-122"/>
              </a:rPr>
              <a:t>Pradnya</a:t>
            </a:r>
            <a:r>
              <a:rPr lang="en-IN" spc="-1" dirty="0">
                <a:solidFill>
                  <a:srgbClr val="000000"/>
                </a:solidFill>
                <a:uFill>
                  <a:solidFill>
                    <a:srgbClr val="FFFFFF"/>
                  </a:solidFill>
                </a:uFill>
                <a:latin typeface="Arial" panose="020B0604020202020204"/>
                <a:ea typeface="SimSun" panose="02010600030101010101" pitchFamily="2" charset="-122"/>
              </a:rPr>
              <a:t> Bhosale</a:t>
            </a:r>
            <a:r>
              <a:rPr lang="en-IN" sz="1800" b="0" strike="noStrike" spc="-1" dirty="0">
                <a:solidFill>
                  <a:srgbClr val="000000"/>
                </a:solidFill>
                <a:uFill>
                  <a:solidFill>
                    <a:srgbClr val="FFFFFF"/>
                  </a:solidFill>
                </a:uFill>
                <a:latin typeface="Arial" panose="020B0604020202020204"/>
                <a:ea typeface="SimSun" panose="02010600030101010101" pitchFamily="2" charset="-122"/>
              </a:rPr>
              <a:t> </a:t>
            </a:r>
            <a:r>
              <a:rPr lang="en-IN" spc="-1" dirty="0">
                <a:solidFill>
                  <a:srgbClr val="000000"/>
                </a:solidFill>
                <a:uFill>
                  <a:solidFill>
                    <a:srgbClr val="FFFFFF"/>
                  </a:solidFill>
                </a:uFill>
                <a:latin typeface="Arial" panose="020B0604020202020204"/>
                <a:ea typeface="SimSun" panose="02010600030101010101" pitchFamily="2" charset="-122"/>
                <a:sym typeface="+mn-ea"/>
              </a:rPr>
              <a:t>(220343025009)</a:t>
            </a:r>
            <a:endParaRPr lang="en-IN" b="0" strike="noStrike" spc="-1" dirty="0">
              <a:solidFill>
                <a:srgbClr val="000000"/>
              </a:solidFill>
              <a:uFill>
                <a:solidFill>
                  <a:srgbClr val="FFFFFF"/>
                </a:solidFill>
              </a:uFill>
              <a:latin typeface="Arial" panose="020B0604020202020204"/>
            </a:endParaRPr>
          </a:p>
          <a:p>
            <a:pPr algn="l">
              <a:lnSpc>
                <a:spcPct val="110000"/>
              </a:lnSpc>
            </a:pPr>
            <a:r>
              <a:rPr lang="en-IN" spc="-1" dirty="0">
                <a:solidFill>
                  <a:srgbClr val="000000"/>
                </a:solidFill>
                <a:uFill>
                  <a:solidFill>
                    <a:srgbClr val="FFFFFF"/>
                  </a:solidFill>
                </a:uFill>
                <a:latin typeface="Arial" panose="020B0604020202020204"/>
                <a:ea typeface="SimSun" panose="02010600030101010101" pitchFamily="2" charset="-122"/>
              </a:rPr>
              <a:t>Neha </a:t>
            </a:r>
            <a:r>
              <a:rPr lang="en-IN" spc="-1" dirty="0" err="1">
                <a:solidFill>
                  <a:srgbClr val="000000"/>
                </a:solidFill>
                <a:uFill>
                  <a:solidFill>
                    <a:srgbClr val="FFFFFF"/>
                  </a:solidFill>
                </a:uFill>
                <a:latin typeface="Arial" panose="020B0604020202020204"/>
                <a:ea typeface="SimSun" panose="02010600030101010101" pitchFamily="2" charset="-122"/>
              </a:rPr>
              <a:t>Ghadage</a:t>
            </a:r>
            <a:r>
              <a:rPr lang="en-IN" sz="1800" b="0" strike="noStrike" spc="-1" dirty="0">
                <a:solidFill>
                  <a:srgbClr val="000000"/>
                </a:solidFill>
                <a:uFill>
                  <a:solidFill>
                    <a:srgbClr val="FFFFFF"/>
                  </a:solidFill>
                </a:uFill>
                <a:latin typeface="Arial" panose="020B0604020202020204"/>
                <a:ea typeface="SimSun" panose="02010600030101010101" pitchFamily="2" charset="-122"/>
              </a:rPr>
              <a:t> </a:t>
            </a:r>
            <a:r>
              <a:rPr lang="en-IN" spc="-1" dirty="0">
                <a:solidFill>
                  <a:srgbClr val="000000"/>
                </a:solidFill>
                <a:uFill>
                  <a:solidFill>
                    <a:srgbClr val="FFFFFF"/>
                  </a:solidFill>
                </a:uFill>
                <a:latin typeface="Arial" panose="020B0604020202020204"/>
                <a:ea typeface="SimSun" panose="02010600030101010101" pitchFamily="2" charset="-122"/>
                <a:sym typeface="+mn-ea"/>
              </a:rPr>
              <a:t>(220343025010)</a:t>
            </a:r>
          </a:p>
          <a:p>
            <a:pPr>
              <a:lnSpc>
                <a:spcPct val="110000"/>
              </a:lnSpc>
            </a:pPr>
            <a:r>
              <a:rPr lang="en-IN" spc="-1" dirty="0">
                <a:solidFill>
                  <a:srgbClr val="000000"/>
                </a:solidFill>
                <a:uFill>
                  <a:solidFill>
                    <a:srgbClr val="FFFFFF"/>
                  </a:solidFill>
                </a:uFill>
                <a:ea typeface="SimSun" panose="02010600030101010101" pitchFamily="2" charset="-122"/>
              </a:rPr>
              <a:t>Shrikant </a:t>
            </a:r>
            <a:r>
              <a:rPr lang="en-IN" spc="-1" dirty="0" err="1">
                <a:solidFill>
                  <a:srgbClr val="000000"/>
                </a:solidFill>
                <a:uFill>
                  <a:solidFill>
                    <a:srgbClr val="FFFFFF"/>
                  </a:solidFill>
                </a:uFill>
                <a:ea typeface="SimSun" panose="02010600030101010101" pitchFamily="2" charset="-122"/>
              </a:rPr>
              <a:t>Shingne</a:t>
            </a:r>
            <a:r>
              <a:rPr lang="en-IN" spc="-1" dirty="0">
                <a:solidFill>
                  <a:srgbClr val="000000"/>
                </a:solidFill>
                <a:uFill>
                  <a:solidFill>
                    <a:srgbClr val="FFFFFF"/>
                  </a:solidFill>
                </a:uFill>
                <a:ea typeface="SimSun" panose="02010600030101010101" pitchFamily="2" charset="-122"/>
              </a:rPr>
              <a:t> (220343025045)</a:t>
            </a:r>
          </a:p>
          <a:p>
            <a:pPr>
              <a:lnSpc>
                <a:spcPct val="110000"/>
              </a:lnSpc>
            </a:pPr>
            <a:r>
              <a:rPr lang="en-IN" sz="1800" b="0" strike="noStrike" spc="-1" dirty="0">
                <a:solidFill>
                  <a:srgbClr val="000000"/>
                </a:solidFill>
                <a:uFill>
                  <a:solidFill>
                    <a:srgbClr val="FFFFFF"/>
                  </a:solidFill>
                </a:uFill>
                <a:latin typeface="Arial" panose="020B0604020202020204"/>
                <a:ea typeface="SimSun" panose="02010600030101010101" pitchFamily="2" charset="-122"/>
              </a:rPr>
              <a:t>Hitesh </a:t>
            </a:r>
            <a:r>
              <a:rPr lang="en-IN" sz="1800" b="0" strike="noStrike" spc="-1" dirty="0" err="1">
                <a:solidFill>
                  <a:srgbClr val="000000"/>
                </a:solidFill>
                <a:uFill>
                  <a:solidFill>
                    <a:srgbClr val="FFFFFF"/>
                  </a:solidFill>
                </a:uFill>
                <a:latin typeface="Arial" panose="020B0604020202020204"/>
                <a:ea typeface="SimSun" panose="02010600030101010101" pitchFamily="2" charset="-122"/>
              </a:rPr>
              <a:t>Upare</a:t>
            </a:r>
            <a:r>
              <a:rPr lang="en-IN" sz="1800" b="0" strike="noStrike" spc="-1" dirty="0">
                <a:solidFill>
                  <a:srgbClr val="000000"/>
                </a:solidFill>
                <a:uFill>
                  <a:solidFill>
                    <a:srgbClr val="FFFFFF"/>
                  </a:solidFill>
                </a:uFill>
                <a:latin typeface="Arial" panose="020B0604020202020204"/>
                <a:ea typeface="SimSun" panose="02010600030101010101" pitchFamily="2" charset="-122"/>
              </a:rPr>
              <a:t> </a:t>
            </a:r>
            <a:r>
              <a:rPr lang="en-IN" spc="-1" dirty="0">
                <a:solidFill>
                  <a:srgbClr val="000000"/>
                </a:solidFill>
                <a:uFill>
                  <a:solidFill>
                    <a:srgbClr val="FFFFFF"/>
                  </a:solidFill>
                </a:uFill>
                <a:latin typeface="Arial" panose="020B0604020202020204"/>
                <a:ea typeface="SimSun" panose="02010600030101010101" pitchFamily="2" charset="-122"/>
                <a:sym typeface="+mn-ea"/>
              </a:rPr>
              <a:t>(220343025052)</a:t>
            </a:r>
            <a:endParaRPr lang="en-IN" b="0" strike="noStrike" spc="-1" dirty="0">
              <a:solidFill>
                <a:srgbClr val="000000"/>
              </a:solidFill>
              <a:uFill>
                <a:solidFill>
                  <a:srgbClr val="FFFFFF"/>
                </a:solidFill>
              </a:uFill>
              <a:latin typeface="Arial" panose="020B0604020202020204"/>
            </a:endParaRPr>
          </a:p>
          <a:p>
            <a:pPr algn="l">
              <a:lnSpc>
                <a:spcPct val="110000"/>
              </a:lnSpc>
            </a:pPr>
            <a:endParaRPr lang="en-IN" sz="1800" b="0" strike="noStrike" spc="-1" dirty="0">
              <a:solidFill>
                <a:srgbClr val="000000"/>
              </a:solidFill>
              <a:uFill>
                <a:solidFill>
                  <a:srgbClr val="FFFFFF"/>
                </a:solidFill>
              </a:uFill>
              <a:latin typeface="Arial" panose="020B0604020202020204"/>
            </a:endParaRPr>
          </a:p>
        </p:txBody>
      </p:sp>
      <p:pic>
        <p:nvPicPr>
          <p:cNvPr id="84" name="Picture 1"/>
          <p:cNvPicPr/>
          <p:nvPr/>
        </p:nvPicPr>
        <p:blipFill>
          <a:blip r:embed="rId2"/>
          <a:stretch>
            <a:fillRect/>
          </a:stretch>
        </p:blipFill>
        <p:spPr>
          <a:xfrm>
            <a:off x="4745355" y="2637155"/>
            <a:ext cx="2936875" cy="1099185"/>
          </a:xfrm>
          <a:prstGeom prst="rect">
            <a:avLst/>
          </a:prstGeom>
          <a:ln w="9360">
            <a:noFill/>
          </a:ln>
        </p:spPr>
      </p:pic>
      <p:sp>
        <p:nvSpPr>
          <p:cNvPr id="85" name="CustomShape 5"/>
          <p:cNvSpPr/>
          <p:nvPr/>
        </p:nvSpPr>
        <p:spPr>
          <a:xfrm>
            <a:off x="571635" y="5157325"/>
            <a:ext cx="2823480" cy="912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IN" sz="1800" b="1" strike="noStrike" spc="-1" dirty="0">
                <a:solidFill>
                  <a:srgbClr val="000000"/>
                </a:solidFill>
                <a:uFill>
                  <a:solidFill>
                    <a:srgbClr val="FFFFFF"/>
                  </a:solidFill>
                </a:uFill>
                <a:latin typeface="Arial" panose="020B0604020202020204"/>
                <a:ea typeface="SimSun" panose="02010600030101010101" pitchFamily="2" charset="-122"/>
              </a:rPr>
              <a:t>Guided By:</a:t>
            </a:r>
          </a:p>
          <a:p>
            <a:pPr>
              <a:lnSpc>
                <a:spcPct val="30000"/>
              </a:lnSpc>
            </a:pPr>
            <a:endParaRPr lang="en-IN" sz="1800" b="0" strike="noStrike" spc="-1" dirty="0">
              <a:solidFill>
                <a:srgbClr val="000000"/>
              </a:solidFill>
              <a:uFill>
                <a:solidFill>
                  <a:srgbClr val="FFFFFF"/>
                </a:solidFill>
              </a:uFill>
              <a:latin typeface="Arial" panose="020B0604020202020204"/>
            </a:endParaRPr>
          </a:p>
          <a:p>
            <a:pPr>
              <a:lnSpc>
                <a:spcPct val="100000"/>
              </a:lnSpc>
            </a:pPr>
            <a:r>
              <a:rPr lang="en-IN" sz="1800" b="0" strike="noStrike" spc="-1" dirty="0">
                <a:solidFill>
                  <a:srgbClr val="000000"/>
                </a:solidFill>
                <a:uFill>
                  <a:solidFill>
                    <a:srgbClr val="FFFFFF"/>
                  </a:solidFill>
                </a:uFill>
                <a:latin typeface="Arial" panose="020B0604020202020204"/>
                <a:ea typeface="SimSun" panose="02010600030101010101" pitchFamily="2" charset="-122"/>
              </a:rPr>
              <a:t>Mr. Anay </a:t>
            </a:r>
            <a:r>
              <a:rPr lang="en-IN" sz="1800" b="0" strike="noStrike" spc="-1" dirty="0" err="1">
                <a:solidFill>
                  <a:srgbClr val="000000"/>
                </a:solidFill>
                <a:uFill>
                  <a:solidFill>
                    <a:srgbClr val="FFFFFF"/>
                  </a:solidFill>
                </a:uFill>
                <a:latin typeface="Arial" panose="020B0604020202020204"/>
                <a:ea typeface="SimSun" panose="02010600030101010101" pitchFamily="2" charset="-122"/>
              </a:rPr>
              <a:t>Tamhankar</a:t>
            </a:r>
            <a:r>
              <a:rPr lang="en-IN" sz="1800" b="0" strike="noStrike" spc="-1" dirty="0">
                <a:solidFill>
                  <a:srgbClr val="000000"/>
                </a:solidFill>
                <a:uFill>
                  <a:solidFill>
                    <a:srgbClr val="FFFFFF"/>
                  </a:solidFill>
                </a:uFill>
                <a:latin typeface="Arial" panose="020B0604020202020204"/>
                <a:ea typeface="SimSun" panose="02010600030101010101" pitchFamily="2" charset="-122"/>
              </a:rPr>
              <a:t> </a:t>
            </a:r>
            <a:endParaRPr lang="en-IN" sz="1800" b="0" strike="noStrike" spc="-1" dirty="0">
              <a:solidFill>
                <a:srgbClr val="000000"/>
              </a:solidFill>
              <a:uFill>
                <a:solidFill>
                  <a:srgbClr val="FFFFFF"/>
                </a:solidFill>
              </a:uFill>
              <a:latin typeface="Arial" panose="020B0604020202020204"/>
            </a:endParaRPr>
          </a:p>
          <a:p>
            <a:pPr>
              <a:lnSpc>
                <a:spcPct val="100000"/>
              </a:lnSpc>
            </a:pPr>
            <a:r>
              <a:rPr lang="en-IN" sz="1800" b="0" strike="noStrike" spc="-1" dirty="0">
                <a:solidFill>
                  <a:srgbClr val="000000"/>
                </a:solidFill>
                <a:uFill>
                  <a:solidFill>
                    <a:srgbClr val="FFFFFF"/>
                  </a:solidFill>
                </a:uFill>
                <a:latin typeface="Arial" panose="020B0604020202020204"/>
                <a:ea typeface="SimSun" panose="02010600030101010101" pitchFamily="2" charset="-122"/>
              </a:rPr>
              <a:t>Mr. Prasad Deshmukh</a:t>
            </a:r>
            <a:endParaRPr lang="en-IN" sz="1800" b="0" strike="noStrike" spc="-1" dirty="0">
              <a:solidFill>
                <a:srgbClr val="000000"/>
              </a:solidFill>
              <a:uFill>
                <a:solidFill>
                  <a:srgbClr val="FFFFFF"/>
                </a:solidFill>
              </a:uFill>
              <a:latin typeface="Arial" panose="020B0604020202020204"/>
            </a:endParaRPr>
          </a:p>
        </p:txBody>
      </p:sp>
    </p:spTree>
  </p:cSld>
  <p:clrMapOvr>
    <a:masterClrMapping/>
  </p:clrMapOvr>
  <p:transition>
    <p:push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609480" y="190440"/>
            <a:ext cx="10971720" cy="58140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lstStyle/>
          <a:p>
            <a:endParaRPr lang="en-IN" sz="2800" b="1" u="sng" strike="noStrike" spc="-1" dirty="0">
              <a:solidFill>
                <a:srgbClr val="C00000"/>
              </a:solidFill>
              <a:uFill>
                <a:solidFill>
                  <a:srgbClr val="FFFFFF"/>
                </a:solidFill>
              </a:uFill>
              <a:latin typeface="Arial" panose="020B0604020202020204"/>
              <a:ea typeface="DejaVu Sans"/>
            </a:endParaRPr>
          </a:p>
          <a:p>
            <a:endParaRPr lang="en-IN" sz="2800" b="1" u="sng" spc="-1" dirty="0">
              <a:solidFill>
                <a:srgbClr val="C00000"/>
              </a:solidFill>
              <a:uFill>
                <a:solidFill>
                  <a:srgbClr val="FFFFFF"/>
                </a:solidFill>
              </a:uFill>
              <a:latin typeface="Arial" panose="020B0604020202020204"/>
              <a:ea typeface="DejaVu Sans"/>
            </a:endParaRPr>
          </a:p>
          <a:p>
            <a:endParaRPr lang="en-IN" sz="2800" b="1" u="sng" strike="noStrike" spc="-1" dirty="0">
              <a:solidFill>
                <a:srgbClr val="C00000"/>
              </a:solidFill>
              <a:uFill>
                <a:solidFill>
                  <a:srgbClr val="FFFFFF"/>
                </a:solidFill>
              </a:uFill>
              <a:latin typeface="Arial" panose="020B0604020202020204"/>
              <a:ea typeface="DejaVu Sans"/>
            </a:endParaRPr>
          </a:p>
          <a:p>
            <a:endParaRPr lang="en-IN" sz="2800" b="1" u="sng" spc="-1" dirty="0">
              <a:solidFill>
                <a:srgbClr val="C00000"/>
              </a:solidFill>
              <a:uFill>
                <a:solidFill>
                  <a:srgbClr val="FFFFFF"/>
                </a:solidFill>
              </a:uFill>
              <a:latin typeface="Arial" panose="020B0604020202020204"/>
              <a:ea typeface="DejaVu Sans"/>
            </a:endParaRPr>
          </a:p>
          <a:p>
            <a:endParaRPr lang="en-IN" sz="2800" b="1" u="sng" strike="noStrike" spc="-1" dirty="0">
              <a:solidFill>
                <a:srgbClr val="C00000"/>
              </a:solidFill>
              <a:uFill>
                <a:solidFill>
                  <a:srgbClr val="FFFFFF"/>
                </a:solidFill>
              </a:uFill>
              <a:latin typeface="Arial" panose="020B0604020202020204"/>
              <a:ea typeface="DejaVu Sans"/>
            </a:endParaRPr>
          </a:p>
          <a:p>
            <a:endParaRPr lang="en-IN" sz="2800" b="1" u="sng" spc="-1" dirty="0">
              <a:solidFill>
                <a:srgbClr val="C00000"/>
              </a:solidFill>
              <a:uFill>
                <a:solidFill>
                  <a:srgbClr val="FFFFFF"/>
                </a:solidFill>
              </a:uFill>
              <a:latin typeface="Arial" panose="020B0604020202020204"/>
              <a:ea typeface="DejaVu Sans"/>
            </a:endParaRPr>
          </a:p>
          <a:p>
            <a:endParaRPr lang="en-IN" sz="2800" b="1" u="sng" strike="noStrike" spc="-1" dirty="0">
              <a:solidFill>
                <a:srgbClr val="C00000"/>
              </a:solidFill>
              <a:uFill>
                <a:solidFill>
                  <a:srgbClr val="FFFFFF"/>
                </a:solidFill>
              </a:uFill>
              <a:latin typeface="Arial" panose="020B0604020202020204"/>
              <a:ea typeface="DejaVu Sans"/>
            </a:endParaRPr>
          </a:p>
          <a:p>
            <a:r>
              <a:rPr lang="en-IN" sz="2800" b="1" spc="-1" dirty="0">
                <a:solidFill>
                  <a:srgbClr val="C00000"/>
                </a:solidFill>
                <a:uFill>
                  <a:solidFill>
                    <a:srgbClr val="FFFFFF"/>
                  </a:solidFill>
                </a:uFill>
              </a:rPr>
              <a:t>Data Visualization &amp; Representation</a:t>
            </a:r>
          </a:p>
          <a:p>
            <a:pPr marL="457200" indent="-457200">
              <a:buFont typeface="Arial" panose="020B0604020202020204" pitchFamily="34" charset="0"/>
              <a:buChar char="•"/>
            </a:pPr>
            <a:endParaRPr lang="en-IN" sz="2800" b="1" u="sng" spc="-1" dirty="0">
              <a:solidFill>
                <a:srgbClr val="C00000"/>
              </a:solidFill>
              <a:uFill>
                <a:solidFill>
                  <a:srgbClr val="FFFFFF"/>
                </a:solidFill>
              </a:uFill>
              <a:latin typeface="Arial" panose="020B0604020202020204"/>
              <a:ea typeface="DejaVu Sans"/>
            </a:endParaRPr>
          </a:p>
          <a:p>
            <a:endParaRPr lang="en-IN" sz="2800" b="1" u="sng" strike="noStrike" spc="-1" dirty="0">
              <a:solidFill>
                <a:srgbClr val="C00000"/>
              </a:solidFill>
              <a:uFill>
                <a:solidFill>
                  <a:srgbClr val="FFFFFF"/>
                </a:solidFill>
              </a:uFill>
              <a:latin typeface="Arial" panose="020B0604020202020204"/>
              <a:ea typeface="DejaVu Sans"/>
            </a:endParaRPr>
          </a:p>
          <a:p>
            <a:endParaRPr lang="en-IN" sz="2800" b="1" u="sng" spc="-1" dirty="0">
              <a:solidFill>
                <a:srgbClr val="C00000"/>
              </a:solidFill>
              <a:uFill>
                <a:solidFill>
                  <a:srgbClr val="FFFFFF"/>
                </a:solidFill>
              </a:uFill>
              <a:latin typeface="Arial" panose="020B0604020202020204"/>
              <a:ea typeface="DejaVu Sans"/>
            </a:endParaRPr>
          </a:p>
          <a:p>
            <a:endParaRPr lang="en-IN" sz="2800" b="1" u="sng" strike="noStrike" spc="-1" dirty="0">
              <a:solidFill>
                <a:srgbClr val="C00000"/>
              </a:solidFill>
              <a:uFill>
                <a:solidFill>
                  <a:srgbClr val="FFFFFF"/>
                </a:solidFill>
              </a:uFill>
              <a:latin typeface="Arial" panose="020B0604020202020204"/>
              <a:ea typeface="DejaVu Sans"/>
            </a:endParaRPr>
          </a:p>
          <a:p>
            <a:endParaRPr lang="en-IN" sz="2800" b="1" u="sng" spc="-1" dirty="0">
              <a:solidFill>
                <a:srgbClr val="C00000"/>
              </a:solidFill>
              <a:uFill>
                <a:solidFill>
                  <a:srgbClr val="FFFFFF"/>
                </a:solidFill>
              </a:uFill>
              <a:latin typeface="Arial" panose="020B0604020202020204"/>
              <a:ea typeface="DejaVu Sans"/>
            </a:endParaRPr>
          </a:p>
          <a:p>
            <a:endParaRPr lang="en-IN" sz="2800" b="1" u="sng" strike="noStrike" spc="-1" dirty="0">
              <a:solidFill>
                <a:srgbClr val="C00000"/>
              </a:solidFill>
              <a:uFill>
                <a:solidFill>
                  <a:srgbClr val="FFFFFF"/>
                </a:solidFill>
              </a:uFill>
              <a:latin typeface="Arial" panose="020B0604020202020204"/>
              <a:ea typeface="DejaVu Sans"/>
            </a:endParaRPr>
          </a:p>
          <a:p>
            <a:endParaRPr lang="en-IN" sz="2800" b="1" u="sng" spc="-1" dirty="0">
              <a:solidFill>
                <a:srgbClr val="C00000"/>
              </a:solidFill>
              <a:uFill>
                <a:solidFill>
                  <a:srgbClr val="FFFFFF"/>
                </a:solidFill>
              </a:uFill>
              <a:latin typeface="Arial" panose="020B0604020202020204"/>
              <a:ea typeface="DejaVu Sans"/>
            </a:endParaRPr>
          </a:p>
          <a:p>
            <a:r>
              <a:rPr lang="en-IN" sz="2800" b="1" u="sng" strike="noStrike" spc="-1" dirty="0">
                <a:solidFill>
                  <a:srgbClr val="C00000"/>
                </a:solidFill>
                <a:uFill>
                  <a:solidFill>
                    <a:srgbClr val="FFFFFF"/>
                  </a:solidFill>
                </a:uFill>
                <a:latin typeface="Arial" panose="020B0604020202020204"/>
                <a:ea typeface="DejaVu Sans"/>
              </a:rPr>
              <a:t>	</a:t>
            </a:r>
            <a:endParaRPr lang="en-IN" sz="3600" b="1" strike="noStrike" spc="-1" dirty="0">
              <a:solidFill>
                <a:srgbClr val="C00000"/>
              </a:solidFill>
              <a:uFill>
                <a:solidFill>
                  <a:srgbClr val="FFFFFF"/>
                </a:solidFill>
              </a:uFill>
              <a:latin typeface="Arial" panose="020B0604020202020204"/>
              <a:ea typeface="DejaVu Sans"/>
            </a:endParaRPr>
          </a:p>
        </p:txBody>
      </p:sp>
      <p:pic>
        <p:nvPicPr>
          <p:cNvPr id="143" name="Picture 1"/>
          <p:cNvPicPr/>
          <p:nvPr/>
        </p:nvPicPr>
        <p:blipFill>
          <a:blip r:embed="rId2"/>
          <a:stretch>
            <a:fillRect/>
          </a:stretch>
        </p:blipFill>
        <p:spPr>
          <a:xfrm>
            <a:off x="9950040" y="-1080"/>
            <a:ext cx="2248200" cy="761400"/>
          </a:xfrm>
          <a:prstGeom prst="rect">
            <a:avLst/>
          </a:prstGeom>
          <a:ln w="9360">
            <a:noFill/>
          </a:ln>
        </p:spPr>
      </p:pic>
      <p:sp>
        <p:nvSpPr>
          <p:cNvPr id="144" name="CustomShape 2"/>
          <p:cNvSpPr/>
          <p:nvPr/>
        </p:nvSpPr>
        <p:spPr>
          <a:xfrm>
            <a:off x="1944000" y="6192000"/>
            <a:ext cx="6191640" cy="345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endParaRPr lang="en-IN" sz="1800" b="0" strike="noStrike" spc="-1">
              <a:solidFill>
                <a:srgbClr val="000000"/>
              </a:solidFill>
              <a:uFill>
                <a:solidFill>
                  <a:srgbClr val="FFFFFF"/>
                </a:solidFill>
              </a:uFill>
              <a:latin typeface="Arial" panose="020B0604020202020204"/>
            </a:endParaRPr>
          </a:p>
        </p:txBody>
      </p:sp>
      <p:pic>
        <p:nvPicPr>
          <p:cNvPr id="3" name="Picture 2">
            <a:extLst>
              <a:ext uri="{FF2B5EF4-FFF2-40B4-BE49-F238E27FC236}">
                <a16:creationId xmlns:a16="http://schemas.microsoft.com/office/drawing/2014/main" xmlns="" id="{CE52E69F-4769-500C-F084-444ACAAE3516}"/>
              </a:ext>
            </a:extLst>
          </p:cNvPr>
          <p:cNvPicPr>
            <a:picLocks noChangeAspect="1"/>
          </p:cNvPicPr>
          <p:nvPr/>
        </p:nvPicPr>
        <p:blipFill>
          <a:blip r:embed="rId3"/>
          <a:stretch>
            <a:fillRect/>
          </a:stretch>
        </p:blipFill>
        <p:spPr>
          <a:xfrm>
            <a:off x="0" y="627959"/>
            <a:ext cx="12192000" cy="560208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7C520D-1FAE-D2D1-DEA8-7995BC6E39ED}"/>
              </a:ext>
            </a:extLst>
          </p:cNvPr>
          <p:cNvSpPr>
            <a:spLocks noGrp="1"/>
          </p:cNvSpPr>
          <p:nvPr>
            <p:ph type="title"/>
          </p:nvPr>
        </p:nvSpPr>
        <p:spPr>
          <a:xfrm>
            <a:off x="609480" y="68327"/>
            <a:ext cx="10972440" cy="743437"/>
          </a:xfrm>
        </p:spPr>
        <p:txBody>
          <a:bodyPr/>
          <a:lstStyle/>
          <a:p>
            <a:r>
              <a:rPr lang="en-IN" sz="2800" b="1" dirty="0">
                <a:solidFill>
                  <a:srgbClr val="C00000"/>
                </a:solidFill>
              </a:rPr>
              <a:t>CONCLUSION AND FUTURE SCOPE</a:t>
            </a:r>
          </a:p>
        </p:txBody>
      </p:sp>
      <p:sp>
        <p:nvSpPr>
          <p:cNvPr id="3" name="Subtitle 2">
            <a:extLst>
              <a:ext uri="{FF2B5EF4-FFF2-40B4-BE49-F238E27FC236}">
                <a16:creationId xmlns:a16="http://schemas.microsoft.com/office/drawing/2014/main" xmlns="" id="{1CD6CBD1-4F28-C103-F799-5E90F2D02201}"/>
              </a:ext>
            </a:extLst>
          </p:cNvPr>
          <p:cNvSpPr>
            <a:spLocks noGrp="1"/>
          </p:cNvSpPr>
          <p:nvPr>
            <p:ph type="subTitle"/>
          </p:nvPr>
        </p:nvSpPr>
        <p:spPr>
          <a:xfrm>
            <a:off x="609480" y="1754154"/>
            <a:ext cx="10736946" cy="5103846"/>
          </a:xfrm>
        </p:spPr>
        <p:txBody>
          <a:bodyPr/>
          <a:lstStyle/>
          <a:p>
            <a:pPr marL="285750" indent="-285750">
              <a:buFont typeface="Arial" panose="020B0604020202020204" pitchFamily="34" charset="0"/>
              <a:buChar char="•"/>
            </a:pPr>
            <a:r>
              <a:rPr lang="en-US" dirty="0"/>
              <a:t>After analyzing and modeling the merged dataset of crop-production and rainfall, we can conclude that machine learning can be effectively used in predicting yield of crop.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linear regression model achieved an r2_score of around 0.8241, while the Random Forest Regressor  model achieved r2_score of around 0.8981 and KNN regressor achieved r2_score of around 0.8458</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future scope, if we get the proper data of weather and soil type etc. from all the states of India then we can make crop-recommendation model which will tell farmers which crop they should grow in their fields.</a:t>
            </a:r>
          </a:p>
          <a:p>
            <a:pPr marL="285750" indent="-285750">
              <a:buFont typeface="Arial" panose="020B0604020202020204" pitchFamily="34" charset="0"/>
              <a:buChar char="•"/>
            </a:pPr>
            <a:r>
              <a:rPr lang="en-US" dirty="0"/>
              <a:t> </a:t>
            </a:r>
            <a:r>
              <a:rPr lang="en-US" b="0" i="0" dirty="0">
                <a:solidFill>
                  <a:srgbClr val="000000"/>
                </a:solidFill>
                <a:effectLst/>
                <a:latin typeface="Helvetica Neue"/>
              </a:rPr>
              <a:t>From Data Visualization: </a:t>
            </a:r>
            <a:endParaRPr lang="en-US" b="0" i="0" dirty="0" smtClean="0">
              <a:solidFill>
                <a:srgbClr val="000000"/>
              </a:solidFill>
              <a:effectLst/>
              <a:latin typeface="Helvetica Neue"/>
            </a:endParaRPr>
          </a:p>
          <a:p>
            <a:r>
              <a:rPr lang="en-US" b="1" dirty="0" smtClean="0">
                <a:solidFill>
                  <a:srgbClr val="000000"/>
                </a:solidFill>
                <a:latin typeface="Helvetica Neue"/>
              </a:rPr>
              <a:t>1.</a:t>
            </a:r>
            <a:r>
              <a:rPr lang="en-US" b="1" i="0" dirty="0" smtClean="0">
                <a:solidFill>
                  <a:srgbClr val="000000"/>
                </a:solidFill>
                <a:effectLst/>
                <a:latin typeface="Helvetica Neue"/>
              </a:rPr>
              <a:t>Rice </a:t>
            </a:r>
          </a:p>
          <a:p>
            <a:pPr marL="285750" indent="-285750">
              <a:buFont typeface="Arial" panose="020B0604020202020204" pitchFamily="34" charset="0"/>
              <a:buChar char="•"/>
            </a:pPr>
            <a:r>
              <a:rPr lang="en-US" dirty="0">
                <a:solidFill>
                  <a:srgbClr val="000000"/>
                </a:solidFill>
                <a:latin typeface="Helvetica Neue"/>
              </a:rPr>
              <a:t>P</a:t>
            </a:r>
            <a:r>
              <a:rPr lang="en-US" b="0" i="0" dirty="0" smtClean="0">
                <a:solidFill>
                  <a:srgbClr val="000000"/>
                </a:solidFill>
                <a:effectLst/>
                <a:latin typeface="Helvetica Neue"/>
              </a:rPr>
              <a:t>roduction </a:t>
            </a:r>
            <a:r>
              <a:rPr lang="en-US" b="0" i="0" dirty="0">
                <a:solidFill>
                  <a:srgbClr val="000000"/>
                </a:solidFill>
                <a:effectLst/>
                <a:latin typeface="Helvetica Neue"/>
              </a:rPr>
              <a:t>is mostly depends on Season, Area, State(place).</a:t>
            </a:r>
          </a:p>
          <a:p>
            <a:r>
              <a:rPr lang="en-US" b="1" dirty="0" smtClean="0">
                <a:solidFill>
                  <a:srgbClr val="000000"/>
                </a:solidFill>
                <a:latin typeface="Helvetica Neue"/>
              </a:rPr>
              <a:t>2.</a:t>
            </a:r>
            <a:r>
              <a:rPr lang="en-US" b="1" i="0" dirty="0" smtClean="0">
                <a:solidFill>
                  <a:srgbClr val="000000"/>
                </a:solidFill>
                <a:effectLst/>
                <a:latin typeface="Helvetica Neue"/>
              </a:rPr>
              <a:t>cocunut</a:t>
            </a:r>
            <a:r>
              <a:rPr lang="en-US" b="0" i="0" dirty="0" smtClean="0">
                <a:solidFill>
                  <a:srgbClr val="000000"/>
                </a:solidFill>
                <a:effectLst/>
                <a:latin typeface="Helvetica Neue"/>
              </a:rPr>
              <a:t> </a:t>
            </a:r>
          </a:p>
          <a:p>
            <a:pPr marL="285750" indent="-285750">
              <a:buFont typeface="Arial" panose="020B0604020202020204" pitchFamily="34" charset="0"/>
              <a:buChar char="•"/>
            </a:pPr>
            <a:r>
              <a:rPr lang="en-US" dirty="0">
                <a:solidFill>
                  <a:srgbClr val="000000"/>
                </a:solidFill>
                <a:latin typeface="Helvetica Neue"/>
              </a:rPr>
              <a:t>P</a:t>
            </a:r>
            <a:r>
              <a:rPr lang="en-US" b="0" i="0" dirty="0" smtClean="0">
                <a:solidFill>
                  <a:srgbClr val="000000"/>
                </a:solidFill>
                <a:effectLst/>
                <a:latin typeface="Helvetica Neue"/>
              </a:rPr>
              <a:t>roduction </a:t>
            </a:r>
            <a:r>
              <a:rPr lang="en-US" b="0" i="0" dirty="0">
                <a:solidFill>
                  <a:srgbClr val="000000"/>
                </a:solidFill>
                <a:effectLst/>
                <a:latin typeface="Helvetica Neue"/>
              </a:rPr>
              <a:t>is directly proportional to </a:t>
            </a:r>
            <a:r>
              <a:rPr lang="en-US" b="0" i="0" dirty="0" smtClean="0">
                <a:solidFill>
                  <a:srgbClr val="000000"/>
                </a:solidFill>
                <a:effectLst/>
                <a:latin typeface="Helvetica Neue"/>
              </a:rPr>
              <a:t>area.</a:t>
            </a:r>
          </a:p>
          <a:p>
            <a:pPr marL="285750" indent="-285750">
              <a:buFont typeface="Arial" panose="020B0604020202020204" pitchFamily="34" charset="0"/>
              <a:buChar char="•"/>
            </a:pPr>
            <a:r>
              <a:rPr lang="en-US" dirty="0">
                <a:solidFill>
                  <a:srgbClr val="000000"/>
                </a:solidFill>
                <a:latin typeface="Helvetica Neue"/>
              </a:rPr>
              <a:t>I</a:t>
            </a:r>
            <a:r>
              <a:rPr lang="en-US" b="0" i="0" dirty="0" smtClean="0">
                <a:solidFill>
                  <a:srgbClr val="000000"/>
                </a:solidFill>
                <a:effectLst/>
                <a:latin typeface="Helvetica Neue"/>
              </a:rPr>
              <a:t>ts </a:t>
            </a:r>
            <a:r>
              <a:rPr lang="en-US" b="0" i="0" dirty="0">
                <a:solidFill>
                  <a:srgbClr val="000000"/>
                </a:solidFill>
                <a:effectLst/>
                <a:latin typeface="Helvetica Neue"/>
              </a:rPr>
              <a:t>production is also gradually increasing over a time of </a:t>
            </a:r>
            <a:r>
              <a:rPr lang="en-US" b="0" i="0" dirty="0" smtClean="0">
                <a:solidFill>
                  <a:srgbClr val="000000"/>
                </a:solidFill>
                <a:effectLst/>
                <a:latin typeface="Helvetica Neue"/>
              </a:rPr>
              <a:t>period.</a:t>
            </a:r>
          </a:p>
          <a:p>
            <a:pPr marL="285750" indent="-285750">
              <a:buFont typeface="Arial" panose="020B0604020202020204" pitchFamily="34" charset="0"/>
              <a:buChar char="•"/>
            </a:pPr>
            <a:r>
              <a:rPr lang="en-US" dirty="0">
                <a:solidFill>
                  <a:srgbClr val="000000"/>
                </a:solidFill>
                <a:latin typeface="Helvetica Neue"/>
              </a:rPr>
              <a:t>P</a:t>
            </a:r>
            <a:r>
              <a:rPr lang="en-US" b="0" i="0" dirty="0" smtClean="0">
                <a:solidFill>
                  <a:srgbClr val="000000"/>
                </a:solidFill>
                <a:effectLst/>
                <a:latin typeface="Helvetica Neue"/>
              </a:rPr>
              <a:t>roduction </a:t>
            </a:r>
            <a:r>
              <a:rPr lang="en-US" b="0" i="0" dirty="0">
                <a:solidFill>
                  <a:srgbClr val="000000"/>
                </a:solidFill>
                <a:effectLst/>
                <a:latin typeface="Helvetica Neue"/>
              </a:rPr>
              <a:t>is high in </a:t>
            </a:r>
            <a:r>
              <a:rPr lang="en-US" dirty="0">
                <a:solidFill>
                  <a:srgbClr val="000000"/>
                </a:solidFill>
                <a:latin typeface="Helvetica Neue"/>
              </a:rPr>
              <a:t>K</a:t>
            </a:r>
            <a:r>
              <a:rPr lang="en-US" b="0" i="0" dirty="0">
                <a:solidFill>
                  <a:srgbClr val="000000"/>
                </a:solidFill>
                <a:effectLst/>
                <a:latin typeface="Helvetica Neue"/>
              </a:rPr>
              <a:t>erala </a:t>
            </a:r>
            <a:r>
              <a:rPr lang="en-US" b="0" i="0" dirty="0" smtClean="0">
                <a:solidFill>
                  <a:srgbClr val="000000"/>
                </a:solidFill>
                <a:effectLst/>
                <a:latin typeface="Helvetica Neue"/>
              </a:rPr>
              <a:t>state.</a:t>
            </a:r>
          </a:p>
          <a:p>
            <a:pPr marL="285750" indent="-285750">
              <a:buFont typeface="Arial" panose="020B0604020202020204" pitchFamily="34" charset="0"/>
              <a:buChar char="•"/>
            </a:pPr>
            <a:r>
              <a:rPr lang="en-US" dirty="0">
                <a:solidFill>
                  <a:srgbClr val="000000"/>
                </a:solidFill>
                <a:latin typeface="Helvetica Neue"/>
              </a:rPr>
              <a:t>I</a:t>
            </a:r>
            <a:r>
              <a:rPr lang="en-US" b="0" i="0" dirty="0" smtClean="0">
                <a:solidFill>
                  <a:srgbClr val="000000"/>
                </a:solidFill>
                <a:effectLst/>
                <a:latin typeface="Helvetica Neue"/>
              </a:rPr>
              <a:t>t </a:t>
            </a:r>
            <a:r>
              <a:rPr lang="en-US" b="0" i="0" dirty="0">
                <a:solidFill>
                  <a:srgbClr val="000000"/>
                </a:solidFill>
                <a:effectLst/>
                <a:latin typeface="Helvetica Neue"/>
              </a:rPr>
              <a:t>does not </a:t>
            </a:r>
            <a:r>
              <a:rPr lang="en-US" b="0" i="0" dirty="0" smtClean="0">
                <a:solidFill>
                  <a:srgbClr val="000000"/>
                </a:solidFill>
                <a:effectLst/>
                <a:latin typeface="Helvetica Neue"/>
              </a:rPr>
              <a:t>depend </a:t>
            </a:r>
            <a:r>
              <a:rPr lang="en-US" b="0" i="0" dirty="0">
                <a:solidFill>
                  <a:srgbClr val="000000"/>
                </a:solidFill>
                <a:effectLst/>
                <a:latin typeface="Helvetica Neue"/>
              </a:rPr>
              <a:t>on </a:t>
            </a:r>
            <a:r>
              <a:rPr lang="en-US" b="0" i="0" dirty="0" smtClean="0">
                <a:solidFill>
                  <a:srgbClr val="000000"/>
                </a:solidFill>
                <a:effectLst/>
                <a:latin typeface="Helvetica Neue"/>
              </a:rPr>
              <a:t>season.</a:t>
            </a:r>
            <a:endParaRPr lang="en-US" dirty="0"/>
          </a:p>
          <a:p>
            <a:endParaRPr lang="en-US" dirty="0"/>
          </a:p>
          <a:p>
            <a:endParaRPr lang="en-IN" dirty="0"/>
          </a:p>
        </p:txBody>
      </p:sp>
      <p:pic>
        <p:nvPicPr>
          <p:cNvPr id="5" name="Picture 1">
            <a:extLst>
              <a:ext uri="{FF2B5EF4-FFF2-40B4-BE49-F238E27FC236}">
                <a16:creationId xmlns:a16="http://schemas.microsoft.com/office/drawing/2014/main" xmlns="" id="{47D4AE76-527A-5D90-91E1-0ADC8413C0EF}"/>
              </a:ext>
            </a:extLst>
          </p:cNvPr>
          <p:cNvPicPr/>
          <p:nvPr/>
        </p:nvPicPr>
        <p:blipFill>
          <a:blip r:embed="rId2"/>
          <a:stretch>
            <a:fillRect/>
          </a:stretch>
        </p:blipFill>
        <p:spPr>
          <a:xfrm>
            <a:off x="9950400" y="-720"/>
            <a:ext cx="2248200" cy="761400"/>
          </a:xfrm>
          <a:prstGeom prst="rect">
            <a:avLst/>
          </a:prstGeom>
          <a:ln w="9360">
            <a:noFill/>
          </a:ln>
        </p:spPr>
      </p:pic>
    </p:spTree>
    <p:extLst>
      <p:ext uri="{BB962C8B-B14F-4D97-AF65-F5344CB8AC3E}">
        <p14:creationId xmlns:p14="http://schemas.microsoft.com/office/powerpoint/2010/main" val="364485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lvl="0" defTabSz="914400" eaLnBrk="1" fontAlgn="auto" latinLnBrk="0" hangingPunct="1">
              <a:lnSpc>
                <a:spcPct val="100000"/>
              </a:lnSpc>
              <a:spcBef>
                <a:spcPts val="0"/>
              </a:spcBef>
              <a:spcAft>
                <a:spcPts val="0"/>
              </a:spcAft>
              <a:tabLst/>
              <a:defRPr/>
            </a:pPr>
            <a:r>
              <a:rPr lang="en-US" b="1" dirty="0"/>
              <a:t>3.Sugarcane </a:t>
            </a:r>
            <a:r>
              <a:rPr lang="en-US" b="1" dirty="0" smtClean="0"/>
              <a:t/>
            </a:r>
            <a:br>
              <a:rPr lang="en-US" b="1" dirty="0" smtClean="0"/>
            </a:br>
            <a:r>
              <a:rPr lang="en-US" b="1" dirty="0"/>
              <a:t/>
            </a:r>
            <a:br>
              <a:rPr lang="en-US" b="1" dirty="0"/>
            </a:br>
            <a:r>
              <a:rPr lang="en-US" dirty="0"/>
              <a:t>P</a:t>
            </a:r>
            <a:r>
              <a:rPr lang="en-US" dirty="0" smtClean="0"/>
              <a:t>roduction is directly proportional to area.</a:t>
            </a:r>
            <a:br>
              <a:rPr lang="en-US" dirty="0" smtClean="0"/>
            </a:br>
            <a:r>
              <a:rPr lang="en-US" dirty="0" smtClean="0"/>
              <a:t>And </a:t>
            </a:r>
            <a:r>
              <a:rPr lang="en-US" dirty="0"/>
              <a:t>the production is high in some state only.</a:t>
            </a:r>
            <a:br>
              <a:rPr lang="en-US" dirty="0"/>
            </a:br>
            <a:endParaRPr lang="en-US" dirty="0"/>
          </a:p>
        </p:txBody>
      </p:sp>
      <p:sp>
        <p:nvSpPr>
          <p:cNvPr id="3" name="Subtitle 2"/>
          <p:cNvSpPr>
            <a:spLocks noGrp="1"/>
          </p:cNvSpPr>
          <p:nvPr>
            <p:ph type="subTitle"/>
          </p:nvPr>
        </p:nvSpPr>
        <p:spPr/>
        <p:txBody>
          <a:bodyPr/>
          <a:lstStyle/>
          <a:p>
            <a:endParaRPr lang="en-US" dirty="0"/>
          </a:p>
        </p:txBody>
      </p:sp>
      <p:pic>
        <p:nvPicPr>
          <p:cNvPr id="4" name="Picture 1"/>
          <p:cNvPicPr/>
          <p:nvPr/>
        </p:nvPicPr>
        <p:blipFill>
          <a:blip r:embed="rId2"/>
          <a:stretch>
            <a:fillRect/>
          </a:stretch>
        </p:blipFill>
        <p:spPr>
          <a:xfrm>
            <a:off x="9950040" y="-1080"/>
            <a:ext cx="2248200" cy="761400"/>
          </a:xfrm>
          <a:prstGeom prst="rect">
            <a:avLst/>
          </a:prstGeom>
          <a:ln w="9360">
            <a:noFill/>
          </a:ln>
        </p:spPr>
      </p:pic>
    </p:spTree>
    <p:extLst>
      <p:ext uri="{BB962C8B-B14F-4D97-AF65-F5344CB8AC3E}">
        <p14:creationId xmlns:p14="http://schemas.microsoft.com/office/powerpoint/2010/main" val="1978255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ubtitle 2"/>
          <p:cNvSpPr>
            <a:spLocks noGrp="1"/>
          </p:cNvSpPr>
          <p:nvPr>
            <p:ph type="subTitle"/>
          </p:nvPr>
        </p:nvSpPr>
        <p:spPr/>
        <p:txBody>
          <a:bodyPr/>
          <a:lstStyle/>
          <a:p>
            <a:pPr algn="ctr"/>
            <a:r>
              <a:rPr lang="en-US" sz="4800" dirty="0" smtClean="0">
                <a:solidFill>
                  <a:schemeClr val="accent1"/>
                </a:solidFill>
              </a:rPr>
              <a:t>Thank you….</a:t>
            </a:r>
            <a:endParaRPr lang="en-US" sz="4800" dirty="0">
              <a:solidFill>
                <a:schemeClr val="accent1"/>
              </a:solidFill>
            </a:endParaRPr>
          </a:p>
        </p:txBody>
      </p:sp>
      <p:pic>
        <p:nvPicPr>
          <p:cNvPr id="4" name="Picture 1">
            <a:extLst>
              <a:ext uri="{FF2B5EF4-FFF2-40B4-BE49-F238E27FC236}">
                <a16:creationId xmlns:a16="http://schemas.microsoft.com/office/drawing/2014/main" xmlns="" id="{47D4AE76-527A-5D90-91E1-0ADC8413C0EF}"/>
              </a:ext>
            </a:extLst>
          </p:cNvPr>
          <p:cNvPicPr/>
          <p:nvPr/>
        </p:nvPicPr>
        <p:blipFill>
          <a:blip r:embed="rId2"/>
          <a:stretch>
            <a:fillRect/>
          </a:stretch>
        </p:blipFill>
        <p:spPr>
          <a:xfrm>
            <a:off x="9943800" y="0"/>
            <a:ext cx="2248200" cy="761400"/>
          </a:xfrm>
          <a:prstGeom prst="rect">
            <a:avLst/>
          </a:prstGeom>
          <a:ln w="9360">
            <a:noFill/>
          </a:ln>
        </p:spPr>
      </p:pic>
    </p:spTree>
    <p:extLst>
      <p:ext uri="{BB962C8B-B14F-4D97-AF65-F5344CB8AC3E}">
        <p14:creationId xmlns:p14="http://schemas.microsoft.com/office/powerpoint/2010/main" val="2708735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609480" y="167040"/>
            <a:ext cx="10971720" cy="11595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endParaRPr lang="en-IN" sz="1800" b="0" strike="noStrike" spc="-1" dirty="0">
              <a:solidFill>
                <a:srgbClr val="000000"/>
              </a:solidFill>
              <a:uFill>
                <a:solidFill>
                  <a:srgbClr val="FFFFFF"/>
                </a:solidFill>
              </a:uFill>
              <a:latin typeface="Arial" panose="020B0604020202020204"/>
            </a:endParaRPr>
          </a:p>
          <a:p>
            <a:r>
              <a:rPr lang="en-IN" sz="2800" b="1" u="sng" strike="noStrike" spc="-1" dirty="0">
                <a:solidFill>
                  <a:srgbClr val="C00000"/>
                </a:solidFill>
                <a:uFill>
                  <a:solidFill>
                    <a:srgbClr val="FFFFFF"/>
                  </a:solidFill>
                </a:uFill>
                <a:latin typeface="Arial" panose="020B0604020202020204"/>
                <a:ea typeface="SimSun" panose="02010600030101010101" pitchFamily="2" charset="-122"/>
              </a:rPr>
              <a:t>Introduction</a:t>
            </a:r>
            <a:endParaRPr lang="en-IN" sz="1800" b="0" strike="noStrike" spc="-1" dirty="0">
              <a:solidFill>
                <a:srgbClr val="000000"/>
              </a:solidFill>
              <a:uFill>
                <a:solidFill>
                  <a:srgbClr val="FFFFFF"/>
                </a:solidFill>
              </a:uFill>
              <a:latin typeface="Arial" panose="020B0604020202020204"/>
            </a:endParaRPr>
          </a:p>
          <a:p>
            <a:endParaRPr lang="en-IN" sz="1800" b="0" strike="noStrike" spc="-1" dirty="0">
              <a:solidFill>
                <a:srgbClr val="000000"/>
              </a:solidFill>
              <a:uFill>
                <a:solidFill>
                  <a:srgbClr val="FFFFFF"/>
                </a:solidFill>
              </a:uFill>
              <a:latin typeface="Arial" panose="020B0604020202020204"/>
            </a:endParaRPr>
          </a:p>
          <a:p>
            <a:pPr>
              <a:lnSpc>
                <a:spcPct val="100000"/>
              </a:lnSpc>
            </a:pPr>
            <a:endParaRPr lang="en-IN" sz="1800" b="0" strike="noStrike" spc="-1" dirty="0">
              <a:solidFill>
                <a:srgbClr val="000000"/>
              </a:solidFill>
              <a:uFill>
                <a:solidFill>
                  <a:srgbClr val="FFFFFF"/>
                </a:solidFill>
              </a:uFill>
              <a:latin typeface="Arial" panose="020B0604020202020204"/>
            </a:endParaRPr>
          </a:p>
        </p:txBody>
      </p:sp>
      <p:pic>
        <p:nvPicPr>
          <p:cNvPr id="92" name="Picture 1"/>
          <p:cNvPicPr/>
          <p:nvPr/>
        </p:nvPicPr>
        <p:blipFill>
          <a:blip r:embed="rId3"/>
          <a:stretch>
            <a:fillRect/>
          </a:stretch>
        </p:blipFill>
        <p:spPr>
          <a:xfrm>
            <a:off x="9916920" y="-1440"/>
            <a:ext cx="2281680" cy="773640"/>
          </a:xfrm>
          <a:prstGeom prst="rect">
            <a:avLst/>
          </a:prstGeom>
          <a:ln>
            <a:noFill/>
          </a:ln>
        </p:spPr>
      </p:pic>
      <p:sp>
        <p:nvSpPr>
          <p:cNvPr id="93" name="CustomShape 2"/>
          <p:cNvSpPr/>
          <p:nvPr/>
        </p:nvSpPr>
        <p:spPr>
          <a:xfrm>
            <a:off x="609600" y="963930"/>
            <a:ext cx="10843967" cy="47269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marL="285750" indent="-284480" algn="just">
              <a:lnSpc>
                <a:spcPct val="150000"/>
              </a:lnSpc>
              <a:buClr>
                <a:srgbClr val="000000"/>
              </a:buClr>
              <a:buFont typeface="Arial" panose="020B0604020202020204"/>
              <a:buChar char="•"/>
            </a:pPr>
            <a:r>
              <a:rPr lang="en-IN" sz="2400" b="0" strike="noStrike" spc="-1" dirty="0">
                <a:solidFill>
                  <a:srgbClr val="000000"/>
                </a:solidFill>
                <a:uFill>
                  <a:solidFill>
                    <a:srgbClr val="FFFFFF"/>
                  </a:solidFill>
                </a:uFill>
                <a:latin typeface="Arial" panose="020B0604020202020204"/>
              </a:rPr>
              <a:t>In the contemporary world where agriculture plays pivotal role in ensuring food security and sustainability. The utilization of advanced technologies is becoming increasingly crucial</a:t>
            </a:r>
            <a:r>
              <a:rPr lang="en-IN" sz="2400" spc="-1" dirty="0">
                <a:solidFill>
                  <a:srgbClr val="000000"/>
                </a:solidFill>
                <a:uFill>
                  <a:solidFill>
                    <a:srgbClr val="FFFFFF"/>
                  </a:solidFill>
                </a:uFill>
                <a:latin typeface="Arial" panose="020B0604020202020204"/>
              </a:rPr>
              <a:t>. One such technology has the potential to revolutionize the agriculture sector by enhancing predictive capabilities and informed decision making.</a:t>
            </a:r>
          </a:p>
          <a:p>
            <a:pPr marL="285750" indent="-284480" algn="just">
              <a:lnSpc>
                <a:spcPct val="150000"/>
              </a:lnSpc>
              <a:buClr>
                <a:srgbClr val="000000"/>
              </a:buClr>
              <a:buFont typeface="Arial" panose="020B0604020202020204"/>
              <a:buChar char="•"/>
            </a:pPr>
            <a:r>
              <a:rPr lang="en-IN" sz="2400" b="0" strike="noStrike" spc="-1" dirty="0">
                <a:solidFill>
                  <a:srgbClr val="000000"/>
                </a:solidFill>
                <a:uFill>
                  <a:solidFill>
                    <a:srgbClr val="FFFFFF"/>
                  </a:solidFill>
                </a:uFill>
                <a:latin typeface="Arial" panose="020B0604020202020204"/>
              </a:rPr>
              <a:t>Our project seeks to</a:t>
            </a:r>
            <a:r>
              <a:rPr lang="en-IN" sz="2400" spc="-1" dirty="0">
                <a:solidFill>
                  <a:srgbClr val="000000"/>
                </a:solidFill>
                <a:uFill>
                  <a:solidFill>
                    <a:srgbClr val="FFFFFF"/>
                  </a:solidFill>
                </a:uFill>
                <a:latin typeface="Arial" panose="020B0604020202020204"/>
              </a:rPr>
              <a:t> get </a:t>
            </a:r>
            <a:r>
              <a:rPr lang="en-IN" sz="2400" b="0" strike="noStrike" spc="-1" dirty="0">
                <a:solidFill>
                  <a:srgbClr val="000000"/>
                </a:solidFill>
                <a:uFill>
                  <a:solidFill>
                    <a:srgbClr val="FFFFFF"/>
                  </a:solidFill>
                </a:uFill>
                <a:latin typeface="Arial" panose="020B0604020202020204"/>
              </a:rPr>
              <a:t>the data driven insights aiding farmers , policy makers and stake holders in making strategic choices for more productive and resilient agricultural landscape.</a:t>
            </a:r>
            <a:r>
              <a:rPr lang="en-IN" sz="2400" spc="-1" dirty="0">
                <a:solidFill>
                  <a:srgbClr val="000000"/>
                </a:solidFill>
                <a:uFill>
                  <a:solidFill>
                    <a:srgbClr val="FFFFFF"/>
                  </a:solidFill>
                </a:uFill>
                <a:latin typeface="Arial" panose="020B0604020202020204"/>
              </a:rPr>
              <a:t> </a:t>
            </a:r>
            <a:endParaRPr lang="en-IN" sz="2400" b="0" strike="noStrike" spc="-1" dirty="0">
              <a:solidFill>
                <a:srgbClr val="000000"/>
              </a:solidFill>
              <a:uFill>
                <a:solidFill>
                  <a:srgbClr val="FFFFFF"/>
                </a:solidFill>
              </a:uFill>
              <a:latin typeface="Arial" panose="020B0604020202020204"/>
            </a:endParaRPr>
          </a:p>
          <a:p>
            <a:pPr marL="1270" indent="0" algn="just">
              <a:lnSpc>
                <a:spcPct val="150000"/>
              </a:lnSpc>
              <a:buClr>
                <a:srgbClr val="000000"/>
              </a:buClr>
              <a:buFont typeface="Arial" panose="020B0604020202020204"/>
              <a:buNone/>
            </a:pPr>
            <a:endParaRPr lang="en-IN" sz="2400" b="0" strike="noStrike" spc="-1" dirty="0">
              <a:solidFill>
                <a:srgbClr val="000000"/>
              </a:solidFill>
              <a:uFill>
                <a:solidFill>
                  <a:srgbClr val="FFFFFF"/>
                </a:solidFill>
              </a:uFill>
              <a:latin typeface="Arial" panose="020B0604020202020204"/>
            </a:endParaRPr>
          </a:p>
          <a:p>
            <a:pPr marL="1270" indent="0" algn="just">
              <a:lnSpc>
                <a:spcPct val="150000"/>
              </a:lnSpc>
              <a:buClr>
                <a:srgbClr val="000000"/>
              </a:buClr>
              <a:buFont typeface="Arial" panose="020B0604020202020204"/>
              <a:buNone/>
            </a:pPr>
            <a:endParaRPr lang="en-IN" sz="2400" b="0" strike="noStrike" spc="-1" dirty="0">
              <a:solidFill>
                <a:srgbClr val="000000"/>
              </a:solidFill>
              <a:uFill>
                <a:solidFill>
                  <a:srgbClr val="FFFFFF"/>
                </a:solidFill>
              </a:uFill>
              <a:latin typeface="Arial" panose="020B0604020202020204"/>
            </a:endParaRPr>
          </a:p>
        </p:txBody>
      </p:sp>
      <p:sp>
        <p:nvSpPr>
          <p:cNvPr id="94" name="CustomShape 3"/>
          <p:cNvSpPr/>
          <p:nvPr/>
        </p:nvSpPr>
        <p:spPr>
          <a:xfrm>
            <a:off x="60948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en-IN" sz="1800" b="0" strike="noStrike" spc="-1">
              <a:solidFill>
                <a:srgbClr val="000000"/>
              </a:solidFill>
              <a:uFill>
                <a:solidFill>
                  <a:srgbClr val="FFFFFF"/>
                </a:solidFill>
              </a:uFill>
              <a:latin typeface="Arial" panose="020B0604020202020204"/>
            </a:endParaRPr>
          </a:p>
        </p:txBody>
      </p:sp>
      <p:sp>
        <p:nvSpPr>
          <p:cNvPr id="95" name="CustomShape 4"/>
          <p:cNvSpPr/>
          <p:nvPr/>
        </p:nvSpPr>
        <p:spPr>
          <a:xfrm>
            <a:off x="873756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r">
              <a:lnSpc>
                <a:spcPct val="100000"/>
              </a:lnSpc>
            </a:pPr>
            <a:endParaRPr lang="en-IN" sz="1800" b="0" strike="noStrike" spc="-1" dirty="0">
              <a:solidFill>
                <a:srgbClr val="000000"/>
              </a:solidFill>
              <a:uFill>
                <a:solidFill>
                  <a:srgbClr val="FFFFFF"/>
                </a:solidFill>
              </a:uFill>
              <a:latin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281735" y="112497"/>
            <a:ext cx="11267440" cy="4893647"/>
          </a:xfrm>
          <a:prstGeom prst="rect">
            <a:avLst/>
          </a:prstGeom>
          <a:noFill/>
        </p:spPr>
        <p:txBody>
          <a:bodyPr wrap="square" rtlCol="0">
            <a:spAutoFit/>
          </a:bodyPr>
          <a:lstStyle/>
          <a:p>
            <a:pPr marL="285750" indent="-284480" algn="just">
              <a:lnSpc>
                <a:spcPct val="150000"/>
              </a:lnSpc>
              <a:buClr>
                <a:srgbClr val="000000"/>
              </a:buClr>
              <a:buFont typeface="Arial" panose="020B0604020202020204"/>
              <a:buChar char="•"/>
            </a:pPr>
            <a:endParaRPr lang="en-US" altLang="en-IN" sz="2400" spc="-1" dirty="0">
              <a:solidFill>
                <a:srgbClr val="000000"/>
              </a:solidFill>
              <a:uFill>
                <a:solidFill>
                  <a:srgbClr val="FFFFFF"/>
                </a:solidFill>
              </a:uFill>
              <a:latin typeface="Arial" panose="020B0604020202020204"/>
              <a:sym typeface="+mn-ea"/>
            </a:endParaRPr>
          </a:p>
          <a:p>
            <a:pPr marL="285750" indent="-284480" algn="just">
              <a:lnSpc>
                <a:spcPct val="150000"/>
              </a:lnSpc>
              <a:buClr>
                <a:srgbClr val="000000"/>
              </a:buClr>
              <a:buFont typeface="Arial" panose="020B0604020202020204"/>
              <a:buChar char="•"/>
            </a:pPr>
            <a:r>
              <a:rPr lang="en-US" altLang="en-IN" sz="2400" spc="-1" dirty="0">
                <a:solidFill>
                  <a:srgbClr val="000000"/>
                </a:solidFill>
                <a:uFill>
                  <a:solidFill>
                    <a:srgbClr val="FFFFFF"/>
                  </a:solidFill>
                </a:uFill>
                <a:latin typeface="Arial" panose="020B0604020202020204"/>
                <a:sym typeface="+mn-ea"/>
              </a:rPr>
              <a:t>U</a:t>
            </a:r>
            <a:r>
              <a:rPr lang="en-IN" sz="2400" spc="-1" dirty="0">
                <a:solidFill>
                  <a:srgbClr val="000000"/>
                </a:solidFill>
                <a:uFill>
                  <a:solidFill>
                    <a:srgbClr val="FFFFFF"/>
                  </a:solidFill>
                </a:uFill>
                <a:latin typeface="Arial" panose="020B0604020202020204"/>
                <a:sym typeface="+mn-ea"/>
              </a:rPr>
              <a:t>se of Crop Production and Rainfall</a:t>
            </a:r>
            <a:r>
              <a:rPr lang="en-IN" sz="2400" b="1" u="sng" spc="-1" dirty="0">
                <a:solidFill>
                  <a:srgbClr val="000000"/>
                </a:solidFill>
                <a:uFill>
                  <a:solidFill>
                    <a:srgbClr val="FFFFFF"/>
                  </a:solidFill>
                </a:uFill>
                <a:latin typeface="Arial" panose="020B0604020202020204"/>
                <a:sym typeface="+mn-ea"/>
              </a:rPr>
              <a:t> </a:t>
            </a:r>
            <a:r>
              <a:rPr lang="en-IN" sz="2400" u="sng" spc="-1" dirty="0">
                <a:solidFill>
                  <a:srgbClr val="000000"/>
                </a:solidFill>
                <a:uFill>
                  <a:solidFill>
                    <a:srgbClr val="FFFFFF"/>
                  </a:solidFill>
                </a:uFill>
                <a:latin typeface="Arial" panose="020B0604020202020204"/>
                <a:sym typeface="+mn-ea"/>
              </a:rPr>
              <a:t>data</a:t>
            </a:r>
            <a:r>
              <a:rPr lang="en-US" altLang="en-IN" sz="2400" u="sng" spc="-1" dirty="0">
                <a:solidFill>
                  <a:srgbClr val="000000"/>
                </a:solidFill>
                <a:uFill>
                  <a:solidFill>
                    <a:srgbClr val="FFFFFF"/>
                  </a:solidFill>
                </a:uFill>
                <a:latin typeface="Arial" panose="020B0604020202020204"/>
                <a:sym typeface="+mn-ea"/>
              </a:rPr>
              <a:t>.</a:t>
            </a:r>
            <a:endParaRPr lang="en-IN" sz="2400" spc="-1" dirty="0">
              <a:solidFill>
                <a:srgbClr val="000000"/>
              </a:solidFill>
              <a:uFill>
                <a:solidFill>
                  <a:srgbClr val="FFFFFF"/>
                </a:solidFill>
              </a:uFill>
              <a:latin typeface="Arial" panose="020B0604020202020204"/>
              <a:sym typeface="+mn-ea"/>
            </a:endParaRPr>
          </a:p>
          <a:p>
            <a:pPr marL="285750" indent="-284480" algn="just">
              <a:lnSpc>
                <a:spcPct val="150000"/>
              </a:lnSpc>
              <a:buClr>
                <a:srgbClr val="000000"/>
              </a:buClr>
              <a:buFont typeface="Arial" panose="020B0604020202020204"/>
              <a:buChar char="•"/>
            </a:pPr>
            <a:r>
              <a:rPr lang="en-US" altLang="en-IN" sz="2400" spc="-1" dirty="0">
                <a:solidFill>
                  <a:srgbClr val="000000"/>
                </a:solidFill>
                <a:uFill>
                  <a:solidFill>
                    <a:srgbClr val="FFFFFF"/>
                  </a:solidFill>
                </a:uFill>
                <a:latin typeface="Arial" panose="020B0604020202020204"/>
                <a:sym typeface="+mn-ea"/>
              </a:rPr>
              <a:t>Dataset </a:t>
            </a:r>
            <a:r>
              <a:rPr lang="en-IN" sz="2400" spc="-1" dirty="0">
                <a:solidFill>
                  <a:srgbClr val="000000"/>
                </a:solidFill>
                <a:uFill>
                  <a:solidFill>
                    <a:srgbClr val="FFFFFF"/>
                  </a:solidFill>
                </a:uFill>
                <a:latin typeface="Arial" panose="020B0604020202020204"/>
                <a:sym typeface="+mn-ea"/>
              </a:rPr>
              <a:t>period from 2000 to 2014.</a:t>
            </a:r>
          </a:p>
          <a:p>
            <a:pPr marL="285750" indent="-284480" algn="just">
              <a:lnSpc>
                <a:spcPct val="150000"/>
              </a:lnSpc>
              <a:buClr>
                <a:srgbClr val="000000"/>
              </a:buClr>
              <a:buFont typeface="Arial" panose="020B0604020202020204"/>
              <a:buChar char="•"/>
            </a:pPr>
            <a:r>
              <a:rPr lang="en-IN" sz="2400" spc="-1" dirty="0">
                <a:solidFill>
                  <a:srgbClr val="000000"/>
                </a:solidFill>
                <a:uFill>
                  <a:solidFill>
                    <a:srgbClr val="FFFFFF"/>
                  </a:solidFill>
                </a:uFill>
                <a:latin typeface="Arial" panose="020B0604020202020204"/>
                <a:sym typeface="+mn-ea"/>
              </a:rPr>
              <a:t>There are more than 2040000 observations.</a:t>
            </a:r>
          </a:p>
          <a:p>
            <a:pPr marL="285750" indent="-284480" algn="just">
              <a:lnSpc>
                <a:spcPct val="150000"/>
              </a:lnSpc>
              <a:buClr>
                <a:srgbClr val="000000"/>
              </a:buClr>
              <a:buFont typeface="Arial" panose="020B0604020202020204"/>
              <a:buChar char="•"/>
            </a:pPr>
            <a:r>
              <a:rPr lang="en-IN" sz="2400" spc="-1" dirty="0">
                <a:solidFill>
                  <a:srgbClr val="000000"/>
                </a:solidFill>
                <a:uFill>
                  <a:solidFill>
                    <a:srgbClr val="FFFFFF"/>
                  </a:solidFill>
                </a:uFill>
                <a:latin typeface="Arial" panose="020B0604020202020204"/>
                <a:sym typeface="+mn-ea"/>
              </a:rPr>
              <a:t>Data size is 19mb.</a:t>
            </a:r>
          </a:p>
          <a:p>
            <a:pPr marL="285750" indent="-284480" algn="just">
              <a:lnSpc>
                <a:spcPct val="150000"/>
              </a:lnSpc>
              <a:buClr>
                <a:srgbClr val="000000"/>
              </a:buClr>
              <a:buFont typeface="Arial" panose="020B0604020202020204"/>
              <a:buChar char="•"/>
            </a:pPr>
            <a:endParaRPr lang="en-IN" sz="2400" spc="-1" dirty="0">
              <a:solidFill>
                <a:srgbClr val="000000"/>
              </a:solidFill>
              <a:uFill>
                <a:solidFill>
                  <a:srgbClr val="FFFFFF"/>
                </a:solidFill>
              </a:uFill>
              <a:latin typeface="Arial" panose="020B0604020202020204"/>
              <a:sym typeface="+mn-ea"/>
            </a:endParaRPr>
          </a:p>
          <a:p>
            <a:pPr marL="285750" indent="-284480" algn="just">
              <a:lnSpc>
                <a:spcPct val="150000"/>
              </a:lnSpc>
              <a:buClr>
                <a:srgbClr val="000000"/>
              </a:buClr>
              <a:buFont typeface="Arial" panose="020B0604020202020204"/>
              <a:buChar char="•"/>
            </a:pPr>
            <a:endParaRPr lang="en-IN" sz="2400" b="1" strike="noStrike" spc="-1" dirty="0">
              <a:solidFill>
                <a:srgbClr val="000000"/>
              </a:solidFill>
              <a:uFill>
                <a:solidFill>
                  <a:srgbClr val="FFFFFF"/>
                </a:solidFill>
              </a:uFill>
              <a:latin typeface="Arial" panose="020B0604020202020204"/>
            </a:endParaRPr>
          </a:p>
          <a:p>
            <a:pPr marL="285750" indent="-284480" algn="just">
              <a:lnSpc>
                <a:spcPct val="150000"/>
              </a:lnSpc>
              <a:buClr>
                <a:srgbClr val="000000"/>
              </a:buClr>
              <a:buFont typeface="Arial" panose="020B0604020202020204"/>
              <a:buChar char="•"/>
            </a:pPr>
            <a:endParaRPr lang="en-IN" sz="2400" b="0" strike="noStrike" spc="-1" dirty="0">
              <a:solidFill>
                <a:srgbClr val="000000"/>
              </a:solidFill>
              <a:uFill>
                <a:solidFill>
                  <a:srgbClr val="FFFFFF"/>
                </a:solidFill>
              </a:uFill>
              <a:latin typeface="Arial" panose="020B0604020202020204"/>
            </a:endParaRPr>
          </a:p>
          <a:p>
            <a:endParaRPr lang="en-IN" sz="2400" b="0" strike="noStrike" spc="-1" dirty="0">
              <a:solidFill>
                <a:srgbClr val="000000"/>
              </a:solidFill>
              <a:uFill>
                <a:solidFill>
                  <a:srgbClr val="FFFFFF"/>
                </a:solidFill>
              </a:uFill>
              <a:latin typeface="Arial" panose="020B0604020202020204"/>
            </a:endParaRPr>
          </a:p>
        </p:txBody>
      </p:sp>
      <p:pic>
        <p:nvPicPr>
          <p:cNvPr id="2" name="Picture 1">
            <a:extLst>
              <a:ext uri="{FF2B5EF4-FFF2-40B4-BE49-F238E27FC236}">
                <a16:creationId xmlns:a16="http://schemas.microsoft.com/office/drawing/2014/main" xmlns="" id="{7D3D069C-7C34-E6E4-44D4-EF22EE1DCE01}"/>
              </a:ext>
            </a:extLst>
          </p:cNvPr>
          <p:cNvPicPr/>
          <p:nvPr/>
        </p:nvPicPr>
        <p:blipFill>
          <a:blip r:embed="rId2"/>
          <a:stretch>
            <a:fillRect/>
          </a:stretch>
        </p:blipFill>
        <p:spPr>
          <a:xfrm>
            <a:off x="9916920" y="-1440"/>
            <a:ext cx="2281680" cy="77364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80" y="273599"/>
            <a:ext cx="10972440" cy="6461497"/>
          </a:xfrm>
        </p:spPr>
        <p:txBody>
          <a:bodyPr/>
          <a:lstStyle/>
          <a:p>
            <a:r>
              <a:rPr lang="en-IN" b="0" strike="noStrike" spc="-1" dirty="0">
                <a:solidFill>
                  <a:srgbClr val="000000"/>
                </a:solidFill>
                <a:uFill>
                  <a:solidFill>
                    <a:srgbClr val="FFFFFF"/>
                  </a:solidFill>
                </a:uFill>
                <a:latin typeface="Arial"/>
              </a:rPr>
              <a:t/>
            </a:r>
            <a:br>
              <a:rPr lang="en-IN" b="0" strike="noStrike" spc="-1" dirty="0">
                <a:solidFill>
                  <a:srgbClr val="000000"/>
                </a:solidFill>
                <a:uFill>
                  <a:solidFill>
                    <a:srgbClr val="FFFFFF"/>
                  </a:solidFill>
                </a:uFill>
                <a:latin typeface="Arial"/>
              </a:rPr>
            </a:br>
            <a:endParaRPr lang="en-US" dirty="0"/>
          </a:p>
        </p:txBody>
      </p:sp>
      <p:pic>
        <p:nvPicPr>
          <p:cNvPr id="5" name="Picture 4">
            <a:extLst>
              <a:ext uri="{FF2B5EF4-FFF2-40B4-BE49-F238E27FC236}">
                <a16:creationId xmlns:a16="http://schemas.microsoft.com/office/drawing/2014/main" xmlns="" id="{7D3D069C-7C34-E6E4-44D4-EF22EE1DCE01}"/>
              </a:ext>
            </a:extLst>
          </p:cNvPr>
          <p:cNvPicPr/>
          <p:nvPr/>
        </p:nvPicPr>
        <p:blipFill>
          <a:blip r:embed="rId2"/>
          <a:stretch>
            <a:fillRect/>
          </a:stretch>
        </p:blipFill>
        <p:spPr>
          <a:xfrm>
            <a:off x="9916920" y="-1440"/>
            <a:ext cx="2281680" cy="773640"/>
          </a:xfrm>
          <a:prstGeom prst="rect">
            <a:avLst/>
          </a:prstGeom>
          <a:ln>
            <a:noFill/>
          </a:ln>
        </p:spPr>
      </p:pic>
      <p:sp>
        <p:nvSpPr>
          <p:cNvPr id="10" name="CustomShape 1">
            <a:extLst>
              <a:ext uri="{FF2B5EF4-FFF2-40B4-BE49-F238E27FC236}">
                <a16:creationId xmlns:a16="http://schemas.microsoft.com/office/drawing/2014/main" xmlns="" id="{951CF542-7BC9-9D9A-DE86-CA724A17B4EE}"/>
              </a:ext>
            </a:extLst>
          </p:cNvPr>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endParaRPr lang="en-IN" sz="1800" b="0" strike="noStrike" spc="-1">
              <a:solidFill>
                <a:srgbClr val="000000"/>
              </a:solidFill>
              <a:uFill>
                <a:solidFill>
                  <a:srgbClr val="FFFFFF"/>
                </a:solidFill>
              </a:uFill>
              <a:latin typeface="Arial"/>
            </a:endParaRPr>
          </a:p>
          <a:p>
            <a:r>
              <a:rPr lang="en-IN" sz="2800" b="0" strike="noStrike" spc="-1">
                <a:solidFill>
                  <a:srgbClr val="000000"/>
                </a:solidFill>
                <a:uFill>
                  <a:solidFill>
                    <a:srgbClr val="FFFFFF"/>
                  </a:solidFill>
                </a:uFill>
                <a:latin typeface="Arial"/>
                <a:ea typeface="SimSun"/>
              </a:rPr>
              <a:t>Outline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11" name="CustomShape 2">
            <a:extLst>
              <a:ext uri="{FF2B5EF4-FFF2-40B4-BE49-F238E27FC236}">
                <a16:creationId xmlns:a16="http://schemas.microsoft.com/office/drawing/2014/main" xmlns="" id="{7D246F1E-B820-770D-D35B-D854C8F4CD5A}"/>
              </a:ext>
            </a:extLst>
          </p:cNvPr>
          <p:cNvSpPr/>
          <p:nvPr/>
        </p:nvSpPr>
        <p:spPr>
          <a:xfrm>
            <a:off x="609480" y="952560"/>
            <a:ext cx="10971720" cy="495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50000"/>
              </a:lnSpc>
              <a:buClr>
                <a:srgbClr val="000000"/>
              </a:buClr>
              <a:buFont typeface="Symbol"/>
              <a:buChar char=""/>
            </a:pPr>
            <a:r>
              <a:rPr lang="en-IN" sz="2000" b="0" strike="noStrike" spc="-1" dirty="0">
                <a:solidFill>
                  <a:srgbClr val="000000"/>
                </a:solidFill>
                <a:uFill>
                  <a:solidFill>
                    <a:srgbClr val="FFFFFF"/>
                  </a:solidFill>
                </a:uFill>
                <a:latin typeface="Arial"/>
                <a:ea typeface="SimSun"/>
              </a:rPr>
              <a:t>Introduction</a:t>
            </a:r>
            <a:endParaRPr lang="en-IN" sz="1800" b="0" strike="noStrike" spc="-1" dirty="0">
              <a:solidFill>
                <a:srgbClr val="000000"/>
              </a:solidFill>
              <a:uFill>
                <a:solidFill>
                  <a:srgbClr val="FFFFFF"/>
                </a:solidFill>
              </a:uFill>
              <a:latin typeface="Arial"/>
            </a:endParaRPr>
          </a:p>
          <a:p>
            <a:pPr marL="343080" indent="-342000">
              <a:lnSpc>
                <a:spcPct val="150000"/>
              </a:lnSpc>
              <a:buClr>
                <a:srgbClr val="000000"/>
              </a:buClr>
              <a:buFont typeface="Symbol"/>
              <a:buChar char=""/>
            </a:pPr>
            <a:r>
              <a:rPr lang="en-IN" sz="2000" b="0" strike="noStrike" spc="-1" dirty="0">
                <a:solidFill>
                  <a:srgbClr val="000000"/>
                </a:solidFill>
                <a:uFill>
                  <a:solidFill>
                    <a:srgbClr val="FFFFFF"/>
                  </a:solidFill>
                </a:uFill>
                <a:latin typeface="Arial"/>
                <a:ea typeface="SimSun"/>
              </a:rPr>
              <a:t>Problem Statement</a:t>
            </a:r>
            <a:endParaRPr lang="en-IN" sz="1800" b="0" strike="noStrike" spc="-1" dirty="0">
              <a:solidFill>
                <a:srgbClr val="000000"/>
              </a:solidFill>
              <a:uFill>
                <a:solidFill>
                  <a:srgbClr val="FFFFFF"/>
                </a:solidFill>
              </a:uFill>
              <a:latin typeface="Arial"/>
            </a:endParaRPr>
          </a:p>
          <a:p>
            <a:pPr marL="343080" indent="-342000">
              <a:lnSpc>
                <a:spcPct val="150000"/>
              </a:lnSpc>
              <a:buClr>
                <a:srgbClr val="000000"/>
              </a:buClr>
              <a:buFont typeface="Symbol"/>
              <a:buChar char=""/>
            </a:pPr>
            <a:r>
              <a:rPr lang="en-IN" sz="2000" spc="-1" dirty="0">
                <a:solidFill>
                  <a:srgbClr val="000000"/>
                </a:solidFill>
                <a:uFill>
                  <a:solidFill>
                    <a:srgbClr val="FFFFFF"/>
                  </a:solidFill>
                </a:uFill>
                <a:latin typeface="Arial"/>
                <a:ea typeface="SimSun"/>
              </a:rPr>
              <a:t>Project </a:t>
            </a:r>
            <a:r>
              <a:rPr lang="en-IN" sz="2000" spc="-1" dirty="0">
                <a:solidFill>
                  <a:srgbClr val="000000"/>
                </a:solidFill>
                <a:uFill>
                  <a:solidFill>
                    <a:srgbClr val="FFFFFF"/>
                  </a:solidFill>
                </a:uFill>
                <a:ea typeface="SimSun"/>
              </a:rPr>
              <a:t>Methodology</a:t>
            </a:r>
            <a:endParaRPr lang="en-IN" sz="1800" b="0" strike="noStrike" spc="-1" dirty="0">
              <a:solidFill>
                <a:srgbClr val="000000"/>
              </a:solidFill>
              <a:uFill>
                <a:solidFill>
                  <a:srgbClr val="FFFFFF"/>
                </a:solidFill>
              </a:uFill>
              <a:latin typeface="Arial"/>
            </a:endParaRPr>
          </a:p>
          <a:p>
            <a:pPr marL="343080" indent="-342000">
              <a:lnSpc>
                <a:spcPct val="150000"/>
              </a:lnSpc>
              <a:buClr>
                <a:srgbClr val="000000"/>
              </a:buClr>
              <a:buFont typeface="Symbol"/>
              <a:buChar char=""/>
            </a:pPr>
            <a:r>
              <a:rPr lang="en-IN" sz="2000" b="0" strike="noStrike" spc="-1" dirty="0">
                <a:solidFill>
                  <a:srgbClr val="000000"/>
                </a:solidFill>
                <a:uFill>
                  <a:solidFill>
                    <a:srgbClr val="FFFFFF"/>
                  </a:solidFill>
                </a:uFill>
                <a:latin typeface="Arial"/>
                <a:ea typeface="SimSun"/>
              </a:rPr>
              <a:t>Data Pre-Processing</a:t>
            </a:r>
            <a:endParaRPr lang="en-IN" sz="1800" b="0" strike="noStrike" spc="-1" dirty="0">
              <a:solidFill>
                <a:srgbClr val="000000"/>
              </a:solidFill>
              <a:uFill>
                <a:solidFill>
                  <a:srgbClr val="FFFFFF"/>
                </a:solidFill>
              </a:uFill>
              <a:latin typeface="Arial"/>
            </a:endParaRPr>
          </a:p>
          <a:p>
            <a:pPr marL="343080" indent="-342000">
              <a:lnSpc>
                <a:spcPct val="150000"/>
              </a:lnSpc>
              <a:buClr>
                <a:srgbClr val="000000"/>
              </a:buClr>
              <a:buFont typeface="Symbol"/>
              <a:buChar char=""/>
            </a:pPr>
            <a:r>
              <a:rPr lang="en-IN" sz="2000" b="0" strike="noStrike" spc="-1" dirty="0">
                <a:solidFill>
                  <a:srgbClr val="000000"/>
                </a:solidFill>
                <a:uFill>
                  <a:solidFill>
                    <a:srgbClr val="FFFFFF"/>
                  </a:solidFill>
                </a:uFill>
                <a:latin typeface="Arial"/>
                <a:ea typeface="SimSun"/>
              </a:rPr>
              <a:t>Machine Learning Algorithms</a:t>
            </a:r>
            <a:endParaRPr lang="en-IN" sz="1800" b="0" strike="noStrike" spc="-1" dirty="0">
              <a:solidFill>
                <a:srgbClr val="000000"/>
              </a:solidFill>
              <a:uFill>
                <a:solidFill>
                  <a:srgbClr val="FFFFFF"/>
                </a:solidFill>
              </a:uFill>
              <a:latin typeface="Arial"/>
            </a:endParaRPr>
          </a:p>
          <a:p>
            <a:pPr marL="343080" indent="-342000">
              <a:lnSpc>
                <a:spcPct val="150000"/>
              </a:lnSpc>
              <a:buClr>
                <a:srgbClr val="000000"/>
              </a:buClr>
              <a:buFont typeface="Symbol"/>
              <a:buChar char=""/>
            </a:pPr>
            <a:r>
              <a:rPr lang="en-IN" sz="2000" b="0" strike="noStrike" spc="-1" dirty="0">
                <a:solidFill>
                  <a:srgbClr val="000000"/>
                </a:solidFill>
                <a:uFill>
                  <a:solidFill>
                    <a:srgbClr val="FFFFFF"/>
                  </a:solidFill>
                </a:uFill>
                <a:latin typeface="Arial"/>
                <a:ea typeface="SimSun"/>
              </a:rPr>
              <a:t>Data Visualization &amp; Representation</a:t>
            </a:r>
            <a:endParaRPr lang="en-IN" sz="1800" b="0" strike="noStrike" spc="-1" dirty="0">
              <a:solidFill>
                <a:srgbClr val="000000"/>
              </a:solidFill>
              <a:uFill>
                <a:solidFill>
                  <a:srgbClr val="FFFFFF"/>
                </a:solidFill>
              </a:uFill>
              <a:latin typeface="Arial"/>
            </a:endParaRPr>
          </a:p>
          <a:p>
            <a:pPr marL="343080" indent="-342000">
              <a:lnSpc>
                <a:spcPct val="150000"/>
              </a:lnSpc>
              <a:buClr>
                <a:srgbClr val="000000"/>
              </a:buClr>
              <a:buFont typeface="Symbol"/>
              <a:buChar char=""/>
            </a:pPr>
            <a:r>
              <a:rPr lang="en-IN" sz="2000" b="0" strike="noStrike" spc="-1" dirty="0">
                <a:solidFill>
                  <a:srgbClr val="000000"/>
                </a:solidFill>
                <a:uFill>
                  <a:solidFill>
                    <a:srgbClr val="FFFFFF"/>
                  </a:solidFill>
                </a:uFill>
                <a:latin typeface="Arial"/>
                <a:ea typeface="SimSun"/>
              </a:rPr>
              <a:t>Conclusion</a:t>
            </a:r>
            <a:endParaRPr lang="en-IN" sz="1800" b="0" strike="noStrike" spc="-1" dirty="0">
              <a:solidFill>
                <a:srgbClr val="000000"/>
              </a:solidFill>
              <a:uFill>
                <a:solidFill>
                  <a:srgbClr val="FFFFFF"/>
                </a:solidFill>
              </a:uFill>
              <a:latin typeface="Arial"/>
            </a:endParaRPr>
          </a:p>
          <a:p>
            <a:pPr marL="1080">
              <a:lnSpc>
                <a:spcPct val="150000"/>
              </a:lnSpc>
              <a:buClr>
                <a:srgbClr val="000000"/>
              </a:buClr>
            </a:pP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pic>
        <p:nvPicPr>
          <p:cNvPr id="12" name="Picture 1">
            <a:extLst>
              <a:ext uri="{FF2B5EF4-FFF2-40B4-BE49-F238E27FC236}">
                <a16:creationId xmlns:a16="http://schemas.microsoft.com/office/drawing/2014/main" xmlns="" id="{34E21DB1-48A4-4319-8FE2-2D2F99CA20F3}"/>
              </a:ext>
            </a:extLst>
          </p:cNvPr>
          <p:cNvPicPr/>
          <p:nvPr/>
        </p:nvPicPr>
        <p:blipFill>
          <a:blip r:embed="rId2"/>
          <a:stretch/>
        </p:blipFill>
        <p:spPr>
          <a:xfrm>
            <a:off x="9905400" y="-1440"/>
            <a:ext cx="2281680" cy="773640"/>
          </a:xfrm>
          <a:prstGeom prst="rect">
            <a:avLst/>
          </a:prstGeom>
          <a:ln w="9360">
            <a:noFill/>
          </a:ln>
        </p:spPr>
      </p:pic>
      <p:sp>
        <p:nvSpPr>
          <p:cNvPr id="13" name="CustomShape 3">
            <a:extLst>
              <a:ext uri="{FF2B5EF4-FFF2-40B4-BE49-F238E27FC236}">
                <a16:creationId xmlns:a16="http://schemas.microsoft.com/office/drawing/2014/main" xmlns="" id="{D3A9472D-9E66-6F49-7743-BD6B5EA7508F}"/>
              </a:ext>
            </a:extLst>
          </p:cNvPr>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a:endParaRPr>
          </a:p>
        </p:txBody>
      </p:sp>
      <p:sp>
        <p:nvSpPr>
          <p:cNvPr id="14" name="CustomShape 4">
            <a:extLst>
              <a:ext uri="{FF2B5EF4-FFF2-40B4-BE49-F238E27FC236}">
                <a16:creationId xmlns:a16="http://schemas.microsoft.com/office/drawing/2014/main" xmlns="" id="{A4C6109C-5ADA-0D01-C9B6-93F74D447209}"/>
              </a:ext>
            </a:extLst>
          </p:cNvPr>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192799D2-C2E0-435F-AFDD-A27078AA7927}" type="slidenum">
              <a:rPr lang="en-IN" sz="1400" b="0" strike="noStrike" spc="-1">
                <a:solidFill>
                  <a:srgbClr val="000000"/>
                </a:solidFill>
                <a:uFill>
                  <a:solidFill>
                    <a:srgbClr val="FFFFFF"/>
                  </a:solidFill>
                </a:uFill>
                <a:latin typeface="Arial"/>
                <a:ea typeface="SimSun"/>
              </a:rPr>
              <a:t>4</a:t>
            </a:fld>
            <a:endParaRPr lang="en-IN"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959655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strike="noStrike" spc="-1" dirty="0">
                <a:solidFill>
                  <a:srgbClr val="000000"/>
                </a:solidFill>
                <a:uFill>
                  <a:solidFill>
                    <a:srgbClr val="FFFFFF"/>
                  </a:solidFill>
                </a:uFill>
                <a:latin typeface="Arial"/>
                <a:ea typeface="SimSun"/>
              </a:rPr>
              <a:t>Problem Statement</a:t>
            </a:r>
            <a:r>
              <a:rPr lang="en-IN" sz="1200" b="0" strike="noStrike" spc="-1" dirty="0">
                <a:solidFill>
                  <a:srgbClr val="000000"/>
                </a:solidFill>
                <a:uFill>
                  <a:solidFill>
                    <a:srgbClr val="FFFFFF"/>
                  </a:solidFill>
                </a:uFill>
                <a:latin typeface="Arial"/>
              </a:rPr>
              <a:t/>
            </a:r>
            <a:br>
              <a:rPr lang="en-IN" sz="1200" b="0" strike="noStrike" spc="-1" dirty="0">
                <a:solidFill>
                  <a:srgbClr val="000000"/>
                </a:solidFill>
                <a:uFill>
                  <a:solidFill>
                    <a:srgbClr val="FFFFFF"/>
                  </a:solidFill>
                </a:uFill>
                <a:latin typeface="Arial"/>
              </a:rPr>
            </a:br>
            <a:endParaRPr lang="en-US" dirty="0"/>
          </a:p>
        </p:txBody>
      </p:sp>
      <p:sp>
        <p:nvSpPr>
          <p:cNvPr id="3" name="Subtitle 2"/>
          <p:cNvSpPr>
            <a:spLocks noGrp="1"/>
          </p:cNvSpPr>
          <p:nvPr>
            <p:ph type="subTitle"/>
          </p:nvPr>
        </p:nvSpPr>
        <p:spPr>
          <a:xfrm>
            <a:off x="609480" y="273600"/>
            <a:ext cx="10972440" cy="2331948"/>
          </a:xfrm>
        </p:spPr>
        <p:txBody>
          <a:bodyPr/>
          <a:lstStyle/>
          <a:p>
            <a:r>
              <a:rPr lang="en-US" dirty="0"/>
              <a:t>The goal is to provide farmers with reliable information about potential crop yield before planting, allowing them to make informed decisions about resource allocation and crop selection.</a:t>
            </a:r>
          </a:p>
        </p:txBody>
      </p:sp>
      <p:pic>
        <p:nvPicPr>
          <p:cNvPr id="4" name="Picture 3">
            <a:extLst>
              <a:ext uri="{FF2B5EF4-FFF2-40B4-BE49-F238E27FC236}">
                <a16:creationId xmlns:a16="http://schemas.microsoft.com/office/drawing/2014/main" xmlns="" id="{7D3D069C-7C34-E6E4-44D4-EF22EE1DCE01}"/>
              </a:ext>
            </a:extLst>
          </p:cNvPr>
          <p:cNvPicPr/>
          <p:nvPr/>
        </p:nvPicPr>
        <p:blipFill>
          <a:blip r:embed="rId2"/>
          <a:stretch>
            <a:fillRect/>
          </a:stretch>
        </p:blipFill>
        <p:spPr>
          <a:xfrm>
            <a:off x="9916920" y="-1440"/>
            <a:ext cx="2281680" cy="773640"/>
          </a:xfrm>
          <a:prstGeom prst="rect">
            <a:avLst/>
          </a:prstGeom>
          <a:ln>
            <a:noFill/>
          </a:ln>
        </p:spPr>
      </p:pic>
    </p:spTree>
    <p:extLst>
      <p:ext uri="{BB962C8B-B14F-4D97-AF65-F5344CB8AC3E}">
        <p14:creationId xmlns:p14="http://schemas.microsoft.com/office/powerpoint/2010/main" val="1889086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strike="noStrike" spc="-1" dirty="0">
                <a:solidFill>
                  <a:srgbClr val="000000"/>
                </a:solidFill>
                <a:uFill>
                  <a:solidFill>
                    <a:srgbClr val="FFFFFF"/>
                  </a:solidFill>
                </a:uFill>
                <a:latin typeface="Arial"/>
                <a:ea typeface="SimSun"/>
              </a:rPr>
              <a:t>Project Methodology </a:t>
            </a:r>
            <a:r>
              <a:rPr lang="en-IN" sz="1200" b="0" strike="noStrike" spc="-1" dirty="0">
                <a:solidFill>
                  <a:srgbClr val="000000"/>
                </a:solidFill>
                <a:uFill>
                  <a:solidFill>
                    <a:srgbClr val="FFFFFF"/>
                  </a:solidFill>
                </a:uFill>
                <a:latin typeface="Arial"/>
              </a:rPr>
              <a:t/>
            </a:r>
            <a:br>
              <a:rPr lang="en-IN" sz="1200" b="0" strike="noStrike" spc="-1" dirty="0">
                <a:solidFill>
                  <a:srgbClr val="000000"/>
                </a:solidFill>
                <a:uFill>
                  <a:solidFill>
                    <a:srgbClr val="FFFFFF"/>
                  </a:solidFill>
                </a:uFill>
                <a:latin typeface="Arial"/>
              </a:rPr>
            </a:br>
            <a:endParaRPr lang="en-US" dirty="0"/>
          </a:p>
        </p:txBody>
      </p:sp>
      <p:sp>
        <p:nvSpPr>
          <p:cNvPr id="4" name="Rounded Rectangle 3"/>
          <p:cNvSpPr/>
          <p:nvPr/>
        </p:nvSpPr>
        <p:spPr>
          <a:xfrm>
            <a:off x="2374710" y="1604520"/>
            <a:ext cx="2374711" cy="8793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Study and Data Cleaning</a:t>
            </a:r>
          </a:p>
        </p:txBody>
      </p:sp>
      <p:sp>
        <p:nvSpPr>
          <p:cNvPr id="5" name="Down Arrow 4"/>
          <p:cNvSpPr/>
          <p:nvPr/>
        </p:nvSpPr>
        <p:spPr>
          <a:xfrm>
            <a:off x="3193576" y="2483893"/>
            <a:ext cx="627797" cy="614149"/>
          </a:xfrm>
          <a:prstGeom prst="down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6" name="Rounded Rectangle 5"/>
          <p:cNvSpPr/>
          <p:nvPr/>
        </p:nvSpPr>
        <p:spPr>
          <a:xfrm>
            <a:off x="2470244" y="3131254"/>
            <a:ext cx="2183642" cy="8461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Transformation</a:t>
            </a:r>
          </a:p>
        </p:txBody>
      </p:sp>
      <p:sp>
        <p:nvSpPr>
          <p:cNvPr id="7" name="Down Arrow 6"/>
          <p:cNvSpPr/>
          <p:nvPr/>
        </p:nvSpPr>
        <p:spPr>
          <a:xfrm>
            <a:off x="3507474" y="3977415"/>
            <a:ext cx="54591" cy="457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3193576" y="3977415"/>
            <a:ext cx="627797" cy="539994"/>
          </a:xfrm>
          <a:prstGeom prst="down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565779" y="4509610"/>
            <a:ext cx="2183642" cy="8187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 Algorithm</a:t>
            </a:r>
          </a:p>
        </p:txBody>
      </p:sp>
      <p:sp>
        <p:nvSpPr>
          <p:cNvPr id="14" name="Down Arrow 13"/>
          <p:cNvSpPr/>
          <p:nvPr/>
        </p:nvSpPr>
        <p:spPr>
          <a:xfrm>
            <a:off x="3193576" y="5317851"/>
            <a:ext cx="777923" cy="497034"/>
          </a:xfrm>
          <a:prstGeom prst="down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2518012" y="5814884"/>
            <a:ext cx="2279176" cy="8082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Visualization</a:t>
            </a:r>
          </a:p>
        </p:txBody>
      </p:sp>
      <p:pic>
        <p:nvPicPr>
          <p:cNvPr id="20" name="Picture 19">
            <a:extLst>
              <a:ext uri="{FF2B5EF4-FFF2-40B4-BE49-F238E27FC236}">
                <a16:creationId xmlns:a16="http://schemas.microsoft.com/office/drawing/2014/main" xmlns="" id="{7D3D069C-7C34-E6E4-44D4-EF22EE1DCE01}"/>
              </a:ext>
            </a:extLst>
          </p:cNvPr>
          <p:cNvPicPr/>
          <p:nvPr/>
        </p:nvPicPr>
        <p:blipFill>
          <a:blip r:embed="rId2"/>
          <a:stretch>
            <a:fillRect/>
          </a:stretch>
        </p:blipFill>
        <p:spPr>
          <a:xfrm>
            <a:off x="9916920" y="-1440"/>
            <a:ext cx="2281680" cy="773640"/>
          </a:xfrm>
          <a:prstGeom prst="rect">
            <a:avLst/>
          </a:prstGeom>
          <a:ln>
            <a:noFill/>
          </a:ln>
        </p:spPr>
      </p:pic>
      <p:sp>
        <p:nvSpPr>
          <p:cNvPr id="23" name="TextBox 22"/>
          <p:cNvSpPr txBox="1"/>
          <p:nvPr/>
        </p:nvSpPr>
        <p:spPr>
          <a:xfrm>
            <a:off x="5063319" y="1746914"/>
            <a:ext cx="2887329" cy="338554"/>
          </a:xfrm>
          <a:prstGeom prst="rect">
            <a:avLst/>
          </a:prstGeom>
          <a:noFill/>
        </p:spPr>
        <p:txBody>
          <a:bodyPr wrap="none" rtlCol="0">
            <a:spAutoFit/>
          </a:bodyPr>
          <a:lstStyle/>
          <a:p>
            <a:pPr marL="285750" indent="-285750">
              <a:buFont typeface="Arial" panose="020B0604020202020204" pitchFamily="34" charset="0"/>
              <a:buChar char="•"/>
            </a:pPr>
            <a:r>
              <a:rPr lang="en-US" sz="1600" dirty="0"/>
              <a:t>Crop Production &amp; Rainfall</a:t>
            </a:r>
          </a:p>
        </p:txBody>
      </p:sp>
      <p:sp>
        <p:nvSpPr>
          <p:cNvPr id="27" name="TextBox 26"/>
          <p:cNvSpPr txBox="1"/>
          <p:nvPr/>
        </p:nvSpPr>
        <p:spPr>
          <a:xfrm>
            <a:off x="5377218" y="4023134"/>
            <a:ext cx="311169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Linear Regression</a:t>
            </a:r>
          </a:p>
          <a:p>
            <a:pPr marL="285750" indent="-285750">
              <a:buFont typeface="Arial" panose="020B0604020202020204" pitchFamily="34" charset="0"/>
              <a:buChar char="•"/>
            </a:pPr>
            <a:r>
              <a:rPr lang="en-US" dirty="0"/>
              <a:t>Decision Tree</a:t>
            </a:r>
          </a:p>
          <a:p>
            <a:pPr marL="285750" indent="-285750">
              <a:buFont typeface="Arial" panose="020B0604020202020204" pitchFamily="34" charset="0"/>
              <a:buChar char="•"/>
            </a:pPr>
            <a:r>
              <a:rPr lang="en-US" dirty="0"/>
              <a:t>Random Forest</a:t>
            </a:r>
          </a:p>
          <a:p>
            <a:endParaRPr lang="en-US" dirty="0"/>
          </a:p>
        </p:txBody>
      </p:sp>
      <p:sp>
        <p:nvSpPr>
          <p:cNvPr id="28" name="TextBox 27"/>
          <p:cNvSpPr txBox="1"/>
          <p:nvPr/>
        </p:nvSpPr>
        <p:spPr>
          <a:xfrm>
            <a:off x="4951138" y="6073254"/>
            <a:ext cx="2391358" cy="646331"/>
          </a:xfrm>
          <a:prstGeom prst="rect">
            <a:avLst/>
          </a:prstGeom>
          <a:noFill/>
        </p:spPr>
        <p:txBody>
          <a:bodyPr wrap="square" rtlCol="0">
            <a:spAutoFit/>
          </a:bodyPr>
          <a:lstStyle/>
          <a:p>
            <a:pPr marL="285750" indent="-285750">
              <a:buFont typeface="Arial" panose="020B0604020202020204" pitchFamily="34" charset="0"/>
              <a:buChar char="•"/>
            </a:pPr>
            <a:r>
              <a:rPr lang="en-US" dirty="0"/>
              <a:t>Plots using Tableau</a:t>
            </a:r>
          </a:p>
        </p:txBody>
      </p:sp>
      <p:sp>
        <p:nvSpPr>
          <p:cNvPr id="3" name="TextBox 2">
            <a:extLst>
              <a:ext uri="{FF2B5EF4-FFF2-40B4-BE49-F238E27FC236}">
                <a16:creationId xmlns:a16="http://schemas.microsoft.com/office/drawing/2014/main" xmlns="" id="{F969C2EC-E505-CE87-D938-E59308F08CE9}"/>
              </a:ext>
            </a:extLst>
          </p:cNvPr>
          <p:cNvSpPr txBox="1"/>
          <p:nvPr/>
        </p:nvSpPr>
        <p:spPr>
          <a:xfrm flipH="1">
            <a:off x="5227319" y="3146336"/>
            <a:ext cx="2887329" cy="369332"/>
          </a:xfrm>
          <a:prstGeom prst="rect">
            <a:avLst/>
          </a:prstGeom>
          <a:noFill/>
        </p:spPr>
        <p:txBody>
          <a:bodyPr wrap="square" rtlCol="0">
            <a:spAutoFit/>
          </a:bodyPr>
          <a:lstStyle/>
          <a:p>
            <a:pPr marL="285750" indent="-285750">
              <a:buFont typeface="Arial" panose="020B0604020202020204" pitchFamily="34" charset="0"/>
              <a:buChar char="•"/>
            </a:pPr>
            <a:r>
              <a:rPr lang="en-IN" dirty="0"/>
              <a:t>Data Blending</a:t>
            </a:r>
          </a:p>
        </p:txBody>
      </p:sp>
    </p:spTree>
    <p:extLst>
      <p:ext uri="{BB962C8B-B14F-4D97-AF65-F5344CB8AC3E}">
        <p14:creationId xmlns:p14="http://schemas.microsoft.com/office/powerpoint/2010/main" val="1600658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51180" y="1880235"/>
            <a:ext cx="1017143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IN" altLang="en-US" sz="2000" b="1" dirty="0">
                <a:sym typeface="+mn-ea"/>
              </a:rPr>
              <a:t>2) </a:t>
            </a:r>
            <a:r>
              <a:rPr lang="en-US" sz="2000" b="1" dirty="0">
                <a:sym typeface="+mn-ea"/>
              </a:rPr>
              <a:t>Converting target columns into binary values</a:t>
            </a:r>
            <a:endParaRPr lang="en-US" altLang="en-US" sz="2000" b="1" dirty="0">
              <a:sym typeface="+mn-ea"/>
            </a:endParaRPr>
          </a:p>
        </p:txBody>
      </p:sp>
      <p:sp>
        <p:nvSpPr>
          <p:cNvPr id="5" name="Rounded Rectangle 4"/>
          <p:cNvSpPr/>
          <p:nvPr/>
        </p:nvSpPr>
        <p:spPr>
          <a:xfrm>
            <a:off x="551180" y="922347"/>
            <a:ext cx="1017143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l"/>
            <a:endParaRPr lang="en-IN" altLang="en-US" b="1" dirty="0"/>
          </a:p>
          <a:p>
            <a:pPr algn="l"/>
            <a:r>
              <a:rPr lang="en-IN" altLang="en-US" sz="2000" b="1" dirty="0"/>
              <a:t>1) </a:t>
            </a:r>
            <a:r>
              <a:rPr lang="en-US" sz="2000" b="1" dirty="0">
                <a:sym typeface="+mn-ea"/>
              </a:rPr>
              <a:t>Cleaning the columns according to requirement</a:t>
            </a:r>
            <a:endParaRPr lang="en-US" sz="2000" b="1" dirty="0"/>
          </a:p>
          <a:p>
            <a:pPr algn="l"/>
            <a:r>
              <a:rPr lang="en-IN" altLang="en-US" b="1" dirty="0"/>
              <a:t> </a:t>
            </a:r>
            <a:r>
              <a:rPr lang="en-IN" altLang="en-US" dirty="0"/>
              <a:t> </a:t>
            </a:r>
          </a:p>
        </p:txBody>
      </p:sp>
      <p:sp>
        <p:nvSpPr>
          <p:cNvPr id="6" name="Rounded Rectangle 5"/>
          <p:cNvSpPr/>
          <p:nvPr/>
        </p:nvSpPr>
        <p:spPr>
          <a:xfrm>
            <a:off x="551180" y="2830688"/>
            <a:ext cx="1017143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IN" altLang="en-US" sz="2000" b="1" dirty="0">
                <a:sym typeface="+mn-ea"/>
              </a:rPr>
              <a:t>3)</a:t>
            </a:r>
            <a:r>
              <a:rPr lang="en-US" sz="2000" b="1" dirty="0">
                <a:sym typeface="+mn-ea"/>
              </a:rPr>
              <a:t> Dropping missing values</a:t>
            </a:r>
            <a:endParaRPr lang="en-US" altLang="en-US" sz="2000" b="1" dirty="0">
              <a:sym typeface="+mn-ea"/>
            </a:endParaRPr>
          </a:p>
        </p:txBody>
      </p:sp>
      <p:sp>
        <p:nvSpPr>
          <p:cNvPr id="7" name="Rounded Rectangle 6"/>
          <p:cNvSpPr/>
          <p:nvPr/>
        </p:nvSpPr>
        <p:spPr>
          <a:xfrm>
            <a:off x="551180" y="3860800"/>
            <a:ext cx="1017143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IN" altLang="en-US" sz="2000" b="1" dirty="0">
                <a:sym typeface="+mn-ea"/>
              </a:rPr>
              <a:t>4) </a:t>
            </a:r>
            <a:r>
              <a:rPr lang="en-US" altLang="en-US" sz="2000" b="1" dirty="0">
                <a:sym typeface="+mn-ea"/>
              </a:rPr>
              <a:t>Merging the two data frames</a:t>
            </a:r>
          </a:p>
        </p:txBody>
      </p:sp>
      <p:sp>
        <p:nvSpPr>
          <p:cNvPr id="8" name="Rounded Rectangle 7"/>
          <p:cNvSpPr/>
          <p:nvPr/>
        </p:nvSpPr>
        <p:spPr>
          <a:xfrm>
            <a:off x="551815" y="4869180"/>
            <a:ext cx="1017143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IN" altLang="en-US" sz="2000" b="1" dirty="0">
                <a:sym typeface="+mn-ea"/>
              </a:rPr>
              <a:t>5) </a:t>
            </a:r>
            <a:r>
              <a:rPr lang="en-US" altLang="en-US" sz="2000" b="1" dirty="0">
                <a:sym typeface="+mn-ea"/>
              </a:rPr>
              <a:t>Encoding of Categorical Columns</a:t>
            </a:r>
          </a:p>
        </p:txBody>
      </p:sp>
      <p:sp>
        <p:nvSpPr>
          <p:cNvPr id="2" name="Text Box 1"/>
          <p:cNvSpPr txBox="1"/>
          <p:nvPr/>
        </p:nvSpPr>
        <p:spPr>
          <a:xfrm>
            <a:off x="551815" y="188595"/>
            <a:ext cx="3486852" cy="461665"/>
          </a:xfrm>
          <a:prstGeom prst="rect">
            <a:avLst/>
          </a:prstGeom>
          <a:noFill/>
        </p:spPr>
        <p:txBody>
          <a:bodyPr wrap="none" rtlCol="0">
            <a:spAutoFit/>
          </a:bodyPr>
          <a:lstStyle/>
          <a:p>
            <a:r>
              <a:rPr lang="en-IN" altLang="en-US" sz="2400" b="1" dirty="0">
                <a:solidFill>
                  <a:srgbClr val="C00000"/>
                </a:solidFill>
              </a:rPr>
              <a:t>Data Pre-Processing :-</a:t>
            </a:r>
          </a:p>
        </p:txBody>
      </p:sp>
      <p:sp>
        <p:nvSpPr>
          <p:cNvPr id="10" name="Text Box 9"/>
          <p:cNvSpPr txBox="1"/>
          <p:nvPr/>
        </p:nvSpPr>
        <p:spPr>
          <a:xfrm>
            <a:off x="11438255" y="6340475"/>
            <a:ext cx="295910" cy="337185"/>
          </a:xfrm>
          <a:prstGeom prst="rect">
            <a:avLst/>
          </a:prstGeom>
          <a:noFill/>
        </p:spPr>
        <p:txBody>
          <a:bodyPr wrap="none" rtlCol="0">
            <a:spAutoFit/>
          </a:bodyPr>
          <a:lstStyle/>
          <a:p>
            <a:r>
              <a:rPr lang="en-IN" altLang="en-US" sz="1600"/>
              <a:t>6</a:t>
            </a:r>
          </a:p>
        </p:txBody>
      </p:sp>
      <p:pic>
        <p:nvPicPr>
          <p:cNvPr id="3" name="Picture 1">
            <a:extLst>
              <a:ext uri="{FF2B5EF4-FFF2-40B4-BE49-F238E27FC236}">
                <a16:creationId xmlns:a16="http://schemas.microsoft.com/office/drawing/2014/main" xmlns="" id="{37069E51-6AA3-70BA-D448-9E47983FB662}"/>
              </a:ext>
            </a:extLst>
          </p:cNvPr>
          <p:cNvPicPr/>
          <p:nvPr/>
        </p:nvPicPr>
        <p:blipFill>
          <a:blip r:embed="rId2"/>
          <a:stretch>
            <a:fillRect/>
          </a:stretch>
        </p:blipFill>
        <p:spPr>
          <a:xfrm>
            <a:off x="9916920" y="-1440"/>
            <a:ext cx="2281680" cy="77364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610140" y="89280"/>
            <a:ext cx="10971720" cy="581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r>
              <a:rPr lang="en-IN" sz="2400" b="1" strike="noStrike" spc="-1" dirty="0">
                <a:solidFill>
                  <a:srgbClr val="C00000"/>
                </a:solidFill>
                <a:uFill>
                  <a:solidFill>
                    <a:srgbClr val="FFFFFF"/>
                  </a:solidFill>
                </a:uFill>
                <a:latin typeface="Arial" panose="020B0604020202020204"/>
                <a:ea typeface="SimSun" panose="02010600030101010101" pitchFamily="2" charset="-122"/>
              </a:rPr>
              <a:t>Machine Learning Algorithms</a:t>
            </a:r>
          </a:p>
        </p:txBody>
      </p:sp>
      <p:pic>
        <p:nvPicPr>
          <p:cNvPr id="133" name="Picture 1"/>
          <p:cNvPicPr/>
          <p:nvPr/>
        </p:nvPicPr>
        <p:blipFill>
          <a:blip r:embed="rId2"/>
          <a:stretch>
            <a:fillRect/>
          </a:stretch>
        </p:blipFill>
        <p:spPr>
          <a:xfrm>
            <a:off x="9950400" y="-720"/>
            <a:ext cx="2248200" cy="761400"/>
          </a:xfrm>
          <a:prstGeom prst="rect">
            <a:avLst/>
          </a:prstGeom>
          <a:ln w="9360">
            <a:noFill/>
          </a:ln>
        </p:spPr>
      </p:pic>
      <p:sp>
        <p:nvSpPr>
          <p:cNvPr id="134" name="CustomShape 2"/>
          <p:cNvSpPr/>
          <p:nvPr/>
        </p:nvSpPr>
        <p:spPr>
          <a:xfrm>
            <a:off x="609480" y="850680"/>
            <a:ext cx="11331575" cy="6162797"/>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marL="457200" indent="-457200">
              <a:lnSpc>
                <a:spcPct val="100000"/>
              </a:lnSpc>
              <a:buAutoNum type="arabicParenR"/>
            </a:pPr>
            <a:r>
              <a:rPr lang="en-US" altLang="en-IN" sz="2400" b="1" u="sng" strike="noStrike" spc="-1" dirty="0">
                <a:solidFill>
                  <a:srgbClr val="000000"/>
                </a:solidFill>
                <a:uFill>
                  <a:solidFill>
                    <a:srgbClr val="FFFFFF"/>
                  </a:solidFill>
                </a:uFill>
                <a:latin typeface="Arial" panose="020B0604020202020204"/>
              </a:rPr>
              <a:t>Linear Regression</a:t>
            </a:r>
            <a:r>
              <a:rPr lang="en-IN" sz="2400" b="1" u="sng" strike="noStrike" spc="-1" dirty="0">
                <a:solidFill>
                  <a:srgbClr val="000000"/>
                </a:solidFill>
                <a:uFill>
                  <a:solidFill>
                    <a:srgbClr val="FFFFFF"/>
                  </a:solidFill>
                </a:uFill>
                <a:latin typeface="Arial" panose="020B0604020202020204"/>
              </a:rPr>
              <a:t>-</a:t>
            </a:r>
            <a:r>
              <a:rPr lang="en-IN" sz="2000" b="0" strike="noStrike" spc="-1" dirty="0">
                <a:solidFill>
                  <a:srgbClr val="000000"/>
                </a:solidFill>
                <a:uFill>
                  <a:solidFill>
                    <a:srgbClr val="FFFFFF"/>
                  </a:solidFill>
                </a:uFill>
                <a:latin typeface="Arial" panose="020B0604020202020204"/>
              </a:rPr>
              <a:t> </a:t>
            </a:r>
          </a:p>
          <a:p>
            <a:pPr marL="457200" indent="-457200">
              <a:lnSpc>
                <a:spcPct val="100000"/>
              </a:lnSpc>
              <a:buFont typeface="Arial" panose="020B0604020202020204" pitchFamily="34" charset="0"/>
              <a:buChar char="•"/>
            </a:pPr>
            <a:endParaRPr lang="en-IN" sz="2000" b="0" strike="noStrike" spc="-1" dirty="0">
              <a:solidFill>
                <a:srgbClr val="000000"/>
              </a:solidFill>
              <a:uFill>
                <a:solidFill>
                  <a:srgbClr val="FFFFFF"/>
                </a:solidFill>
              </a:uFill>
              <a:latin typeface="Arial" panose="020B0604020202020204"/>
            </a:endParaRPr>
          </a:p>
          <a:p>
            <a:pPr marL="342900" indent="-342900">
              <a:buFont typeface="Arial" panose="020B0604020202020204" pitchFamily="34" charset="0"/>
              <a:buChar char="•"/>
            </a:pPr>
            <a:r>
              <a:rPr lang="en-US" sz="2000" dirty="0"/>
              <a:t>Linear regression algorithm shows a linear relationship between a dependent (y) and one or more independent (y) variables, hence called as linear regression.</a:t>
            </a:r>
          </a:p>
          <a:p>
            <a:pPr marL="342900" indent="-342900">
              <a:buFont typeface="Arial" panose="020B0604020202020204" pitchFamily="34" charset="0"/>
              <a:buChar char="•"/>
            </a:pPr>
            <a:r>
              <a:rPr lang="en-IN" sz="2400" b="1" strike="noStrike" spc="-1" dirty="0">
                <a:solidFill>
                  <a:srgbClr val="000000"/>
                </a:solidFill>
                <a:uFill>
                  <a:solidFill>
                    <a:srgbClr val="FFFFFF"/>
                  </a:solidFill>
                </a:uFill>
                <a:latin typeface="Arial" panose="020B0604020202020204"/>
              </a:rPr>
              <a:t>2) KNN Regression–</a:t>
            </a:r>
          </a:p>
          <a:p>
            <a:pPr marL="342900" indent="-342900">
              <a:buFont typeface="Arial" panose="020B0604020202020204" pitchFamily="34" charset="0"/>
              <a:buChar char="•"/>
            </a:pPr>
            <a:r>
              <a:rPr lang="en-IN" sz="2000" b="0" strike="noStrike" spc="-1" dirty="0">
                <a:solidFill>
                  <a:srgbClr val="000000"/>
                </a:solidFill>
                <a:uFill>
                  <a:solidFill>
                    <a:srgbClr val="FFFFFF"/>
                  </a:solidFill>
                </a:uFill>
                <a:latin typeface="Arial" panose="020B0604020202020204"/>
              </a:rPr>
              <a:t> </a:t>
            </a:r>
            <a:r>
              <a:rPr lang="en-US" sz="2000" b="0" strike="noStrike" spc="-1" dirty="0">
                <a:solidFill>
                  <a:srgbClr val="000000"/>
                </a:solidFill>
                <a:uFill>
                  <a:solidFill>
                    <a:srgbClr val="FFFFFF"/>
                  </a:solidFill>
                </a:uFill>
                <a:latin typeface="Arial" panose="020B0604020202020204"/>
              </a:rPr>
              <a:t>For regression, KNN calculates the average of the target values of the K nearest neighbors and uses this average as the predicted value for the new data point.</a:t>
            </a:r>
            <a:endParaRPr lang="en-IN" sz="2000" b="0" strike="noStrike" spc="-1" dirty="0">
              <a:solidFill>
                <a:srgbClr val="000000"/>
              </a:solidFill>
              <a:uFill>
                <a:solidFill>
                  <a:srgbClr val="FFFFFF"/>
                </a:solidFill>
              </a:uFill>
              <a:latin typeface="Arial" panose="020B0604020202020204"/>
            </a:endParaRPr>
          </a:p>
          <a:p>
            <a:pPr indent="0">
              <a:lnSpc>
                <a:spcPct val="100000"/>
              </a:lnSpc>
              <a:buFont typeface="Arial" panose="020B0604020202020204" pitchFamily="34" charset="0"/>
              <a:buNone/>
            </a:pPr>
            <a:endParaRPr lang="en-IN" sz="2400" b="1" strike="noStrike" spc="-1" dirty="0">
              <a:solidFill>
                <a:srgbClr val="000000"/>
              </a:solidFill>
              <a:uFill>
                <a:solidFill>
                  <a:srgbClr val="FFFFFF"/>
                </a:solidFill>
              </a:uFill>
              <a:latin typeface="Arial" panose="020B0604020202020204"/>
            </a:endParaRPr>
          </a:p>
          <a:p>
            <a:pPr indent="0">
              <a:lnSpc>
                <a:spcPct val="100000"/>
              </a:lnSpc>
              <a:buFont typeface="Arial" panose="020B0604020202020204" pitchFamily="34" charset="0"/>
              <a:buNone/>
            </a:pPr>
            <a:r>
              <a:rPr lang="en-IN" sz="2400" b="1" strike="noStrike" spc="-1" dirty="0">
                <a:solidFill>
                  <a:srgbClr val="000000"/>
                </a:solidFill>
                <a:uFill>
                  <a:solidFill>
                    <a:srgbClr val="FFFFFF"/>
                  </a:solidFill>
                </a:uFill>
                <a:latin typeface="Arial" panose="020B0604020202020204"/>
              </a:rPr>
              <a:t>3) Random Forest</a:t>
            </a:r>
            <a:r>
              <a:rPr lang="en-IN" sz="2000" b="0" strike="noStrike" spc="-1" dirty="0">
                <a:solidFill>
                  <a:srgbClr val="000000"/>
                </a:solidFill>
                <a:uFill>
                  <a:solidFill>
                    <a:srgbClr val="FFFFFF"/>
                  </a:solidFill>
                </a:uFill>
                <a:latin typeface="Arial" panose="020B0604020202020204"/>
              </a:rPr>
              <a:t> – </a:t>
            </a:r>
          </a:p>
          <a:p>
            <a:pPr indent="0">
              <a:lnSpc>
                <a:spcPct val="100000"/>
              </a:lnSpc>
              <a:buFont typeface="Arial" panose="020B0604020202020204" pitchFamily="34" charset="0"/>
              <a:buNone/>
            </a:pPr>
            <a:endParaRPr lang="en-IN" sz="2000" b="0" strike="noStrike" spc="-1" dirty="0">
              <a:solidFill>
                <a:srgbClr val="000000"/>
              </a:solidFill>
              <a:uFill>
                <a:solidFill>
                  <a:srgbClr val="FFFFFF"/>
                </a:solidFill>
              </a:uFill>
              <a:latin typeface="Arial" panose="020B0604020202020204"/>
            </a:endParaRPr>
          </a:p>
          <a:p>
            <a:pPr marL="457200" indent="-456120" algn="just">
              <a:lnSpc>
                <a:spcPct val="100000"/>
              </a:lnSpc>
              <a:buClr>
                <a:srgbClr val="000000"/>
              </a:buClr>
              <a:buFont typeface="Arial"/>
              <a:buChar char="•"/>
            </a:pPr>
            <a:r>
              <a:rPr lang="en-IN" sz="2000" spc="-1" dirty="0">
                <a:solidFill>
                  <a:srgbClr val="000000"/>
                </a:solidFill>
                <a:uFill>
                  <a:solidFill>
                    <a:srgbClr val="FFFFFF"/>
                  </a:solidFill>
                </a:uFill>
                <a:ea typeface="SimSun"/>
              </a:rPr>
              <a:t>The Random Forest (RF) regressor is an ensemble learning method based on multiple decision trees. By combining the Bootstrap aggregating and random space method, RF overcomes the drawbacks of individual decision tree.</a:t>
            </a:r>
            <a:endParaRPr lang="en-IN" spc="-1" dirty="0">
              <a:solidFill>
                <a:srgbClr val="000000"/>
              </a:solidFill>
              <a:uFill>
                <a:solidFill>
                  <a:srgbClr val="FFFFFF"/>
                </a:solidFill>
              </a:uFill>
            </a:endParaRPr>
          </a:p>
          <a:p>
            <a:pPr marL="1080" algn="just">
              <a:lnSpc>
                <a:spcPct val="100000"/>
              </a:lnSpc>
              <a:buClr>
                <a:srgbClr val="000000"/>
              </a:buClr>
            </a:pPr>
            <a:endParaRPr lang="en-IN" sz="2000" spc="-1" dirty="0">
              <a:solidFill>
                <a:srgbClr val="000000"/>
              </a:solidFill>
              <a:uFill>
                <a:solidFill>
                  <a:srgbClr val="FFFFFF"/>
                </a:solidFill>
              </a:uFill>
              <a:ea typeface="SimSun"/>
            </a:endParaRPr>
          </a:p>
          <a:p>
            <a:pPr marL="285750" indent="-285750">
              <a:lnSpc>
                <a:spcPct val="100000"/>
              </a:lnSpc>
              <a:buFont typeface="Arial" panose="020B0604020202020204" pitchFamily="34" charset="0"/>
              <a:buChar char="•"/>
            </a:pPr>
            <a:endParaRPr lang="en-IN" sz="2000" b="0" strike="noStrike" spc="-1" dirty="0">
              <a:solidFill>
                <a:srgbClr val="000000"/>
              </a:solidFill>
              <a:uFill>
                <a:solidFill>
                  <a:srgbClr val="FFFFFF"/>
                </a:solidFill>
              </a:uFill>
              <a:latin typeface="Arial" panose="020B0604020202020204"/>
            </a:endParaRPr>
          </a:p>
          <a:p>
            <a:pPr>
              <a:lnSpc>
                <a:spcPct val="150000"/>
              </a:lnSpc>
            </a:pPr>
            <a:endParaRPr lang="en-IN" sz="2000" b="0" strike="noStrike" spc="-1" dirty="0">
              <a:solidFill>
                <a:srgbClr val="000000"/>
              </a:solidFill>
              <a:uFill>
                <a:solidFill>
                  <a:srgbClr val="FFFFFF"/>
                </a:solidFill>
              </a:uFill>
              <a:latin typeface="Arial" panose="020B0604020202020204"/>
            </a:endParaRPr>
          </a:p>
          <a:p>
            <a:pPr>
              <a:lnSpc>
                <a:spcPct val="150000"/>
              </a:lnSpc>
            </a:pPr>
            <a:endParaRPr lang="en-IN" sz="2000" b="0" strike="noStrike" spc="-1" dirty="0">
              <a:solidFill>
                <a:srgbClr val="000000"/>
              </a:solidFill>
              <a:uFill>
                <a:solidFill>
                  <a:srgbClr val="FFFFFF"/>
                </a:solidFill>
              </a:uFill>
              <a:latin typeface="Arial" panose="020B0604020202020204"/>
            </a:endParaRPr>
          </a:p>
        </p:txBody>
      </p:sp>
      <p:sp>
        <p:nvSpPr>
          <p:cNvPr id="135" name="CustomShape 3"/>
          <p:cNvSpPr/>
          <p:nvPr/>
        </p:nvSpPr>
        <p:spPr>
          <a:xfrm>
            <a:off x="60948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en-IN" sz="1800" b="0" strike="noStrike" spc="-1">
              <a:solidFill>
                <a:srgbClr val="000000"/>
              </a:solidFill>
              <a:uFill>
                <a:solidFill>
                  <a:srgbClr val="FFFFFF"/>
                </a:solidFill>
              </a:uFill>
              <a:latin typeface="Arial" panose="020B0604020202020204"/>
            </a:endParaRPr>
          </a:p>
        </p:txBody>
      </p:sp>
      <p:sp>
        <p:nvSpPr>
          <p:cNvPr id="136" name="CustomShape 4"/>
          <p:cNvSpPr/>
          <p:nvPr/>
        </p:nvSpPr>
        <p:spPr>
          <a:xfrm>
            <a:off x="873756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r">
              <a:lnSpc>
                <a:spcPct val="100000"/>
              </a:lnSpc>
            </a:pPr>
            <a:endParaRPr lang="en-IN" sz="1800" b="0" strike="noStrike" spc="-1" dirty="0">
              <a:solidFill>
                <a:srgbClr val="000000"/>
              </a:solidFill>
              <a:uFill>
                <a:solidFill>
                  <a:srgbClr val="FFFFFF"/>
                </a:solidFill>
              </a:uFill>
              <a:latin typeface="Arial" panose="020B0604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b="1" dirty="0">
                <a:latin typeface="Britannic Bold" panose="020B0903060703020204" pitchFamily="34" charset="0"/>
              </a:rPr>
              <a:t>ACCURACY OBTAINED BY DIFFERENT ALGORITHMS</a:t>
            </a:r>
            <a:r>
              <a:rPr lang="en-IN" b="1" dirty="0">
                <a:latin typeface="Britannic Bold" panose="020B0903060703020204" pitchFamily="34" charset="0"/>
              </a:rPr>
              <a:t/>
            </a:r>
            <a:br>
              <a:rPr lang="en-IN" b="1" dirty="0">
                <a:latin typeface="Britannic Bold" panose="020B0903060703020204" pitchFamily="34" charset="0"/>
              </a:rPr>
            </a:br>
            <a:endParaRPr lang="en-US" dirty="0"/>
          </a:p>
        </p:txBody>
      </p:sp>
      <p:sp>
        <p:nvSpPr>
          <p:cNvPr id="3" name="Subtitle 2"/>
          <p:cNvSpPr>
            <a:spLocks noGrp="1"/>
          </p:cNvSpPr>
          <p:nvPr>
            <p:ph type="subTitle"/>
          </p:nvPr>
        </p:nvSpPr>
        <p:spPr/>
        <p:txBody>
          <a:bodyPr/>
          <a:lstStyle/>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401029658"/>
              </p:ext>
            </p:extLst>
          </p:nvPr>
        </p:nvGraphicFramePr>
        <p:xfrm>
          <a:off x="609480" y="1604520"/>
          <a:ext cx="10972440" cy="3977280"/>
        </p:xfrm>
        <a:graphic>
          <a:graphicData uri="http://schemas.openxmlformats.org/drawingml/2006/table">
            <a:tbl>
              <a:tblPr firstRow="1" bandRow="1">
                <a:tableStyleId>{5C22544A-7EE6-4342-B048-85BDC9FD1C3A}</a:tableStyleId>
              </a:tblPr>
              <a:tblGrid>
                <a:gridCol w="5486220">
                  <a:extLst>
                    <a:ext uri="{9D8B030D-6E8A-4147-A177-3AD203B41FA5}">
                      <a16:colId xmlns:a16="http://schemas.microsoft.com/office/drawing/2014/main" xmlns="" val="20000"/>
                    </a:ext>
                  </a:extLst>
                </a:gridCol>
                <a:gridCol w="5486220">
                  <a:extLst>
                    <a:ext uri="{9D8B030D-6E8A-4147-A177-3AD203B41FA5}">
                      <a16:colId xmlns:a16="http://schemas.microsoft.com/office/drawing/2014/main" xmlns="" val="20001"/>
                    </a:ext>
                  </a:extLst>
                </a:gridCol>
              </a:tblGrid>
              <a:tr h="795456">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dirty="0"/>
                        <a:t>ALGORITHM</a:t>
                      </a:r>
                      <a:r>
                        <a:rPr lang="en-IN" baseline="0" dirty="0"/>
                        <a:t>  USED  FOR MODEL</a:t>
                      </a:r>
                      <a:endParaRPr lang="en-IN" dirty="0"/>
                    </a:p>
                    <a:p>
                      <a:endParaRPr 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dirty="0"/>
                        <a:t>R2</a:t>
                      </a:r>
                      <a:r>
                        <a:rPr lang="en-IN" baseline="0" dirty="0"/>
                        <a:t>  SCORE  OBTAINED</a:t>
                      </a:r>
                      <a:endParaRPr lang="en-IN" dirty="0"/>
                    </a:p>
                    <a:p>
                      <a:endParaRPr lang="en-US" dirty="0"/>
                    </a:p>
                  </a:txBody>
                  <a:tcPr/>
                </a:tc>
                <a:extLst>
                  <a:ext uri="{0D108BD9-81ED-4DB2-BD59-A6C34878D82A}">
                    <a16:rowId xmlns:a16="http://schemas.microsoft.com/office/drawing/2014/main" xmlns="" val="10000"/>
                  </a:ext>
                </a:extLst>
              </a:tr>
              <a:tr h="795456">
                <a:tc>
                  <a:txBody>
                    <a:bodyPr/>
                    <a:lstStyle/>
                    <a:p>
                      <a:r>
                        <a:rPr lang="en-US" altLang="en-IN" sz="1800" b="0" u="sng" strike="noStrike" spc="-1" dirty="0">
                          <a:solidFill>
                            <a:srgbClr val="000000"/>
                          </a:solidFill>
                          <a:uFill>
                            <a:solidFill>
                              <a:srgbClr val="FFFFFF"/>
                            </a:solidFill>
                          </a:uFill>
                          <a:latin typeface="+mn-lt"/>
                        </a:rPr>
                        <a:t>Linear Regression</a:t>
                      </a:r>
                      <a:endParaRPr lang="en-US" b="0" dirty="0"/>
                    </a:p>
                  </a:txBody>
                  <a:tcPr/>
                </a:tc>
                <a:tc>
                  <a:txBody>
                    <a:bodyPr/>
                    <a:lstStyle/>
                    <a:p>
                      <a:r>
                        <a:rPr lang="en-IN" dirty="0"/>
                        <a:t>For crop:0.8241</a:t>
                      </a:r>
                    </a:p>
                    <a:p>
                      <a:r>
                        <a:rPr lang="en-IN" dirty="0"/>
                        <a:t>For State:0.4432</a:t>
                      </a:r>
                      <a:endParaRPr lang="en-US" dirty="0"/>
                    </a:p>
                  </a:txBody>
                  <a:tcPr/>
                </a:tc>
                <a:extLst>
                  <a:ext uri="{0D108BD9-81ED-4DB2-BD59-A6C34878D82A}">
                    <a16:rowId xmlns:a16="http://schemas.microsoft.com/office/drawing/2014/main" xmlns="" val="10001"/>
                  </a:ext>
                </a:extLst>
              </a:tr>
              <a:tr h="795456">
                <a:tc>
                  <a:txBody>
                    <a:bodyPr/>
                    <a:lstStyle/>
                    <a:p>
                      <a:r>
                        <a:rPr lang="en-IN" sz="1800" b="0" strike="noStrike" spc="-1" dirty="0">
                          <a:solidFill>
                            <a:srgbClr val="000000"/>
                          </a:solidFill>
                          <a:uFill>
                            <a:solidFill>
                              <a:srgbClr val="FFFFFF"/>
                            </a:solidFill>
                          </a:uFill>
                          <a:latin typeface="+mn-lt"/>
                        </a:rPr>
                        <a:t>KNN Regression</a:t>
                      </a:r>
                      <a:endParaRPr lang="en-US" b="0" dirty="0"/>
                    </a:p>
                  </a:txBody>
                  <a:tcPr/>
                </a:tc>
                <a:tc>
                  <a:txBody>
                    <a:bodyPr/>
                    <a:lstStyle/>
                    <a:p>
                      <a:r>
                        <a:rPr lang="en-IN" dirty="0"/>
                        <a:t>For crop:0.8458</a:t>
                      </a:r>
                    </a:p>
                    <a:p>
                      <a:r>
                        <a:rPr lang="en-IN" dirty="0"/>
                        <a:t>For state:-0.0353</a:t>
                      </a:r>
                      <a:endParaRPr lang="en-US" dirty="0"/>
                    </a:p>
                  </a:txBody>
                  <a:tcPr/>
                </a:tc>
                <a:extLst>
                  <a:ext uri="{0D108BD9-81ED-4DB2-BD59-A6C34878D82A}">
                    <a16:rowId xmlns:a16="http://schemas.microsoft.com/office/drawing/2014/main" xmlns="" val="10002"/>
                  </a:ext>
                </a:extLst>
              </a:tr>
              <a:tr h="795456">
                <a:tc>
                  <a:txBody>
                    <a:bodyPr/>
                    <a:lstStyle/>
                    <a:p>
                      <a:r>
                        <a:rPr lang="en-IN" sz="1800" b="0" strike="noStrike" spc="-1" dirty="0">
                          <a:solidFill>
                            <a:srgbClr val="000000"/>
                          </a:solidFill>
                          <a:uFill>
                            <a:solidFill>
                              <a:srgbClr val="FFFFFF"/>
                            </a:solidFill>
                          </a:uFill>
                          <a:latin typeface="+mn-lt"/>
                        </a:rPr>
                        <a:t>Random Forests</a:t>
                      </a:r>
                      <a:endParaRPr lang="en-US" b="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dirty="0"/>
                        <a:t>For crop:0.8981</a:t>
                      </a:r>
                    </a:p>
                    <a:p>
                      <a:pPr marL="0" marR="0" lvl="0" indent="0" defTabSz="914400" eaLnBrk="1" fontAlgn="auto" latinLnBrk="0" hangingPunct="1">
                        <a:lnSpc>
                          <a:spcPct val="100000"/>
                        </a:lnSpc>
                        <a:spcBef>
                          <a:spcPts val="0"/>
                        </a:spcBef>
                        <a:spcAft>
                          <a:spcPts val="0"/>
                        </a:spcAft>
                        <a:buClrTx/>
                        <a:buSzTx/>
                        <a:buFontTx/>
                        <a:buNone/>
                        <a:tabLst/>
                        <a:defRPr/>
                      </a:pPr>
                      <a:r>
                        <a:rPr lang="en-IN" dirty="0"/>
                        <a:t>For state:0.8652</a:t>
                      </a:r>
                    </a:p>
                  </a:txBody>
                  <a:tcPr/>
                </a:tc>
                <a:extLst>
                  <a:ext uri="{0D108BD9-81ED-4DB2-BD59-A6C34878D82A}">
                    <a16:rowId xmlns:a16="http://schemas.microsoft.com/office/drawing/2014/main" xmlns="" val="10003"/>
                  </a:ext>
                </a:extLst>
              </a:tr>
              <a:tr h="795456">
                <a:tc>
                  <a:txBody>
                    <a:bodyPr/>
                    <a:lstStyle/>
                    <a:p>
                      <a:endParaRPr lang="en-US" b="0" dirty="0"/>
                    </a:p>
                  </a:txBody>
                  <a:tcPr/>
                </a:tc>
                <a:tc>
                  <a:txBody>
                    <a:bodyPr/>
                    <a:lstStyle/>
                    <a:p>
                      <a:endParaRPr lang="en-US" dirty="0"/>
                    </a:p>
                  </a:txBody>
                  <a:tcPr/>
                </a:tc>
                <a:extLst>
                  <a:ext uri="{0D108BD9-81ED-4DB2-BD59-A6C34878D82A}">
                    <a16:rowId xmlns:a16="http://schemas.microsoft.com/office/drawing/2014/main" xmlns="" val="10004"/>
                  </a:ext>
                </a:extLst>
              </a:tr>
            </a:tbl>
          </a:graphicData>
        </a:graphic>
      </p:graphicFrame>
      <p:pic>
        <p:nvPicPr>
          <p:cNvPr id="8" name="Picture 7">
            <a:extLst>
              <a:ext uri="{FF2B5EF4-FFF2-40B4-BE49-F238E27FC236}">
                <a16:creationId xmlns:a16="http://schemas.microsoft.com/office/drawing/2014/main" xmlns="" id="{7D3D069C-7C34-E6E4-44D4-EF22EE1DCE01}"/>
              </a:ext>
            </a:extLst>
          </p:cNvPr>
          <p:cNvPicPr/>
          <p:nvPr/>
        </p:nvPicPr>
        <p:blipFill>
          <a:blip r:embed="rId2"/>
          <a:stretch>
            <a:fillRect/>
          </a:stretch>
        </p:blipFill>
        <p:spPr>
          <a:xfrm>
            <a:off x="9916920" y="-1440"/>
            <a:ext cx="2281680" cy="773640"/>
          </a:xfrm>
          <a:prstGeom prst="rect">
            <a:avLst/>
          </a:prstGeom>
          <a:ln>
            <a:noFill/>
          </a:ln>
        </p:spPr>
      </p:pic>
      <p:sp>
        <p:nvSpPr>
          <p:cNvPr id="4" name="Rectangle 1">
            <a:extLst>
              <a:ext uri="{FF2B5EF4-FFF2-40B4-BE49-F238E27FC236}">
                <a16:creationId xmlns:a16="http://schemas.microsoft.com/office/drawing/2014/main" xmlns="" id="{3D8B2B76-7329-0EA5-7465-6DC45CCC3AC0}"/>
              </a:ext>
            </a:extLst>
          </p:cNvPr>
          <p:cNvSpPr>
            <a:spLocks noChangeArrowheads="1"/>
          </p:cNvSpPr>
          <p:nvPr/>
        </p:nvSpPr>
        <p:spPr bwMode="auto">
          <a:xfrm>
            <a:off x="0" y="31108"/>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886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5455</TotalTime>
  <Words>570</Words>
  <Application>Microsoft Office PowerPoint</Application>
  <PresentationFormat>Widescreen</PresentationFormat>
  <Paragraphs>113</Paragraphs>
  <Slides>13</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SimSun</vt:lpstr>
      <vt:lpstr>Arial</vt:lpstr>
      <vt:lpstr>Britannic Bold</vt:lpstr>
      <vt:lpstr>DejaVu Sans</vt:lpstr>
      <vt:lpstr>Helvetica Neue</vt:lpstr>
      <vt:lpstr>Symbol</vt:lpstr>
      <vt:lpstr>Times New Roman</vt:lpstr>
      <vt:lpstr>Wingdings</vt:lpstr>
      <vt:lpstr>Office Theme</vt:lpstr>
      <vt:lpstr>Office Theme</vt:lpstr>
      <vt:lpstr>PowerPoint Presentation</vt:lpstr>
      <vt:lpstr>PowerPoint Presentation</vt:lpstr>
      <vt:lpstr>PowerPoint Presentation</vt:lpstr>
      <vt:lpstr> </vt:lpstr>
      <vt:lpstr>Problem Statement </vt:lpstr>
      <vt:lpstr>Project Methodology  </vt:lpstr>
      <vt:lpstr>PowerPoint Presentation</vt:lpstr>
      <vt:lpstr>PowerPoint Presentation</vt:lpstr>
      <vt:lpstr>ACCURACY OBTAINED BY DIFFERENT ALGORITHMS </vt:lpstr>
      <vt:lpstr>PowerPoint Presentation</vt:lpstr>
      <vt:lpstr>CONCLUSION AND FUTURE SCOPE</vt:lpstr>
      <vt:lpstr>3.Sugarcane   Production is directly proportional to area. And the production is high in some state only.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Flight Delay using Machine Learning</dc:title>
  <dc:creator>student</dc:creator>
  <cp:lastModifiedBy>Lenovo</cp:lastModifiedBy>
  <cp:revision>146</cp:revision>
  <dcterms:created xsi:type="dcterms:W3CDTF">2019-08-03T06:37:00Z</dcterms:created>
  <dcterms:modified xsi:type="dcterms:W3CDTF">2023-09-02T06:51:09Z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1033-11.2.0.11486</vt:lpwstr>
  </property>
  <property fmtid="{D5CDD505-2E9C-101B-9397-08002B2CF9AE}" pid="6" name="LinksUpToDate">
    <vt:bool>false</vt:bool>
  </property>
  <property fmtid="{D5CDD505-2E9C-101B-9397-08002B2CF9AE}" pid="7" name="MMClips">
    <vt:i4>0</vt:i4>
  </property>
  <property fmtid="{D5CDD505-2E9C-101B-9397-08002B2CF9AE}" pid="8" name="Notes">
    <vt:i4>2</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12</vt:i4>
  </property>
  <property fmtid="{D5CDD505-2E9C-101B-9397-08002B2CF9AE}" pid="13" name="ICV">
    <vt:lpwstr>5572B97B067C435D957EF539BF8EF672</vt:lpwstr>
  </property>
</Properties>
</file>