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8" r:id="rId6"/>
    <p:sldId id="269" r:id="rId7"/>
    <p:sldId id="270" r:id="rId8"/>
    <p:sldId id="264" r:id="rId9"/>
    <p:sldId id="265" r:id="rId10"/>
    <p:sldId id="266" r:id="rId11"/>
    <p:sldId id="260" r:id="rId12"/>
    <p:sldId id="261" r:id="rId13"/>
    <p:sldId id="272" r:id="rId14"/>
    <p:sldId id="271" r:id="rId15"/>
    <p:sldId id="263"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6F753-F3BD-4DDF-9DE0-AC632993C1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292569-5728-487B-8145-01822CA69654}">
      <dgm:prSet custT="1"/>
      <dgm:spPr/>
      <dgm:t>
        <a:bodyPr/>
        <a:lstStyle/>
        <a:p>
          <a:r>
            <a:rPr lang="en-CA" sz="1400" b="1" dirty="0">
              <a:solidFill>
                <a:schemeClr val="tx1"/>
              </a:solidFill>
            </a:rPr>
            <a:t>A technology that can assist a user in quickly locating the information of interest is highly desired, as it may reduce the time required to locate relevant information.</a:t>
          </a:r>
          <a:endParaRPr lang="en-US" sz="1400" b="1" dirty="0">
            <a:solidFill>
              <a:schemeClr val="tx1"/>
            </a:solidFill>
          </a:endParaRPr>
        </a:p>
      </dgm:t>
    </dgm:pt>
    <dgm:pt modelId="{FE4483A9-3E50-4F96-8386-71DD2B57331C}" type="parTrans" cxnId="{1718F4B7-8EAB-403E-AABB-752BCBBD539C}">
      <dgm:prSet/>
      <dgm:spPr/>
      <dgm:t>
        <a:bodyPr/>
        <a:lstStyle/>
        <a:p>
          <a:endParaRPr lang="en-US"/>
        </a:p>
      </dgm:t>
    </dgm:pt>
    <dgm:pt modelId="{7A5F4780-3FC5-4F00-A275-6E9EDCC2AF98}" type="sibTrans" cxnId="{1718F4B7-8EAB-403E-AABB-752BCBBD539C}">
      <dgm:prSet/>
      <dgm:spPr/>
      <dgm:t>
        <a:bodyPr/>
        <a:lstStyle/>
        <a:p>
          <a:endParaRPr lang="en-US"/>
        </a:p>
      </dgm:t>
    </dgm:pt>
    <dgm:pt modelId="{AD6AA476-EA3E-4DD5-8388-3354B9996321}">
      <dgm:prSet custT="1"/>
      <dgm:spPr/>
      <dgm:t>
        <a:bodyPr/>
        <a:lstStyle/>
        <a:p>
          <a:r>
            <a:rPr lang="en-CA" sz="1400" b="1" dirty="0">
              <a:solidFill>
                <a:schemeClr val="tx1"/>
              </a:solidFill>
            </a:rPr>
            <a:t>Existing Projects and Research often skim through abstracts in order to quickly check whether the papers match. Also, this process is easier and more constrained when abstracts are structured, i.e., the text in an abstract is divided into semantic headings such as the objective, method, result, and conclusion.</a:t>
          </a:r>
          <a:endParaRPr lang="en-US" sz="1400" b="1" dirty="0">
            <a:solidFill>
              <a:schemeClr val="tx1"/>
            </a:solidFill>
          </a:endParaRPr>
        </a:p>
      </dgm:t>
    </dgm:pt>
    <dgm:pt modelId="{9A5439D6-CFFE-43C9-9B70-685ED33EF3F9}" type="parTrans" cxnId="{C9A4E2A5-6F2E-4F51-92CC-AB2DAE594B87}">
      <dgm:prSet/>
      <dgm:spPr/>
      <dgm:t>
        <a:bodyPr/>
        <a:lstStyle/>
        <a:p>
          <a:endParaRPr lang="en-US"/>
        </a:p>
      </dgm:t>
    </dgm:pt>
    <dgm:pt modelId="{9542F740-7E73-41ED-866B-77CDF5021695}" type="sibTrans" cxnId="{C9A4E2A5-6F2E-4F51-92CC-AB2DAE594B87}">
      <dgm:prSet/>
      <dgm:spPr/>
      <dgm:t>
        <a:bodyPr/>
        <a:lstStyle/>
        <a:p>
          <a:endParaRPr lang="en-US"/>
        </a:p>
      </dgm:t>
    </dgm:pt>
    <dgm:pt modelId="{40788B71-7762-4E0A-8930-4AA7186BCEFC}">
      <dgm:prSet custT="1"/>
      <dgm:spPr/>
      <dgm:t>
        <a:bodyPr/>
        <a:lstStyle/>
        <a:p>
          <a:r>
            <a:rPr lang="en-CA" sz="1400" b="1" dirty="0">
              <a:solidFill>
                <a:schemeClr val="tx1"/>
              </a:solidFill>
            </a:rPr>
            <a:t>However, a significant portion of abstracts or information is unstructured, which makes it more difficult to quickly access the information of interest. Therefore, classifying each sentence of an abstract into an appropriate heading can significantly reduce the time to locate the desired information</a:t>
          </a:r>
          <a:endParaRPr lang="en-US" sz="1400" b="1" dirty="0">
            <a:solidFill>
              <a:schemeClr val="tx1"/>
            </a:solidFill>
          </a:endParaRPr>
        </a:p>
      </dgm:t>
    </dgm:pt>
    <dgm:pt modelId="{D0082C47-C7B4-423F-9264-6429414019C5}" type="parTrans" cxnId="{9264B2D9-B14C-44F7-89C5-1F79A18A73E1}">
      <dgm:prSet/>
      <dgm:spPr/>
      <dgm:t>
        <a:bodyPr/>
        <a:lstStyle/>
        <a:p>
          <a:endParaRPr lang="en-US"/>
        </a:p>
      </dgm:t>
    </dgm:pt>
    <dgm:pt modelId="{760F7C53-E62E-458E-9525-F570A1AAD371}" type="sibTrans" cxnId="{9264B2D9-B14C-44F7-89C5-1F79A18A73E1}">
      <dgm:prSet/>
      <dgm:spPr/>
      <dgm:t>
        <a:bodyPr/>
        <a:lstStyle/>
        <a:p>
          <a:endParaRPr lang="en-US"/>
        </a:p>
      </dgm:t>
    </dgm:pt>
    <dgm:pt modelId="{3DCD27EE-D120-4990-AFD3-95C0CF8021AD}">
      <dgm:prSet custT="1"/>
      <dgm:spPr/>
      <dgm:t>
        <a:bodyPr/>
        <a:lstStyle/>
        <a:p>
          <a:r>
            <a:rPr lang="en-CA" sz="1400" b="1" dirty="0">
              <a:solidFill>
                <a:schemeClr val="tx1"/>
              </a:solidFill>
            </a:rPr>
            <a:t>In this project, we describe an ANN architecture that combines the power of structured prediction with the efficiency of traditional ANN models for classifying individual words</a:t>
          </a:r>
          <a:r>
            <a:rPr lang="en-CA" sz="500" b="1" dirty="0">
              <a:solidFill>
                <a:schemeClr val="tx1"/>
              </a:solidFill>
            </a:rPr>
            <a:t>.</a:t>
          </a:r>
          <a:endParaRPr lang="en-US" sz="500" b="1" dirty="0">
            <a:solidFill>
              <a:schemeClr val="tx1"/>
            </a:solidFill>
          </a:endParaRPr>
        </a:p>
      </dgm:t>
    </dgm:pt>
    <dgm:pt modelId="{41365E38-30FE-41AE-99CB-43FF360672BC}" type="parTrans" cxnId="{C4AB65BF-9C2B-42D3-8042-8889943E1B0B}">
      <dgm:prSet/>
      <dgm:spPr/>
      <dgm:t>
        <a:bodyPr/>
        <a:lstStyle/>
        <a:p>
          <a:endParaRPr lang="en-US"/>
        </a:p>
      </dgm:t>
    </dgm:pt>
    <dgm:pt modelId="{C7A99A6B-5B92-4003-9901-D3D109DE1F30}" type="sibTrans" cxnId="{C4AB65BF-9C2B-42D3-8042-8889943E1B0B}">
      <dgm:prSet/>
      <dgm:spPr/>
      <dgm:t>
        <a:bodyPr/>
        <a:lstStyle/>
        <a:p>
          <a:endParaRPr lang="en-US"/>
        </a:p>
      </dgm:t>
    </dgm:pt>
    <dgm:pt modelId="{B694F762-B2E5-4D18-9865-DB0E9033E45B}">
      <dgm:prSet custT="1"/>
      <dgm:spPr/>
      <dgm:t>
        <a:bodyPr/>
        <a:lstStyle/>
        <a:p>
          <a:r>
            <a:rPr lang="en-CA" sz="1400" b="1" dirty="0">
              <a:solidFill>
                <a:schemeClr val="tx1"/>
              </a:solidFill>
            </a:rPr>
            <a:t>Our model reaches an optimal performance by leveraging a state-of-the-art model for generating text embeddings</a:t>
          </a:r>
          <a:r>
            <a:rPr lang="en-CA" sz="500" dirty="0"/>
            <a:t>.</a:t>
          </a:r>
        </a:p>
      </dgm:t>
    </dgm:pt>
    <dgm:pt modelId="{D6065B96-D661-4EFF-8B8E-1F20FE5F6787}" type="parTrans" cxnId="{BB1C2C94-AA6C-4BC6-AE46-5A23EF79B909}">
      <dgm:prSet/>
      <dgm:spPr/>
      <dgm:t>
        <a:bodyPr/>
        <a:lstStyle/>
        <a:p>
          <a:endParaRPr lang="en-CA"/>
        </a:p>
      </dgm:t>
    </dgm:pt>
    <dgm:pt modelId="{767CE617-BE48-415C-A1EE-BF5598CA6674}" type="sibTrans" cxnId="{BB1C2C94-AA6C-4BC6-AE46-5A23EF79B909}">
      <dgm:prSet/>
      <dgm:spPr/>
      <dgm:t>
        <a:bodyPr/>
        <a:lstStyle/>
        <a:p>
          <a:endParaRPr lang="en-CA"/>
        </a:p>
      </dgm:t>
    </dgm:pt>
    <dgm:pt modelId="{6B0E6225-0724-40DE-B177-08F8F8FF30DD}" type="pres">
      <dgm:prSet presAssocID="{DF86F753-F3BD-4DDF-9DE0-AC632993C16E}" presName="linear" presStyleCnt="0">
        <dgm:presLayoutVars>
          <dgm:animLvl val="lvl"/>
          <dgm:resizeHandles val="exact"/>
        </dgm:presLayoutVars>
      </dgm:prSet>
      <dgm:spPr/>
    </dgm:pt>
    <dgm:pt modelId="{17BA0F55-B7D1-4B30-9CC2-12A7107B6ACC}" type="pres">
      <dgm:prSet presAssocID="{9B292569-5728-487B-8145-01822CA69654}" presName="parentText" presStyleLbl="node1" presStyleIdx="0" presStyleCnt="5" custLinFactNeighborY="-74009">
        <dgm:presLayoutVars>
          <dgm:chMax val="0"/>
          <dgm:bulletEnabled val="1"/>
        </dgm:presLayoutVars>
      </dgm:prSet>
      <dgm:spPr/>
    </dgm:pt>
    <dgm:pt modelId="{C6AB600F-2310-4823-B229-412D6B8CA0FE}" type="pres">
      <dgm:prSet presAssocID="{7A5F4780-3FC5-4F00-A275-6E9EDCC2AF98}" presName="spacer" presStyleCnt="0"/>
      <dgm:spPr/>
    </dgm:pt>
    <dgm:pt modelId="{40F9FC1A-1F3A-4485-9A23-191F49341B7F}" type="pres">
      <dgm:prSet presAssocID="{AD6AA476-EA3E-4DD5-8388-3354B9996321}" presName="parentText" presStyleLbl="node1" presStyleIdx="1" presStyleCnt="5">
        <dgm:presLayoutVars>
          <dgm:chMax val="0"/>
          <dgm:bulletEnabled val="1"/>
        </dgm:presLayoutVars>
      </dgm:prSet>
      <dgm:spPr/>
    </dgm:pt>
    <dgm:pt modelId="{558F7B01-F87C-40D7-994C-EF8911D68E77}" type="pres">
      <dgm:prSet presAssocID="{9542F740-7E73-41ED-866B-77CDF5021695}" presName="spacer" presStyleCnt="0"/>
      <dgm:spPr/>
    </dgm:pt>
    <dgm:pt modelId="{94EADE15-96D8-4372-8240-2279EEE1161C}" type="pres">
      <dgm:prSet presAssocID="{40788B71-7762-4E0A-8930-4AA7186BCEFC}" presName="parentText" presStyleLbl="node1" presStyleIdx="2" presStyleCnt="5">
        <dgm:presLayoutVars>
          <dgm:chMax val="0"/>
          <dgm:bulletEnabled val="1"/>
        </dgm:presLayoutVars>
      </dgm:prSet>
      <dgm:spPr/>
    </dgm:pt>
    <dgm:pt modelId="{6BEF9A02-450F-4165-B61C-1922B4F7AFD1}" type="pres">
      <dgm:prSet presAssocID="{760F7C53-E62E-458E-9525-F570A1AAD371}" presName="spacer" presStyleCnt="0"/>
      <dgm:spPr/>
    </dgm:pt>
    <dgm:pt modelId="{8560FB83-FA2C-45DD-8714-58851B3601E7}" type="pres">
      <dgm:prSet presAssocID="{3DCD27EE-D120-4990-AFD3-95C0CF8021AD}" presName="parentText" presStyleLbl="node1" presStyleIdx="3" presStyleCnt="5" custLinFactY="1946" custLinFactNeighborY="100000">
        <dgm:presLayoutVars>
          <dgm:chMax val="0"/>
          <dgm:bulletEnabled val="1"/>
        </dgm:presLayoutVars>
      </dgm:prSet>
      <dgm:spPr/>
    </dgm:pt>
    <dgm:pt modelId="{7CD3B8BA-A3F9-4101-951A-CE37AABD7570}" type="pres">
      <dgm:prSet presAssocID="{C7A99A6B-5B92-4003-9901-D3D109DE1F30}" presName="spacer" presStyleCnt="0"/>
      <dgm:spPr/>
    </dgm:pt>
    <dgm:pt modelId="{35507E31-D966-40EB-B686-A45F0CBB00B9}" type="pres">
      <dgm:prSet presAssocID="{B694F762-B2E5-4D18-9865-DB0E9033E45B}" presName="parentText" presStyleLbl="node1" presStyleIdx="4" presStyleCnt="5">
        <dgm:presLayoutVars>
          <dgm:chMax val="0"/>
          <dgm:bulletEnabled val="1"/>
        </dgm:presLayoutVars>
      </dgm:prSet>
      <dgm:spPr/>
    </dgm:pt>
  </dgm:ptLst>
  <dgm:cxnLst>
    <dgm:cxn modelId="{41DF7E0E-E007-45BF-9AB8-D24DA0C80FD4}" type="presOf" srcId="{AD6AA476-EA3E-4DD5-8388-3354B9996321}" destId="{40F9FC1A-1F3A-4485-9A23-191F49341B7F}" srcOrd="0" destOrd="0" presId="urn:microsoft.com/office/officeart/2005/8/layout/vList2"/>
    <dgm:cxn modelId="{CA67361B-6021-464D-9F1F-3C6960512FA4}" type="presOf" srcId="{B694F762-B2E5-4D18-9865-DB0E9033E45B}" destId="{35507E31-D966-40EB-B686-A45F0CBB00B9}" srcOrd="0" destOrd="0" presId="urn:microsoft.com/office/officeart/2005/8/layout/vList2"/>
    <dgm:cxn modelId="{FF33E04A-3EC3-4591-8558-F7E811720102}" type="presOf" srcId="{DF86F753-F3BD-4DDF-9DE0-AC632993C16E}" destId="{6B0E6225-0724-40DE-B177-08F8F8FF30DD}" srcOrd="0" destOrd="0" presId="urn:microsoft.com/office/officeart/2005/8/layout/vList2"/>
    <dgm:cxn modelId="{BB1C2C94-AA6C-4BC6-AE46-5A23EF79B909}" srcId="{DF86F753-F3BD-4DDF-9DE0-AC632993C16E}" destId="{B694F762-B2E5-4D18-9865-DB0E9033E45B}" srcOrd="4" destOrd="0" parTransId="{D6065B96-D661-4EFF-8B8E-1F20FE5F6787}" sibTransId="{767CE617-BE48-415C-A1EE-BF5598CA6674}"/>
    <dgm:cxn modelId="{C9A4E2A5-6F2E-4F51-92CC-AB2DAE594B87}" srcId="{DF86F753-F3BD-4DDF-9DE0-AC632993C16E}" destId="{AD6AA476-EA3E-4DD5-8388-3354B9996321}" srcOrd="1" destOrd="0" parTransId="{9A5439D6-CFFE-43C9-9B70-685ED33EF3F9}" sibTransId="{9542F740-7E73-41ED-866B-77CDF5021695}"/>
    <dgm:cxn modelId="{1718F4B7-8EAB-403E-AABB-752BCBBD539C}" srcId="{DF86F753-F3BD-4DDF-9DE0-AC632993C16E}" destId="{9B292569-5728-487B-8145-01822CA69654}" srcOrd="0" destOrd="0" parTransId="{FE4483A9-3E50-4F96-8386-71DD2B57331C}" sibTransId="{7A5F4780-3FC5-4F00-A275-6E9EDCC2AF98}"/>
    <dgm:cxn modelId="{C4AB65BF-9C2B-42D3-8042-8889943E1B0B}" srcId="{DF86F753-F3BD-4DDF-9DE0-AC632993C16E}" destId="{3DCD27EE-D120-4990-AFD3-95C0CF8021AD}" srcOrd="3" destOrd="0" parTransId="{41365E38-30FE-41AE-99CB-43FF360672BC}" sibTransId="{C7A99A6B-5B92-4003-9901-D3D109DE1F30}"/>
    <dgm:cxn modelId="{74D534D7-945E-4ADA-9A9A-85A8A7E91D06}" type="presOf" srcId="{9B292569-5728-487B-8145-01822CA69654}" destId="{17BA0F55-B7D1-4B30-9CC2-12A7107B6ACC}" srcOrd="0" destOrd="0" presId="urn:microsoft.com/office/officeart/2005/8/layout/vList2"/>
    <dgm:cxn modelId="{9264B2D9-B14C-44F7-89C5-1F79A18A73E1}" srcId="{DF86F753-F3BD-4DDF-9DE0-AC632993C16E}" destId="{40788B71-7762-4E0A-8930-4AA7186BCEFC}" srcOrd="2" destOrd="0" parTransId="{D0082C47-C7B4-423F-9264-6429414019C5}" sibTransId="{760F7C53-E62E-458E-9525-F570A1AAD371}"/>
    <dgm:cxn modelId="{D8B70FEC-02A9-41D8-A7DE-1110592DF122}" type="presOf" srcId="{3DCD27EE-D120-4990-AFD3-95C0CF8021AD}" destId="{8560FB83-FA2C-45DD-8714-58851B3601E7}" srcOrd="0" destOrd="0" presId="urn:microsoft.com/office/officeart/2005/8/layout/vList2"/>
    <dgm:cxn modelId="{A1369FF2-EA37-4A6E-8541-78B42B98270C}" type="presOf" srcId="{40788B71-7762-4E0A-8930-4AA7186BCEFC}" destId="{94EADE15-96D8-4372-8240-2279EEE1161C}" srcOrd="0" destOrd="0" presId="urn:microsoft.com/office/officeart/2005/8/layout/vList2"/>
    <dgm:cxn modelId="{C03E6945-1A67-463F-A241-20D3DA1D7CCC}" type="presParOf" srcId="{6B0E6225-0724-40DE-B177-08F8F8FF30DD}" destId="{17BA0F55-B7D1-4B30-9CC2-12A7107B6ACC}" srcOrd="0" destOrd="0" presId="urn:microsoft.com/office/officeart/2005/8/layout/vList2"/>
    <dgm:cxn modelId="{930C2E49-C4B5-4B01-911F-83D224C32101}" type="presParOf" srcId="{6B0E6225-0724-40DE-B177-08F8F8FF30DD}" destId="{C6AB600F-2310-4823-B229-412D6B8CA0FE}" srcOrd="1" destOrd="0" presId="urn:microsoft.com/office/officeart/2005/8/layout/vList2"/>
    <dgm:cxn modelId="{944604CE-BC5B-4564-9F36-4D904CA779BC}" type="presParOf" srcId="{6B0E6225-0724-40DE-B177-08F8F8FF30DD}" destId="{40F9FC1A-1F3A-4485-9A23-191F49341B7F}" srcOrd="2" destOrd="0" presId="urn:microsoft.com/office/officeart/2005/8/layout/vList2"/>
    <dgm:cxn modelId="{B2D8DE9C-B582-4DE6-A3BC-F571412D2213}" type="presParOf" srcId="{6B0E6225-0724-40DE-B177-08F8F8FF30DD}" destId="{558F7B01-F87C-40D7-994C-EF8911D68E77}" srcOrd="3" destOrd="0" presId="urn:microsoft.com/office/officeart/2005/8/layout/vList2"/>
    <dgm:cxn modelId="{8A1477D4-14F4-42EC-A985-74DC8DD0AA1C}" type="presParOf" srcId="{6B0E6225-0724-40DE-B177-08F8F8FF30DD}" destId="{94EADE15-96D8-4372-8240-2279EEE1161C}" srcOrd="4" destOrd="0" presId="urn:microsoft.com/office/officeart/2005/8/layout/vList2"/>
    <dgm:cxn modelId="{041300A2-14BB-4DC6-B1BB-A75CC85895EC}" type="presParOf" srcId="{6B0E6225-0724-40DE-B177-08F8F8FF30DD}" destId="{6BEF9A02-450F-4165-B61C-1922B4F7AFD1}" srcOrd="5" destOrd="0" presId="urn:microsoft.com/office/officeart/2005/8/layout/vList2"/>
    <dgm:cxn modelId="{BAE4687B-E234-4917-A5E3-3D0157E387AB}" type="presParOf" srcId="{6B0E6225-0724-40DE-B177-08F8F8FF30DD}" destId="{8560FB83-FA2C-45DD-8714-58851B3601E7}" srcOrd="6" destOrd="0" presId="urn:microsoft.com/office/officeart/2005/8/layout/vList2"/>
    <dgm:cxn modelId="{3E9C9F0F-5AF3-4F30-B57B-91F7F8AA53FE}" type="presParOf" srcId="{6B0E6225-0724-40DE-B177-08F8F8FF30DD}" destId="{7CD3B8BA-A3F9-4101-951A-CE37AABD7570}" srcOrd="7" destOrd="0" presId="urn:microsoft.com/office/officeart/2005/8/layout/vList2"/>
    <dgm:cxn modelId="{7F34EC09-5DB7-4227-A39F-FBBAF6C9D809}" type="presParOf" srcId="{6B0E6225-0724-40DE-B177-08F8F8FF30DD}" destId="{35507E31-D966-40EB-B686-A45F0CBB00B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D12BD-CC89-4970-87A1-073173DB207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82D1596-EB4C-40A2-BE9C-48C8486B5369}">
      <dgm:prSet custT="1"/>
      <dgm:spPr/>
      <dgm:t>
        <a:bodyPr/>
        <a:lstStyle/>
        <a:p>
          <a:r>
            <a:rPr lang="en-CA" sz="1400" b="1" dirty="0">
              <a:solidFill>
                <a:schemeClr val="tx1"/>
              </a:solidFill>
            </a:rPr>
            <a:t>Existing sentence classification models based on Artificial Neural Networks (ANNs) frequently classify sentences separately without taking  into account the context in which they appear.</a:t>
          </a:r>
          <a:endParaRPr lang="en-US" sz="1400" b="1" dirty="0">
            <a:solidFill>
              <a:schemeClr val="tx1"/>
            </a:solidFill>
          </a:endParaRPr>
        </a:p>
      </dgm:t>
    </dgm:pt>
    <dgm:pt modelId="{0D04811A-1CE6-4D41-81B5-E25089A367E0}" type="parTrans" cxnId="{46280E28-4933-46F8-AF24-E10F41275668}">
      <dgm:prSet/>
      <dgm:spPr/>
      <dgm:t>
        <a:bodyPr/>
        <a:lstStyle/>
        <a:p>
          <a:endParaRPr lang="en-US"/>
        </a:p>
      </dgm:t>
    </dgm:pt>
    <dgm:pt modelId="{408E3213-304C-4FC3-B707-D8F91818CD1B}" type="sibTrans" cxnId="{46280E28-4933-46F8-AF24-E10F41275668}">
      <dgm:prSet/>
      <dgm:spPr/>
      <dgm:t>
        <a:bodyPr/>
        <a:lstStyle/>
        <a:p>
          <a:endParaRPr lang="en-US"/>
        </a:p>
      </dgm:t>
    </dgm:pt>
    <dgm:pt modelId="{EC14F1C6-EA1F-4BE8-9981-4FFDE1B52E17}">
      <dgm:prSet custT="1"/>
      <dgm:spPr/>
      <dgm:t>
        <a:bodyPr/>
        <a:lstStyle/>
        <a:p>
          <a:r>
            <a:rPr lang="en-CA" sz="1400" b="1" dirty="0">
              <a:solidFill>
                <a:schemeClr val="tx1"/>
              </a:solidFill>
            </a:rPr>
            <a:t>However, it has been demonstrated that jointly classifying subsequent sentences, such as utilizing conditional random fields, considerably benefits conventional sentence classification algorithms.</a:t>
          </a:r>
          <a:endParaRPr lang="en-US" sz="1400" b="1" dirty="0">
            <a:solidFill>
              <a:schemeClr val="tx1"/>
            </a:solidFill>
          </a:endParaRPr>
        </a:p>
      </dgm:t>
    </dgm:pt>
    <dgm:pt modelId="{12EC86A0-60F5-4E85-949F-E3589D238013}" type="parTrans" cxnId="{F6BFDA0D-9F6F-48AD-BAE7-FBB4085BBC8B}">
      <dgm:prSet/>
      <dgm:spPr/>
      <dgm:t>
        <a:bodyPr/>
        <a:lstStyle/>
        <a:p>
          <a:endParaRPr lang="en-US"/>
        </a:p>
      </dgm:t>
    </dgm:pt>
    <dgm:pt modelId="{AA9A8BA1-A5F4-4067-9DDC-487DA8296A85}" type="sibTrans" cxnId="{F6BFDA0D-9F6F-48AD-BAE7-FBB4085BBC8B}">
      <dgm:prSet/>
      <dgm:spPr/>
      <dgm:t>
        <a:bodyPr/>
        <a:lstStyle/>
        <a:p>
          <a:endParaRPr lang="en-US"/>
        </a:p>
      </dgm:t>
    </dgm:pt>
    <dgm:pt modelId="{3E872A2F-11EB-4F21-8703-CC95993E74CF}">
      <dgm:prSet custT="1"/>
      <dgm:spPr/>
      <dgm:t>
        <a:bodyPr/>
        <a:lstStyle/>
        <a:p>
          <a:r>
            <a:rPr lang="en-CA" sz="1400" b="1" dirty="0">
              <a:solidFill>
                <a:schemeClr val="tx1"/>
              </a:solidFill>
            </a:rPr>
            <a:t>In order to convert unstructured data to a structure formative, we propose a solution which is a sequential sentence classification task, in order to distinguish it from general text classification or sentence classification that does not have any context. Our project is based on ANNs for the sequential sentence classification task</a:t>
          </a:r>
          <a:r>
            <a:rPr lang="en-CA" sz="1400" dirty="0"/>
            <a:t>.</a:t>
          </a:r>
          <a:endParaRPr lang="en-US" sz="1400" dirty="0"/>
        </a:p>
      </dgm:t>
    </dgm:pt>
    <dgm:pt modelId="{1EEBEDCA-4E82-4B44-9D3E-C78FD77F05E8}" type="parTrans" cxnId="{1F5AD0A5-DD3B-493D-8E50-08914B2D7CC0}">
      <dgm:prSet/>
      <dgm:spPr/>
      <dgm:t>
        <a:bodyPr/>
        <a:lstStyle/>
        <a:p>
          <a:endParaRPr lang="en-US"/>
        </a:p>
      </dgm:t>
    </dgm:pt>
    <dgm:pt modelId="{524E45EC-C0ED-4465-B3FC-17354308E099}" type="sibTrans" cxnId="{1F5AD0A5-DD3B-493D-8E50-08914B2D7CC0}">
      <dgm:prSet/>
      <dgm:spPr/>
      <dgm:t>
        <a:bodyPr/>
        <a:lstStyle/>
        <a:p>
          <a:endParaRPr lang="en-US"/>
        </a:p>
      </dgm:t>
    </dgm:pt>
    <dgm:pt modelId="{5EC9AB7B-4DE7-4DB8-AE36-D61D936E8CD5}">
      <dgm:prSet custT="1"/>
      <dgm:spPr/>
      <dgm:t>
        <a:bodyPr/>
        <a:lstStyle/>
        <a:p>
          <a:r>
            <a:rPr lang="en-CA" sz="1400" b="1" dirty="0">
              <a:solidFill>
                <a:schemeClr val="tx1"/>
              </a:solidFill>
            </a:rPr>
            <a:t>Our model makes use of both token and character embeddings for classifying sentences and has a sequence optimization layer that is learned jointly with other components of the model. </a:t>
          </a:r>
          <a:endParaRPr lang="en-US" sz="1400" b="1" dirty="0">
            <a:solidFill>
              <a:schemeClr val="tx1"/>
            </a:solidFill>
          </a:endParaRPr>
        </a:p>
      </dgm:t>
    </dgm:pt>
    <dgm:pt modelId="{A50B56F6-B85E-406F-B4FC-F04A4AE4E4F7}" type="parTrans" cxnId="{113E2CF2-B89E-4C6F-ACE5-9A117B32471A}">
      <dgm:prSet/>
      <dgm:spPr/>
      <dgm:t>
        <a:bodyPr/>
        <a:lstStyle/>
        <a:p>
          <a:endParaRPr lang="en-US"/>
        </a:p>
      </dgm:t>
    </dgm:pt>
    <dgm:pt modelId="{4856BECE-E57A-4854-8615-9F99834A3BBA}" type="sibTrans" cxnId="{113E2CF2-B89E-4C6F-ACE5-9A117B32471A}">
      <dgm:prSet/>
      <dgm:spPr/>
      <dgm:t>
        <a:bodyPr/>
        <a:lstStyle/>
        <a:p>
          <a:endParaRPr lang="en-US"/>
        </a:p>
      </dgm:t>
    </dgm:pt>
    <dgm:pt modelId="{A0F561DF-E004-4746-A204-590CCF4C9306}" type="pres">
      <dgm:prSet presAssocID="{BB2D12BD-CC89-4970-87A1-073173DB207F}" presName="outerComposite" presStyleCnt="0">
        <dgm:presLayoutVars>
          <dgm:chMax val="5"/>
          <dgm:dir/>
          <dgm:resizeHandles val="exact"/>
        </dgm:presLayoutVars>
      </dgm:prSet>
      <dgm:spPr/>
    </dgm:pt>
    <dgm:pt modelId="{E0603672-D805-4D0B-AB6A-07ED216321C3}" type="pres">
      <dgm:prSet presAssocID="{BB2D12BD-CC89-4970-87A1-073173DB207F}" presName="dummyMaxCanvas" presStyleCnt="0">
        <dgm:presLayoutVars/>
      </dgm:prSet>
      <dgm:spPr/>
    </dgm:pt>
    <dgm:pt modelId="{9EEE9C13-5D6F-4F29-B7B5-2B41552C304B}" type="pres">
      <dgm:prSet presAssocID="{BB2D12BD-CC89-4970-87A1-073173DB207F}" presName="FourNodes_1" presStyleLbl="node1" presStyleIdx="0" presStyleCnt="4">
        <dgm:presLayoutVars>
          <dgm:bulletEnabled val="1"/>
        </dgm:presLayoutVars>
      </dgm:prSet>
      <dgm:spPr/>
    </dgm:pt>
    <dgm:pt modelId="{AD70E7E0-D782-4414-A7B4-B975049C3127}" type="pres">
      <dgm:prSet presAssocID="{BB2D12BD-CC89-4970-87A1-073173DB207F}" presName="FourNodes_2" presStyleLbl="node1" presStyleIdx="1" presStyleCnt="4">
        <dgm:presLayoutVars>
          <dgm:bulletEnabled val="1"/>
        </dgm:presLayoutVars>
      </dgm:prSet>
      <dgm:spPr/>
    </dgm:pt>
    <dgm:pt modelId="{D24F60B1-840B-49FC-8EE8-1D388F8E4ACE}" type="pres">
      <dgm:prSet presAssocID="{BB2D12BD-CC89-4970-87A1-073173DB207F}" presName="FourNodes_3" presStyleLbl="node1" presStyleIdx="2" presStyleCnt="4">
        <dgm:presLayoutVars>
          <dgm:bulletEnabled val="1"/>
        </dgm:presLayoutVars>
      </dgm:prSet>
      <dgm:spPr/>
    </dgm:pt>
    <dgm:pt modelId="{85E3F669-D695-4BA9-93DC-7A57B1813D1D}" type="pres">
      <dgm:prSet presAssocID="{BB2D12BD-CC89-4970-87A1-073173DB207F}" presName="FourNodes_4" presStyleLbl="node1" presStyleIdx="3" presStyleCnt="4">
        <dgm:presLayoutVars>
          <dgm:bulletEnabled val="1"/>
        </dgm:presLayoutVars>
      </dgm:prSet>
      <dgm:spPr/>
    </dgm:pt>
    <dgm:pt modelId="{B385B3C2-A85F-44DD-9497-F6AC614701C2}" type="pres">
      <dgm:prSet presAssocID="{BB2D12BD-CC89-4970-87A1-073173DB207F}" presName="FourConn_1-2" presStyleLbl="fgAccFollowNode1" presStyleIdx="0" presStyleCnt="3">
        <dgm:presLayoutVars>
          <dgm:bulletEnabled val="1"/>
        </dgm:presLayoutVars>
      </dgm:prSet>
      <dgm:spPr/>
    </dgm:pt>
    <dgm:pt modelId="{3F7EA27E-56E4-4803-951F-A08FC3616617}" type="pres">
      <dgm:prSet presAssocID="{BB2D12BD-CC89-4970-87A1-073173DB207F}" presName="FourConn_2-3" presStyleLbl="fgAccFollowNode1" presStyleIdx="1" presStyleCnt="3">
        <dgm:presLayoutVars>
          <dgm:bulletEnabled val="1"/>
        </dgm:presLayoutVars>
      </dgm:prSet>
      <dgm:spPr/>
    </dgm:pt>
    <dgm:pt modelId="{6DDF8BE8-2D2B-43BA-B36F-A6314A80192A}" type="pres">
      <dgm:prSet presAssocID="{BB2D12BD-CC89-4970-87A1-073173DB207F}" presName="FourConn_3-4" presStyleLbl="fgAccFollowNode1" presStyleIdx="2" presStyleCnt="3">
        <dgm:presLayoutVars>
          <dgm:bulletEnabled val="1"/>
        </dgm:presLayoutVars>
      </dgm:prSet>
      <dgm:spPr/>
    </dgm:pt>
    <dgm:pt modelId="{960BF2EA-B994-4805-BF69-1F5D69172AEE}" type="pres">
      <dgm:prSet presAssocID="{BB2D12BD-CC89-4970-87A1-073173DB207F}" presName="FourNodes_1_text" presStyleLbl="node1" presStyleIdx="3" presStyleCnt="4">
        <dgm:presLayoutVars>
          <dgm:bulletEnabled val="1"/>
        </dgm:presLayoutVars>
      </dgm:prSet>
      <dgm:spPr/>
    </dgm:pt>
    <dgm:pt modelId="{0E5B1986-4FA0-459D-A2BA-E40B5B8E4889}" type="pres">
      <dgm:prSet presAssocID="{BB2D12BD-CC89-4970-87A1-073173DB207F}" presName="FourNodes_2_text" presStyleLbl="node1" presStyleIdx="3" presStyleCnt="4">
        <dgm:presLayoutVars>
          <dgm:bulletEnabled val="1"/>
        </dgm:presLayoutVars>
      </dgm:prSet>
      <dgm:spPr/>
    </dgm:pt>
    <dgm:pt modelId="{A07FE0EE-58E9-42D3-9504-E62D7C56605A}" type="pres">
      <dgm:prSet presAssocID="{BB2D12BD-CC89-4970-87A1-073173DB207F}" presName="FourNodes_3_text" presStyleLbl="node1" presStyleIdx="3" presStyleCnt="4">
        <dgm:presLayoutVars>
          <dgm:bulletEnabled val="1"/>
        </dgm:presLayoutVars>
      </dgm:prSet>
      <dgm:spPr/>
    </dgm:pt>
    <dgm:pt modelId="{3BCDC97A-974F-4C51-B870-BAF05921F97B}" type="pres">
      <dgm:prSet presAssocID="{BB2D12BD-CC89-4970-87A1-073173DB207F}" presName="FourNodes_4_text" presStyleLbl="node1" presStyleIdx="3" presStyleCnt="4">
        <dgm:presLayoutVars>
          <dgm:bulletEnabled val="1"/>
        </dgm:presLayoutVars>
      </dgm:prSet>
      <dgm:spPr/>
    </dgm:pt>
  </dgm:ptLst>
  <dgm:cxnLst>
    <dgm:cxn modelId="{F6BFDA0D-9F6F-48AD-BAE7-FBB4085BBC8B}" srcId="{BB2D12BD-CC89-4970-87A1-073173DB207F}" destId="{EC14F1C6-EA1F-4BE8-9981-4FFDE1B52E17}" srcOrd="1" destOrd="0" parTransId="{12EC86A0-60F5-4E85-949F-E3589D238013}" sibTransId="{AA9A8BA1-A5F4-4067-9DDC-487DA8296A85}"/>
    <dgm:cxn modelId="{FF0D7210-BDFF-464E-9C99-2D1D3AF4A95C}" type="presOf" srcId="{5EC9AB7B-4DE7-4DB8-AE36-D61D936E8CD5}" destId="{85E3F669-D695-4BA9-93DC-7A57B1813D1D}" srcOrd="0" destOrd="0" presId="urn:microsoft.com/office/officeart/2005/8/layout/vProcess5"/>
    <dgm:cxn modelId="{46280E28-4933-46F8-AF24-E10F41275668}" srcId="{BB2D12BD-CC89-4970-87A1-073173DB207F}" destId="{D82D1596-EB4C-40A2-BE9C-48C8486B5369}" srcOrd="0" destOrd="0" parTransId="{0D04811A-1CE6-4D41-81B5-E25089A367E0}" sibTransId="{408E3213-304C-4FC3-B707-D8F91818CD1B}"/>
    <dgm:cxn modelId="{7F8DA53C-39DD-41D9-B14D-4A62F09C8DFD}" type="presOf" srcId="{AA9A8BA1-A5F4-4067-9DDC-487DA8296A85}" destId="{3F7EA27E-56E4-4803-951F-A08FC3616617}" srcOrd="0" destOrd="0" presId="urn:microsoft.com/office/officeart/2005/8/layout/vProcess5"/>
    <dgm:cxn modelId="{7B96DB3C-FA21-43C8-8517-E41B6F564AB0}" type="presOf" srcId="{D82D1596-EB4C-40A2-BE9C-48C8486B5369}" destId="{960BF2EA-B994-4805-BF69-1F5D69172AEE}" srcOrd="1" destOrd="0" presId="urn:microsoft.com/office/officeart/2005/8/layout/vProcess5"/>
    <dgm:cxn modelId="{1A995D5C-D7AC-47E4-ABD3-2A021E3DD298}" type="presOf" srcId="{EC14F1C6-EA1F-4BE8-9981-4FFDE1B52E17}" destId="{AD70E7E0-D782-4414-A7B4-B975049C3127}" srcOrd="0" destOrd="0" presId="urn:microsoft.com/office/officeart/2005/8/layout/vProcess5"/>
    <dgm:cxn modelId="{A918029C-EEF2-43F5-9384-E07EBEFD07C9}" type="presOf" srcId="{BB2D12BD-CC89-4970-87A1-073173DB207F}" destId="{A0F561DF-E004-4746-A204-590CCF4C9306}" srcOrd="0" destOrd="0" presId="urn:microsoft.com/office/officeart/2005/8/layout/vProcess5"/>
    <dgm:cxn modelId="{1F5AD0A5-DD3B-493D-8E50-08914B2D7CC0}" srcId="{BB2D12BD-CC89-4970-87A1-073173DB207F}" destId="{3E872A2F-11EB-4F21-8703-CC95993E74CF}" srcOrd="2" destOrd="0" parTransId="{1EEBEDCA-4E82-4B44-9D3E-C78FD77F05E8}" sibTransId="{524E45EC-C0ED-4465-B3FC-17354308E099}"/>
    <dgm:cxn modelId="{9D2535AC-E639-4FFB-80E2-860E4748E2F7}" type="presOf" srcId="{524E45EC-C0ED-4465-B3FC-17354308E099}" destId="{6DDF8BE8-2D2B-43BA-B36F-A6314A80192A}" srcOrd="0" destOrd="0" presId="urn:microsoft.com/office/officeart/2005/8/layout/vProcess5"/>
    <dgm:cxn modelId="{B6E730B2-E60E-46AB-8CAC-FDA5750164CB}" type="presOf" srcId="{EC14F1C6-EA1F-4BE8-9981-4FFDE1B52E17}" destId="{0E5B1986-4FA0-459D-A2BA-E40B5B8E4889}" srcOrd="1" destOrd="0" presId="urn:microsoft.com/office/officeart/2005/8/layout/vProcess5"/>
    <dgm:cxn modelId="{363D80C9-3E79-4E7D-8CCE-EA2E4FFDA958}" type="presOf" srcId="{D82D1596-EB4C-40A2-BE9C-48C8486B5369}" destId="{9EEE9C13-5D6F-4F29-B7B5-2B41552C304B}" srcOrd="0" destOrd="0" presId="urn:microsoft.com/office/officeart/2005/8/layout/vProcess5"/>
    <dgm:cxn modelId="{2E0072DC-DD42-4B11-90A9-AED35FE32A65}" type="presOf" srcId="{5EC9AB7B-4DE7-4DB8-AE36-D61D936E8CD5}" destId="{3BCDC97A-974F-4C51-B870-BAF05921F97B}" srcOrd="1" destOrd="0" presId="urn:microsoft.com/office/officeart/2005/8/layout/vProcess5"/>
    <dgm:cxn modelId="{28197ADF-5771-4895-B771-9B637CC3112C}" type="presOf" srcId="{408E3213-304C-4FC3-B707-D8F91818CD1B}" destId="{B385B3C2-A85F-44DD-9497-F6AC614701C2}" srcOrd="0" destOrd="0" presId="urn:microsoft.com/office/officeart/2005/8/layout/vProcess5"/>
    <dgm:cxn modelId="{BDB4BEE0-AF7C-4D93-971D-E101B0361369}" type="presOf" srcId="{3E872A2F-11EB-4F21-8703-CC95993E74CF}" destId="{A07FE0EE-58E9-42D3-9504-E62D7C56605A}" srcOrd="1" destOrd="0" presId="urn:microsoft.com/office/officeart/2005/8/layout/vProcess5"/>
    <dgm:cxn modelId="{113E2CF2-B89E-4C6F-ACE5-9A117B32471A}" srcId="{BB2D12BD-CC89-4970-87A1-073173DB207F}" destId="{5EC9AB7B-4DE7-4DB8-AE36-D61D936E8CD5}" srcOrd="3" destOrd="0" parTransId="{A50B56F6-B85E-406F-B4FC-F04A4AE4E4F7}" sibTransId="{4856BECE-E57A-4854-8615-9F99834A3BBA}"/>
    <dgm:cxn modelId="{7A940CF7-9C8B-438B-9361-0D885C79C1F5}" type="presOf" srcId="{3E872A2F-11EB-4F21-8703-CC95993E74CF}" destId="{D24F60B1-840B-49FC-8EE8-1D388F8E4ACE}" srcOrd="0" destOrd="0" presId="urn:microsoft.com/office/officeart/2005/8/layout/vProcess5"/>
    <dgm:cxn modelId="{A661A512-9407-437E-B4F7-31B2BBB5FC28}" type="presParOf" srcId="{A0F561DF-E004-4746-A204-590CCF4C9306}" destId="{E0603672-D805-4D0B-AB6A-07ED216321C3}" srcOrd="0" destOrd="0" presId="urn:microsoft.com/office/officeart/2005/8/layout/vProcess5"/>
    <dgm:cxn modelId="{0DE81020-7A38-49C0-B907-4AFA2F3CC562}" type="presParOf" srcId="{A0F561DF-E004-4746-A204-590CCF4C9306}" destId="{9EEE9C13-5D6F-4F29-B7B5-2B41552C304B}" srcOrd="1" destOrd="0" presId="urn:microsoft.com/office/officeart/2005/8/layout/vProcess5"/>
    <dgm:cxn modelId="{1C109888-32DD-449B-8E0E-69A77F61A9A1}" type="presParOf" srcId="{A0F561DF-E004-4746-A204-590CCF4C9306}" destId="{AD70E7E0-D782-4414-A7B4-B975049C3127}" srcOrd="2" destOrd="0" presId="urn:microsoft.com/office/officeart/2005/8/layout/vProcess5"/>
    <dgm:cxn modelId="{889D981E-EEBB-412F-9CF2-BFAC598115EC}" type="presParOf" srcId="{A0F561DF-E004-4746-A204-590CCF4C9306}" destId="{D24F60B1-840B-49FC-8EE8-1D388F8E4ACE}" srcOrd="3" destOrd="0" presId="urn:microsoft.com/office/officeart/2005/8/layout/vProcess5"/>
    <dgm:cxn modelId="{FE1F3E8F-41BE-4476-96FD-58B0F3FBF9C4}" type="presParOf" srcId="{A0F561DF-E004-4746-A204-590CCF4C9306}" destId="{85E3F669-D695-4BA9-93DC-7A57B1813D1D}" srcOrd="4" destOrd="0" presId="urn:microsoft.com/office/officeart/2005/8/layout/vProcess5"/>
    <dgm:cxn modelId="{8D63A73A-FFC2-44D2-8586-56EE988FBE16}" type="presParOf" srcId="{A0F561DF-E004-4746-A204-590CCF4C9306}" destId="{B385B3C2-A85F-44DD-9497-F6AC614701C2}" srcOrd="5" destOrd="0" presId="urn:microsoft.com/office/officeart/2005/8/layout/vProcess5"/>
    <dgm:cxn modelId="{7B7C56E3-3A8B-41D6-9116-0E3CA45ADCFF}" type="presParOf" srcId="{A0F561DF-E004-4746-A204-590CCF4C9306}" destId="{3F7EA27E-56E4-4803-951F-A08FC3616617}" srcOrd="6" destOrd="0" presId="urn:microsoft.com/office/officeart/2005/8/layout/vProcess5"/>
    <dgm:cxn modelId="{257A9EA3-BF0F-4211-A0A0-1F3B5FB97590}" type="presParOf" srcId="{A0F561DF-E004-4746-A204-590CCF4C9306}" destId="{6DDF8BE8-2D2B-43BA-B36F-A6314A80192A}" srcOrd="7" destOrd="0" presId="urn:microsoft.com/office/officeart/2005/8/layout/vProcess5"/>
    <dgm:cxn modelId="{1F8DBA38-9A64-49AB-9E2E-85200D15D9BC}" type="presParOf" srcId="{A0F561DF-E004-4746-A204-590CCF4C9306}" destId="{960BF2EA-B994-4805-BF69-1F5D69172AEE}" srcOrd="8" destOrd="0" presId="urn:microsoft.com/office/officeart/2005/8/layout/vProcess5"/>
    <dgm:cxn modelId="{06B74DE9-24E1-47AC-A7C4-F9A123187151}" type="presParOf" srcId="{A0F561DF-E004-4746-A204-590CCF4C9306}" destId="{0E5B1986-4FA0-459D-A2BA-E40B5B8E4889}" srcOrd="9" destOrd="0" presId="urn:microsoft.com/office/officeart/2005/8/layout/vProcess5"/>
    <dgm:cxn modelId="{32E766E7-5A20-498B-A098-0FADFA4B1FF9}" type="presParOf" srcId="{A0F561DF-E004-4746-A204-590CCF4C9306}" destId="{A07FE0EE-58E9-42D3-9504-E62D7C56605A}" srcOrd="10" destOrd="0" presId="urn:microsoft.com/office/officeart/2005/8/layout/vProcess5"/>
    <dgm:cxn modelId="{9D6185BC-8154-4C82-9522-E6F31DFA1D6E}" type="presParOf" srcId="{A0F561DF-E004-4746-A204-590CCF4C9306}" destId="{3BCDC97A-974F-4C51-B870-BAF05921F97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5B542-0355-4BBE-99B2-D04181366D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2DBADC-8673-45AD-8598-421D78EB38B0}">
      <dgm:prSet/>
      <dgm:spPr/>
      <dgm:t>
        <a:bodyPr/>
        <a:lstStyle/>
        <a:p>
          <a:r>
            <a:rPr lang="en-US" b="0" i="0" dirty="0">
              <a:solidFill>
                <a:schemeClr val="tx1"/>
              </a:solidFill>
            </a:rPr>
            <a:t>OBJECTIVE: This RCT examined the efficacy of a manualized social intervention for children with HFASDs. </a:t>
          </a:r>
          <a:endParaRPr lang="en-US" dirty="0">
            <a:solidFill>
              <a:schemeClr val="tx1"/>
            </a:solidFill>
          </a:endParaRPr>
        </a:p>
      </dgm:t>
    </dgm:pt>
    <dgm:pt modelId="{87BAE15C-35C4-4F97-9693-360F577BE571}" type="parTrans" cxnId="{8E8C2DBE-7074-43E4-BD75-2085A595736E}">
      <dgm:prSet/>
      <dgm:spPr/>
      <dgm:t>
        <a:bodyPr/>
        <a:lstStyle/>
        <a:p>
          <a:endParaRPr lang="en-US"/>
        </a:p>
      </dgm:t>
    </dgm:pt>
    <dgm:pt modelId="{316E4E51-504F-4101-9098-EE2CBF27F04C}" type="sibTrans" cxnId="{8E8C2DBE-7074-43E4-BD75-2085A595736E}">
      <dgm:prSet/>
      <dgm:spPr/>
      <dgm:t>
        <a:bodyPr/>
        <a:lstStyle/>
        <a:p>
          <a:endParaRPr lang="en-US"/>
        </a:p>
      </dgm:t>
    </dgm:pt>
    <dgm:pt modelId="{2371B759-5EC5-49E0-B6E7-B6FA525AA987}">
      <dgm:prSet/>
      <dgm:spPr/>
      <dgm:t>
        <a:bodyPr/>
        <a:lstStyle/>
        <a:p>
          <a:r>
            <a:rPr lang="en-US" b="0" i="0" dirty="0">
              <a:solidFill>
                <a:schemeClr val="tx1"/>
              </a:solidFill>
            </a:rPr>
            <a:t>METHODS: Participants were randomly assigned to treatment or wait-list conditions</a:t>
          </a:r>
          <a:r>
            <a:rPr lang="en-US" b="0" i="0" dirty="0"/>
            <a:t>. </a:t>
          </a:r>
          <a:endParaRPr lang="en-US" dirty="0"/>
        </a:p>
      </dgm:t>
    </dgm:pt>
    <dgm:pt modelId="{4A507576-0344-40A5-B115-C2499215C94C}" type="parTrans" cxnId="{D12964D9-7E8E-41A6-AE14-FA00323FEC57}">
      <dgm:prSet/>
      <dgm:spPr/>
      <dgm:t>
        <a:bodyPr/>
        <a:lstStyle/>
        <a:p>
          <a:endParaRPr lang="en-US"/>
        </a:p>
      </dgm:t>
    </dgm:pt>
    <dgm:pt modelId="{197F4EDF-86FE-48A6-8B16-163B865DD861}" type="sibTrans" cxnId="{D12964D9-7E8E-41A6-AE14-FA00323FEC57}">
      <dgm:prSet/>
      <dgm:spPr/>
      <dgm:t>
        <a:bodyPr/>
        <a:lstStyle/>
        <a:p>
          <a:endParaRPr lang="en-US"/>
        </a:p>
      </dgm:t>
    </dgm:pt>
    <dgm:pt modelId="{A502FF00-49ED-4986-AFB7-B5A98706F7CE}">
      <dgm:prSet/>
      <dgm:spPr/>
      <dgm:t>
        <a:bodyPr/>
        <a:lstStyle/>
        <a:p>
          <a:r>
            <a:rPr lang="en-US" b="0" i="0" dirty="0">
              <a:solidFill>
                <a:schemeClr val="tx1"/>
              </a:solidFill>
            </a:rPr>
            <a:t>METHODS: Treatment included instruction and therapeutic activities targeting social skills, face-emotion recognition, interest expansion, and interpretation of non-literal language. </a:t>
          </a:r>
          <a:endParaRPr lang="en-US" dirty="0">
            <a:solidFill>
              <a:schemeClr val="tx1"/>
            </a:solidFill>
          </a:endParaRPr>
        </a:p>
      </dgm:t>
    </dgm:pt>
    <dgm:pt modelId="{B74F77B9-57C8-45BC-9687-34821FC4FC2B}" type="parTrans" cxnId="{6A97368C-0C92-4FCE-89DA-030C7DF7AA43}">
      <dgm:prSet/>
      <dgm:spPr/>
      <dgm:t>
        <a:bodyPr/>
        <a:lstStyle/>
        <a:p>
          <a:endParaRPr lang="en-US"/>
        </a:p>
      </dgm:t>
    </dgm:pt>
    <dgm:pt modelId="{C047CC0A-27D4-4A06-9467-EF9A5D50D7F4}" type="sibTrans" cxnId="{6A97368C-0C92-4FCE-89DA-030C7DF7AA43}">
      <dgm:prSet/>
      <dgm:spPr/>
      <dgm:t>
        <a:bodyPr/>
        <a:lstStyle/>
        <a:p>
          <a:endParaRPr lang="en-US"/>
        </a:p>
      </dgm:t>
    </dgm:pt>
    <dgm:pt modelId="{0751754D-940D-4C3D-B408-3C0D14D66E65}">
      <dgm:prSet/>
      <dgm:spPr/>
      <dgm:t>
        <a:bodyPr/>
        <a:lstStyle/>
        <a:p>
          <a:r>
            <a:rPr lang="en-US" b="0" i="0" dirty="0">
              <a:solidFill>
                <a:schemeClr val="tx1"/>
              </a:solidFill>
            </a:rPr>
            <a:t>METHODS: A response-cost program was applied to reduce problem behaviors and foster skills acquisition. METHODS: Significant treatment effects were found for five of seven primary outcome measures (parent ratings and direct child measures). </a:t>
          </a:r>
          <a:endParaRPr lang="en-US" dirty="0">
            <a:solidFill>
              <a:schemeClr val="tx1"/>
            </a:solidFill>
          </a:endParaRPr>
        </a:p>
      </dgm:t>
    </dgm:pt>
    <dgm:pt modelId="{36F7EC37-8A1A-429D-BE91-2911DCC9547E}" type="parTrans" cxnId="{402934E2-75DE-499C-B318-37C3182AFC9B}">
      <dgm:prSet/>
      <dgm:spPr/>
      <dgm:t>
        <a:bodyPr/>
        <a:lstStyle/>
        <a:p>
          <a:endParaRPr lang="en-US"/>
        </a:p>
      </dgm:t>
    </dgm:pt>
    <dgm:pt modelId="{90877A47-9C5D-4EDC-BFC0-05EA63274742}" type="sibTrans" cxnId="{402934E2-75DE-499C-B318-37C3182AFC9B}">
      <dgm:prSet/>
      <dgm:spPr/>
      <dgm:t>
        <a:bodyPr/>
        <a:lstStyle/>
        <a:p>
          <a:endParaRPr lang="en-US"/>
        </a:p>
      </dgm:t>
    </dgm:pt>
    <dgm:pt modelId="{D4B7E237-51AF-4467-B0C6-85B8C739E3CF}">
      <dgm:prSet/>
      <dgm:spPr/>
      <dgm:t>
        <a:bodyPr/>
        <a:lstStyle/>
        <a:p>
          <a:r>
            <a:rPr lang="en-US" b="0" i="0" dirty="0">
              <a:solidFill>
                <a:schemeClr val="tx1"/>
              </a:solidFill>
            </a:rPr>
            <a:t>METHODS: Secondary measures based on staff ratings (treatment group only) corroborated gains reported by parents. </a:t>
          </a:r>
          <a:endParaRPr lang="en-US" dirty="0">
            <a:solidFill>
              <a:schemeClr val="tx1"/>
            </a:solidFill>
          </a:endParaRPr>
        </a:p>
      </dgm:t>
    </dgm:pt>
    <dgm:pt modelId="{722ACD08-7090-4924-BB36-738C7C70E60C}" type="parTrans" cxnId="{C2D8E22F-C125-4439-B355-65EA1D5E3E50}">
      <dgm:prSet/>
      <dgm:spPr/>
      <dgm:t>
        <a:bodyPr/>
        <a:lstStyle/>
        <a:p>
          <a:endParaRPr lang="en-US"/>
        </a:p>
      </dgm:t>
    </dgm:pt>
    <dgm:pt modelId="{DF5DFDA9-DCD1-4C50-B3EF-B129F189DA62}" type="sibTrans" cxnId="{C2D8E22F-C125-4439-B355-65EA1D5E3E50}">
      <dgm:prSet/>
      <dgm:spPr/>
      <dgm:t>
        <a:bodyPr/>
        <a:lstStyle/>
        <a:p>
          <a:endParaRPr lang="en-US"/>
        </a:p>
      </dgm:t>
    </dgm:pt>
    <dgm:pt modelId="{024141C2-D38D-4D8D-8886-4DA8FEFDBF0D}">
      <dgm:prSet/>
      <dgm:spPr/>
      <dgm:t>
        <a:bodyPr/>
        <a:lstStyle/>
        <a:p>
          <a:r>
            <a:rPr lang="en-US" b="0" i="0" dirty="0">
              <a:solidFill>
                <a:schemeClr val="tx1"/>
              </a:solidFill>
            </a:rPr>
            <a:t>RESULTS: High levels of parent, child and staff satisfaction were reported, along with high levels of treatment fidelity. RESULTS: Standardized effect size estimates were primarily in the medium and large ranges and favored the treatment group.</a:t>
          </a:r>
          <a:endParaRPr lang="en-US" dirty="0">
            <a:solidFill>
              <a:schemeClr val="tx1"/>
            </a:solidFill>
          </a:endParaRPr>
        </a:p>
      </dgm:t>
    </dgm:pt>
    <dgm:pt modelId="{1BD79089-F97A-4AC6-8CFA-0EE69A060AA0}" type="parTrans" cxnId="{817CA136-912C-4889-A2E1-D427316B6369}">
      <dgm:prSet/>
      <dgm:spPr/>
      <dgm:t>
        <a:bodyPr/>
        <a:lstStyle/>
        <a:p>
          <a:endParaRPr lang="en-US"/>
        </a:p>
      </dgm:t>
    </dgm:pt>
    <dgm:pt modelId="{176E635F-A4E1-4722-BD5D-62325C31E994}" type="sibTrans" cxnId="{817CA136-912C-4889-A2E1-D427316B6369}">
      <dgm:prSet/>
      <dgm:spPr/>
      <dgm:t>
        <a:bodyPr/>
        <a:lstStyle/>
        <a:p>
          <a:endParaRPr lang="en-US"/>
        </a:p>
      </dgm:t>
    </dgm:pt>
    <dgm:pt modelId="{07052B89-D56B-4CFF-A97D-98D1921DE07F}" type="pres">
      <dgm:prSet presAssocID="{0EE5B542-0355-4BBE-99B2-D04181366DAB}" presName="linear" presStyleCnt="0">
        <dgm:presLayoutVars>
          <dgm:animLvl val="lvl"/>
          <dgm:resizeHandles val="exact"/>
        </dgm:presLayoutVars>
      </dgm:prSet>
      <dgm:spPr/>
    </dgm:pt>
    <dgm:pt modelId="{B23D4496-2793-4D9C-B548-CA3F594F028F}" type="pres">
      <dgm:prSet presAssocID="{0B2DBADC-8673-45AD-8598-421D78EB38B0}" presName="parentText" presStyleLbl="node1" presStyleIdx="0" presStyleCnt="6">
        <dgm:presLayoutVars>
          <dgm:chMax val="0"/>
          <dgm:bulletEnabled val="1"/>
        </dgm:presLayoutVars>
      </dgm:prSet>
      <dgm:spPr/>
    </dgm:pt>
    <dgm:pt modelId="{EC504092-AAE2-4995-9A2E-3D5BF83E3AEF}" type="pres">
      <dgm:prSet presAssocID="{316E4E51-504F-4101-9098-EE2CBF27F04C}" presName="spacer" presStyleCnt="0"/>
      <dgm:spPr/>
    </dgm:pt>
    <dgm:pt modelId="{524D00F2-1BD7-4283-93A0-795925AE1F61}" type="pres">
      <dgm:prSet presAssocID="{2371B759-5EC5-49E0-B6E7-B6FA525AA987}" presName="parentText" presStyleLbl="node1" presStyleIdx="1" presStyleCnt="6">
        <dgm:presLayoutVars>
          <dgm:chMax val="0"/>
          <dgm:bulletEnabled val="1"/>
        </dgm:presLayoutVars>
      </dgm:prSet>
      <dgm:spPr/>
    </dgm:pt>
    <dgm:pt modelId="{20CA76EB-E253-48B0-A961-6F17D76F7597}" type="pres">
      <dgm:prSet presAssocID="{197F4EDF-86FE-48A6-8B16-163B865DD861}" presName="spacer" presStyleCnt="0"/>
      <dgm:spPr/>
    </dgm:pt>
    <dgm:pt modelId="{B6C4BBEF-1E9F-4EC2-8450-48BD184AAC63}" type="pres">
      <dgm:prSet presAssocID="{A502FF00-49ED-4986-AFB7-B5A98706F7CE}" presName="parentText" presStyleLbl="node1" presStyleIdx="2" presStyleCnt="6">
        <dgm:presLayoutVars>
          <dgm:chMax val="0"/>
          <dgm:bulletEnabled val="1"/>
        </dgm:presLayoutVars>
      </dgm:prSet>
      <dgm:spPr/>
    </dgm:pt>
    <dgm:pt modelId="{A2EEB3E8-1F92-447A-8A06-C03AF4D03EC1}" type="pres">
      <dgm:prSet presAssocID="{C047CC0A-27D4-4A06-9467-EF9A5D50D7F4}" presName="spacer" presStyleCnt="0"/>
      <dgm:spPr/>
    </dgm:pt>
    <dgm:pt modelId="{2257A4CC-03C4-4E04-8B46-9E39E38C27BE}" type="pres">
      <dgm:prSet presAssocID="{0751754D-940D-4C3D-B408-3C0D14D66E65}" presName="parentText" presStyleLbl="node1" presStyleIdx="3" presStyleCnt="6">
        <dgm:presLayoutVars>
          <dgm:chMax val="0"/>
          <dgm:bulletEnabled val="1"/>
        </dgm:presLayoutVars>
      </dgm:prSet>
      <dgm:spPr/>
    </dgm:pt>
    <dgm:pt modelId="{837DA0B3-357F-4FD3-8294-FC61A3078D72}" type="pres">
      <dgm:prSet presAssocID="{90877A47-9C5D-4EDC-BFC0-05EA63274742}" presName="spacer" presStyleCnt="0"/>
      <dgm:spPr/>
    </dgm:pt>
    <dgm:pt modelId="{22DDAB8D-E276-471D-A136-1C4C3D851410}" type="pres">
      <dgm:prSet presAssocID="{D4B7E237-51AF-4467-B0C6-85B8C739E3CF}" presName="parentText" presStyleLbl="node1" presStyleIdx="4" presStyleCnt="6">
        <dgm:presLayoutVars>
          <dgm:chMax val="0"/>
          <dgm:bulletEnabled val="1"/>
        </dgm:presLayoutVars>
      </dgm:prSet>
      <dgm:spPr/>
    </dgm:pt>
    <dgm:pt modelId="{62239E60-7B9E-42BE-8AE5-576724341981}" type="pres">
      <dgm:prSet presAssocID="{DF5DFDA9-DCD1-4C50-B3EF-B129F189DA62}" presName="spacer" presStyleCnt="0"/>
      <dgm:spPr/>
    </dgm:pt>
    <dgm:pt modelId="{36FFF365-82BE-4D25-B632-67167710EC16}" type="pres">
      <dgm:prSet presAssocID="{024141C2-D38D-4D8D-8886-4DA8FEFDBF0D}" presName="parentText" presStyleLbl="node1" presStyleIdx="5" presStyleCnt="6">
        <dgm:presLayoutVars>
          <dgm:chMax val="0"/>
          <dgm:bulletEnabled val="1"/>
        </dgm:presLayoutVars>
      </dgm:prSet>
      <dgm:spPr/>
    </dgm:pt>
  </dgm:ptLst>
  <dgm:cxnLst>
    <dgm:cxn modelId="{A9FD871B-4355-47F4-8341-127578555F9B}" type="presOf" srcId="{0B2DBADC-8673-45AD-8598-421D78EB38B0}" destId="{B23D4496-2793-4D9C-B548-CA3F594F028F}" srcOrd="0" destOrd="0" presId="urn:microsoft.com/office/officeart/2005/8/layout/vList2"/>
    <dgm:cxn modelId="{C2D8E22F-C125-4439-B355-65EA1D5E3E50}" srcId="{0EE5B542-0355-4BBE-99B2-D04181366DAB}" destId="{D4B7E237-51AF-4467-B0C6-85B8C739E3CF}" srcOrd="4" destOrd="0" parTransId="{722ACD08-7090-4924-BB36-738C7C70E60C}" sibTransId="{DF5DFDA9-DCD1-4C50-B3EF-B129F189DA62}"/>
    <dgm:cxn modelId="{817CA136-912C-4889-A2E1-D427316B6369}" srcId="{0EE5B542-0355-4BBE-99B2-D04181366DAB}" destId="{024141C2-D38D-4D8D-8886-4DA8FEFDBF0D}" srcOrd="5" destOrd="0" parTransId="{1BD79089-F97A-4AC6-8CFA-0EE69A060AA0}" sibTransId="{176E635F-A4E1-4722-BD5D-62325C31E994}"/>
    <dgm:cxn modelId="{39CBCE3A-82FD-462B-A31E-ABE8D258EA0E}" type="presOf" srcId="{D4B7E237-51AF-4467-B0C6-85B8C739E3CF}" destId="{22DDAB8D-E276-471D-A136-1C4C3D851410}" srcOrd="0" destOrd="0" presId="urn:microsoft.com/office/officeart/2005/8/layout/vList2"/>
    <dgm:cxn modelId="{39E0183B-40E4-4953-895C-0C88D9F336AB}" type="presOf" srcId="{024141C2-D38D-4D8D-8886-4DA8FEFDBF0D}" destId="{36FFF365-82BE-4D25-B632-67167710EC16}" srcOrd="0" destOrd="0" presId="urn:microsoft.com/office/officeart/2005/8/layout/vList2"/>
    <dgm:cxn modelId="{104C3E59-284B-4CEC-948E-20EF74F91313}" type="presOf" srcId="{2371B759-5EC5-49E0-B6E7-B6FA525AA987}" destId="{524D00F2-1BD7-4283-93A0-795925AE1F61}" srcOrd="0" destOrd="0" presId="urn:microsoft.com/office/officeart/2005/8/layout/vList2"/>
    <dgm:cxn modelId="{6A97368C-0C92-4FCE-89DA-030C7DF7AA43}" srcId="{0EE5B542-0355-4BBE-99B2-D04181366DAB}" destId="{A502FF00-49ED-4986-AFB7-B5A98706F7CE}" srcOrd="2" destOrd="0" parTransId="{B74F77B9-57C8-45BC-9687-34821FC4FC2B}" sibTransId="{C047CC0A-27D4-4A06-9467-EF9A5D50D7F4}"/>
    <dgm:cxn modelId="{9D4D24A6-8E94-4319-B2FD-863FC20B62E4}" type="presOf" srcId="{0751754D-940D-4C3D-B408-3C0D14D66E65}" destId="{2257A4CC-03C4-4E04-8B46-9E39E38C27BE}" srcOrd="0" destOrd="0" presId="urn:microsoft.com/office/officeart/2005/8/layout/vList2"/>
    <dgm:cxn modelId="{8E8C2DBE-7074-43E4-BD75-2085A595736E}" srcId="{0EE5B542-0355-4BBE-99B2-D04181366DAB}" destId="{0B2DBADC-8673-45AD-8598-421D78EB38B0}" srcOrd="0" destOrd="0" parTransId="{87BAE15C-35C4-4F97-9693-360F577BE571}" sibTransId="{316E4E51-504F-4101-9098-EE2CBF27F04C}"/>
    <dgm:cxn modelId="{B36062CA-E00D-4692-86FD-6CBF23F43BCD}" type="presOf" srcId="{A502FF00-49ED-4986-AFB7-B5A98706F7CE}" destId="{B6C4BBEF-1E9F-4EC2-8450-48BD184AAC63}" srcOrd="0" destOrd="0" presId="urn:microsoft.com/office/officeart/2005/8/layout/vList2"/>
    <dgm:cxn modelId="{D12964D9-7E8E-41A6-AE14-FA00323FEC57}" srcId="{0EE5B542-0355-4BBE-99B2-D04181366DAB}" destId="{2371B759-5EC5-49E0-B6E7-B6FA525AA987}" srcOrd="1" destOrd="0" parTransId="{4A507576-0344-40A5-B115-C2499215C94C}" sibTransId="{197F4EDF-86FE-48A6-8B16-163B865DD861}"/>
    <dgm:cxn modelId="{9B78B1DB-2290-4A41-83C6-599C6C1AAA7A}" type="presOf" srcId="{0EE5B542-0355-4BBE-99B2-D04181366DAB}" destId="{07052B89-D56B-4CFF-A97D-98D1921DE07F}" srcOrd="0" destOrd="0" presId="urn:microsoft.com/office/officeart/2005/8/layout/vList2"/>
    <dgm:cxn modelId="{402934E2-75DE-499C-B318-37C3182AFC9B}" srcId="{0EE5B542-0355-4BBE-99B2-D04181366DAB}" destId="{0751754D-940D-4C3D-B408-3C0D14D66E65}" srcOrd="3" destOrd="0" parTransId="{36F7EC37-8A1A-429D-BE91-2911DCC9547E}" sibTransId="{90877A47-9C5D-4EDC-BFC0-05EA63274742}"/>
    <dgm:cxn modelId="{C320ED44-EAAC-4F74-9CC3-051450F6615A}" type="presParOf" srcId="{07052B89-D56B-4CFF-A97D-98D1921DE07F}" destId="{B23D4496-2793-4D9C-B548-CA3F594F028F}" srcOrd="0" destOrd="0" presId="urn:microsoft.com/office/officeart/2005/8/layout/vList2"/>
    <dgm:cxn modelId="{6DC41C72-2C7F-445F-8405-30428E6FCF87}" type="presParOf" srcId="{07052B89-D56B-4CFF-A97D-98D1921DE07F}" destId="{EC504092-AAE2-4995-9A2E-3D5BF83E3AEF}" srcOrd="1" destOrd="0" presId="urn:microsoft.com/office/officeart/2005/8/layout/vList2"/>
    <dgm:cxn modelId="{D25C386D-D20C-4686-98D7-629F5E9FB224}" type="presParOf" srcId="{07052B89-D56B-4CFF-A97D-98D1921DE07F}" destId="{524D00F2-1BD7-4283-93A0-795925AE1F61}" srcOrd="2" destOrd="0" presId="urn:microsoft.com/office/officeart/2005/8/layout/vList2"/>
    <dgm:cxn modelId="{04686F03-4E9D-41F4-8F31-C8E98CE70419}" type="presParOf" srcId="{07052B89-D56B-4CFF-A97D-98D1921DE07F}" destId="{20CA76EB-E253-48B0-A961-6F17D76F7597}" srcOrd="3" destOrd="0" presId="urn:microsoft.com/office/officeart/2005/8/layout/vList2"/>
    <dgm:cxn modelId="{67DFABDE-C376-4C71-B105-8037F8CD1440}" type="presParOf" srcId="{07052B89-D56B-4CFF-A97D-98D1921DE07F}" destId="{B6C4BBEF-1E9F-4EC2-8450-48BD184AAC63}" srcOrd="4" destOrd="0" presId="urn:microsoft.com/office/officeart/2005/8/layout/vList2"/>
    <dgm:cxn modelId="{50CB5D31-00E7-4C76-B242-F2C92301428C}" type="presParOf" srcId="{07052B89-D56B-4CFF-A97D-98D1921DE07F}" destId="{A2EEB3E8-1F92-447A-8A06-C03AF4D03EC1}" srcOrd="5" destOrd="0" presId="urn:microsoft.com/office/officeart/2005/8/layout/vList2"/>
    <dgm:cxn modelId="{132A8390-7179-4572-B527-23A6399BE889}" type="presParOf" srcId="{07052B89-D56B-4CFF-A97D-98D1921DE07F}" destId="{2257A4CC-03C4-4E04-8B46-9E39E38C27BE}" srcOrd="6" destOrd="0" presId="urn:microsoft.com/office/officeart/2005/8/layout/vList2"/>
    <dgm:cxn modelId="{8C1555EE-D59F-48B4-AD2C-FE04C97975BB}" type="presParOf" srcId="{07052B89-D56B-4CFF-A97D-98D1921DE07F}" destId="{837DA0B3-357F-4FD3-8294-FC61A3078D72}" srcOrd="7" destOrd="0" presId="urn:microsoft.com/office/officeart/2005/8/layout/vList2"/>
    <dgm:cxn modelId="{FA797246-58B3-4D24-A67B-DFCF85421F00}" type="presParOf" srcId="{07052B89-D56B-4CFF-A97D-98D1921DE07F}" destId="{22DDAB8D-E276-471D-A136-1C4C3D851410}" srcOrd="8" destOrd="0" presId="urn:microsoft.com/office/officeart/2005/8/layout/vList2"/>
    <dgm:cxn modelId="{55ACFA66-C28D-42C7-9775-7627F518EA68}" type="presParOf" srcId="{07052B89-D56B-4CFF-A97D-98D1921DE07F}" destId="{62239E60-7B9E-42BE-8AE5-576724341981}" srcOrd="9" destOrd="0" presId="urn:microsoft.com/office/officeart/2005/8/layout/vList2"/>
    <dgm:cxn modelId="{0941A602-797E-41E5-944B-0B928079CE79}" type="presParOf" srcId="{07052B89-D56B-4CFF-A97D-98D1921DE07F}" destId="{36FFF365-82BE-4D25-B632-67167710EC1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9BACB0-DF76-46E9-8B79-64E6A10396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AFDD8B-C8CF-4D89-8B7E-D9A52B594B45}">
      <dgm:prSet/>
      <dgm:spPr/>
      <dgm:t>
        <a:bodyPr/>
        <a:lstStyle/>
        <a:p>
          <a:pPr>
            <a:lnSpc>
              <a:spcPct val="100000"/>
            </a:lnSpc>
          </a:pPr>
          <a:r>
            <a:rPr lang="en-CA" dirty="0"/>
            <a:t>Preprocessing and visualizing the text to line numbers in the dataset was difficult</a:t>
          </a:r>
          <a:endParaRPr lang="en-US" dirty="0"/>
        </a:p>
      </dgm:t>
    </dgm:pt>
    <dgm:pt modelId="{B72C0BD1-24A0-4345-8593-C570F97ED002}" type="parTrans" cxnId="{72B53705-D416-4C3A-9E46-9478138D49B5}">
      <dgm:prSet/>
      <dgm:spPr/>
      <dgm:t>
        <a:bodyPr/>
        <a:lstStyle/>
        <a:p>
          <a:endParaRPr lang="en-US"/>
        </a:p>
      </dgm:t>
    </dgm:pt>
    <dgm:pt modelId="{27DA9ABD-E304-4B07-ACAF-6FDC480F6D54}" type="sibTrans" cxnId="{72B53705-D416-4C3A-9E46-9478138D49B5}">
      <dgm:prSet/>
      <dgm:spPr/>
      <dgm:t>
        <a:bodyPr/>
        <a:lstStyle/>
        <a:p>
          <a:endParaRPr lang="en-US"/>
        </a:p>
      </dgm:t>
    </dgm:pt>
    <dgm:pt modelId="{A92BD106-BF41-4882-AA41-FE54D0473BF1}">
      <dgm:prSet/>
      <dgm:spPr/>
      <dgm:t>
        <a:bodyPr/>
        <a:lstStyle/>
        <a:p>
          <a:pPr>
            <a:lnSpc>
              <a:spcPct val="100000"/>
            </a:lnSpc>
          </a:pPr>
          <a:r>
            <a:rPr lang="en-CA" dirty="0"/>
            <a:t>It was challenging to select and combine model for getting better results</a:t>
          </a:r>
          <a:endParaRPr lang="en-US" dirty="0"/>
        </a:p>
      </dgm:t>
    </dgm:pt>
    <dgm:pt modelId="{19E7DC80-3F05-4540-BACC-F3E2F1B01F02}" type="parTrans" cxnId="{AF6FF01C-66CE-4C8B-84FB-E0646FC17795}">
      <dgm:prSet/>
      <dgm:spPr/>
      <dgm:t>
        <a:bodyPr/>
        <a:lstStyle/>
        <a:p>
          <a:endParaRPr lang="en-US"/>
        </a:p>
      </dgm:t>
    </dgm:pt>
    <dgm:pt modelId="{8D12F23B-3955-4856-920D-38BD9C29A9D6}" type="sibTrans" cxnId="{AF6FF01C-66CE-4C8B-84FB-E0646FC17795}">
      <dgm:prSet/>
      <dgm:spPr/>
      <dgm:t>
        <a:bodyPr/>
        <a:lstStyle/>
        <a:p>
          <a:endParaRPr lang="en-US"/>
        </a:p>
      </dgm:t>
    </dgm:pt>
    <dgm:pt modelId="{0D07591A-59B4-4585-BCA4-6D28CAE54057}">
      <dgm:prSet/>
      <dgm:spPr/>
      <dgm:t>
        <a:bodyPr/>
        <a:lstStyle/>
        <a:p>
          <a:pPr>
            <a:lnSpc>
              <a:spcPct val="100000"/>
            </a:lnSpc>
          </a:pPr>
          <a:r>
            <a:rPr lang="en-US" dirty="0"/>
            <a:t>Preparing text for model evaluation was a complex procedure. </a:t>
          </a:r>
        </a:p>
      </dgm:t>
    </dgm:pt>
    <dgm:pt modelId="{0C1E721E-8C66-4FDD-9EDA-162F97D4BD4D}" type="parTrans" cxnId="{DA98E5A4-2B92-41E6-988D-AD3A0F6ED620}">
      <dgm:prSet/>
      <dgm:spPr/>
      <dgm:t>
        <a:bodyPr/>
        <a:lstStyle/>
        <a:p>
          <a:endParaRPr lang="en-US"/>
        </a:p>
      </dgm:t>
    </dgm:pt>
    <dgm:pt modelId="{3A60FDBC-9F4C-4D93-BFD9-E059460FB1D1}" type="sibTrans" cxnId="{DA98E5A4-2B92-41E6-988D-AD3A0F6ED620}">
      <dgm:prSet/>
      <dgm:spPr/>
      <dgm:t>
        <a:bodyPr/>
        <a:lstStyle/>
        <a:p>
          <a:endParaRPr lang="en-US"/>
        </a:p>
      </dgm:t>
    </dgm:pt>
    <dgm:pt modelId="{862DC5DB-7ABF-41C6-AD5D-D82176A045B4}" type="pres">
      <dgm:prSet presAssocID="{6B9BACB0-DF76-46E9-8B79-64E6A10396D7}" presName="root" presStyleCnt="0">
        <dgm:presLayoutVars>
          <dgm:dir/>
          <dgm:resizeHandles val="exact"/>
        </dgm:presLayoutVars>
      </dgm:prSet>
      <dgm:spPr/>
    </dgm:pt>
    <dgm:pt modelId="{B21C269E-C669-49D6-845C-C00C38933F49}" type="pres">
      <dgm:prSet presAssocID="{2AAFDD8B-C8CF-4D89-8B7E-D9A52B594B45}" presName="compNode" presStyleCnt="0"/>
      <dgm:spPr/>
    </dgm:pt>
    <dgm:pt modelId="{2273E180-990F-4803-ABAA-420642FD7BD0}" type="pres">
      <dgm:prSet presAssocID="{2AAFDD8B-C8CF-4D89-8B7E-D9A52B594B45}" presName="bgRect" presStyleLbl="bgShp" presStyleIdx="0" presStyleCnt="3"/>
      <dgm:spPr/>
    </dgm:pt>
    <dgm:pt modelId="{BFC2EB7C-54C8-46D5-AF0D-51A0ACDA2902}" type="pres">
      <dgm:prSet presAssocID="{2AAFDD8B-C8CF-4D89-8B7E-D9A52B594B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228FF87B-EF7A-4D6B-A9F2-C9E04ED80DE4}" type="pres">
      <dgm:prSet presAssocID="{2AAFDD8B-C8CF-4D89-8B7E-D9A52B594B45}" presName="spaceRect" presStyleCnt="0"/>
      <dgm:spPr/>
    </dgm:pt>
    <dgm:pt modelId="{CBAD1DB4-4136-4DD3-9918-A52D71C2B437}" type="pres">
      <dgm:prSet presAssocID="{2AAFDD8B-C8CF-4D89-8B7E-D9A52B594B45}" presName="parTx" presStyleLbl="revTx" presStyleIdx="0" presStyleCnt="3">
        <dgm:presLayoutVars>
          <dgm:chMax val="0"/>
          <dgm:chPref val="0"/>
        </dgm:presLayoutVars>
      </dgm:prSet>
      <dgm:spPr/>
    </dgm:pt>
    <dgm:pt modelId="{825A5D92-0A1F-42C7-A1F5-559201A11B57}" type="pres">
      <dgm:prSet presAssocID="{27DA9ABD-E304-4B07-ACAF-6FDC480F6D54}" presName="sibTrans" presStyleCnt="0"/>
      <dgm:spPr/>
    </dgm:pt>
    <dgm:pt modelId="{CAFFAE96-8EBB-42DF-A6AF-EB58FC3277D6}" type="pres">
      <dgm:prSet presAssocID="{A92BD106-BF41-4882-AA41-FE54D0473BF1}" presName="compNode" presStyleCnt="0"/>
      <dgm:spPr/>
    </dgm:pt>
    <dgm:pt modelId="{1737BC2E-0A17-474F-B458-CDE1E3A363DE}" type="pres">
      <dgm:prSet presAssocID="{A92BD106-BF41-4882-AA41-FE54D0473BF1}" presName="bgRect" presStyleLbl="bgShp" presStyleIdx="1" presStyleCnt="3"/>
      <dgm:spPr/>
    </dgm:pt>
    <dgm:pt modelId="{15655A54-3A99-42B5-86FB-F7217D4C9080}" type="pres">
      <dgm:prSet presAssocID="{A92BD106-BF41-4882-AA41-FE54D0473B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F1BB4B5-038F-40B6-BA62-245D667E8A3D}" type="pres">
      <dgm:prSet presAssocID="{A92BD106-BF41-4882-AA41-FE54D0473BF1}" presName="spaceRect" presStyleCnt="0"/>
      <dgm:spPr/>
    </dgm:pt>
    <dgm:pt modelId="{790C8751-2EFB-44E1-BA56-E0363CC6614C}" type="pres">
      <dgm:prSet presAssocID="{A92BD106-BF41-4882-AA41-FE54D0473BF1}" presName="parTx" presStyleLbl="revTx" presStyleIdx="1" presStyleCnt="3">
        <dgm:presLayoutVars>
          <dgm:chMax val="0"/>
          <dgm:chPref val="0"/>
        </dgm:presLayoutVars>
      </dgm:prSet>
      <dgm:spPr/>
    </dgm:pt>
    <dgm:pt modelId="{27AC6F0B-D60E-4753-BAF9-5034804B76BF}" type="pres">
      <dgm:prSet presAssocID="{8D12F23B-3955-4856-920D-38BD9C29A9D6}" presName="sibTrans" presStyleCnt="0"/>
      <dgm:spPr/>
    </dgm:pt>
    <dgm:pt modelId="{6FF0BA09-AF83-41DB-AFF3-AC091CA0A832}" type="pres">
      <dgm:prSet presAssocID="{0D07591A-59B4-4585-BCA4-6D28CAE54057}" presName="compNode" presStyleCnt="0"/>
      <dgm:spPr/>
    </dgm:pt>
    <dgm:pt modelId="{CE1BF901-879C-448B-9BB7-B1898B5C6D3B}" type="pres">
      <dgm:prSet presAssocID="{0D07591A-59B4-4585-BCA4-6D28CAE54057}" presName="bgRect" presStyleLbl="bgShp" presStyleIdx="2" presStyleCnt="3" custLinFactNeighborY="-6813"/>
      <dgm:spPr/>
    </dgm:pt>
    <dgm:pt modelId="{01621BE8-6336-4250-A1F4-A41EBFF98CF2}" type="pres">
      <dgm:prSet presAssocID="{0D07591A-59B4-4585-BCA4-6D28CAE540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7B8D0552-4B03-4104-A94D-A3B889645E70}" type="pres">
      <dgm:prSet presAssocID="{0D07591A-59B4-4585-BCA4-6D28CAE54057}" presName="spaceRect" presStyleCnt="0"/>
      <dgm:spPr/>
    </dgm:pt>
    <dgm:pt modelId="{D27632E1-C8A4-4DC2-837D-623D5A60957B}" type="pres">
      <dgm:prSet presAssocID="{0D07591A-59B4-4585-BCA4-6D28CAE54057}" presName="parTx" presStyleLbl="revTx" presStyleIdx="2" presStyleCnt="3">
        <dgm:presLayoutVars>
          <dgm:chMax val="0"/>
          <dgm:chPref val="0"/>
        </dgm:presLayoutVars>
      </dgm:prSet>
      <dgm:spPr/>
    </dgm:pt>
  </dgm:ptLst>
  <dgm:cxnLst>
    <dgm:cxn modelId="{72B53705-D416-4C3A-9E46-9478138D49B5}" srcId="{6B9BACB0-DF76-46E9-8B79-64E6A10396D7}" destId="{2AAFDD8B-C8CF-4D89-8B7E-D9A52B594B45}" srcOrd="0" destOrd="0" parTransId="{B72C0BD1-24A0-4345-8593-C570F97ED002}" sibTransId="{27DA9ABD-E304-4B07-ACAF-6FDC480F6D54}"/>
    <dgm:cxn modelId="{2ECA1C0D-1C22-4D05-AD09-C7AA69C232F3}" type="presOf" srcId="{A92BD106-BF41-4882-AA41-FE54D0473BF1}" destId="{790C8751-2EFB-44E1-BA56-E0363CC6614C}" srcOrd="0" destOrd="0" presId="urn:microsoft.com/office/officeart/2018/2/layout/IconVerticalSolidList"/>
    <dgm:cxn modelId="{AF6FF01C-66CE-4C8B-84FB-E0646FC17795}" srcId="{6B9BACB0-DF76-46E9-8B79-64E6A10396D7}" destId="{A92BD106-BF41-4882-AA41-FE54D0473BF1}" srcOrd="1" destOrd="0" parTransId="{19E7DC80-3F05-4540-BACC-F3E2F1B01F02}" sibTransId="{8D12F23B-3955-4856-920D-38BD9C29A9D6}"/>
    <dgm:cxn modelId="{836A1669-AA7B-4203-B8BB-D1A90C94BBEC}" type="presOf" srcId="{0D07591A-59B4-4585-BCA4-6D28CAE54057}" destId="{D27632E1-C8A4-4DC2-837D-623D5A60957B}" srcOrd="0" destOrd="0" presId="urn:microsoft.com/office/officeart/2018/2/layout/IconVerticalSolidList"/>
    <dgm:cxn modelId="{4AAAB978-3520-47E0-AFF5-E894C4FD7B27}" type="presOf" srcId="{6B9BACB0-DF76-46E9-8B79-64E6A10396D7}" destId="{862DC5DB-7ABF-41C6-AD5D-D82176A045B4}" srcOrd="0" destOrd="0" presId="urn:microsoft.com/office/officeart/2018/2/layout/IconVerticalSolidList"/>
    <dgm:cxn modelId="{DA98E5A4-2B92-41E6-988D-AD3A0F6ED620}" srcId="{6B9BACB0-DF76-46E9-8B79-64E6A10396D7}" destId="{0D07591A-59B4-4585-BCA4-6D28CAE54057}" srcOrd="2" destOrd="0" parTransId="{0C1E721E-8C66-4FDD-9EDA-162F97D4BD4D}" sibTransId="{3A60FDBC-9F4C-4D93-BFD9-E059460FB1D1}"/>
    <dgm:cxn modelId="{DDB76EAB-7D7B-4C8D-9FC6-B6E39F0C5C9A}" type="presOf" srcId="{2AAFDD8B-C8CF-4D89-8B7E-D9A52B594B45}" destId="{CBAD1DB4-4136-4DD3-9918-A52D71C2B437}" srcOrd="0" destOrd="0" presId="urn:microsoft.com/office/officeart/2018/2/layout/IconVerticalSolidList"/>
    <dgm:cxn modelId="{97A20039-CDF3-4B0E-B7FC-36E0B0017F8A}" type="presParOf" srcId="{862DC5DB-7ABF-41C6-AD5D-D82176A045B4}" destId="{B21C269E-C669-49D6-845C-C00C38933F49}" srcOrd="0" destOrd="0" presId="urn:microsoft.com/office/officeart/2018/2/layout/IconVerticalSolidList"/>
    <dgm:cxn modelId="{DE3AB5C4-CEE2-4A9F-9C1B-E989DB89AB4F}" type="presParOf" srcId="{B21C269E-C669-49D6-845C-C00C38933F49}" destId="{2273E180-990F-4803-ABAA-420642FD7BD0}" srcOrd="0" destOrd="0" presId="urn:microsoft.com/office/officeart/2018/2/layout/IconVerticalSolidList"/>
    <dgm:cxn modelId="{57F10E61-2015-436C-8254-E2868C66D1A7}" type="presParOf" srcId="{B21C269E-C669-49D6-845C-C00C38933F49}" destId="{BFC2EB7C-54C8-46D5-AF0D-51A0ACDA2902}" srcOrd="1" destOrd="0" presId="urn:microsoft.com/office/officeart/2018/2/layout/IconVerticalSolidList"/>
    <dgm:cxn modelId="{7A4FB779-5553-49F1-992E-A603D68F8014}" type="presParOf" srcId="{B21C269E-C669-49D6-845C-C00C38933F49}" destId="{228FF87B-EF7A-4D6B-A9F2-C9E04ED80DE4}" srcOrd="2" destOrd="0" presId="urn:microsoft.com/office/officeart/2018/2/layout/IconVerticalSolidList"/>
    <dgm:cxn modelId="{F315A393-FC72-4CAB-99C8-E4A878E4C38B}" type="presParOf" srcId="{B21C269E-C669-49D6-845C-C00C38933F49}" destId="{CBAD1DB4-4136-4DD3-9918-A52D71C2B437}" srcOrd="3" destOrd="0" presId="urn:microsoft.com/office/officeart/2018/2/layout/IconVerticalSolidList"/>
    <dgm:cxn modelId="{889B6F2C-A238-4F06-8B89-B893908B4FAD}" type="presParOf" srcId="{862DC5DB-7ABF-41C6-AD5D-D82176A045B4}" destId="{825A5D92-0A1F-42C7-A1F5-559201A11B57}" srcOrd="1" destOrd="0" presId="urn:microsoft.com/office/officeart/2018/2/layout/IconVerticalSolidList"/>
    <dgm:cxn modelId="{CFFC706F-C08C-4BD0-A684-D3F0DD39D73D}" type="presParOf" srcId="{862DC5DB-7ABF-41C6-AD5D-D82176A045B4}" destId="{CAFFAE96-8EBB-42DF-A6AF-EB58FC3277D6}" srcOrd="2" destOrd="0" presId="urn:microsoft.com/office/officeart/2018/2/layout/IconVerticalSolidList"/>
    <dgm:cxn modelId="{B19F959F-416E-4511-A022-73B10DA74A7C}" type="presParOf" srcId="{CAFFAE96-8EBB-42DF-A6AF-EB58FC3277D6}" destId="{1737BC2E-0A17-474F-B458-CDE1E3A363DE}" srcOrd="0" destOrd="0" presId="urn:microsoft.com/office/officeart/2018/2/layout/IconVerticalSolidList"/>
    <dgm:cxn modelId="{CA2FFF32-2952-4860-979C-BCE9B061B607}" type="presParOf" srcId="{CAFFAE96-8EBB-42DF-A6AF-EB58FC3277D6}" destId="{15655A54-3A99-42B5-86FB-F7217D4C9080}" srcOrd="1" destOrd="0" presId="urn:microsoft.com/office/officeart/2018/2/layout/IconVerticalSolidList"/>
    <dgm:cxn modelId="{E27AAF52-75AE-4568-8586-5C5BC51C2A24}" type="presParOf" srcId="{CAFFAE96-8EBB-42DF-A6AF-EB58FC3277D6}" destId="{1F1BB4B5-038F-40B6-BA62-245D667E8A3D}" srcOrd="2" destOrd="0" presId="urn:microsoft.com/office/officeart/2018/2/layout/IconVerticalSolidList"/>
    <dgm:cxn modelId="{D490F470-3E53-4C65-978F-C9088EFB1AD8}" type="presParOf" srcId="{CAFFAE96-8EBB-42DF-A6AF-EB58FC3277D6}" destId="{790C8751-2EFB-44E1-BA56-E0363CC6614C}" srcOrd="3" destOrd="0" presId="urn:microsoft.com/office/officeart/2018/2/layout/IconVerticalSolidList"/>
    <dgm:cxn modelId="{A2A19B6D-BB2D-442E-B3C4-DD79C126622E}" type="presParOf" srcId="{862DC5DB-7ABF-41C6-AD5D-D82176A045B4}" destId="{27AC6F0B-D60E-4753-BAF9-5034804B76BF}" srcOrd="3" destOrd="0" presId="urn:microsoft.com/office/officeart/2018/2/layout/IconVerticalSolidList"/>
    <dgm:cxn modelId="{A79C0C0A-8DA6-4FAD-9723-8122DFE3DBE8}" type="presParOf" srcId="{862DC5DB-7ABF-41C6-AD5D-D82176A045B4}" destId="{6FF0BA09-AF83-41DB-AFF3-AC091CA0A832}" srcOrd="4" destOrd="0" presId="urn:microsoft.com/office/officeart/2018/2/layout/IconVerticalSolidList"/>
    <dgm:cxn modelId="{6948A7E7-D7AB-4BBB-8613-E1351D410C2A}" type="presParOf" srcId="{6FF0BA09-AF83-41DB-AFF3-AC091CA0A832}" destId="{CE1BF901-879C-448B-9BB7-B1898B5C6D3B}" srcOrd="0" destOrd="0" presId="urn:microsoft.com/office/officeart/2018/2/layout/IconVerticalSolidList"/>
    <dgm:cxn modelId="{61D83DD6-7A14-4A63-8471-56FFADC56D4F}" type="presParOf" srcId="{6FF0BA09-AF83-41DB-AFF3-AC091CA0A832}" destId="{01621BE8-6336-4250-A1F4-A41EBFF98CF2}" srcOrd="1" destOrd="0" presId="urn:microsoft.com/office/officeart/2018/2/layout/IconVerticalSolidList"/>
    <dgm:cxn modelId="{DAE487E8-2229-4352-8E83-8D6E939AAF74}" type="presParOf" srcId="{6FF0BA09-AF83-41DB-AFF3-AC091CA0A832}" destId="{7B8D0552-4B03-4104-A94D-A3B889645E70}" srcOrd="2" destOrd="0" presId="urn:microsoft.com/office/officeart/2018/2/layout/IconVerticalSolidList"/>
    <dgm:cxn modelId="{A56845E8-2150-463F-B99D-9074C41032EC}" type="presParOf" srcId="{6FF0BA09-AF83-41DB-AFF3-AC091CA0A832}" destId="{D27632E1-C8A4-4DC2-837D-623D5A6095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A0F55-B7D1-4B30-9CC2-12A7107B6ACC}">
      <dsp:nvSpPr>
        <dsp:cNvPr id="0" name=""/>
        <dsp:cNvSpPr/>
      </dsp:nvSpPr>
      <dsp:spPr>
        <a:xfrm>
          <a:off x="0" y="0"/>
          <a:ext cx="10287000" cy="7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A technology that can assist a user in quickly locating the information of interest is highly desired, as it may reduce the time required to locate relevant information.</a:t>
          </a:r>
          <a:endParaRPr lang="en-US" sz="1400" b="1" kern="1200" dirty="0">
            <a:solidFill>
              <a:schemeClr val="tx1"/>
            </a:solidFill>
          </a:endParaRPr>
        </a:p>
      </dsp:txBody>
      <dsp:txXfrm>
        <a:off x="37417" y="37417"/>
        <a:ext cx="10212166" cy="691666"/>
      </dsp:txXfrm>
    </dsp:sp>
    <dsp:sp modelId="{40F9FC1A-1F3A-4485-9A23-191F49341B7F}">
      <dsp:nvSpPr>
        <dsp:cNvPr id="0" name=""/>
        <dsp:cNvSpPr/>
      </dsp:nvSpPr>
      <dsp:spPr>
        <a:xfrm>
          <a:off x="0" y="781458"/>
          <a:ext cx="10287000" cy="7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Existing Projects and Research often skim through abstracts in order to quickly check whether the papers match. Also, this process is easier and more constrained when abstracts are structured, i.e., the text in an abstract is divided into semantic headings such as the objective, method, result, and conclusion.</a:t>
          </a:r>
          <a:endParaRPr lang="en-US" sz="1400" b="1" kern="1200" dirty="0">
            <a:solidFill>
              <a:schemeClr val="tx1"/>
            </a:solidFill>
          </a:endParaRPr>
        </a:p>
      </dsp:txBody>
      <dsp:txXfrm>
        <a:off x="37417" y="818875"/>
        <a:ext cx="10212166" cy="691666"/>
      </dsp:txXfrm>
    </dsp:sp>
    <dsp:sp modelId="{94EADE15-96D8-4372-8240-2279EEE1161C}">
      <dsp:nvSpPr>
        <dsp:cNvPr id="0" name=""/>
        <dsp:cNvSpPr/>
      </dsp:nvSpPr>
      <dsp:spPr>
        <a:xfrm>
          <a:off x="0" y="1562232"/>
          <a:ext cx="10287000" cy="7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However, a significant portion of abstracts or information is unstructured, which makes it more difficult to quickly access the information of interest. Therefore, classifying each sentence of an abstract into an appropriate heading can significantly reduce the time to locate the desired information</a:t>
          </a:r>
          <a:endParaRPr lang="en-US" sz="1400" b="1" kern="1200" dirty="0">
            <a:solidFill>
              <a:schemeClr val="tx1"/>
            </a:solidFill>
          </a:endParaRPr>
        </a:p>
      </dsp:txBody>
      <dsp:txXfrm>
        <a:off x="37417" y="1599649"/>
        <a:ext cx="10212166" cy="691666"/>
      </dsp:txXfrm>
    </dsp:sp>
    <dsp:sp modelId="{8560FB83-FA2C-45DD-8714-58851B3601E7}">
      <dsp:nvSpPr>
        <dsp:cNvPr id="0" name=""/>
        <dsp:cNvSpPr/>
      </dsp:nvSpPr>
      <dsp:spPr>
        <a:xfrm>
          <a:off x="0" y="2372195"/>
          <a:ext cx="10287000" cy="7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In this project, we describe an ANN architecture that combines the power of structured prediction with the efficiency of traditional ANN models for classifying individual words</a:t>
          </a:r>
          <a:r>
            <a:rPr lang="en-CA" sz="500" b="1" kern="1200" dirty="0">
              <a:solidFill>
                <a:schemeClr val="tx1"/>
              </a:solidFill>
            </a:rPr>
            <a:t>.</a:t>
          </a:r>
          <a:endParaRPr lang="en-US" sz="500" b="1" kern="1200" dirty="0">
            <a:solidFill>
              <a:schemeClr val="tx1"/>
            </a:solidFill>
          </a:endParaRPr>
        </a:p>
      </dsp:txBody>
      <dsp:txXfrm>
        <a:off x="37417" y="2409612"/>
        <a:ext cx="10212166" cy="691666"/>
      </dsp:txXfrm>
    </dsp:sp>
    <dsp:sp modelId="{35507E31-D966-40EB-B686-A45F0CBB00B9}">
      <dsp:nvSpPr>
        <dsp:cNvPr id="0" name=""/>
        <dsp:cNvSpPr/>
      </dsp:nvSpPr>
      <dsp:spPr>
        <a:xfrm>
          <a:off x="0" y="3123779"/>
          <a:ext cx="10287000" cy="7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Our model reaches an optimal performance by leveraging a state-of-the-art model for generating text embeddings</a:t>
          </a:r>
          <a:r>
            <a:rPr lang="en-CA" sz="500" kern="1200" dirty="0"/>
            <a:t>.</a:t>
          </a:r>
        </a:p>
      </dsp:txBody>
      <dsp:txXfrm>
        <a:off x="37417" y="3161196"/>
        <a:ext cx="10212166" cy="691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E9C13-5D6F-4F29-B7B5-2B41552C304B}">
      <dsp:nvSpPr>
        <dsp:cNvPr id="0" name=""/>
        <dsp:cNvSpPr/>
      </dsp:nvSpPr>
      <dsp:spPr>
        <a:xfrm>
          <a:off x="0" y="0"/>
          <a:ext cx="8229600" cy="85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Existing sentence classification models based on Artificial Neural Networks (ANNs) frequently classify sentences separately without taking  into account the context in which they appear.</a:t>
          </a:r>
          <a:endParaRPr lang="en-US" sz="1400" b="1" kern="1200" dirty="0">
            <a:solidFill>
              <a:schemeClr val="tx1"/>
            </a:solidFill>
          </a:endParaRPr>
        </a:p>
      </dsp:txBody>
      <dsp:txXfrm>
        <a:off x="25072" y="25072"/>
        <a:ext cx="7233562" cy="805868"/>
      </dsp:txXfrm>
    </dsp:sp>
    <dsp:sp modelId="{AD70E7E0-D782-4414-A7B4-B975049C3127}">
      <dsp:nvSpPr>
        <dsp:cNvPr id="0" name=""/>
        <dsp:cNvSpPr/>
      </dsp:nvSpPr>
      <dsp:spPr>
        <a:xfrm>
          <a:off x="689229" y="1011650"/>
          <a:ext cx="8229600" cy="85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However, it has been demonstrated that jointly classifying subsequent sentences, such as utilizing conditional random fields, considerably benefits conventional sentence classification algorithms.</a:t>
          </a:r>
          <a:endParaRPr lang="en-US" sz="1400" b="1" kern="1200" dirty="0">
            <a:solidFill>
              <a:schemeClr val="tx1"/>
            </a:solidFill>
          </a:endParaRPr>
        </a:p>
      </dsp:txBody>
      <dsp:txXfrm>
        <a:off x="714301" y="1036722"/>
        <a:ext cx="6933819" cy="805868"/>
      </dsp:txXfrm>
    </dsp:sp>
    <dsp:sp modelId="{D24F60B1-840B-49FC-8EE8-1D388F8E4ACE}">
      <dsp:nvSpPr>
        <dsp:cNvPr id="0" name=""/>
        <dsp:cNvSpPr/>
      </dsp:nvSpPr>
      <dsp:spPr>
        <a:xfrm>
          <a:off x="1368171" y="2023301"/>
          <a:ext cx="8229600" cy="85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In order to convert unstructured data to a structure formative, we propose a solution which is a sequential sentence classification task, in order to distinguish it from general text classification or sentence classification that does not have any context. Our project is based on ANNs for the sequential sentence classification task</a:t>
          </a:r>
          <a:r>
            <a:rPr lang="en-CA" sz="1400" kern="1200" dirty="0"/>
            <a:t>.</a:t>
          </a:r>
          <a:endParaRPr lang="en-US" sz="1400" kern="1200" dirty="0"/>
        </a:p>
      </dsp:txBody>
      <dsp:txXfrm>
        <a:off x="1393243" y="2048373"/>
        <a:ext cx="6944106" cy="805868"/>
      </dsp:txXfrm>
    </dsp:sp>
    <dsp:sp modelId="{85E3F669-D695-4BA9-93DC-7A57B1813D1D}">
      <dsp:nvSpPr>
        <dsp:cNvPr id="0" name=""/>
        <dsp:cNvSpPr/>
      </dsp:nvSpPr>
      <dsp:spPr>
        <a:xfrm>
          <a:off x="2057399" y="3034952"/>
          <a:ext cx="8229600" cy="85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1" kern="1200" dirty="0">
              <a:solidFill>
                <a:schemeClr val="tx1"/>
              </a:solidFill>
            </a:rPr>
            <a:t>Our model makes use of both token and character embeddings for classifying sentences and has a sequence optimization layer that is learned jointly with other components of the model. </a:t>
          </a:r>
          <a:endParaRPr lang="en-US" sz="1400" b="1" kern="1200" dirty="0">
            <a:solidFill>
              <a:schemeClr val="tx1"/>
            </a:solidFill>
          </a:endParaRPr>
        </a:p>
      </dsp:txBody>
      <dsp:txXfrm>
        <a:off x="2082471" y="3060024"/>
        <a:ext cx="6933819" cy="805868"/>
      </dsp:txXfrm>
    </dsp:sp>
    <dsp:sp modelId="{B385B3C2-A85F-44DD-9497-F6AC614701C2}">
      <dsp:nvSpPr>
        <dsp:cNvPr id="0" name=""/>
        <dsp:cNvSpPr/>
      </dsp:nvSpPr>
      <dsp:spPr>
        <a:xfrm>
          <a:off x="7673192" y="655627"/>
          <a:ext cx="556407" cy="5564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98384" y="655627"/>
        <a:ext cx="306023" cy="418696"/>
      </dsp:txXfrm>
    </dsp:sp>
    <dsp:sp modelId="{3F7EA27E-56E4-4803-951F-A08FC3616617}">
      <dsp:nvSpPr>
        <dsp:cNvPr id="0" name=""/>
        <dsp:cNvSpPr/>
      </dsp:nvSpPr>
      <dsp:spPr>
        <a:xfrm>
          <a:off x="8362421" y="1667278"/>
          <a:ext cx="556407" cy="5564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87613" y="1667278"/>
        <a:ext cx="306023" cy="418696"/>
      </dsp:txXfrm>
    </dsp:sp>
    <dsp:sp modelId="{6DDF8BE8-2D2B-43BA-B36F-A6314A80192A}">
      <dsp:nvSpPr>
        <dsp:cNvPr id="0" name=""/>
        <dsp:cNvSpPr/>
      </dsp:nvSpPr>
      <dsp:spPr>
        <a:xfrm>
          <a:off x="9041363" y="2678929"/>
          <a:ext cx="556407" cy="5564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66555" y="2678929"/>
        <a:ext cx="306023" cy="418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D4496-2793-4D9C-B548-CA3F594F028F}">
      <dsp:nvSpPr>
        <dsp:cNvPr id="0" name=""/>
        <dsp:cNvSpPr/>
      </dsp:nvSpPr>
      <dsp:spPr>
        <a:xfrm>
          <a:off x="0" y="61264"/>
          <a:ext cx="5133145" cy="601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solidFill>
                <a:schemeClr val="tx1"/>
              </a:solidFill>
            </a:rPr>
            <a:t>OBJECTIVE: This RCT examined the efficacy of a manualized social intervention for children with HFASDs. </a:t>
          </a:r>
          <a:endParaRPr lang="en-US" sz="1100" kern="1200" dirty="0">
            <a:solidFill>
              <a:schemeClr val="tx1"/>
            </a:solidFill>
          </a:endParaRPr>
        </a:p>
      </dsp:txBody>
      <dsp:txXfrm>
        <a:off x="29371" y="90635"/>
        <a:ext cx="5074403" cy="542930"/>
      </dsp:txXfrm>
    </dsp:sp>
    <dsp:sp modelId="{524D00F2-1BD7-4283-93A0-795925AE1F61}">
      <dsp:nvSpPr>
        <dsp:cNvPr id="0" name=""/>
        <dsp:cNvSpPr/>
      </dsp:nvSpPr>
      <dsp:spPr>
        <a:xfrm>
          <a:off x="0" y="694617"/>
          <a:ext cx="5133145" cy="601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solidFill>
                <a:schemeClr val="tx1"/>
              </a:solidFill>
            </a:rPr>
            <a:t>METHODS: Participants were randomly assigned to treatment or wait-list conditions</a:t>
          </a:r>
          <a:r>
            <a:rPr lang="en-US" sz="1100" b="0" i="0" kern="1200" dirty="0"/>
            <a:t>. </a:t>
          </a:r>
          <a:endParaRPr lang="en-US" sz="1100" kern="1200" dirty="0"/>
        </a:p>
      </dsp:txBody>
      <dsp:txXfrm>
        <a:off x="29371" y="723988"/>
        <a:ext cx="5074403" cy="542930"/>
      </dsp:txXfrm>
    </dsp:sp>
    <dsp:sp modelId="{B6C4BBEF-1E9F-4EC2-8450-48BD184AAC63}">
      <dsp:nvSpPr>
        <dsp:cNvPr id="0" name=""/>
        <dsp:cNvSpPr/>
      </dsp:nvSpPr>
      <dsp:spPr>
        <a:xfrm>
          <a:off x="0" y="1327970"/>
          <a:ext cx="5133145" cy="601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solidFill>
                <a:schemeClr val="tx1"/>
              </a:solidFill>
            </a:rPr>
            <a:t>METHODS: Treatment included instruction and therapeutic activities targeting social skills, face-emotion recognition, interest expansion, and interpretation of non-literal language. </a:t>
          </a:r>
          <a:endParaRPr lang="en-US" sz="1100" kern="1200" dirty="0">
            <a:solidFill>
              <a:schemeClr val="tx1"/>
            </a:solidFill>
          </a:endParaRPr>
        </a:p>
      </dsp:txBody>
      <dsp:txXfrm>
        <a:off x="29371" y="1357341"/>
        <a:ext cx="5074403" cy="542930"/>
      </dsp:txXfrm>
    </dsp:sp>
    <dsp:sp modelId="{2257A4CC-03C4-4E04-8B46-9E39E38C27BE}">
      <dsp:nvSpPr>
        <dsp:cNvPr id="0" name=""/>
        <dsp:cNvSpPr/>
      </dsp:nvSpPr>
      <dsp:spPr>
        <a:xfrm>
          <a:off x="0" y="1961322"/>
          <a:ext cx="5133145" cy="601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solidFill>
                <a:schemeClr val="tx1"/>
              </a:solidFill>
            </a:rPr>
            <a:t>METHODS: A response-cost program was applied to reduce problem behaviors and foster skills acquisition. METHODS: Significant treatment effects were found for five of seven primary outcome measures (parent ratings and direct child measures). </a:t>
          </a:r>
          <a:endParaRPr lang="en-US" sz="1100" kern="1200" dirty="0">
            <a:solidFill>
              <a:schemeClr val="tx1"/>
            </a:solidFill>
          </a:endParaRPr>
        </a:p>
      </dsp:txBody>
      <dsp:txXfrm>
        <a:off x="29371" y="1990693"/>
        <a:ext cx="5074403" cy="542930"/>
      </dsp:txXfrm>
    </dsp:sp>
    <dsp:sp modelId="{22DDAB8D-E276-471D-A136-1C4C3D851410}">
      <dsp:nvSpPr>
        <dsp:cNvPr id="0" name=""/>
        <dsp:cNvSpPr/>
      </dsp:nvSpPr>
      <dsp:spPr>
        <a:xfrm>
          <a:off x="0" y="2594675"/>
          <a:ext cx="5133145" cy="601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solidFill>
                <a:schemeClr val="tx1"/>
              </a:solidFill>
            </a:rPr>
            <a:t>METHODS: Secondary measures based on staff ratings (treatment group only) corroborated gains reported by parents. </a:t>
          </a:r>
          <a:endParaRPr lang="en-US" sz="1100" kern="1200" dirty="0">
            <a:solidFill>
              <a:schemeClr val="tx1"/>
            </a:solidFill>
          </a:endParaRPr>
        </a:p>
      </dsp:txBody>
      <dsp:txXfrm>
        <a:off x="29371" y="2624046"/>
        <a:ext cx="5074403" cy="542930"/>
      </dsp:txXfrm>
    </dsp:sp>
    <dsp:sp modelId="{36FFF365-82BE-4D25-B632-67167710EC16}">
      <dsp:nvSpPr>
        <dsp:cNvPr id="0" name=""/>
        <dsp:cNvSpPr/>
      </dsp:nvSpPr>
      <dsp:spPr>
        <a:xfrm>
          <a:off x="0" y="3228027"/>
          <a:ext cx="5133145" cy="6016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solidFill>
                <a:schemeClr val="tx1"/>
              </a:solidFill>
            </a:rPr>
            <a:t>RESULTS: High levels of parent, child and staff satisfaction were reported, along with high levels of treatment fidelity. RESULTS: Standardized effect size estimates were primarily in the medium and large ranges and favored the treatment group.</a:t>
          </a:r>
          <a:endParaRPr lang="en-US" sz="1100" kern="1200" dirty="0">
            <a:solidFill>
              <a:schemeClr val="tx1"/>
            </a:solidFill>
          </a:endParaRPr>
        </a:p>
      </dsp:txBody>
      <dsp:txXfrm>
        <a:off x="29371" y="3257398"/>
        <a:ext cx="5074403" cy="54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3E180-990F-4803-ABAA-420642FD7BD0}">
      <dsp:nvSpPr>
        <dsp:cNvPr id="0" name=""/>
        <dsp:cNvSpPr/>
      </dsp:nvSpPr>
      <dsp:spPr>
        <a:xfrm>
          <a:off x="0" y="474"/>
          <a:ext cx="10287000" cy="11114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2EB7C-54C8-46D5-AF0D-51A0ACDA2902}">
      <dsp:nvSpPr>
        <dsp:cNvPr id="0" name=""/>
        <dsp:cNvSpPr/>
      </dsp:nvSpPr>
      <dsp:spPr>
        <a:xfrm>
          <a:off x="336208" y="250547"/>
          <a:ext cx="611288" cy="611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AD1DB4-4136-4DD3-9918-A52D71C2B437}">
      <dsp:nvSpPr>
        <dsp:cNvPr id="0" name=""/>
        <dsp:cNvSpPr/>
      </dsp:nvSpPr>
      <dsp:spPr>
        <a:xfrm>
          <a:off x="1283704" y="474"/>
          <a:ext cx="9003295" cy="11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27" tIns="117627" rIns="117627" bIns="117627" numCol="1" spcCol="1270" anchor="ctr" anchorCtr="0">
          <a:noAutofit/>
        </a:bodyPr>
        <a:lstStyle/>
        <a:p>
          <a:pPr marL="0" lvl="0" indent="0" algn="l" defTabSz="1111250">
            <a:lnSpc>
              <a:spcPct val="100000"/>
            </a:lnSpc>
            <a:spcBef>
              <a:spcPct val="0"/>
            </a:spcBef>
            <a:spcAft>
              <a:spcPct val="35000"/>
            </a:spcAft>
            <a:buNone/>
          </a:pPr>
          <a:r>
            <a:rPr lang="en-CA" sz="2500" kern="1200" dirty="0"/>
            <a:t>Preprocessing and visualizing the text to line numbers in the dataset was difficult</a:t>
          </a:r>
          <a:endParaRPr lang="en-US" sz="2500" kern="1200" dirty="0"/>
        </a:p>
      </dsp:txBody>
      <dsp:txXfrm>
        <a:off x="1283704" y="474"/>
        <a:ext cx="9003295" cy="1111432"/>
      </dsp:txXfrm>
    </dsp:sp>
    <dsp:sp modelId="{1737BC2E-0A17-474F-B458-CDE1E3A363DE}">
      <dsp:nvSpPr>
        <dsp:cNvPr id="0" name=""/>
        <dsp:cNvSpPr/>
      </dsp:nvSpPr>
      <dsp:spPr>
        <a:xfrm>
          <a:off x="0" y="1389766"/>
          <a:ext cx="10287000" cy="11114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55A54-3A99-42B5-86FB-F7217D4C9080}">
      <dsp:nvSpPr>
        <dsp:cNvPr id="0" name=""/>
        <dsp:cNvSpPr/>
      </dsp:nvSpPr>
      <dsp:spPr>
        <a:xfrm>
          <a:off x="336208" y="1639838"/>
          <a:ext cx="611288" cy="611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0C8751-2EFB-44E1-BA56-E0363CC6614C}">
      <dsp:nvSpPr>
        <dsp:cNvPr id="0" name=""/>
        <dsp:cNvSpPr/>
      </dsp:nvSpPr>
      <dsp:spPr>
        <a:xfrm>
          <a:off x="1283704" y="1389766"/>
          <a:ext cx="9003295" cy="11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27" tIns="117627" rIns="117627" bIns="117627" numCol="1" spcCol="1270" anchor="ctr" anchorCtr="0">
          <a:noAutofit/>
        </a:bodyPr>
        <a:lstStyle/>
        <a:p>
          <a:pPr marL="0" lvl="0" indent="0" algn="l" defTabSz="1111250">
            <a:lnSpc>
              <a:spcPct val="100000"/>
            </a:lnSpc>
            <a:spcBef>
              <a:spcPct val="0"/>
            </a:spcBef>
            <a:spcAft>
              <a:spcPct val="35000"/>
            </a:spcAft>
            <a:buNone/>
          </a:pPr>
          <a:r>
            <a:rPr lang="en-CA" sz="2500" kern="1200" dirty="0"/>
            <a:t>It was challenging to select and combine model for getting better results</a:t>
          </a:r>
          <a:endParaRPr lang="en-US" sz="2500" kern="1200" dirty="0"/>
        </a:p>
      </dsp:txBody>
      <dsp:txXfrm>
        <a:off x="1283704" y="1389766"/>
        <a:ext cx="9003295" cy="1111432"/>
      </dsp:txXfrm>
    </dsp:sp>
    <dsp:sp modelId="{CE1BF901-879C-448B-9BB7-B1898B5C6D3B}">
      <dsp:nvSpPr>
        <dsp:cNvPr id="0" name=""/>
        <dsp:cNvSpPr/>
      </dsp:nvSpPr>
      <dsp:spPr>
        <a:xfrm>
          <a:off x="0" y="2703335"/>
          <a:ext cx="10287000" cy="11114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1BE8-6336-4250-A1F4-A41EBFF98CF2}">
      <dsp:nvSpPr>
        <dsp:cNvPr id="0" name=""/>
        <dsp:cNvSpPr/>
      </dsp:nvSpPr>
      <dsp:spPr>
        <a:xfrm>
          <a:off x="336208" y="3029129"/>
          <a:ext cx="611288" cy="611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632E1-C8A4-4DC2-837D-623D5A60957B}">
      <dsp:nvSpPr>
        <dsp:cNvPr id="0" name=""/>
        <dsp:cNvSpPr/>
      </dsp:nvSpPr>
      <dsp:spPr>
        <a:xfrm>
          <a:off x="1283704" y="2779057"/>
          <a:ext cx="9003295" cy="11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27" tIns="117627" rIns="117627" bIns="117627" numCol="1" spcCol="1270" anchor="ctr" anchorCtr="0">
          <a:noAutofit/>
        </a:bodyPr>
        <a:lstStyle/>
        <a:p>
          <a:pPr marL="0" lvl="0" indent="0" algn="l" defTabSz="1111250">
            <a:lnSpc>
              <a:spcPct val="100000"/>
            </a:lnSpc>
            <a:spcBef>
              <a:spcPct val="0"/>
            </a:spcBef>
            <a:spcAft>
              <a:spcPct val="35000"/>
            </a:spcAft>
            <a:buNone/>
          </a:pPr>
          <a:r>
            <a:rPr lang="en-US" sz="2500" kern="1200" dirty="0"/>
            <a:t>Preparing text for model evaluation was a complex procedure. </a:t>
          </a:r>
        </a:p>
      </dsp:txBody>
      <dsp:txXfrm>
        <a:off x="1283704" y="2779057"/>
        <a:ext cx="9003295" cy="1111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77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6910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7339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577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99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57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60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0407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0987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9590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12/15/2022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7128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12/15/2022</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56775099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7">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9">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6E72D-7C0C-0B64-129D-DE5E5ABA402A}"/>
              </a:ext>
            </a:extLst>
          </p:cNvPr>
          <p:cNvSpPr>
            <a:spLocks noGrp="1"/>
          </p:cNvSpPr>
          <p:nvPr>
            <p:ph type="ctrTitle"/>
          </p:nvPr>
        </p:nvSpPr>
        <p:spPr>
          <a:xfrm>
            <a:off x="341541" y="812042"/>
            <a:ext cx="4875645" cy="1092958"/>
          </a:xfrm>
        </p:spPr>
        <p:txBody>
          <a:bodyPr vert="horz" lIns="91440" tIns="45720" rIns="91440" bIns="45720" rtlCol="0" anchor="b">
            <a:normAutofit/>
          </a:bodyPr>
          <a:lstStyle/>
          <a:p>
            <a:r>
              <a:rPr lang="en-US" b="1" i="0" u="none" strike="noStrike" kern="1200" cap="all" spc="600" baseline="0" dirty="0">
                <a:solidFill>
                  <a:schemeClr val="tx1"/>
                </a:solidFill>
                <a:latin typeface="+mj-lt"/>
                <a:ea typeface="+mj-ea"/>
                <a:cs typeface="+mj-cs"/>
              </a:rPr>
              <a:t>Sentence Classification</a:t>
            </a:r>
            <a:endParaRPr lang="en-US" b="1" kern="1200" cap="all" spc="600" baseline="0" dirty="0">
              <a:solidFill>
                <a:schemeClr val="tx1"/>
              </a:solidFill>
              <a:latin typeface="+mj-lt"/>
              <a:ea typeface="+mj-ea"/>
              <a:cs typeface="+mj-cs"/>
            </a:endParaRPr>
          </a:p>
        </p:txBody>
      </p:sp>
      <p:sp>
        <p:nvSpPr>
          <p:cNvPr id="46" name="Rectangle 41">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75EE24A5-604E-635A-7843-3BCB05D9122C}"/>
              </a:ext>
            </a:extLst>
          </p:cNvPr>
          <p:cNvSpPr>
            <a:spLocks noGrp="1"/>
          </p:cNvSpPr>
          <p:nvPr>
            <p:ph type="subTitle" idx="1"/>
          </p:nvPr>
        </p:nvSpPr>
        <p:spPr>
          <a:xfrm>
            <a:off x="267855" y="2285997"/>
            <a:ext cx="4875645" cy="3890965"/>
          </a:xfrm>
        </p:spPr>
        <p:txBody>
          <a:bodyPr vert="horz" lIns="91440" tIns="45720" rIns="91440" bIns="45720" rtlCol="0">
            <a:normAutofit/>
          </a:bodyPr>
          <a:lstStyle/>
          <a:p>
            <a:pPr indent="-228600">
              <a:buFont typeface="Arial" panose="020B0604020202020204" pitchFamily="34" charset="0"/>
              <a:buChar char="•"/>
            </a:pPr>
            <a:r>
              <a:rPr lang="en-US" b="1" spc="50" dirty="0"/>
              <a:t>Devanshi Shah – 301175169</a:t>
            </a:r>
          </a:p>
          <a:p>
            <a:pPr indent="-228600">
              <a:buFont typeface="Arial" panose="020B0604020202020204" pitchFamily="34" charset="0"/>
              <a:buChar char="•"/>
            </a:pPr>
            <a:r>
              <a:rPr lang="en-US" b="1" spc="50" dirty="0"/>
              <a:t>Shrikant Kale - 301150258</a:t>
            </a:r>
          </a:p>
          <a:p>
            <a:pPr indent="-228600">
              <a:buFont typeface="Arial" panose="020B0604020202020204" pitchFamily="34" charset="0"/>
              <a:buChar char="•"/>
            </a:pPr>
            <a:r>
              <a:rPr lang="en-US" b="1" spc="50" dirty="0"/>
              <a:t>Jefil Tasna John Mohan - 301149710</a:t>
            </a:r>
          </a:p>
          <a:p>
            <a:pPr indent="-228600">
              <a:buFont typeface="Arial" panose="020B0604020202020204" pitchFamily="34" charset="0"/>
              <a:buChar char="•"/>
            </a:pPr>
            <a:r>
              <a:rPr lang="en-US" b="1" spc="50" dirty="0"/>
              <a:t>Hitesh Dharmadhikari – 301150694</a:t>
            </a:r>
          </a:p>
          <a:p>
            <a:endParaRPr lang="en-US" dirty="0"/>
          </a:p>
        </p:txBody>
      </p:sp>
      <p:pic>
        <p:nvPicPr>
          <p:cNvPr id="4" name="Picture 3" descr="A web of dots connected">
            <a:extLst>
              <a:ext uri="{FF2B5EF4-FFF2-40B4-BE49-F238E27FC236}">
                <a16:creationId xmlns:a16="http://schemas.microsoft.com/office/drawing/2014/main" id="{8696083C-B2D8-BBD0-9C00-724E19B89711}"/>
              </a:ext>
            </a:extLst>
          </p:cNvPr>
          <p:cNvPicPr>
            <a:picLocks noChangeAspect="1"/>
          </p:cNvPicPr>
          <p:nvPr/>
        </p:nvPicPr>
        <p:blipFill rotWithShape="1">
          <a:blip r:embed="rId2"/>
          <a:srcRect l="39587" r="20635" b="1"/>
          <a:stretch/>
        </p:blipFill>
        <p:spPr>
          <a:xfrm>
            <a:off x="6096000" y="10"/>
            <a:ext cx="6095999" cy="6857990"/>
          </a:xfrm>
          <a:prstGeom prst="rect">
            <a:avLst/>
          </a:prstGeom>
        </p:spPr>
      </p:pic>
    </p:spTree>
    <p:extLst>
      <p:ext uri="{BB962C8B-B14F-4D97-AF65-F5344CB8AC3E}">
        <p14:creationId xmlns:p14="http://schemas.microsoft.com/office/powerpoint/2010/main" val="257207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80674-D837-B454-0463-F1A7C54595DF}"/>
              </a:ext>
            </a:extLst>
          </p:cNvPr>
          <p:cNvSpPr>
            <a:spLocks noGrp="1"/>
          </p:cNvSpPr>
          <p:nvPr>
            <p:ph type="title"/>
          </p:nvPr>
        </p:nvSpPr>
        <p:spPr>
          <a:xfrm>
            <a:off x="952500" y="723900"/>
            <a:ext cx="4417522" cy="1181100"/>
          </a:xfrm>
        </p:spPr>
        <p:txBody>
          <a:bodyPr>
            <a:normAutofit/>
          </a:bodyPr>
          <a:lstStyle/>
          <a:p>
            <a:r>
              <a:rPr lang="en-CA" dirty="0"/>
              <a:t>State of the art</a:t>
            </a:r>
          </a:p>
        </p:txBody>
      </p:sp>
      <p:sp>
        <p:nvSpPr>
          <p:cNvPr id="3081" name="Rectangle 308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D113DA-E48F-C708-35B2-B738E73F9A96}"/>
              </a:ext>
            </a:extLst>
          </p:cNvPr>
          <p:cNvSpPr>
            <a:spLocks noGrp="1"/>
          </p:cNvSpPr>
          <p:nvPr>
            <p:ph idx="1"/>
          </p:nvPr>
        </p:nvSpPr>
        <p:spPr>
          <a:xfrm>
            <a:off x="952500" y="2285997"/>
            <a:ext cx="4191000" cy="3890965"/>
          </a:xfrm>
        </p:spPr>
        <p:txBody>
          <a:bodyPr>
            <a:normAutofit/>
          </a:bodyPr>
          <a:lstStyle/>
          <a:p>
            <a:r>
              <a:rPr lang="en-US" b="0" i="0" dirty="0">
                <a:effectLst/>
                <a:latin typeface="Roboto" panose="02000000000000000000" pitchFamily="2" charset="0"/>
              </a:rPr>
              <a:t>State of the art Model – which is a Pretrained Model incorporates Char Embedding and Positional embedding</a:t>
            </a:r>
          </a:p>
          <a:p>
            <a:r>
              <a:rPr lang="en-US" b="0" i="0" dirty="0">
                <a:solidFill>
                  <a:srgbClr val="212121"/>
                </a:solidFill>
                <a:effectLst/>
                <a:latin typeface="Roboto" panose="02000000000000000000" pitchFamily="2" charset="0"/>
                <a:ea typeface="Roboto" panose="02000000000000000000" pitchFamily="2" charset="0"/>
              </a:rPr>
              <a:t>Model accuracy score is: 0.8309281080365418</a:t>
            </a:r>
            <a:endParaRPr lang="en-US" dirty="0">
              <a:solidFill>
                <a:srgbClr val="212121"/>
              </a:solidFill>
              <a:latin typeface="Roboto" panose="02000000000000000000" pitchFamily="2" charset="0"/>
              <a:ea typeface="Roboto" panose="02000000000000000000" pitchFamily="2" charset="0"/>
            </a:endParaRPr>
          </a:p>
          <a:p>
            <a:r>
              <a:rPr lang="en-US" b="0" i="0" dirty="0">
                <a:solidFill>
                  <a:srgbClr val="212121"/>
                </a:solidFill>
                <a:effectLst/>
                <a:latin typeface="Roboto" panose="02000000000000000000" pitchFamily="2" charset="0"/>
                <a:ea typeface="Roboto" panose="02000000000000000000" pitchFamily="2" charset="0"/>
              </a:rPr>
              <a:t>Model precision is: 0.8336692432740671</a:t>
            </a:r>
          </a:p>
          <a:p>
            <a:r>
              <a:rPr lang="en-US" b="0" i="0" dirty="0">
                <a:solidFill>
                  <a:srgbClr val="212121"/>
                </a:solidFill>
                <a:effectLst/>
                <a:latin typeface="Roboto" panose="02000000000000000000" pitchFamily="2" charset="0"/>
                <a:ea typeface="Roboto" panose="02000000000000000000" pitchFamily="2" charset="0"/>
              </a:rPr>
              <a:t>Model recall score is: 0.8309281080365418</a:t>
            </a:r>
            <a:endParaRPr lang="en-US" b="0" i="0" dirty="0">
              <a:effectLst/>
              <a:latin typeface="Roboto" panose="02000000000000000000" pitchFamily="2" charset="0"/>
              <a:ea typeface="Roboto" panose="02000000000000000000" pitchFamily="2" charset="0"/>
            </a:endParaRPr>
          </a:p>
          <a:p>
            <a:endParaRPr lang="en-US" b="0" i="0" dirty="0">
              <a:effectLst/>
              <a:latin typeface="Roboto" panose="02000000000000000000" pitchFamily="2" charset="0"/>
            </a:endParaRPr>
          </a:p>
          <a:p>
            <a:endParaRPr lang="en-CA" dirty="0"/>
          </a:p>
        </p:txBody>
      </p:sp>
      <p:pic>
        <p:nvPicPr>
          <p:cNvPr id="3074" name="Picture 2">
            <a:extLst>
              <a:ext uri="{FF2B5EF4-FFF2-40B4-BE49-F238E27FC236}">
                <a16:creationId xmlns:a16="http://schemas.microsoft.com/office/drawing/2014/main" id="{376536C8-761B-EC2D-2989-82F061A3DF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2521" y="1427879"/>
            <a:ext cx="4708521" cy="400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1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2526-4A1A-63CD-FA80-6C1CCF2F0AF9}"/>
              </a:ext>
            </a:extLst>
          </p:cNvPr>
          <p:cNvSpPr>
            <a:spLocks noGrp="1"/>
          </p:cNvSpPr>
          <p:nvPr>
            <p:ph type="title"/>
          </p:nvPr>
        </p:nvSpPr>
        <p:spPr/>
        <p:txBody>
          <a:bodyPr/>
          <a:lstStyle/>
          <a:p>
            <a:r>
              <a:rPr lang="en-CA" dirty="0"/>
              <a:t>STRUCTURE OF Sentence classification </a:t>
            </a:r>
          </a:p>
        </p:txBody>
      </p:sp>
      <p:pic>
        <p:nvPicPr>
          <p:cNvPr id="4" name="Content Placeholder 3" descr="Diagram&#10;&#10;Description automatically generated">
            <a:extLst>
              <a:ext uri="{FF2B5EF4-FFF2-40B4-BE49-F238E27FC236}">
                <a16:creationId xmlns:a16="http://schemas.microsoft.com/office/drawing/2014/main" id="{1DE15EE8-555E-049A-A35E-918AC7C6710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2500" y="2603361"/>
            <a:ext cx="10287000" cy="3256241"/>
          </a:xfrm>
          <a:prstGeom prst="rect">
            <a:avLst/>
          </a:prstGeom>
          <a:noFill/>
          <a:ln>
            <a:noFill/>
          </a:ln>
        </p:spPr>
      </p:pic>
    </p:spTree>
    <p:extLst>
      <p:ext uri="{BB962C8B-B14F-4D97-AF65-F5344CB8AC3E}">
        <p14:creationId xmlns:p14="http://schemas.microsoft.com/office/powerpoint/2010/main" val="175129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683A-D82F-5D35-0CEE-5A583BE503DE}"/>
              </a:ext>
            </a:extLst>
          </p:cNvPr>
          <p:cNvSpPr>
            <a:spLocks noGrp="1"/>
          </p:cNvSpPr>
          <p:nvPr>
            <p:ph type="title"/>
          </p:nvPr>
        </p:nvSpPr>
        <p:spPr>
          <a:xfrm>
            <a:off x="638176" y="500063"/>
            <a:ext cx="10191750" cy="523875"/>
          </a:xfrm>
        </p:spPr>
        <p:txBody>
          <a:bodyPr>
            <a:normAutofit fontScale="90000"/>
          </a:bodyPr>
          <a:lstStyle/>
          <a:p>
            <a:r>
              <a:rPr lang="en-CA" dirty="0"/>
              <a:t>Result</a:t>
            </a:r>
          </a:p>
        </p:txBody>
      </p:sp>
      <p:pic>
        <p:nvPicPr>
          <p:cNvPr id="4098" name="Picture 2">
            <a:extLst>
              <a:ext uri="{FF2B5EF4-FFF2-40B4-BE49-F238E27FC236}">
                <a16:creationId xmlns:a16="http://schemas.microsoft.com/office/drawing/2014/main" id="{E0130417-602C-EED6-68B8-EDB6BD8BE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328" y="2442388"/>
            <a:ext cx="4081148" cy="44412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660E2E-8340-965D-2731-E074B2DF7388}"/>
              </a:ext>
            </a:extLst>
          </p:cNvPr>
          <p:cNvSpPr txBox="1"/>
          <p:nvPr/>
        </p:nvSpPr>
        <p:spPr>
          <a:xfrm>
            <a:off x="771524" y="1519058"/>
            <a:ext cx="9563100" cy="923330"/>
          </a:xfrm>
          <a:prstGeom prst="rect">
            <a:avLst/>
          </a:prstGeom>
          <a:noFill/>
        </p:spPr>
        <p:txBody>
          <a:bodyPr wrap="square">
            <a:spAutoFit/>
          </a:bodyPr>
          <a:lstStyle/>
          <a:p>
            <a:pPr algn="l"/>
            <a:r>
              <a:rPr lang="en-US" b="0" i="0" dirty="0">
                <a:effectLst/>
                <a:latin typeface="Roboto" panose="02000000000000000000" pitchFamily="2" charset="0"/>
              </a:rPr>
              <a:t>We can observe that the State-of-the-art model is giving us the best results</a:t>
            </a:r>
          </a:p>
          <a:p>
            <a:br>
              <a:rPr lang="en-US" dirty="0"/>
            </a:br>
            <a:r>
              <a:rPr lang="en-US" b="0" i="0" dirty="0">
                <a:solidFill>
                  <a:srgbClr val="D5D5D5"/>
                </a:solidFill>
                <a:effectLst/>
                <a:latin typeface="Roboto" panose="02000000000000000000" pitchFamily="2" charset="0"/>
              </a:rPr>
              <a:t> </a:t>
            </a:r>
            <a:endParaRPr lang="en-CA" dirty="0"/>
          </a:p>
        </p:txBody>
      </p:sp>
      <p:graphicFrame>
        <p:nvGraphicFramePr>
          <p:cNvPr id="8" name="Content Placeholder 7">
            <a:extLst>
              <a:ext uri="{FF2B5EF4-FFF2-40B4-BE49-F238E27FC236}">
                <a16:creationId xmlns:a16="http://schemas.microsoft.com/office/drawing/2014/main" id="{B1CCA87C-6582-7387-4093-18725B2E4B25}"/>
              </a:ext>
            </a:extLst>
          </p:cNvPr>
          <p:cNvGraphicFramePr>
            <a:graphicFrameLocks noGrp="1"/>
          </p:cNvGraphicFramePr>
          <p:nvPr>
            <p:ph idx="1"/>
            <p:extLst>
              <p:ext uri="{D42A27DB-BD31-4B8C-83A1-F6EECF244321}">
                <p14:modId xmlns:p14="http://schemas.microsoft.com/office/powerpoint/2010/main" val="409153717"/>
              </p:ext>
            </p:extLst>
          </p:nvPr>
        </p:nvGraphicFramePr>
        <p:xfrm>
          <a:off x="360219" y="2442388"/>
          <a:ext cx="6622472" cy="3699795"/>
        </p:xfrm>
        <a:graphic>
          <a:graphicData uri="http://schemas.openxmlformats.org/drawingml/2006/table">
            <a:tbl>
              <a:tblPr firstRow="1" firstCol="1" bandRow="1">
                <a:tableStyleId>{5C22544A-7EE6-4342-B048-85BDC9FD1C3A}</a:tableStyleId>
              </a:tblPr>
              <a:tblGrid>
                <a:gridCol w="1207673">
                  <a:extLst>
                    <a:ext uri="{9D8B030D-6E8A-4147-A177-3AD203B41FA5}">
                      <a16:colId xmlns:a16="http://schemas.microsoft.com/office/drawing/2014/main" val="3023968115"/>
                    </a:ext>
                  </a:extLst>
                </a:gridCol>
                <a:gridCol w="1304617">
                  <a:extLst>
                    <a:ext uri="{9D8B030D-6E8A-4147-A177-3AD203B41FA5}">
                      <a16:colId xmlns:a16="http://schemas.microsoft.com/office/drawing/2014/main" val="20094143"/>
                    </a:ext>
                  </a:extLst>
                </a:gridCol>
                <a:gridCol w="1159218">
                  <a:extLst>
                    <a:ext uri="{9D8B030D-6E8A-4147-A177-3AD203B41FA5}">
                      <a16:colId xmlns:a16="http://schemas.microsoft.com/office/drawing/2014/main" val="2428451125"/>
                    </a:ext>
                  </a:extLst>
                </a:gridCol>
                <a:gridCol w="1515513">
                  <a:extLst>
                    <a:ext uri="{9D8B030D-6E8A-4147-A177-3AD203B41FA5}">
                      <a16:colId xmlns:a16="http://schemas.microsoft.com/office/drawing/2014/main" val="1094174609"/>
                    </a:ext>
                  </a:extLst>
                </a:gridCol>
                <a:gridCol w="1435451">
                  <a:extLst>
                    <a:ext uri="{9D8B030D-6E8A-4147-A177-3AD203B41FA5}">
                      <a16:colId xmlns:a16="http://schemas.microsoft.com/office/drawing/2014/main" val="2790719628"/>
                    </a:ext>
                  </a:extLst>
                </a:gridCol>
              </a:tblGrid>
              <a:tr h="1349239">
                <a:tc>
                  <a:txBody>
                    <a:bodyPr/>
                    <a:lstStyle/>
                    <a:p>
                      <a:pPr indent="120015" algn="just">
                        <a:lnSpc>
                          <a:spcPct val="103000"/>
                        </a:lnSpc>
                        <a:spcAft>
                          <a:spcPts val="25"/>
                        </a:spcAft>
                      </a:pPr>
                      <a:r>
                        <a:rPr lang="en-CA" sz="1000">
                          <a:effectLst/>
                        </a:rPr>
                        <a:t>Metrics </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Baseline</a:t>
                      </a:r>
                    </a:p>
                    <a:p>
                      <a:pPr indent="120015" algn="just">
                        <a:lnSpc>
                          <a:spcPct val="103000"/>
                        </a:lnSpc>
                        <a:spcAft>
                          <a:spcPts val="25"/>
                        </a:spcAft>
                      </a:pPr>
                      <a:r>
                        <a:rPr lang="en-CA" sz="1000">
                          <a:effectLst/>
                        </a:rPr>
                        <a:t>model</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dirty="0">
                          <a:effectLst/>
                        </a:rPr>
                        <a:t>Model1</a:t>
                      </a: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Model2</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Model3</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341389"/>
                  </a:ext>
                </a:extLst>
              </a:tr>
              <a:tr h="667728">
                <a:tc>
                  <a:txBody>
                    <a:bodyPr/>
                    <a:lstStyle/>
                    <a:p>
                      <a:pPr indent="120015" algn="just">
                        <a:lnSpc>
                          <a:spcPct val="103000"/>
                        </a:lnSpc>
                        <a:spcAft>
                          <a:spcPts val="25"/>
                        </a:spcAft>
                      </a:pPr>
                      <a:r>
                        <a:rPr lang="en-CA" sz="1000">
                          <a:effectLst/>
                        </a:rPr>
                        <a:t>Precision</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0.78</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0.79</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0.73</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0.83</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838690"/>
                  </a:ext>
                </a:extLst>
              </a:tr>
              <a:tr h="347372">
                <a:tc>
                  <a:txBody>
                    <a:bodyPr/>
                    <a:lstStyle/>
                    <a:p>
                      <a:pPr indent="120015" algn="just">
                        <a:lnSpc>
                          <a:spcPct val="103000"/>
                        </a:lnSpc>
                        <a:spcAft>
                          <a:spcPts val="25"/>
                        </a:spcAft>
                      </a:pPr>
                      <a:r>
                        <a:rPr lang="en-CA" sz="1000">
                          <a:effectLst/>
                        </a:rPr>
                        <a:t>Recall</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0.72</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0.78</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0.71</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0.83</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1835596"/>
                  </a:ext>
                </a:extLst>
              </a:tr>
              <a:tr h="667728">
                <a:tc>
                  <a:txBody>
                    <a:bodyPr/>
                    <a:lstStyle/>
                    <a:p>
                      <a:pPr indent="120015" algn="just">
                        <a:lnSpc>
                          <a:spcPct val="103000"/>
                        </a:lnSpc>
                        <a:spcAft>
                          <a:spcPts val="25"/>
                        </a:spcAft>
                      </a:pPr>
                      <a:r>
                        <a:rPr lang="en-CA" sz="1000">
                          <a:effectLst/>
                        </a:rPr>
                        <a:t>F1-score</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0.74</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0.79</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0.72</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0.83</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326697"/>
                  </a:ext>
                </a:extLst>
              </a:tr>
              <a:tr h="667728">
                <a:tc>
                  <a:txBody>
                    <a:bodyPr/>
                    <a:lstStyle/>
                    <a:p>
                      <a:pPr indent="120015" algn="just">
                        <a:lnSpc>
                          <a:spcPct val="103000"/>
                        </a:lnSpc>
                        <a:spcAft>
                          <a:spcPts val="25"/>
                        </a:spcAft>
                      </a:pPr>
                      <a:r>
                        <a:rPr lang="en-CA" sz="1000">
                          <a:effectLst/>
                        </a:rPr>
                        <a:t>Accuracy</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0.72</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0.78</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a:effectLst/>
                        </a:rPr>
                        <a:t>0.72</a:t>
                      </a: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20015" algn="just">
                        <a:lnSpc>
                          <a:spcPct val="103000"/>
                        </a:lnSpc>
                        <a:spcAft>
                          <a:spcPts val="25"/>
                        </a:spcAft>
                      </a:pPr>
                      <a:r>
                        <a:rPr lang="en-CA" sz="1000" dirty="0">
                          <a:effectLst/>
                        </a:rPr>
                        <a:t>0.83</a:t>
                      </a: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2481167"/>
                  </a:ext>
                </a:extLst>
              </a:tr>
            </a:tbl>
          </a:graphicData>
        </a:graphic>
      </p:graphicFrame>
    </p:spTree>
    <p:extLst>
      <p:ext uri="{BB962C8B-B14F-4D97-AF65-F5344CB8AC3E}">
        <p14:creationId xmlns:p14="http://schemas.microsoft.com/office/powerpoint/2010/main" val="239625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87F39-CDE8-F399-7D6D-B6F509EE00AA}"/>
              </a:ext>
            </a:extLst>
          </p:cNvPr>
          <p:cNvSpPr>
            <a:spLocks noGrp="1"/>
          </p:cNvSpPr>
          <p:nvPr>
            <p:ph type="title"/>
          </p:nvPr>
        </p:nvSpPr>
        <p:spPr>
          <a:xfrm>
            <a:off x="952500" y="771292"/>
            <a:ext cx="5143500" cy="1133708"/>
          </a:xfrm>
        </p:spPr>
        <p:txBody>
          <a:bodyPr>
            <a:normAutofit/>
          </a:bodyPr>
          <a:lstStyle/>
          <a:p>
            <a:r>
              <a:rPr lang="en-CA" dirty="0"/>
              <a:t>Model Evaluation and prediction</a:t>
            </a:r>
          </a:p>
        </p:txBody>
      </p:sp>
      <p:sp>
        <p:nvSpPr>
          <p:cNvPr id="16" name="Rectangle 15">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6">
            <a:extLst>
              <a:ext uri="{FF2B5EF4-FFF2-40B4-BE49-F238E27FC236}">
                <a16:creationId xmlns:a16="http://schemas.microsoft.com/office/drawing/2014/main" id="{2BD9D04A-C47A-8228-45C3-BF0B25C82C7D}"/>
              </a:ext>
            </a:extLst>
          </p:cNvPr>
          <p:cNvGraphicFramePr>
            <a:graphicFrameLocks noGrp="1"/>
          </p:cNvGraphicFramePr>
          <p:nvPr>
            <p:ph idx="1"/>
            <p:extLst>
              <p:ext uri="{D42A27DB-BD31-4B8C-83A1-F6EECF244321}">
                <p14:modId xmlns:p14="http://schemas.microsoft.com/office/powerpoint/2010/main" val="2530252835"/>
              </p:ext>
            </p:extLst>
          </p:nvPr>
        </p:nvGraphicFramePr>
        <p:xfrm>
          <a:off x="952500" y="2285997"/>
          <a:ext cx="5133145"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Graphical user interface, text&#10;&#10;Description automatically generated with medium confidence">
            <a:extLst>
              <a:ext uri="{FF2B5EF4-FFF2-40B4-BE49-F238E27FC236}">
                <a16:creationId xmlns:a16="http://schemas.microsoft.com/office/drawing/2014/main" id="{C064BD8A-3E0E-B69B-BAB8-7C64B2828857}"/>
              </a:ext>
            </a:extLst>
          </p:cNvPr>
          <p:cNvPicPr>
            <a:picLocks noChangeAspect="1"/>
          </p:cNvPicPr>
          <p:nvPr/>
        </p:nvPicPr>
        <p:blipFill>
          <a:blip r:embed="rId7"/>
          <a:stretch>
            <a:fillRect/>
          </a:stretch>
        </p:blipFill>
        <p:spPr>
          <a:xfrm>
            <a:off x="6243429" y="3544028"/>
            <a:ext cx="5790785" cy="2511439"/>
          </a:xfrm>
          <a:prstGeom prst="rect">
            <a:avLst/>
          </a:prstGeom>
        </p:spPr>
      </p:pic>
      <p:pic>
        <p:nvPicPr>
          <p:cNvPr id="9" name="Content Placeholder 4" descr="Graphical user interface, text, chat or text message&#10;&#10;Description automatically generated">
            <a:extLst>
              <a:ext uri="{FF2B5EF4-FFF2-40B4-BE49-F238E27FC236}">
                <a16:creationId xmlns:a16="http://schemas.microsoft.com/office/drawing/2014/main" id="{578C3CD3-5F2A-2F70-5FD8-1BF6A7E5449F}"/>
              </a:ext>
            </a:extLst>
          </p:cNvPr>
          <p:cNvPicPr>
            <a:picLocks noChangeAspect="1"/>
          </p:cNvPicPr>
          <p:nvPr/>
        </p:nvPicPr>
        <p:blipFill>
          <a:blip r:embed="rId8"/>
          <a:stretch>
            <a:fillRect/>
          </a:stretch>
        </p:blipFill>
        <p:spPr>
          <a:xfrm>
            <a:off x="6243430" y="1905000"/>
            <a:ext cx="5790785" cy="1443511"/>
          </a:xfrm>
          <a:prstGeom prst="rect">
            <a:avLst/>
          </a:prstGeom>
        </p:spPr>
      </p:pic>
    </p:spTree>
    <p:extLst>
      <p:ext uri="{BB962C8B-B14F-4D97-AF65-F5344CB8AC3E}">
        <p14:creationId xmlns:p14="http://schemas.microsoft.com/office/powerpoint/2010/main" val="25217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C6F8EF8-DB86-BC7F-35DC-B66F068F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CDE52ED-9672-C6F4-5341-0DADA9917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505" y="788505"/>
            <a:ext cx="5280991" cy="5280991"/>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84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2031E-F569-5E32-C7C4-06D71D570C16}"/>
              </a:ext>
            </a:extLst>
          </p:cNvPr>
          <p:cNvSpPr>
            <a:spLocks noGrp="1"/>
          </p:cNvSpPr>
          <p:nvPr>
            <p:ph type="title"/>
          </p:nvPr>
        </p:nvSpPr>
        <p:spPr>
          <a:xfrm>
            <a:off x="4038600" y="1905000"/>
            <a:ext cx="4114801" cy="1746430"/>
          </a:xfrm>
        </p:spPr>
        <p:txBody>
          <a:bodyPr vert="horz" lIns="91440" tIns="45720" rIns="91440" bIns="45720" rtlCol="0" anchor="b">
            <a:normAutofit/>
          </a:bodyPr>
          <a:lstStyle/>
          <a:p>
            <a:pPr algn="ctr"/>
            <a:r>
              <a:rPr lang="en-US">
                <a:solidFill>
                  <a:srgbClr val="000000"/>
                </a:solidFill>
              </a:rPr>
              <a:t>Code Demo</a:t>
            </a:r>
          </a:p>
        </p:txBody>
      </p:sp>
      <p:cxnSp>
        <p:nvCxnSpPr>
          <p:cNvPr id="15" name="Straight Connector 14">
            <a:extLst>
              <a:ext uri="{FF2B5EF4-FFF2-40B4-BE49-F238E27FC236}">
                <a16:creationId xmlns:a16="http://schemas.microsoft.com/office/drawing/2014/main" id="{A48FFDED-D19A-5971-9E62-D66F69A8F8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74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2244-60C0-829E-CE9B-6CDE3AB93C24}"/>
              </a:ext>
            </a:extLst>
          </p:cNvPr>
          <p:cNvSpPr>
            <a:spLocks noGrp="1"/>
          </p:cNvSpPr>
          <p:nvPr>
            <p:ph type="title"/>
          </p:nvPr>
        </p:nvSpPr>
        <p:spPr/>
        <p:txBody>
          <a:bodyPr/>
          <a:lstStyle/>
          <a:p>
            <a:r>
              <a:rPr lang="en-CA" dirty="0"/>
              <a:t>challenges</a:t>
            </a:r>
          </a:p>
        </p:txBody>
      </p:sp>
      <p:graphicFrame>
        <p:nvGraphicFramePr>
          <p:cNvPr id="5" name="Content Placeholder 2">
            <a:extLst>
              <a:ext uri="{FF2B5EF4-FFF2-40B4-BE49-F238E27FC236}">
                <a16:creationId xmlns:a16="http://schemas.microsoft.com/office/drawing/2014/main" id="{3D5FB78D-221C-7B9A-D7F7-3E9675B39DAC}"/>
              </a:ext>
            </a:extLst>
          </p:cNvPr>
          <p:cNvGraphicFramePr>
            <a:graphicFrameLocks noGrp="1"/>
          </p:cNvGraphicFramePr>
          <p:nvPr>
            <p:ph idx="1"/>
            <p:extLst>
              <p:ext uri="{D42A27DB-BD31-4B8C-83A1-F6EECF244321}">
                <p14:modId xmlns:p14="http://schemas.microsoft.com/office/powerpoint/2010/main" val="3307826458"/>
              </p:ext>
            </p:extLst>
          </p:nvPr>
        </p:nvGraphicFramePr>
        <p:xfrm>
          <a:off x="952500" y="2285997"/>
          <a:ext cx="10287000"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39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4B08-BFF2-452A-E7C8-20305564379C}"/>
              </a:ext>
            </a:extLst>
          </p:cNvPr>
          <p:cNvSpPr>
            <a:spLocks noGrp="1"/>
          </p:cNvSpPr>
          <p:nvPr>
            <p:ph type="ctrTitle"/>
          </p:nvPr>
        </p:nvSpPr>
        <p:spPr/>
        <p:txBody>
          <a:bodyPr>
            <a:normAutofit/>
          </a:bodyPr>
          <a:lstStyle/>
          <a:p>
            <a:r>
              <a:rPr lang="en-CA" sz="8800" dirty="0"/>
              <a:t>Thank you</a:t>
            </a:r>
          </a:p>
        </p:txBody>
      </p:sp>
    </p:spTree>
    <p:extLst>
      <p:ext uri="{BB962C8B-B14F-4D97-AF65-F5344CB8AC3E}">
        <p14:creationId xmlns:p14="http://schemas.microsoft.com/office/powerpoint/2010/main" val="317785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6B4-BDD2-4901-993C-952979C34C6A}"/>
              </a:ext>
            </a:extLst>
          </p:cNvPr>
          <p:cNvSpPr>
            <a:spLocks noGrp="1"/>
          </p:cNvSpPr>
          <p:nvPr>
            <p:ph type="title"/>
          </p:nvPr>
        </p:nvSpPr>
        <p:spPr/>
        <p:txBody>
          <a:bodyPr/>
          <a:lstStyle/>
          <a:p>
            <a:r>
              <a:rPr lang="en-CA"/>
              <a:t>Description</a:t>
            </a:r>
            <a:endParaRPr lang="en-CA" dirty="0"/>
          </a:p>
        </p:txBody>
      </p:sp>
      <p:graphicFrame>
        <p:nvGraphicFramePr>
          <p:cNvPr id="5" name="Content Placeholder 2">
            <a:extLst>
              <a:ext uri="{FF2B5EF4-FFF2-40B4-BE49-F238E27FC236}">
                <a16:creationId xmlns:a16="http://schemas.microsoft.com/office/drawing/2014/main" id="{A0A7A4D8-3BA4-7566-834D-1B53116F7044}"/>
              </a:ext>
            </a:extLst>
          </p:cNvPr>
          <p:cNvGraphicFramePr>
            <a:graphicFrameLocks noGrp="1"/>
          </p:cNvGraphicFramePr>
          <p:nvPr>
            <p:ph idx="1"/>
            <p:extLst>
              <p:ext uri="{D42A27DB-BD31-4B8C-83A1-F6EECF244321}">
                <p14:modId xmlns:p14="http://schemas.microsoft.com/office/powerpoint/2010/main" val="1187190301"/>
              </p:ext>
            </p:extLst>
          </p:nvPr>
        </p:nvGraphicFramePr>
        <p:xfrm>
          <a:off x="952500" y="2285997"/>
          <a:ext cx="10287000"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45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582B-BB9D-CC92-A395-016997BF5514}"/>
              </a:ext>
            </a:extLst>
          </p:cNvPr>
          <p:cNvSpPr>
            <a:spLocks noGrp="1"/>
          </p:cNvSpPr>
          <p:nvPr>
            <p:ph type="title"/>
          </p:nvPr>
        </p:nvSpPr>
        <p:spPr/>
        <p:txBody>
          <a:bodyPr/>
          <a:lstStyle/>
          <a:p>
            <a:r>
              <a:rPr lang="en-CA"/>
              <a:t>Scope of the problem</a:t>
            </a:r>
            <a:endParaRPr lang="en-CA" dirty="0"/>
          </a:p>
        </p:txBody>
      </p:sp>
      <p:graphicFrame>
        <p:nvGraphicFramePr>
          <p:cNvPr id="13" name="Content Placeholder 2">
            <a:extLst>
              <a:ext uri="{FF2B5EF4-FFF2-40B4-BE49-F238E27FC236}">
                <a16:creationId xmlns:a16="http://schemas.microsoft.com/office/drawing/2014/main" id="{124D3AF8-5526-9399-447B-94093C58A14D}"/>
              </a:ext>
            </a:extLst>
          </p:cNvPr>
          <p:cNvGraphicFramePr>
            <a:graphicFrameLocks noGrp="1"/>
          </p:cNvGraphicFramePr>
          <p:nvPr>
            <p:ph idx="1"/>
            <p:extLst>
              <p:ext uri="{D42A27DB-BD31-4B8C-83A1-F6EECF244321}">
                <p14:modId xmlns:p14="http://schemas.microsoft.com/office/powerpoint/2010/main" val="1694093012"/>
              </p:ext>
            </p:extLst>
          </p:nvPr>
        </p:nvGraphicFramePr>
        <p:xfrm>
          <a:off x="952500" y="2285997"/>
          <a:ext cx="10287000"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63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73E372-AAE1-7E3A-D35A-832630F6D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03212-1267-F430-D8F8-030F8F8AF215}"/>
              </a:ext>
            </a:extLst>
          </p:cNvPr>
          <p:cNvSpPr>
            <a:spLocks noGrp="1"/>
          </p:cNvSpPr>
          <p:nvPr>
            <p:ph type="title"/>
          </p:nvPr>
        </p:nvSpPr>
        <p:spPr>
          <a:xfrm>
            <a:off x="1050771" y="1757896"/>
            <a:ext cx="4009639" cy="2527760"/>
          </a:xfrm>
        </p:spPr>
        <p:txBody>
          <a:bodyPr anchor="ctr">
            <a:normAutofit/>
          </a:bodyPr>
          <a:lstStyle/>
          <a:p>
            <a:pPr algn="ctr"/>
            <a:r>
              <a:rPr lang="en-CA" dirty="0"/>
              <a:t>The Dataset</a:t>
            </a:r>
            <a:endParaRPr lang="en-CA"/>
          </a:p>
        </p:txBody>
      </p:sp>
      <p:pic>
        <p:nvPicPr>
          <p:cNvPr id="7" name="Graphic 6" descr="Presentation with Checklist">
            <a:extLst>
              <a:ext uri="{FF2B5EF4-FFF2-40B4-BE49-F238E27FC236}">
                <a16:creationId xmlns:a16="http://schemas.microsoft.com/office/drawing/2014/main" id="{327A9B13-5AB6-A3E8-9BBC-A70F605A4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3312" y="4438996"/>
            <a:ext cx="1604556" cy="1604556"/>
          </a:xfrm>
          <a:prstGeom prst="rect">
            <a:avLst/>
          </a:prstGeom>
        </p:spPr>
      </p:pic>
      <p:sp>
        <p:nvSpPr>
          <p:cNvPr id="14" name="Rectangle 13">
            <a:extLst>
              <a:ext uri="{FF2B5EF4-FFF2-40B4-BE49-F238E27FC236}">
                <a16:creationId xmlns:a16="http://schemas.microsoft.com/office/drawing/2014/main" id="{F9F3AB66-42CF-94B3-7050-9DDAFC451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3B8CB6-FBED-D3EC-A150-8336AF5DA296}"/>
              </a:ext>
            </a:extLst>
          </p:cNvPr>
          <p:cNvSpPr>
            <a:spLocks noGrp="1"/>
          </p:cNvSpPr>
          <p:nvPr>
            <p:ph idx="1"/>
          </p:nvPr>
        </p:nvSpPr>
        <p:spPr>
          <a:xfrm>
            <a:off x="7048500" y="761999"/>
            <a:ext cx="4200098" cy="5342721"/>
          </a:xfrm>
        </p:spPr>
        <p:txBody>
          <a:bodyPr anchor="ctr">
            <a:normAutofit/>
          </a:bodyPr>
          <a:lstStyle/>
          <a:p>
            <a:r>
              <a:rPr lang="en-CA" dirty="0">
                <a:effectLst/>
                <a:latin typeface="NimbusRomNo9L-Regu"/>
                <a:ea typeface="Calibri" panose="020F0502020204030204" pitchFamily="34" charset="0"/>
                <a:cs typeface="NimbusRomNo9L-Regu"/>
              </a:rPr>
              <a:t>We are evaluating our model on the sentence classification task using the </a:t>
            </a:r>
            <a:r>
              <a:rPr lang="en-CA" dirty="0">
                <a:effectLst/>
                <a:latin typeface="NimbusRomNo9L-Medi"/>
                <a:ea typeface="Calibri" panose="020F0502020204030204" pitchFamily="34" charset="0"/>
                <a:cs typeface="NimbusRomNo9L-Medi"/>
              </a:rPr>
              <a:t>PubMed </a:t>
            </a:r>
            <a:r>
              <a:rPr lang="en-CA" dirty="0">
                <a:effectLst/>
                <a:latin typeface="NimbusRomNo9L-Regu"/>
                <a:ea typeface="Calibri" panose="020F0502020204030204" pitchFamily="34" charset="0"/>
                <a:cs typeface="NimbusRomNo9L-Regu"/>
              </a:rPr>
              <a:t>200k medical abstract datasets</a:t>
            </a:r>
          </a:p>
          <a:p>
            <a:r>
              <a:rPr lang="en-CA" dirty="0">
                <a:effectLst/>
                <a:latin typeface="NimbusRomNo9L-Regu"/>
                <a:ea typeface="Calibri" panose="020F0502020204030204" pitchFamily="34" charset="0"/>
                <a:cs typeface="NimbusRomNo9L-Regu"/>
              </a:rPr>
              <a:t>Each sentence of the abstract is annotated with one label</a:t>
            </a:r>
          </a:p>
          <a:p>
            <a:r>
              <a:rPr lang="en-CA" dirty="0">
                <a:effectLst/>
                <a:latin typeface="NimbusRomNo9L-Regu"/>
                <a:ea typeface="Calibri" panose="020F0502020204030204" pitchFamily="34" charset="0"/>
                <a:cs typeface="NimbusRomNo9L-Regu"/>
              </a:rPr>
              <a:t>we are splitting the sentence into major 5 labels</a:t>
            </a:r>
            <a:r>
              <a:rPr lang="en-CA" dirty="0">
                <a:latin typeface="NimbusRomNo9L-Regu"/>
                <a:ea typeface="Calibri" panose="020F0502020204030204" pitchFamily="34" charset="0"/>
                <a:cs typeface="NimbusRomNo9L-Regu"/>
              </a:rPr>
              <a:t>: </a:t>
            </a:r>
            <a:r>
              <a:rPr lang="en-CA" dirty="0">
                <a:effectLst/>
                <a:latin typeface="NimbusRomNo9L-Regu"/>
                <a:ea typeface="Calibri" panose="020F0502020204030204" pitchFamily="34" charset="0"/>
                <a:cs typeface="NimbusRomNo9L-Regu"/>
              </a:rPr>
              <a:t>objectives, background, methods, results, and conclusions.</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r>
              <a:rPr lang="en-CA" dirty="0">
                <a:effectLst/>
                <a:latin typeface="NimbusRomNo9L-Regu"/>
                <a:ea typeface="Calibri" panose="020F0502020204030204" pitchFamily="34" charset="0"/>
                <a:cs typeface="NimbusRomNo9L-Regu"/>
              </a:rPr>
              <a:t>The dataset consists of 200k out of which we are considering 20k values. </a:t>
            </a:r>
            <a:endParaRPr lang="en-CA" dirty="0">
              <a:latin typeface="NimbusRomNo9L-Regu"/>
              <a:ea typeface="Calibri" panose="020F0502020204030204" pitchFamily="34" charset="0"/>
              <a:cs typeface="NimbusRomNo9L-Regu"/>
            </a:endParaRPr>
          </a:p>
          <a:p>
            <a:r>
              <a:rPr lang="en-CA" dirty="0">
                <a:effectLst/>
                <a:latin typeface="NimbusRomNo9L-Regu"/>
                <a:ea typeface="Calibri" panose="020F0502020204030204" pitchFamily="34" charset="0"/>
                <a:cs typeface="NimbusRomNo9L-Regu"/>
              </a:rPr>
              <a:t>The dataset has three major files:   test.txt, train.txt, and dev.txt.</a:t>
            </a:r>
          </a:p>
          <a:p>
            <a:endParaRPr lang="en-CA" dirty="0"/>
          </a:p>
        </p:txBody>
      </p:sp>
    </p:spTree>
    <p:extLst>
      <p:ext uri="{BB962C8B-B14F-4D97-AF65-F5344CB8AC3E}">
        <p14:creationId xmlns:p14="http://schemas.microsoft.com/office/powerpoint/2010/main" val="126542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AE7-0E54-53B4-ABE4-C82EAE91BE92}"/>
              </a:ext>
            </a:extLst>
          </p:cNvPr>
          <p:cNvSpPr>
            <a:spLocks noGrp="1"/>
          </p:cNvSpPr>
          <p:nvPr>
            <p:ph type="title"/>
          </p:nvPr>
        </p:nvSpPr>
        <p:spPr/>
        <p:txBody>
          <a:bodyPr/>
          <a:lstStyle/>
          <a:p>
            <a:r>
              <a:rPr lang="en-CA" dirty="0"/>
              <a:t>Preprocessing</a:t>
            </a:r>
          </a:p>
        </p:txBody>
      </p:sp>
      <p:sp>
        <p:nvSpPr>
          <p:cNvPr id="3" name="Content Placeholder 2">
            <a:extLst>
              <a:ext uri="{FF2B5EF4-FFF2-40B4-BE49-F238E27FC236}">
                <a16:creationId xmlns:a16="http://schemas.microsoft.com/office/drawing/2014/main" id="{1028BF1A-7C4A-918D-9481-8E81245933FF}"/>
              </a:ext>
            </a:extLst>
          </p:cNvPr>
          <p:cNvSpPr>
            <a:spLocks noGrp="1"/>
          </p:cNvSpPr>
          <p:nvPr>
            <p:ph idx="1"/>
          </p:nvPr>
        </p:nvSpPr>
        <p:spPr/>
        <p:txBody>
          <a:bodyPr/>
          <a:lstStyle/>
          <a:p>
            <a:r>
              <a:rPr lang="en-US" b="0" i="0" dirty="0">
                <a:effectLst/>
                <a:latin typeface="Roboto" panose="02000000000000000000" pitchFamily="2" charset="0"/>
              </a:rPr>
              <a:t>Converting dictionaries for train, test, and dev to the data frame</a:t>
            </a:r>
          </a:p>
          <a:p>
            <a:r>
              <a:rPr lang="en-CA" b="0" i="0" dirty="0">
                <a:effectLst/>
                <a:latin typeface="Roboto" panose="02000000000000000000" pitchFamily="2" charset="0"/>
              </a:rPr>
              <a:t>Extracting text into lists, applying One Hot encoder and Label encoder</a:t>
            </a:r>
          </a:p>
          <a:p>
            <a:endParaRPr lang="en-CA" b="0" i="0" dirty="0">
              <a:effectLst/>
              <a:latin typeface="Roboto" panose="02000000000000000000" pitchFamily="2" charset="0"/>
            </a:endParaRPr>
          </a:p>
          <a:p>
            <a:endParaRPr lang="en-US" b="0" i="0" dirty="0">
              <a:effectLst/>
              <a:latin typeface="Roboto" panose="02000000000000000000" pitchFamily="2" charset="0"/>
            </a:endParaRPr>
          </a:p>
          <a:p>
            <a:endParaRPr lang="en-CA" dirty="0"/>
          </a:p>
        </p:txBody>
      </p:sp>
      <p:pic>
        <p:nvPicPr>
          <p:cNvPr id="7" name="Picture 6">
            <a:extLst>
              <a:ext uri="{FF2B5EF4-FFF2-40B4-BE49-F238E27FC236}">
                <a16:creationId xmlns:a16="http://schemas.microsoft.com/office/drawing/2014/main" id="{5560B13A-7F72-DF12-8905-E474C3B37E07}"/>
              </a:ext>
            </a:extLst>
          </p:cNvPr>
          <p:cNvPicPr>
            <a:picLocks noChangeAspect="1"/>
          </p:cNvPicPr>
          <p:nvPr/>
        </p:nvPicPr>
        <p:blipFill>
          <a:blip r:embed="rId2"/>
          <a:stretch>
            <a:fillRect/>
          </a:stretch>
        </p:blipFill>
        <p:spPr>
          <a:xfrm>
            <a:off x="1059857" y="3481387"/>
            <a:ext cx="9029700" cy="3162300"/>
          </a:xfrm>
          <a:prstGeom prst="rect">
            <a:avLst/>
          </a:prstGeom>
        </p:spPr>
      </p:pic>
    </p:spTree>
    <p:extLst>
      <p:ext uri="{BB962C8B-B14F-4D97-AF65-F5344CB8AC3E}">
        <p14:creationId xmlns:p14="http://schemas.microsoft.com/office/powerpoint/2010/main" val="81039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25854-154F-3E2D-1852-A75225F97519}"/>
              </a:ext>
            </a:extLst>
          </p:cNvPr>
          <p:cNvSpPr>
            <a:spLocks noGrp="1"/>
          </p:cNvSpPr>
          <p:nvPr>
            <p:ph type="title"/>
          </p:nvPr>
        </p:nvSpPr>
        <p:spPr>
          <a:xfrm>
            <a:off x="952500" y="771292"/>
            <a:ext cx="5143500" cy="1133708"/>
          </a:xfrm>
        </p:spPr>
        <p:txBody>
          <a:bodyPr>
            <a:normAutofit/>
          </a:bodyPr>
          <a:lstStyle/>
          <a:p>
            <a:r>
              <a:rPr lang="en-CA" dirty="0"/>
              <a:t>Baseline model</a:t>
            </a:r>
          </a:p>
        </p:txBody>
      </p:sp>
      <p:sp>
        <p:nvSpPr>
          <p:cNvPr id="14" name="Rectangle 1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27D220-5703-999A-0A89-14BF84EACBD9}"/>
              </a:ext>
            </a:extLst>
          </p:cNvPr>
          <p:cNvSpPr>
            <a:spLocks noGrp="1"/>
          </p:cNvSpPr>
          <p:nvPr>
            <p:ph idx="1"/>
          </p:nvPr>
        </p:nvSpPr>
        <p:spPr>
          <a:xfrm>
            <a:off x="304800" y="2374102"/>
            <a:ext cx="5695951" cy="3802860"/>
          </a:xfrm>
        </p:spPr>
        <p:txBody>
          <a:bodyPr>
            <a:normAutofit/>
          </a:bodyPr>
          <a:lstStyle/>
          <a:p>
            <a:r>
              <a:rPr lang="en-US" b="0" i="0" dirty="0">
                <a:effectLst/>
                <a:latin typeface="Roboto" panose="02000000000000000000" pitchFamily="2" charset="0"/>
              </a:rPr>
              <a:t>We first developed a baseline model to evaluate the performance and to compare it against all future models</a:t>
            </a:r>
          </a:p>
          <a:p>
            <a:r>
              <a:rPr lang="en-US" dirty="0">
                <a:latin typeface="Roboto" panose="02000000000000000000" pitchFamily="2" charset="0"/>
              </a:rPr>
              <a:t>It is a multinomial Naive base model</a:t>
            </a:r>
            <a:endParaRPr lang="en-US" b="0" i="0" dirty="0">
              <a:effectLst/>
              <a:latin typeface="Roboto" panose="02000000000000000000" pitchFamily="2" charset="0"/>
            </a:endParaRPr>
          </a:p>
          <a:p>
            <a:r>
              <a:rPr lang="en-US" dirty="0">
                <a:latin typeface="Roboto" panose="02000000000000000000" pitchFamily="2" charset="0"/>
              </a:rPr>
              <a:t>Model accuracy score is: 0.7218323844829869 </a:t>
            </a:r>
          </a:p>
          <a:p>
            <a:r>
              <a:rPr lang="en-US" dirty="0">
                <a:latin typeface="Roboto" panose="02000000000000000000" pitchFamily="2" charset="0"/>
              </a:rPr>
              <a:t>Model precision is: 0.7835634520695112 </a:t>
            </a:r>
          </a:p>
          <a:p>
            <a:r>
              <a:rPr lang="en-US" dirty="0">
                <a:latin typeface="Roboto" panose="02000000000000000000" pitchFamily="2" charset="0"/>
              </a:rPr>
              <a:t>Model recall score is: 0.7218323844829869 </a:t>
            </a:r>
          </a:p>
          <a:p>
            <a:r>
              <a:rPr lang="en-US" dirty="0">
                <a:latin typeface="Roboto" panose="02000000000000000000" pitchFamily="2" charset="0"/>
              </a:rPr>
              <a:t>Model f1 score is: 0.7447397336209445</a:t>
            </a:r>
          </a:p>
          <a:p>
            <a:endParaRPr lang="en-CA" dirty="0"/>
          </a:p>
        </p:txBody>
      </p:sp>
      <p:pic>
        <p:nvPicPr>
          <p:cNvPr id="7" name="Picture 6">
            <a:extLst>
              <a:ext uri="{FF2B5EF4-FFF2-40B4-BE49-F238E27FC236}">
                <a16:creationId xmlns:a16="http://schemas.microsoft.com/office/drawing/2014/main" id="{EC2C78A7-D9E2-1BCE-4A3E-1436CF4A3766}"/>
              </a:ext>
            </a:extLst>
          </p:cNvPr>
          <p:cNvPicPr>
            <a:picLocks noChangeAspect="1"/>
          </p:cNvPicPr>
          <p:nvPr/>
        </p:nvPicPr>
        <p:blipFill>
          <a:blip r:embed="rId2"/>
          <a:stretch>
            <a:fillRect/>
          </a:stretch>
        </p:blipFill>
        <p:spPr>
          <a:xfrm>
            <a:off x="6095999" y="2023215"/>
            <a:ext cx="5143500" cy="1311592"/>
          </a:xfrm>
          <a:prstGeom prst="rect">
            <a:avLst/>
          </a:prstGeom>
        </p:spPr>
      </p:pic>
      <p:pic>
        <p:nvPicPr>
          <p:cNvPr id="5" name="Picture 4">
            <a:extLst>
              <a:ext uri="{FF2B5EF4-FFF2-40B4-BE49-F238E27FC236}">
                <a16:creationId xmlns:a16="http://schemas.microsoft.com/office/drawing/2014/main" id="{DF18210E-95E5-01F0-D4C9-612C9B506718}"/>
              </a:ext>
            </a:extLst>
          </p:cNvPr>
          <p:cNvPicPr>
            <a:picLocks noChangeAspect="1"/>
          </p:cNvPicPr>
          <p:nvPr/>
        </p:nvPicPr>
        <p:blipFill>
          <a:blip r:embed="rId3"/>
          <a:stretch>
            <a:fillRect/>
          </a:stretch>
        </p:blipFill>
        <p:spPr>
          <a:xfrm>
            <a:off x="6056752" y="3810000"/>
            <a:ext cx="5182747" cy="2070230"/>
          </a:xfrm>
          <a:prstGeom prst="rect">
            <a:avLst/>
          </a:prstGeom>
        </p:spPr>
      </p:pic>
    </p:spTree>
    <p:extLst>
      <p:ext uri="{BB962C8B-B14F-4D97-AF65-F5344CB8AC3E}">
        <p14:creationId xmlns:p14="http://schemas.microsoft.com/office/powerpoint/2010/main" val="46280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58A89-DF83-5E94-F89D-04F54DD122F2}"/>
              </a:ext>
            </a:extLst>
          </p:cNvPr>
          <p:cNvSpPr>
            <a:spLocks noGrp="1"/>
          </p:cNvSpPr>
          <p:nvPr>
            <p:ph type="title"/>
          </p:nvPr>
        </p:nvSpPr>
        <p:spPr>
          <a:xfrm>
            <a:off x="952499" y="723900"/>
            <a:ext cx="6772275" cy="1181100"/>
          </a:xfrm>
        </p:spPr>
        <p:txBody>
          <a:bodyPr>
            <a:normAutofit fontScale="90000"/>
          </a:bodyPr>
          <a:lstStyle/>
          <a:p>
            <a:pPr>
              <a:lnSpc>
                <a:spcPct val="110000"/>
              </a:lnSpc>
            </a:pPr>
            <a:r>
              <a:rPr lang="en-US" sz="3100" b="0" i="0" dirty="0">
                <a:effectLst/>
                <a:latin typeface="Roboto" panose="02000000000000000000" pitchFamily="2" charset="0"/>
              </a:rPr>
              <a:t>Data Preparation for Deep Sequence Models</a:t>
            </a:r>
            <a:br>
              <a:rPr lang="en-US" sz="1500" b="0" i="0" dirty="0">
                <a:effectLst/>
                <a:latin typeface="Roboto" panose="02000000000000000000" pitchFamily="2" charset="0"/>
              </a:rPr>
            </a:br>
            <a:endParaRPr lang="en-CA" sz="1500" dirty="0"/>
          </a:p>
        </p:txBody>
      </p:sp>
      <p:sp>
        <p:nvSpPr>
          <p:cNvPr id="2062" name="Rectangle 205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E088CB-60BB-F60E-E0DE-24401E33B976}"/>
              </a:ext>
            </a:extLst>
          </p:cNvPr>
          <p:cNvSpPr>
            <a:spLocks noGrp="1"/>
          </p:cNvSpPr>
          <p:nvPr>
            <p:ph idx="1"/>
          </p:nvPr>
        </p:nvSpPr>
        <p:spPr>
          <a:xfrm>
            <a:off x="952500" y="2285997"/>
            <a:ext cx="4191000" cy="3890965"/>
          </a:xfrm>
        </p:spPr>
        <p:txBody>
          <a:bodyPr>
            <a:normAutofit/>
          </a:bodyPr>
          <a:lstStyle/>
          <a:p>
            <a:pPr>
              <a:lnSpc>
                <a:spcPct val="110000"/>
              </a:lnSpc>
            </a:pPr>
            <a:r>
              <a:rPr lang="en-US" sz="1500" b="0" i="0">
                <a:effectLst/>
                <a:latin typeface="Roboto" panose="02000000000000000000" pitchFamily="2" charset="0"/>
              </a:rPr>
              <a:t>Checking the average length of each sentence</a:t>
            </a:r>
          </a:p>
          <a:p>
            <a:pPr>
              <a:lnSpc>
                <a:spcPct val="110000"/>
              </a:lnSpc>
            </a:pPr>
            <a:r>
              <a:rPr lang="en-US" sz="1500" b="0" i="0">
                <a:effectLst/>
                <a:latin typeface="Roboto" panose="02000000000000000000" pitchFamily="2" charset="0"/>
              </a:rPr>
              <a:t>Evaluating the length of 95% of sentences. This will be used as the max length for sentences when training the model as we want all sentences to be of the same length.</a:t>
            </a:r>
          </a:p>
          <a:p>
            <a:pPr>
              <a:lnSpc>
                <a:spcPct val="110000"/>
              </a:lnSpc>
            </a:pPr>
            <a:r>
              <a:rPr lang="en-US" sz="1500">
                <a:latin typeface="Roboto" panose="02000000000000000000" pitchFamily="2" charset="0"/>
              </a:rPr>
              <a:t>T</a:t>
            </a:r>
            <a:r>
              <a:rPr lang="en-US" sz="1500" b="0" i="0">
                <a:effectLst/>
                <a:latin typeface="Roboto" panose="02000000000000000000" pitchFamily="2" charset="0"/>
              </a:rPr>
              <a:t>he length of sentences will be 55. We will truncate sentences with lengths greater than 55 and pad sentences with 0 that are less than 55.</a:t>
            </a:r>
          </a:p>
          <a:p>
            <a:pPr>
              <a:lnSpc>
                <a:spcPct val="110000"/>
              </a:lnSpc>
            </a:pPr>
            <a:r>
              <a:rPr lang="en-US" sz="1500">
                <a:latin typeface="Roboto" panose="02000000000000000000" pitchFamily="2" charset="0"/>
              </a:rPr>
              <a:t>Implementing </a:t>
            </a:r>
            <a:r>
              <a:rPr lang="en-CA" sz="1500" b="0" i="0">
                <a:effectLst/>
                <a:latin typeface="Roboto" panose="02000000000000000000" pitchFamily="2" charset="0"/>
              </a:rPr>
              <a:t>Text Vectorizer and Text Embedding </a:t>
            </a:r>
            <a:r>
              <a:rPr lang="en-US" sz="1500" b="0" i="0">
                <a:effectLst/>
                <a:latin typeface="Roboto" panose="02000000000000000000" pitchFamily="2" charset="0"/>
              </a:rPr>
              <a:t>needed to learn the relationship between tokens in our data</a:t>
            </a:r>
            <a:endParaRPr lang="en-CA" sz="1500" b="0" i="0">
              <a:effectLst/>
              <a:latin typeface="Roboto" panose="02000000000000000000" pitchFamily="2" charset="0"/>
            </a:endParaRPr>
          </a:p>
          <a:p>
            <a:pPr marL="0" indent="0">
              <a:lnSpc>
                <a:spcPct val="110000"/>
              </a:lnSpc>
              <a:buNone/>
            </a:pPr>
            <a:endParaRPr lang="en-CA" sz="1500" b="0" i="0">
              <a:effectLst/>
              <a:latin typeface="Roboto" panose="02000000000000000000" pitchFamily="2" charset="0"/>
            </a:endParaRPr>
          </a:p>
          <a:p>
            <a:pPr>
              <a:lnSpc>
                <a:spcPct val="110000"/>
              </a:lnSpc>
            </a:pPr>
            <a:endParaRPr lang="en-CA" sz="1500" b="0" i="0">
              <a:effectLst/>
              <a:latin typeface="Roboto" panose="02000000000000000000" pitchFamily="2" charset="0"/>
            </a:endParaRPr>
          </a:p>
        </p:txBody>
      </p:sp>
      <p:pic>
        <p:nvPicPr>
          <p:cNvPr id="2052" name="Picture 4">
            <a:extLst>
              <a:ext uri="{FF2B5EF4-FFF2-40B4-BE49-F238E27FC236}">
                <a16:creationId xmlns:a16="http://schemas.microsoft.com/office/drawing/2014/main" id="{49446DB6-53CD-0D87-2D39-2F57C4025B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2521" y="1943360"/>
            <a:ext cx="4708521" cy="297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15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14E96-880B-674B-1F5C-1A75B63AECD9}"/>
              </a:ext>
            </a:extLst>
          </p:cNvPr>
          <p:cNvSpPr>
            <a:spLocks noGrp="1"/>
          </p:cNvSpPr>
          <p:nvPr>
            <p:ph type="title"/>
          </p:nvPr>
        </p:nvSpPr>
        <p:spPr>
          <a:xfrm>
            <a:off x="952500" y="723900"/>
            <a:ext cx="4417522" cy="1181100"/>
          </a:xfrm>
        </p:spPr>
        <p:txBody>
          <a:bodyPr>
            <a:normAutofit/>
          </a:bodyPr>
          <a:lstStyle/>
          <a:p>
            <a:r>
              <a:rPr lang="en-CA" dirty="0"/>
              <a:t>Supervised</a:t>
            </a:r>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59B965-317A-B0D4-F6A8-C6C37C260FAE}"/>
              </a:ext>
            </a:extLst>
          </p:cNvPr>
          <p:cNvSpPr>
            <a:spLocks noGrp="1"/>
          </p:cNvSpPr>
          <p:nvPr>
            <p:ph idx="1"/>
          </p:nvPr>
        </p:nvSpPr>
        <p:spPr>
          <a:xfrm>
            <a:off x="952500" y="2285997"/>
            <a:ext cx="4191000" cy="3890965"/>
          </a:xfrm>
        </p:spPr>
        <p:txBody>
          <a:bodyPr>
            <a:normAutofit/>
          </a:bodyPr>
          <a:lstStyle/>
          <a:p>
            <a:r>
              <a:rPr lang="en-US" b="0" i="0" dirty="0">
                <a:effectLst/>
                <a:latin typeface="Roboto" panose="02000000000000000000" pitchFamily="2" charset="0"/>
              </a:rPr>
              <a:t>Supervised Learning Model : Conv1D with token embeddings</a:t>
            </a:r>
          </a:p>
          <a:p>
            <a:r>
              <a:rPr lang="en-US" b="0" i="0" dirty="0">
                <a:solidFill>
                  <a:srgbClr val="212121"/>
                </a:solidFill>
                <a:effectLst/>
                <a:latin typeface="Roboto" panose="02000000000000000000" pitchFamily="2" charset="0"/>
                <a:ea typeface="Roboto" panose="02000000000000000000" pitchFamily="2" charset="0"/>
              </a:rPr>
              <a:t>Model accuracy score is: 0.7848206010856613 </a:t>
            </a:r>
          </a:p>
          <a:p>
            <a:r>
              <a:rPr lang="en-US" b="0" i="0" dirty="0">
                <a:solidFill>
                  <a:srgbClr val="212121"/>
                </a:solidFill>
                <a:effectLst/>
                <a:latin typeface="Roboto" panose="02000000000000000000" pitchFamily="2" charset="0"/>
                <a:ea typeface="Roboto" panose="02000000000000000000" pitchFamily="2" charset="0"/>
              </a:rPr>
              <a:t>Model precision is: 0.7908618079141329 </a:t>
            </a:r>
          </a:p>
          <a:p>
            <a:r>
              <a:rPr lang="en-US" b="0" i="0" dirty="0">
                <a:solidFill>
                  <a:srgbClr val="212121"/>
                </a:solidFill>
                <a:effectLst/>
                <a:latin typeface="Roboto" panose="02000000000000000000" pitchFamily="2" charset="0"/>
                <a:ea typeface="Roboto" panose="02000000000000000000" pitchFamily="2" charset="0"/>
              </a:rPr>
              <a:t>Model recall score is: 0.7848206010856613</a:t>
            </a:r>
            <a:endParaRPr lang="en-US" b="0" i="0" dirty="0">
              <a:effectLst/>
              <a:latin typeface="Roboto" panose="02000000000000000000" pitchFamily="2" charset="0"/>
              <a:ea typeface="Roboto" panose="02000000000000000000" pitchFamily="2" charset="0"/>
            </a:endParaRPr>
          </a:p>
          <a:p>
            <a:endParaRPr lang="en-CA" dirty="0"/>
          </a:p>
        </p:txBody>
      </p:sp>
      <p:pic>
        <p:nvPicPr>
          <p:cNvPr id="5" name="Picture 4">
            <a:extLst>
              <a:ext uri="{FF2B5EF4-FFF2-40B4-BE49-F238E27FC236}">
                <a16:creationId xmlns:a16="http://schemas.microsoft.com/office/drawing/2014/main" id="{8F29F267-6A9F-ED0E-9C06-E4536F71C710}"/>
              </a:ext>
            </a:extLst>
          </p:cNvPr>
          <p:cNvPicPr>
            <a:picLocks noChangeAspect="1"/>
          </p:cNvPicPr>
          <p:nvPr/>
        </p:nvPicPr>
        <p:blipFill>
          <a:blip r:embed="rId2"/>
          <a:stretch>
            <a:fillRect/>
          </a:stretch>
        </p:blipFill>
        <p:spPr>
          <a:xfrm>
            <a:off x="6322521" y="2087072"/>
            <a:ext cx="4708521" cy="2683856"/>
          </a:xfrm>
          <a:prstGeom prst="rect">
            <a:avLst/>
          </a:prstGeom>
        </p:spPr>
      </p:pic>
    </p:spTree>
    <p:extLst>
      <p:ext uri="{BB962C8B-B14F-4D97-AF65-F5344CB8AC3E}">
        <p14:creationId xmlns:p14="http://schemas.microsoft.com/office/powerpoint/2010/main" val="350374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E0C7A-E44F-2667-8A81-79176D3F8EC0}"/>
              </a:ext>
            </a:extLst>
          </p:cNvPr>
          <p:cNvSpPr>
            <a:spLocks noGrp="1"/>
          </p:cNvSpPr>
          <p:nvPr>
            <p:ph type="title"/>
          </p:nvPr>
        </p:nvSpPr>
        <p:spPr>
          <a:xfrm>
            <a:off x="952500" y="723900"/>
            <a:ext cx="4417522" cy="1181100"/>
          </a:xfrm>
        </p:spPr>
        <p:txBody>
          <a:bodyPr>
            <a:normAutofit/>
          </a:bodyPr>
          <a:lstStyle/>
          <a:p>
            <a:r>
              <a:rPr lang="en-CA" dirty="0"/>
              <a:t>unsupervised</a:t>
            </a:r>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70DB23-9F2C-D11E-DCEC-8A39D8854AE6}"/>
              </a:ext>
            </a:extLst>
          </p:cNvPr>
          <p:cNvSpPr>
            <a:spLocks noGrp="1"/>
          </p:cNvSpPr>
          <p:nvPr>
            <p:ph idx="1"/>
          </p:nvPr>
        </p:nvSpPr>
        <p:spPr>
          <a:xfrm>
            <a:off x="952500" y="2285997"/>
            <a:ext cx="4191000" cy="3890965"/>
          </a:xfrm>
        </p:spPr>
        <p:txBody>
          <a:bodyPr>
            <a:normAutofit fontScale="92500" lnSpcReduction="10000"/>
          </a:bodyPr>
          <a:lstStyle/>
          <a:p>
            <a:r>
              <a:rPr lang="en-US" b="0" i="0" dirty="0">
                <a:effectLst/>
                <a:latin typeface="Roboto" panose="02000000000000000000" pitchFamily="2" charset="0"/>
              </a:rPr>
              <a:t>Unsupervised Learning Model: Feature extraction with pre-trained token embedding</a:t>
            </a:r>
          </a:p>
          <a:p>
            <a:r>
              <a:rPr lang="en-US" dirty="0">
                <a:latin typeface="Roboto" panose="02000000000000000000" pitchFamily="2" charset="0"/>
              </a:rPr>
              <a:t>The tensor flow hub Universal sentence encoder is used.</a:t>
            </a:r>
            <a:endParaRPr lang="en-US" b="0" i="0" dirty="0">
              <a:effectLst/>
              <a:latin typeface="Roboto" panose="02000000000000000000" pitchFamily="2" charset="0"/>
            </a:endParaRPr>
          </a:p>
          <a:p>
            <a:r>
              <a:rPr lang="en-US" b="0" i="0" dirty="0">
                <a:solidFill>
                  <a:srgbClr val="212121"/>
                </a:solidFill>
                <a:effectLst/>
                <a:latin typeface="Roboto" panose="02000000000000000000" pitchFamily="2" charset="0"/>
                <a:ea typeface="Roboto" panose="02000000000000000000" pitchFamily="2" charset="0"/>
              </a:rPr>
              <a:t>Model accuracy score is: 0.7143850125777836</a:t>
            </a:r>
          </a:p>
          <a:p>
            <a:r>
              <a:rPr lang="en-US" b="0" i="0" dirty="0">
                <a:solidFill>
                  <a:srgbClr val="212121"/>
                </a:solidFill>
                <a:effectLst/>
                <a:latin typeface="Roboto" panose="02000000000000000000" pitchFamily="2" charset="0"/>
                <a:ea typeface="Roboto" panose="02000000000000000000" pitchFamily="2" charset="0"/>
              </a:rPr>
              <a:t> Model precision is: 0.7249763106810531 </a:t>
            </a:r>
          </a:p>
          <a:p>
            <a:r>
              <a:rPr lang="en-US" b="0" i="0" dirty="0">
                <a:solidFill>
                  <a:srgbClr val="212121"/>
                </a:solidFill>
                <a:effectLst/>
                <a:latin typeface="Roboto" panose="02000000000000000000" pitchFamily="2" charset="0"/>
                <a:ea typeface="Roboto" panose="02000000000000000000" pitchFamily="2" charset="0"/>
              </a:rPr>
              <a:t>Model recall score is: 0.7143850125777836</a:t>
            </a:r>
            <a:endParaRPr lang="en-CA"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6162A605-D1E6-CBEE-762A-48B6ABF0ED1B}"/>
              </a:ext>
            </a:extLst>
          </p:cNvPr>
          <p:cNvPicPr>
            <a:picLocks noChangeAspect="1"/>
          </p:cNvPicPr>
          <p:nvPr/>
        </p:nvPicPr>
        <p:blipFill>
          <a:blip r:embed="rId2"/>
          <a:stretch>
            <a:fillRect/>
          </a:stretch>
        </p:blipFill>
        <p:spPr>
          <a:xfrm>
            <a:off x="6322521" y="2369583"/>
            <a:ext cx="4708521" cy="2118833"/>
          </a:xfrm>
          <a:prstGeom prst="rect">
            <a:avLst/>
          </a:prstGeom>
        </p:spPr>
      </p:pic>
    </p:spTree>
    <p:extLst>
      <p:ext uri="{BB962C8B-B14F-4D97-AF65-F5344CB8AC3E}">
        <p14:creationId xmlns:p14="http://schemas.microsoft.com/office/powerpoint/2010/main" val="941754552"/>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280</TotalTime>
  <Words>940</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NimbusRomNo9L-Medi</vt:lpstr>
      <vt:lpstr>NimbusRomNo9L-Regu</vt:lpstr>
      <vt:lpstr>Roboto</vt:lpstr>
      <vt:lpstr>Trade Gothic Next Cond</vt:lpstr>
      <vt:lpstr>Trade Gothic Next Light</vt:lpstr>
      <vt:lpstr>AfterglowVTI</vt:lpstr>
      <vt:lpstr>Sentence Classification</vt:lpstr>
      <vt:lpstr>Description</vt:lpstr>
      <vt:lpstr>Scope of the problem</vt:lpstr>
      <vt:lpstr>The Dataset</vt:lpstr>
      <vt:lpstr>Preprocessing</vt:lpstr>
      <vt:lpstr>Baseline model</vt:lpstr>
      <vt:lpstr>Data Preparation for Deep Sequence Models </vt:lpstr>
      <vt:lpstr>Supervised</vt:lpstr>
      <vt:lpstr>unsupervised</vt:lpstr>
      <vt:lpstr>State of the art</vt:lpstr>
      <vt:lpstr>STRUCTURE OF Sentence classification </vt:lpstr>
      <vt:lpstr>Result</vt:lpstr>
      <vt:lpstr>Model Evaluation and prediction</vt:lpstr>
      <vt:lpstr>Code Demo</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Classification</dc:title>
  <dc:creator>jefil tasna</dc:creator>
  <cp:lastModifiedBy>jefil tasna</cp:lastModifiedBy>
  <cp:revision>34</cp:revision>
  <dcterms:created xsi:type="dcterms:W3CDTF">2022-12-14T17:48:28Z</dcterms:created>
  <dcterms:modified xsi:type="dcterms:W3CDTF">2022-12-15T16:51:57Z</dcterms:modified>
</cp:coreProperties>
</file>