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6E92-5C35-47F4-B312-8E0380495AA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8CFD60-87C9-4556-A891-47546B3DCE45}">
      <dgm:prSet/>
      <dgm:spPr/>
      <dgm:t>
        <a:bodyPr/>
        <a:lstStyle/>
        <a:p>
          <a:r>
            <a:rPr lang="en-US" b="1" dirty="0"/>
            <a:t>The main objective of the project is to develop </a:t>
          </a:r>
          <a:r>
            <a:rPr lang="en-US" b="1" i="0" dirty="0"/>
            <a:t>facial recognition and identification system using clustering techniques that could be incorporated into a law enforcement security company’s existing environment. </a:t>
          </a:r>
          <a:endParaRPr lang="en-US" dirty="0"/>
        </a:p>
      </dgm:t>
    </dgm:pt>
    <dgm:pt modelId="{7DE53BF7-28EF-4DDD-8999-54AA31FCDDB3}" type="parTrans" cxnId="{2B3B6812-9C95-40A4-9993-E510B4CA6AEC}">
      <dgm:prSet/>
      <dgm:spPr/>
      <dgm:t>
        <a:bodyPr/>
        <a:lstStyle/>
        <a:p>
          <a:endParaRPr lang="en-US"/>
        </a:p>
      </dgm:t>
    </dgm:pt>
    <dgm:pt modelId="{1A198EAF-E815-4967-A177-893AEAA787C4}" type="sibTrans" cxnId="{2B3B6812-9C95-40A4-9993-E510B4CA6AEC}">
      <dgm:prSet/>
      <dgm:spPr/>
      <dgm:t>
        <a:bodyPr/>
        <a:lstStyle/>
        <a:p>
          <a:endParaRPr lang="en-US"/>
        </a:p>
      </dgm:t>
    </dgm:pt>
    <dgm:pt modelId="{3CD626AA-E0D2-418A-867D-F2DA1015C8FB}">
      <dgm:prSet/>
      <dgm:spPr/>
      <dgm:t>
        <a:bodyPr/>
        <a:lstStyle/>
        <a:p>
          <a:r>
            <a:rPr lang="en-US" b="1" i="0" dirty="0"/>
            <a:t>We are provided with the </a:t>
          </a:r>
          <a:r>
            <a:rPr lang="en-US" b="1" i="0" dirty="0" err="1"/>
            <a:t>umist_cropped.mat</a:t>
          </a:r>
          <a:r>
            <a:rPr lang="en-US" b="1" i="0" dirty="0"/>
            <a:t> dataset to train the machine learning model.</a:t>
          </a:r>
          <a:endParaRPr lang="en-US" dirty="0"/>
        </a:p>
      </dgm:t>
    </dgm:pt>
    <dgm:pt modelId="{2A6383F9-8B26-4463-8CDC-63DC090695DE}" type="parTrans" cxnId="{D4BB60F3-B892-4150-82DB-5328200F5225}">
      <dgm:prSet/>
      <dgm:spPr/>
      <dgm:t>
        <a:bodyPr/>
        <a:lstStyle/>
        <a:p>
          <a:endParaRPr lang="en-US"/>
        </a:p>
      </dgm:t>
    </dgm:pt>
    <dgm:pt modelId="{F1153B43-C58F-4C80-A39A-A3A04109297B}" type="sibTrans" cxnId="{D4BB60F3-B892-4150-82DB-5328200F5225}">
      <dgm:prSet/>
      <dgm:spPr/>
      <dgm:t>
        <a:bodyPr/>
        <a:lstStyle/>
        <a:p>
          <a:endParaRPr lang="en-US"/>
        </a:p>
      </dgm:t>
    </dgm:pt>
    <dgm:pt modelId="{435B1964-D4C8-4D59-AFB0-E6EB379C080E}" type="pres">
      <dgm:prSet presAssocID="{05E16E92-5C35-47F4-B312-8E0380495AAF}" presName="diagram" presStyleCnt="0">
        <dgm:presLayoutVars>
          <dgm:dir/>
          <dgm:resizeHandles val="exact"/>
        </dgm:presLayoutVars>
      </dgm:prSet>
      <dgm:spPr/>
    </dgm:pt>
    <dgm:pt modelId="{11F3D5C4-E991-4FBC-80E7-E40095A05643}" type="pres">
      <dgm:prSet presAssocID="{178CFD60-87C9-4556-A891-47546B3DCE45}" presName="node" presStyleLbl="node1" presStyleIdx="0" presStyleCnt="2">
        <dgm:presLayoutVars>
          <dgm:bulletEnabled val="1"/>
        </dgm:presLayoutVars>
      </dgm:prSet>
      <dgm:spPr/>
    </dgm:pt>
    <dgm:pt modelId="{96C0F267-5AFC-4D50-A901-D31C91693CA4}" type="pres">
      <dgm:prSet presAssocID="{1A198EAF-E815-4967-A177-893AEAA787C4}" presName="sibTrans" presStyleCnt="0"/>
      <dgm:spPr/>
    </dgm:pt>
    <dgm:pt modelId="{C18E9658-621B-4A9F-A58E-63FC5E255A0A}" type="pres">
      <dgm:prSet presAssocID="{3CD626AA-E0D2-418A-867D-F2DA1015C8FB}" presName="node" presStyleLbl="node1" presStyleIdx="1" presStyleCnt="2">
        <dgm:presLayoutVars>
          <dgm:bulletEnabled val="1"/>
        </dgm:presLayoutVars>
      </dgm:prSet>
      <dgm:spPr/>
    </dgm:pt>
  </dgm:ptLst>
  <dgm:cxnLst>
    <dgm:cxn modelId="{2B3B6812-9C95-40A4-9993-E510B4CA6AEC}" srcId="{05E16E92-5C35-47F4-B312-8E0380495AAF}" destId="{178CFD60-87C9-4556-A891-47546B3DCE45}" srcOrd="0" destOrd="0" parTransId="{7DE53BF7-28EF-4DDD-8999-54AA31FCDDB3}" sibTransId="{1A198EAF-E815-4967-A177-893AEAA787C4}"/>
    <dgm:cxn modelId="{D9932D1A-F520-4E40-BA7A-40BA86874FF6}" type="presOf" srcId="{3CD626AA-E0D2-418A-867D-F2DA1015C8FB}" destId="{C18E9658-621B-4A9F-A58E-63FC5E255A0A}" srcOrd="0" destOrd="0" presId="urn:microsoft.com/office/officeart/2005/8/layout/default"/>
    <dgm:cxn modelId="{66E0F236-10FD-42A7-88AF-9C43E215E1A3}" type="presOf" srcId="{178CFD60-87C9-4556-A891-47546B3DCE45}" destId="{11F3D5C4-E991-4FBC-80E7-E40095A05643}" srcOrd="0" destOrd="0" presId="urn:microsoft.com/office/officeart/2005/8/layout/default"/>
    <dgm:cxn modelId="{19A3F666-6739-4FFC-864A-0210657E2822}" type="presOf" srcId="{05E16E92-5C35-47F4-B312-8E0380495AAF}" destId="{435B1964-D4C8-4D59-AFB0-E6EB379C080E}" srcOrd="0" destOrd="0" presId="urn:microsoft.com/office/officeart/2005/8/layout/default"/>
    <dgm:cxn modelId="{D4BB60F3-B892-4150-82DB-5328200F5225}" srcId="{05E16E92-5C35-47F4-B312-8E0380495AAF}" destId="{3CD626AA-E0D2-418A-867D-F2DA1015C8FB}" srcOrd="1" destOrd="0" parTransId="{2A6383F9-8B26-4463-8CDC-63DC090695DE}" sibTransId="{F1153B43-C58F-4C80-A39A-A3A04109297B}"/>
    <dgm:cxn modelId="{09A70D0E-1430-444E-ACAB-4F4037737755}" type="presParOf" srcId="{435B1964-D4C8-4D59-AFB0-E6EB379C080E}" destId="{11F3D5C4-E991-4FBC-80E7-E40095A05643}" srcOrd="0" destOrd="0" presId="urn:microsoft.com/office/officeart/2005/8/layout/default"/>
    <dgm:cxn modelId="{42BA50DB-7765-47D6-99DF-889D2148DBE8}" type="presParOf" srcId="{435B1964-D4C8-4D59-AFB0-E6EB379C080E}" destId="{96C0F267-5AFC-4D50-A901-D31C91693CA4}" srcOrd="1" destOrd="0" presId="urn:microsoft.com/office/officeart/2005/8/layout/default"/>
    <dgm:cxn modelId="{422C1032-9073-4F69-9006-EEB204009C48}" type="presParOf" srcId="{435B1964-D4C8-4D59-AFB0-E6EB379C080E}" destId="{C18E9658-621B-4A9F-A58E-63FC5E255A0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3D5C4-E991-4FBC-80E7-E40095A05643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The main objective of the project is to develop </a:t>
          </a:r>
          <a:r>
            <a:rPr lang="en-US" sz="2700" b="1" i="0" kern="1200" dirty="0"/>
            <a:t>facial recognition and identification system using clustering techniques that could be incorporated into a law enforcement security company’s existing environment. </a:t>
          </a:r>
          <a:endParaRPr lang="en-US" sz="2700" kern="1200" dirty="0"/>
        </a:p>
      </dsp:txBody>
      <dsp:txXfrm>
        <a:off x="1283" y="472576"/>
        <a:ext cx="5006206" cy="3003723"/>
      </dsp:txXfrm>
    </dsp:sp>
    <dsp:sp modelId="{C18E9658-621B-4A9F-A58E-63FC5E255A0A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We are provided with the </a:t>
          </a:r>
          <a:r>
            <a:rPr lang="en-US" sz="2700" b="1" i="0" kern="1200" dirty="0" err="1"/>
            <a:t>umist_cropped.mat</a:t>
          </a:r>
          <a:r>
            <a:rPr lang="en-US" sz="2700" b="1" i="0" kern="1200" dirty="0"/>
            <a:t> dataset to train the machine learning model.</a:t>
          </a:r>
          <a:endParaRPr lang="en-US" sz="2700" kern="1200" dirty="0"/>
        </a:p>
      </dsp:txBody>
      <dsp:txXfrm>
        <a:off x="5508110" y="472576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090-6942-FE9E-7162-A3068811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5E98B-DE60-E2D3-A9CD-9E6F80198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347F-427A-CD57-21F8-D20E9362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E807-38ED-8A8C-77BF-1D106B23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6D5D-86AD-4336-5604-ECDCE631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2188-84E6-B12E-A35D-5C8A77C0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6940-E82B-7E6D-84CA-75A5B484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8DE9-7658-0169-5545-75F71B3F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8C53-A2B3-B5E6-B24E-2530A95C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7DA7-1698-2B1A-4504-82D5C564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C9F08-3657-E0E6-5D85-C2B5023A8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5B2F9-CEF6-EAD7-D74D-597FC8668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CE71-8402-5BC5-2149-F4A9B0F1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D4F3-E8AB-4080-9251-C8796D68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64F5-EABB-464F-A3E6-0BEDEFD3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F4A6-4A47-F321-BCC9-989DC81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55B3-21C3-29F9-CA2F-012D8641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DDFF-93BA-A653-49D8-D687C273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007F-2238-ECC0-12F7-2B0AF256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921D-6B74-3EB9-8DAF-4B9A0986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5D26-5A3D-D0EC-F6B5-674849F3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27D5-7EE5-10C7-160C-C273F4CE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A762-0439-97A7-32A0-27742081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E99D-0D30-FAE4-1044-01F8C98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1340-70B3-3ED6-4ADE-C00E5509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ACD1-3F6E-CCB2-AEA3-2B120F04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2C8C-7D10-7840-D95C-8EC5B752C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9F86D-6E9D-84DA-D97F-FCD32F37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E7C97-2094-AC70-A4DB-9FCFB944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C01A-30F7-5D7C-8878-CD20B3BE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B23-4F99-55FD-F145-D5B9924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12D6-8FB9-6AB3-07F5-ECA247C2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52AD-6185-9757-808A-4F1C09A8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0407-3D8D-728F-34FD-C73783D27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2979B-502A-EBA6-EA59-8C2374807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9D5D-0D41-7FF4-19B3-4BAD192D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68796-4E4D-8369-0852-287F6628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9AD47-1599-B73B-9C04-A86CB9B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51AC8-6D2F-6F04-8285-3AA9EAC8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634C-A127-CFF2-6442-8C476BF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0CA63-F7BB-7FC2-CDD7-7446F89B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1090-D526-7C53-3CEF-56FAAF4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4BB8-D3FA-428C-9607-48865424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06A75-021A-F473-D65E-EF843480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707A-4D30-E1A2-473E-CC38DD5A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1C07E-7B34-6910-952C-F509B82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F51C-5334-3578-86B0-13C1B914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8B46-F461-5B88-6E94-A81637DD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A4DA-C55B-5953-EEA3-6288F479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A843-1D5E-D454-3519-8D1CC0B6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9F953-1F31-A8BB-B474-5E00ED4D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B9166-62F2-0092-49C3-5437816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10F-97D5-E317-928D-B04B5DE2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D095E-44CF-4D3C-B900-AEF951FFF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BA819-26F1-F008-3AF4-54FC2643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7C19D-468B-77A7-0FF2-385BD0E9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6EE6-4181-B20B-1A3E-93CB4EE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56C0-DC54-53C8-391D-9E0A58DB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6EEFC-4573-A1B1-2450-1F7415D0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85D5-45E4-94BA-8B17-930D063B8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0D77-150D-1E49-C129-088E1C8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December 13,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B217-B776-78ED-19D9-8BA7FEAE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1C36-E6F1-DA6F-47CB-68768618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7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0C153-5BDA-1329-2B3C-24CBA5D1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0" kern="12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Facial Recognition and Identification</a:t>
            </a:r>
            <a:br>
              <a:rPr lang="en-US" sz="4400" b="1" i="0" kern="12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0" kern="12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</a:t>
            </a:r>
            <a:br>
              <a:rPr lang="en-US" sz="4400" b="1" i="0" kern="12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b="1" i="0" kern="12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267FC-A309-2DE6-8AEC-EDD429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Devanshi Shah – 301175169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Shrikant Kale - 301150258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Jefil Tasna John Mohan - 301149710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Hitesh Dharmadhikari – 301150694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Nestor Romero Leon - 301133331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pc="50" dirty="0"/>
          </a:p>
        </p:txBody>
      </p:sp>
    </p:spTree>
    <p:extLst>
      <p:ext uri="{BB962C8B-B14F-4D97-AF65-F5344CB8AC3E}">
        <p14:creationId xmlns:p14="http://schemas.microsoft.com/office/powerpoint/2010/main" val="350183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ECC22-1231-ADBE-60E2-32726042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639520"/>
            <a:ext cx="4664408" cy="1719072"/>
          </a:xfrm>
        </p:spPr>
        <p:txBody>
          <a:bodyPr anchor="b">
            <a:normAutofit fontScale="90000"/>
          </a:bodyPr>
          <a:lstStyle/>
          <a:p>
            <a:r>
              <a:rPr lang="en-CA" b="0" i="0" dirty="0">
                <a:effectLst/>
                <a:latin typeface="Helvetica Neue"/>
              </a:rPr>
              <a:t>Agglomerative Hierarchical Clustering</a:t>
            </a:r>
            <a:br>
              <a:rPr lang="en-CA" sz="2600" b="0" i="0" dirty="0">
                <a:effectLst/>
                <a:latin typeface="Helvetica Neue"/>
              </a:rPr>
            </a:br>
            <a:endParaRPr lang="en-CA" sz="2600" dirty="0"/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5448-0980-32AE-6E30-80EC099C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73" y="2879089"/>
            <a:ext cx="3429000" cy="2575446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number of clusters determined by Agglomerative clustering is 20</a:t>
            </a:r>
          </a:p>
          <a:p>
            <a:endParaRPr lang="en-CA" sz="2200" dirty="0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68A041B7-9A1F-D400-ED97-AC9A8C9B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58280"/>
            <a:ext cx="6903720" cy="45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CC460-01B8-911B-E61F-2DD01EF5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28" y="5975032"/>
            <a:ext cx="95345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B4FEA-3991-97C0-6A2F-B4AA300F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317079" cy="1719072"/>
          </a:xfrm>
        </p:spPr>
        <p:txBody>
          <a:bodyPr anchor="b">
            <a:normAutofit/>
          </a:bodyPr>
          <a:lstStyle/>
          <a:p>
            <a:r>
              <a:rPr lang="en-CA" sz="4000" b="1" i="0" dirty="0">
                <a:effectLst/>
              </a:rPr>
              <a:t>Gaussian Mixture Clustering</a:t>
            </a:r>
            <a:br>
              <a:rPr lang="en-CA" sz="3000" b="1" i="0" dirty="0">
                <a:effectLst/>
                <a:latin typeface="Helvetica Neue"/>
              </a:rPr>
            </a:br>
            <a:endParaRPr lang="en-CA" sz="3000" dirty="0"/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0704-B97F-1B3E-7F47-A281F9D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</a:rPr>
              <a:t>The dataset is fitting to the ellipsoidal shape instead of centering to the cluster.</a:t>
            </a:r>
          </a:p>
          <a:p>
            <a:endParaRPr lang="en-CA" sz="2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91679A7-EEEC-9900-773F-03C483FF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11782"/>
            <a:ext cx="6903720" cy="483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639B-14F8-1BD1-418A-A227CB81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5880735"/>
            <a:ext cx="9448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6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4AC52-D02F-D8C9-6945-2F8E4837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 dirty="0"/>
              <a:t>Model selected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ECE6-B3BE-196F-1CBE-42F0AC3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dirty="0"/>
              <a:t>GMM works better when clusters shape are ellipsoidal because it used gaussian mixture and covariance rather than only depending on the center of the cluster</a:t>
            </a:r>
          </a:p>
          <a:p>
            <a:r>
              <a:rPr lang="en-US" sz="1700" dirty="0"/>
              <a:t>It is generating less skewed data</a:t>
            </a:r>
          </a:p>
          <a:p>
            <a:r>
              <a:rPr lang="en-US" sz="1700" dirty="0"/>
              <a:t> It is generating the same number of labels for each person.</a:t>
            </a:r>
          </a:p>
          <a:p>
            <a:r>
              <a:rPr lang="en-US" sz="1700" dirty="0"/>
              <a:t>By running the classifier; using labels generated by all clustering techniques we found higher accuracy consistently when we used labels generated by GMM.</a:t>
            </a:r>
          </a:p>
          <a:p>
            <a:endParaRPr lang="en-CA" sz="1700" dirty="0"/>
          </a:p>
        </p:txBody>
      </p:sp>
      <p:pic>
        <p:nvPicPr>
          <p:cNvPr id="5" name="Picture 4" descr="Classroom sticker progress chart">
            <a:extLst>
              <a:ext uri="{FF2B5EF4-FFF2-40B4-BE49-F238E27FC236}">
                <a16:creationId xmlns:a16="http://schemas.microsoft.com/office/drawing/2014/main" id="{EC1CA776-ED44-97A1-ED15-36E339D55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825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C8C17-BE9B-3AD4-6871-0C232BE7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CA" sz="4800"/>
              <a:t>Artificial Neural Network</a:t>
            </a:r>
          </a:p>
        </p:txBody>
      </p:sp>
      <p:sp>
        <p:nvSpPr>
          <p:cNvPr id="92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F47D1DEB-A2AD-38A1-A063-B9CB97E4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Using the training features in '</a:t>
            </a:r>
            <a:r>
              <a:rPr lang="en-US" sz="2200" dirty="0" err="1"/>
              <a:t>train_pca</a:t>
            </a:r>
            <a:r>
              <a:rPr lang="en-US" sz="2200" dirty="0"/>
              <a:t>' and its actual labels in '</a:t>
            </a:r>
            <a:r>
              <a:rPr lang="en-US" sz="2200" dirty="0" err="1"/>
              <a:t>test_labels</a:t>
            </a:r>
            <a:r>
              <a:rPr lang="en-US" sz="2200" dirty="0"/>
              <a:t>' variable</a:t>
            </a:r>
          </a:p>
          <a:p>
            <a:r>
              <a:rPr lang="en-US" sz="2200" dirty="0"/>
              <a:t>We are training the ANN model to make predictions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0B38400-4B84-8A6A-FD18-BC383120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806" y="2569464"/>
            <a:ext cx="2805188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0CB2A-C2D0-3B7D-69C4-4CB87ACB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52013"/>
            <a:ext cx="5468112" cy="1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56D76-58C1-B337-A328-526841D0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/>
              <a:t>Metrics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48D57-5FB2-F953-6548-AA86C9BE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Model accuracy score is:  0.9611111111111111</a:t>
            </a:r>
          </a:p>
          <a:p>
            <a:r>
              <a:rPr lang="en-US" sz="2200"/>
              <a:t>Model precision is: 0.9593423551756886</a:t>
            </a:r>
          </a:p>
          <a:p>
            <a:r>
              <a:rPr lang="en-US" sz="2200"/>
              <a:t>Model recall score is: 0.9611111111111111</a:t>
            </a:r>
            <a:endParaRPr lang="en-CA" sz="2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DBAD8D-C679-AEED-3E91-59A716DF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238109"/>
            <a:ext cx="6903720" cy="23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14" name="Rectangle 1230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23AC-2D25-223A-0DAF-ECB68E74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CA" sz="5400" dirty="0"/>
              <a:t>Predictions:</a:t>
            </a:r>
          </a:p>
        </p:txBody>
      </p:sp>
      <p:sp>
        <p:nvSpPr>
          <p:cNvPr id="123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0" name="Content Placeholder 12299">
            <a:extLst>
              <a:ext uri="{FF2B5EF4-FFF2-40B4-BE49-F238E27FC236}">
                <a16:creationId xmlns:a16="http://schemas.microsoft.com/office/drawing/2014/main" id="{78797B88-39AE-1998-91D4-380C1C84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2200" dirty="0"/>
              <a:t>Here are some predictions from our model.</a:t>
            </a: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34878F94-1C20-33DF-72E5-A8E528A6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1985" y="362384"/>
            <a:ext cx="2252429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41E09CC2-2EFC-67AB-63AF-40FD8183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9915" y="362383"/>
            <a:ext cx="2252430" cy="28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367507A3-60EA-DF32-3E55-DA6C2012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184" y="3426258"/>
            <a:ext cx="2147961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5E87-1941-B8D7-3986-69189F89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A" sz="6600"/>
              <a:t>Thank you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68C56-3466-4359-E06C-2A8B025F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A" sz="5400" dirty="0"/>
              <a:t>Abstract: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736B-CE5C-EE90-0F7D-94623585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591447"/>
            <a:ext cx="6224335" cy="4054764"/>
          </a:xfrm>
        </p:spPr>
        <p:txBody>
          <a:bodyPr anchor="ctr">
            <a:normAutofit/>
          </a:bodyPr>
          <a:lstStyle/>
          <a:p>
            <a:r>
              <a:rPr lang="en-CA" sz="2200" dirty="0"/>
              <a:t>Introduction</a:t>
            </a:r>
          </a:p>
          <a:p>
            <a:r>
              <a:rPr lang="en-CA" sz="2200" dirty="0"/>
              <a:t>Initial Exploration</a:t>
            </a:r>
          </a:p>
          <a:p>
            <a:r>
              <a:rPr lang="en-CA" sz="2200" dirty="0"/>
              <a:t>Preprocessing</a:t>
            </a:r>
          </a:p>
          <a:p>
            <a:r>
              <a:rPr lang="en-CA" sz="2200" dirty="0"/>
              <a:t>Clustering model selection</a:t>
            </a:r>
          </a:p>
          <a:p>
            <a:r>
              <a:rPr lang="en-CA" sz="2200" dirty="0"/>
              <a:t>Artificial Neural Network</a:t>
            </a:r>
          </a:p>
          <a:p>
            <a:r>
              <a:rPr lang="en-CA" sz="2200" dirty="0"/>
              <a:t>Metric</a:t>
            </a:r>
          </a:p>
          <a:p>
            <a:r>
              <a:rPr lang="en-CA" sz="2200" dirty="0"/>
              <a:t>Predictions</a:t>
            </a:r>
          </a:p>
          <a:p>
            <a:r>
              <a:rPr lang="en-CA" sz="2200" dirty="0"/>
              <a:t>Thank you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5770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6-2C84-10A7-20AA-ECEAD3B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Introduction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64C5B6-9577-0186-E07F-088C33F9F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57457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1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3133F-2415-B58F-E7D8-6F3E8177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 dirty="0"/>
              <a:t>Initial exploration: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BD03-E4DD-568F-3836-02BF9071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i="0" dirty="0"/>
              <a:t>The Dataset has images of 20 different people.</a:t>
            </a:r>
          </a:p>
          <a:p>
            <a:r>
              <a:rPr lang="en-US" sz="2000" i="0" dirty="0"/>
              <a:t>The Images present in the dataset contains a different profile of their face</a:t>
            </a:r>
            <a:endParaRPr lang="en-CA" sz="2000" dirty="0"/>
          </a:p>
          <a:p>
            <a:r>
              <a:rPr lang="en-US" sz="2000" i="0" dirty="0"/>
              <a:t> </a:t>
            </a:r>
            <a:r>
              <a:rPr lang="en-US" sz="2000" i="0" kern="1200" dirty="0">
                <a:latin typeface="Corbel" panose="020B0503020204020204"/>
                <a:ea typeface="+mn-ea"/>
                <a:cs typeface="+mn-cs"/>
              </a:rPr>
              <a:t>The dataset is imbalanced as it has a different number of images for each person</a:t>
            </a:r>
          </a:p>
          <a:p>
            <a:r>
              <a:rPr lang="en-US" sz="2000" i="0" kern="1200" dirty="0">
                <a:latin typeface="Corbel" panose="020B0503020204020204"/>
                <a:ea typeface="+mn-ea"/>
                <a:cs typeface="+mn-cs"/>
              </a:rPr>
              <a:t>Total images of all persons in the dataset is 575</a:t>
            </a:r>
          </a:p>
          <a:p>
            <a:endParaRPr lang="en-US" sz="2000" dirty="0"/>
          </a:p>
          <a:p>
            <a:endParaRPr lang="en-CA" sz="2000" dirty="0"/>
          </a:p>
        </p:txBody>
      </p:sp>
      <p:pic>
        <p:nvPicPr>
          <p:cNvPr id="15" name="Picture 14" descr="One in a crowd">
            <a:extLst>
              <a:ext uri="{FF2B5EF4-FFF2-40B4-BE49-F238E27FC236}">
                <a16:creationId xmlns:a16="http://schemas.microsoft.com/office/drawing/2014/main" id="{E97FED82-A3A2-0D5A-93FE-986F9E650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4" r="80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65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D9336-3A8A-228C-E05C-92751415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325625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Preprocessing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68B-E50D-2B73-FD5B-4D8EB76E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Creating and testing an autoencoder to generate more images for one person in the dataset</a:t>
            </a:r>
          </a:p>
          <a:p>
            <a:r>
              <a:rPr lang="en-US" sz="2200" dirty="0"/>
              <a:t>The plot of the original versus reconstructed images generated by the testing model.</a:t>
            </a:r>
          </a:p>
          <a:p>
            <a:endParaRPr lang="en-CA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0A527-92D9-9D29-3214-55C36929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721369"/>
            <a:ext cx="6903720" cy="14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C97B-6B0B-FAA4-2C89-C61BF949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A" sz="5400" dirty="0"/>
              <a:t>Preprocessing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ACD3-1D6F-2DC0-5344-D55761BA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Generating reconstructed Images for all people in the dataset using the autoencoder model to create 48 samples which are the highest in the dataset for all people.</a:t>
            </a:r>
          </a:p>
          <a:p>
            <a:r>
              <a:rPr lang="en-CA" sz="1800" dirty="0"/>
              <a:t>This is achieved considering </a:t>
            </a:r>
            <a:r>
              <a:rPr lang="en-US" sz="1800" dirty="0"/>
              <a:t>the total number of images for each person in the dataset. </a:t>
            </a:r>
          </a:p>
          <a:p>
            <a:r>
              <a:rPr lang="en-US" sz="1800" dirty="0"/>
              <a:t>Then </a:t>
            </a:r>
            <a:r>
              <a:rPr lang="en-CA" sz="1800" dirty="0"/>
              <a:t>mapping the inputs to the reconstructed images. </a:t>
            </a:r>
          </a:p>
          <a:p>
            <a:r>
              <a:rPr lang="en-CA" sz="1800" dirty="0"/>
              <a:t>The reconstructed images are generated only for a person class with less than 48 images.</a:t>
            </a:r>
          </a:p>
          <a:p>
            <a:r>
              <a:rPr lang="en-US" sz="1800" dirty="0"/>
              <a:t>At the end, each person will have 48 images and the total number of images will be 48*20 = 960, which makes the data more balanced.</a:t>
            </a:r>
          </a:p>
          <a:p>
            <a:endParaRPr lang="en-US" sz="1500" b="1" i="0" dirty="0">
              <a:effectLst/>
              <a:latin typeface="Helvetica Neue"/>
            </a:endParaRPr>
          </a:p>
          <a:p>
            <a:endParaRPr lang="en-CA" sz="1500" dirty="0"/>
          </a:p>
          <a:p>
            <a:endParaRPr lang="en-CA" sz="1500" dirty="0"/>
          </a:p>
          <a:p>
            <a:endParaRPr lang="en-CA" sz="1500" dirty="0"/>
          </a:p>
          <a:p>
            <a:endParaRPr lang="en-CA" sz="1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492F0-11D7-0469-BB9D-EFD44F15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32008"/>
            <a:ext cx="5458968" cy="37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9AB13476-CE21-4746-B044-FD491AC84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2759E-657D-057A-D241-62B53FA4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29768"/>
            <a:ext cx="4095072" cy="1642533"/>
          </a:xfrm>
        </p:spPr>
        <p:txBody>
          <a:bodyPr anchor="b">
            <a:normAutofit/>
          </a:bodyPr>
          <a:lstStyle/>
          <a:p>
            <a:r>
              <a:rPr lang="en-CA" sz="5400" dirty="0"/>
              <a:t>Preprocessing</a:t>
            </a:r>
            <a:br>
              <a:rPr lang="en-US" sz="3000" b="1" i="0" dirty="0">
                <a:effectLst/>
                <a:latin typeface="Helvetica Neue"/>
              </a:rPr>
            </a:br>
            <a:endParaRPr lang="en-CA" sz="3000" dirty="0"/>
          </a:p>
        </p:txBody>
      </p:sp>
      <p:sp>
        <p:nvSpPr>
          <p:cNvPr id="31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2316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3EFF-BD91-D8CE-E691-852E9DA7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06624"/>
            <a:ext cx="4098951" cy="3386399"/>
          </a:xfrm>
        </p:spPr>
        <p:txBody>
          <a:bodyPr>
            <a:normAutofit/>
          </a:bodyPr>
          <a:lstStyle/>
          <a:p>
            <a:r>
              <a:rPr lang="en-CA" sz="2000" b="0" i="0" dirty="0">
                <a:effectLst/>
                <a:cs typeface="Calibri" panose="020F0502020204030204" pitchFamily="34" charset="0"/>
              </a:rPr>
              <a:t>Total Images = 48 per person (Total (48 x 20)= 960)</a:t>
            </a:r>
          </a:p>
          <a:p>
            <a:r>
              <a:rPr lang="en-CA" sz="2000" b="0" i="0" dirty="0">
                <a:effectLst/>
                <a:cs typeface="Calibri" panose="020F0502020204030204" pitchFamily="34" charset="0"/>
              </a:rPr>
              <a:t>Train set - 30 Images per Person (Total (30 x 20) = 600)</a:t>
            </a:r>
          </a:p>
          <a:p>
            <a:r>
              <a:rPr lang="en-CA" sz="2000" b="0" i="0" dirty="0">
                <a:effectLst/>
                <a:cs typeface="Calibri" panose="020F0502020204030204" pitchFamily="34" charset="0"/>
              </a:rPr>
              <a:t>Validation Set - 9 Images per person (Total (9 x 20) = 180)</a:t>
            </a:r>
          </a:p>
          <a:p>
            <a:r>
              <a:rPr lang="en-CA" sz="2000" b="0" i="0" dirty="0">
                <a:effectLst/>
                <a:cs typeface="Calibri" panose="020F0502020204030204" pitchFamily="34" charset="0"/>
              </a:rPr>
              <a:t>Testing Set - 9 Images per person (Total (9 x 20) = 180)</a:t>
            </a:r>
          </a:p>
          <a:p>
            <a:r>
              <a:rPr lang="en-US" sz="2000" b="0" i="0" dirty="0">
                <a:effectLst/>
                <a:cs typeface="Calibri" panose="020F0502020204030204" pitchFamily="34" charset="0"/>
              </a:rPr>
              <a:t>Shuffling data so that it is not in sequential order</a:t>
            </a:r>
            <a:endParaRPr lang="en-CA" sz="2000" dirty="0">
              <a:cs typeface="Calibri" panose="020F0502020204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A97E4D-024C-33AB-FD8A-14C696476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" b="1"/>
          <a:stretch/>
        </p:blipFill>
        <p:spPr bwMode="auto">
          <a:xfrm>
            <a:off x="5027601" y="10"/>
            <a:ext cx="3044866" cy="3597029"/>
          </a:xfrm>
          <a:custGeom>
            <a:avLst/>
            <a:gdLst/>
            <a:ahLst/>
            <a:cxnLst/>
            <a:rect l="l" t="t" r="r" b="b"/>
            <a:pathLst>
              <a:path w="3044866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8778" y="1230836"/>
                  <a:pt x="3024968" y="1520375"/>
                  <a:pt x="3040069" y="1809660"/>
                </a:cubicBezTo>
                <a:cubicBezTo>
                  <a:pt x="3049835" y="1950657"/>
                  <a:pt x="3044683" y="2092164"/>
                  <a:pt x="3024686" y="2232285"/>
                </a:cubicBez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29FEB6-7E1E-75F8-F4E8-22A43A1DB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7" r="-2" b="6890"/>
          <a:stretch/>
        </p:blipFill>
        <p:spPr bwMode="auto">
          <a:xfrm>
            <a:off x="5021993" y="3792430"/>
            <a:ext cx="3045969" cy="3065570"/>
          </a:xfrm>
          <a:custGeom>
            <a:avLst/>
            <a:gdLst/>
            <a:ahLst/>
            <a:cxnLst/>
            <a:rect l="l" t="t" r="r" b="b"/>
            <a:pathLst>
              <a:path w="3045969" h="3065570">
                <a:moveTo>
                  <a:pt x="2750933" y="0"/>
                </a:moveTo>
                <a:lnTo>
                  <a:pt x="3043770" y="11038"/>
                </a:lnTo>
                <a:lnTo>
                  <a:pt x="3045607" y="37526"/>
                </a:lnTo>
                <a:cubicBezTo>
                  <a:pt x="3047625" y="113720"/>
                  <a:pt x="3040851" y="189914"/>
                  <a:pt x="3034394" y="266109"/>
                </a:cubicBez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cubicBezTo>
                  <a:pt x="3052317" y="2587500"/>
                  <a:pt x="3032560" y="2779256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70"/>
                </a:lnTo>
                <a:lnTo>
                  <a:pt x="24938" y="3065570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E56A383-3266-D270-F1CD-B638048AC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" r="1" b="1"/>
          <a:stretch/>
        </p:blipFill>
        <p:spPr bwMode="auto">
          <a:xfrm>
            <a:off x="8263902" y="10"/>
            <a:ext cx="3928092" cy="4143496"/>
          </a:xfrm>
          <a:custGeom>
            <a:avLst/>
            <a:gdLst/>
            <a:ahLst/>
            <a:cxnLst/>
            <a:rect l="l" t="t" r="r" b="b"/>
            <a:pathLst>
              <a:path w="3928092" h="4143506">
                <a:moveTo>
                  <a:pt x="23605" y="0"/>
                </a:moveTo>
                <a:lnTo>
                  <a:pt x="3928092" y="0"/>
                </a:lnTo>
                <a:lnTo>
                  <a:pt x="3928092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CD7853-EC59-EFCD-87A8-87C09435B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2" r="-1" b="31270"/>
          <a:stretch/>
        </p:blipFill>
        <p:spPr bwMode="auto">
          <a:xfrm>
            <a:off x="8281031" y="4328340"/>
            <a:ext cx="3910971" cy="2529660"/>
          </a:xfrm>
          <a:custGeom>
            <a:avLst/>
            <a:gdLst/>
            <a:ahLst/>
            <a:cxnLst/>
            <a:rect l="l" t="t" r="r" b="b"/>
            <a:pathLst>
              <a:path w="3910971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71" y="11103"/>
                </a:lnTo>
                <a:lnTo>
                  <a:pt x="3910971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BD776-7DE1-0C01-67A3-A114578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7" y="502920"/>
            <a:ext cx="4526877" cy="1463040"/>
          </a:xfrm>
        </p:spPr>
        <p:txBody>
          <a:bodyPr anchor="ctr">
            <a:noAutofit/>
          </a:bodyPr>
          <a:lstStyle/>
          <a:p>
            <a:r>
              <a:rPr lang="en-CA" sz="5400" dirty="0"/>
              <a:t>Preprocessing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C0AD-8B1A-263F-418B-81C26647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749" y="502920"/>
            <a:ext cx="6303122" cy="146304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Helvetica Neue"/>
              </a:rPr>
              <a:t>Using PCA for dimensionality reduction preserving 99 % of the variance</a:t>
            </a:r>
            <a:endParaRPr lang="en-CA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E3411-51DE-3AB3-091D-B70B7AC9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19274"/>
            <a:ext cx="10917936" cy="33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B4C7B-4718-F148-7A77-537CB585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CA" sz="5400" i="0" dirty="0">
                <a:effectLst/>
                <a:latin typeface="Helvetica Neue"/>
              </a:rPr>
              <a:t>K-Means clustering</a:t>
            </a:r>
            <a:br>
              <a:rPr lang="en-CA" sz="3800" b="1" i="0" dirty="0">
                <a:effectLst/>
                <a:latin typeface="Helvetica Neue"/>
              </a:rPr>
            </a:br>
            <a:endParaRPr lang="en-CA" sz="3800" dirty="0"/>
          </a:p>
        </p:txBody>
      </p:sp>
      <p:sp>
        <p:nvSpPr>
          <p:cNvPr id="41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4C56-B292-D7B3-24A2-7108036C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</a:rPr>
              <a:t>Choosing 20 as the optimal number of clusters based on elbow plot.</a:t>
            </a:r>
          </a:p>
          <a:p>
            <a:endParaRPr lang="en-CA" sz="2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3F29B19-6B93-8352-D328-F57FDC1D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58280"/>
            <a:ext cx="6903720" cy="45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D415C-39DA-7459-0B33-EF61027F5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5776871"/>
            <a:ext cx="9467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547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Helvetica Neue</vt:lpstr>
      <vt:lpstr>Office Theme</vt:lpstr>
      <vt:lpstr>Facial Recognition and Identification System  </vt:lpstr>
      <vt:lpstr>Abstract:</vt:lpstr>
      <vt:lpstr>Introduction</vt:lpstr>
      <vt:lpstr>Initial exploration:</vt:lpstr>
      <vt:lpstr>Preprocessing</vt:lpstr>
      <vt:lpstr>Preprocessing</vt:lpstr>
      <vt:lpstr>Preprocessing </vt:lpstr>
      <vt:lpstr>Preprocessing</vt:lpstr>
      <vt:lpstr>K-Means clustering </vt:lpstr>
      <vt:lpstr>Agglomerative Hierarchical Clustering </vt:lpstr>
      <vt:lpstr>Gaussian Mixture Clustering </vt:lpstr>
      <vt:lpstr>Model selected </vt:lpstr>
      <vt:lpstr>Artificial Neural Network</vt:lpstr>
      <vt:lpstr>Metrics</vt:lpstr>
      <vt:lpstr>Predictions: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and Identification System  </dc:title>
  <dc:creator>jefil tasna</dc:creator>
  <cp:lastModifiedBy>Microsoft Office User</cp:lastModifiedBy>
  <cp:revision>10</cp:revision>
  <dcterms:created xsi:type="dcterms:W3CDTF">2022-12-13T19:53:38Z</dcterms:created>
  <dcterms:modified xsi:type="dcterms:W3CDTF">2022-12-14T17:06:26Z</dcterms:modified>
</cp:coreProperties>
</file>