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Override1.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23" r:id="rId5"/>
  </p:sldMasterIdLst>
  <p:notesMasterIdLst>
    <p:notesMasterId r:id="rId133"/>
  </p:notesMasterIdLst>
  <p:handoutMasterIdLst>
    <p:handoutMasterId r:id="rId134"/>
  </p:handoutMasterIdLst>
  <p:sldIdLst>
    <p:sldId id="296" r:id="rId6"/>
    <p:sldId id="297" r:id="rId7"/>
    <p:sldId id="801" r:id="rId8"/>
    <p:sldId id="914" r:id="rId9"/>
    <p:sldId id="1040" r:id="rId10"/>
    <p:sldId id="1041" r:id="rId11"/>
    <p:sldId id="915" r:id="rId12"/>
    <p:sldId id="1042" r:id="rId13"/>
    <p:sldId id="1043" r:id="rId14"/>
    <p:sldId id="916" r:id="rId15"/>
    <p:sldId id="917" r:id="rId16"/>
    <p:sldId id="918" r:id="rId17"/>
    <p:sldId id="1032" r:id="rId18"/>
    <p:sldId id="1033" r:id="rId19"/>
    <p:sldId id="1034" r:id="rId20"/>
    <p:sldId id="1035" r:id="rId21"/>
    <p:sldId id="1036" r:id="rId22"/>
    <p:sldId id="1037" r:id="rId23"/>
    <p:sldId id="1045" r:id="rId24"/>
    <p:sldId id="1046" r:id="rId25"/>
    <p:sldId id="919" r:id="rId26"/>
    <p:sldId id="920" r:id="rId27"/>
    <p:sldId id="1030" r:id="rId28"/>
    <p:sldId id="1031" r:id="rId29"/>
    <p:sldId id="921" r:id="rId30"/>
    <p:sldId id="1044" r:id="rId31"/>
    <p:sldId id="922" r:id="rId32"/>
    <p:sldId id="923" r:id="rId33"/>
    <p:sldId id="924" r:id="rId34"/>
    <p:sldId id="1021" r:id="rId35"/>
    <p:sldId id="1038" r:id="rId36"/>
    <p:sldId id="1039" r:id="rId37"/>
    <p:sldId id="925" r:id="rId38"/>
    <p:sldId id="926" r:id="rId39"/>
    <p:sldId id="927" r:id="rId40"/>
    <p:sldId id="928" r:id="rId41"/>
    <p:sldId id="929" r:id="rId42"/>
    <p:sldId id="930" r:id="rId43"/>
    <p:sldId id="931" r:id="rId44"/>
    <p:sldId id="932" r:id="rId45"/>
    <p:sldId id="933" r:id="rId46"/>
    <p:sldId id="934" r:id="rId47"/>
    <p:sldId id="935" r:id="rId48"/>
    <p:sldId id="936" r:id="rId49"/>
    <p:sldId id="937" r:id="rId50"/>
    <p:sldId id="938" r:id="rId51"/>
    <p:sldId id="939" r:id="rId52"/>
    <p:sldId id="940" r:id="rId53"/>
    <p:sldId id="941" r:id="rId54"/>
    <p:sldId id="942" r:id="rId55"/>
    <p:sldId id="1093" r:id="rId56"/>
    <p:sldId id="1092" r:id="rId57"/>
    <p:sldId id="943" r:id="rId58"/>
    <p:sldId id="944" r:id="rId59"/>
    <p:sldId id="945" r:id="rId60"/>
    <p:sldId id="946" r:id="rId61"/>
    <p:sldId id="947" r:id="rId62"/>
    <p:sldId id="1094" r:id="rId63"/>
    <p:sldId id="1047" r:id="rId64"/>
    <p:sldId id="1048" r:id="rId65"/>
    <p:sldId id="1049" r:id="rId66"/>
    <p:sldId id="948" r:id="rId67"/>
    <p:sldId id="1095" r:id="rId68"/>
    <p:sldId id="949" r:id="rId69"/>
    <p:sldId id="1096" r:id="rId70"/>
    <p:sldId id="1061" r:id="rId71"/>
    <p:sldId id="950" r:id="rId72"/>
    <p:sldId id="951" r:id="rId73"/>
    <p:sldId id="952" r:id="rId74"/>
    <p:sldId id="1050" r:id="rId75"/>
    <p:sldId id="1051" r:id="rId76"/>
    <p:sldId id="1052" r:id="rId77"/>
    <p:sldId id="1097" r:id="rId78"/>
    <p:sldId id="1054" r:id="rId79"/>
    <p:sldId id="1055" r:id="rId80"/>
    <p:sldId id="1060" r:id="rId81"/>
    <p:sldId id="1056" r:id="rId82"/>
    <p:sldId id="1057" r:id="rId83"/>
    <p:sldId id="1058" r:id="rId84"/>
    <p:sldId id="1059" r:id="rId85"/>
    <p:sldId id="1062" r:id="rId86"/>
    <p:sldId id="1063" r:id="rId87"/>
    <p:sldId id="1064" r:id="rId88"/>
    <p:sldId id="1022" r:id="rId89"/>
    <p:sldId id="1023" r:id="rId90"/>
    <p:sldId id="1024" r:id="rId91"/>
    <p:sldId id="1068" r:id="rId92"/>
    <p:sldId id="1070" r:id="rId93"/>
    <p:sldId id="1071" r:id="rId94"/>
    <p:sldId id="1069" r:id="rId95"/>
    <p:sldId id="1067" r:id="rId96"/>
    <p:sldId id="1073" r:id="rId97"/>
    <p:sldId id="1066" r:id="rId98"/>
    <p:sldId id="953" r:id="rId99"/>
    <p:sldId id="1072" r:id="rId100"/>
    <p:sldId id="1065" r:id="rId101"/>
    <p:sldId id="1074" r:id="rId102"/>
    <p:sldId id="1075" r:id="rId103"/>
    <p:sldId id="954" r:id="rId104"/>
    <p:sldId id="955" r:id="rId105"/>
    <p:sldId id="956" r:id="rId106"/>
    <p:sldId id="957" r:id="rId107"/>
    <p:sldId id="959" r:id="rId108"/>
    <p:sldId id="960" r:id="rId109"/>
    <p:sldId id="1076" r:id="rId110"/>
    <p:sldId id="1078" r:id="rId111"/>
    <p:sldId id="1077" r:id="rId112"/>
    <p:sldId id="1080" r:id="rId113"/>
    <p:sldId id="1079" r:id="rId114"/>
    <p:sldId id="1081" r:id="rId115"/>
    <p:sldId id="1082" r:id="rId116"/>
    <p:sldId id="1083" r:id="rId117"/>
    <p:sldId id="1084" r:id="rId118"/>
    <p:sldId id="1085" r:id="rId119"/>
    <p:sldId id="1091" r:id="rId120"/>
    <p:sldId id="1087" r:id="rId121"/>
    <p:sldId id="1088" r:id="rId122"/>
    <p:sldId id="1089" r:id="rId123"/>
    <p:sldId id="1090" r:id="rId124"/>
    <p:sldId id="1086" r:id="rId125"/>
    <p:sldId id="961" r:id="rId126"/>
    <p:sldId id="1029" r:id="rId127"/>
    <p:sldId id="962" r:id="rId128"/>
    <p:sldId id="963" r:id="rId129"/>
    <p:sldId id="1025" r:id="rId130"/>
    <p:sldId id="1019" r:id="rId131"/>
    <p:sldId id="1020" r:id="rId1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965A7"/>
    <a:srgbClr val="D2D2D2"/>
    <a:srgbClr val="595959"/>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8" autoAdjust="0"/>
    <p:restoredTop sz="90844" autoAdjust="0"/>
  </p:normalViewPr>
  <p:slideViewPr>
    <p:cSldViewPr snapToGrid="0">
      <p:cViewPr varScale="1">
        <p:scale>
          <a:sx n="62" d="100"/>
          <a:sy n="62" d="100"/>
        </p:scale>
        <p:origin x="1290" y="72"/>
      </p:cViewPr>
      <p:guideLst>
        <p:guide orient="horz" pos="3940"/>
        <p:guide orient="horz" pos="495"/>
        <p:guide pos="5474"/>
        <p:guide pos="290"/>
        <p:guide pos="3259"/>
      </p:guideLst>
    </p:cSldViewPr>
  </p:slideViewPr>
  <p:notesTextViewPr>
    <p:cViewPr>
      <p:scale>
        <a:sx n="100" d="100"/>
        <a:sy n="100" d="100"/>
      </p:scale>
      <p:origin x="0" y="0"/>
    </p:cViewPr>
  </p:notesTextViewPr>
  <p:sorterViewPr>
    <p:cViewPr>
      <p:scale>
        <a:sx n="66" d="100"/>
        <a:sy n="66" d="100"/>
      </p:scale>
      <p:origin x="0" y="7386"/>
    </p:cViewPr>
  </p:sorterViewPr>
  <p:notesViewPr>
    <p:cSldViewPr snapToGrid="0">
      <p:cViewPr varScale="1">
        <p:scale>
          <a:sx n="66" d="100"/>
          <a:sy n="66" d="100"/>
        </p:scale>
        <p:origin x="22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slide" Target="slides/slide121.xml"/><Relationship Id="rId13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8/12/2021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dirty="0"/>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8/12/2021</a:t>
            </a:fld>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dirty="0"/>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springframework.org/schema/beans" TargetMode="External"/><Relationship Id="rId7" Type="http://schemas.openxmlformats.org/officeDocument/2006/relationships/hyperlink" Target="http://springframework.org/"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www.opensymphony.com/webwork/" TargetMode="External"/><Relationship Id="rId5" Type="http://schemas.openxmlformats.org/officeDocument/2006/relationships/hyperlink" Target="http://www.opensymphony.com/xwork/" TargetMode="External"/><Relationship Id="rId4" Type="http://schemas.openxmlformats.org/officeDocument/2006/relationships/hyperlink" Target="http://jakarta.apache.org/hivemind/"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dirty="0"/>
          </a:p>
        </p:txBody>
      </p:sp>
    </p:spTree>
    <p:extLst>
      <p:ext uri="{BB962C8B-B14F-4D97-AF65-F5344CB8AC3E}">
        <p14:creationId xmlns:p14="http://schemas.microsoft.com/office/powerpoint/2010/main" val="287832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3636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2547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Spring is a major open source framework that aims to make J2EE development </a:t>
            </a:r>
            <a:r>
              <a:rPr lang="en-US" altLang="en-US" dirty="0" err="1"/>
              <a:t>easier.Spring</a:t>
            </a:r>
            <a:r>
              <a:rPr lang="en-US" altLang="en-US" dirty="0"/>
              <a:t> offers services throughout an application and not merely in a single architectural tier. The essence of spring is in providing enterprise services to Plain Old Java Objects (POJO's). It is a lightweight framework (does not have any high startup times, wont involve huge binary dependencies, will run in any environment).</a:t>
            </a:r>
            <a:br>
              <a:rPr lang="en-US" altLang="en-US" dirty="0"/>
            </a:br>
            <a:r>
              <a:rPr lang="en-US" altLang="en-US" dirty="0"/>
              <a:t>Spring provides an abstraction layer over JDBC that is simpler and less error prone to use than JDBC. It provides a transaction abstraction that can sit over JTA (Java Transaction API), global transactions, local transactions using JDBC, Hibernate, JDO or any other data access API's. Spring provides POJO based remoting over a variety of protocols including RMI, IIOP and other web services protocols. Spring provides support for sending and receiving JMS messages.</a:t>
            </a:r>
            <a:br>
              <a:rPr lang="en-US" altLang="en-US" dirty="0"/>
            </a:br>
            <a:endParaRPr lang="en-US" altLang="en-US" dirty="0"/>
          </a:p>
          <a:p>
            <a:r>
              <a:rPr lang="en-US" altLang="en-US" dirty="0"/>
              <a:t>The best part of using Spring is that the code need not be aware of Spring framework. Hence there is no dependency on the framework. </a:t>
            </a:r>
          </a:p>
          <a:p>
            <a:endParaRPr lang="en-US" altLang="en-US" dirty="0"/>
          </a:p>
          <a:p>
            <a:r>
              <a:rPr lang="en-US" altLang="en-US" dirty="0"/>
              <a:t>Spring is based on Dependency Injection </a:t>
            </a:r>
            <a:r>
              <a:rPr lang="en-US" altLang="en-US" dirty="0" err="1"/>
              <a:t>flavour</a:t>
            </a:r>
            <a:r>
              <a:rPr lang="en-US" altLang="en-US" dirty="0"/>
              <a:t> of Inversion of Control. This means that the framework code invokes application code, coordinating overall workflow rather than the application code invoking the framework code. Spring includes a proxy based AOP (Aspect Oriented Programming) framework. </a:t>
            </a:r>
          </a:p>
          <a:p>
            <a:endParaRPr lang="en-US" altLang="en-US" dirty="0"/>
          </a:p>
        </p:txBody>
      </p:sp>
    </p:spTree>
    <p:extLst>
      <p:ext uri="{BB962C8B-B14F-4D97-AF65-F5344CB8AC3E}">
        <p14:creationId xmlns:p14="http://schemas.microsoft.com/office/powerpoint/2010/main" val="1098573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dirty="0"/>
          </a:p>
          <a:p>
            <a:pPr marL="228600" indent="-228600"/>
            <a:r>
              <a:rPr lang="en-US" altLang="en-US" dirty="0"/>
              <a:t>AOP is used to provide declaration services to objects. It allows us to think about the concerns or aspects of the system like transaction management, logging, failure monitoring, etc.</a:t>
            </a:r>
            <a:br>
              <a:rPr lang="en-US" altLang="en-US" dirty="0"/>
            </a:br>
            <a:r>
              <a:rPr lang="en-US" altLang="en-US" dirty="0"/>
              <a:t>Spring does not provide its own ORM mapping framework. Spring integrates well with all leading O/R mapping frameworks like hibernate, </a:t>
            </a:r>
            <a:r>
              <a:rPr lang="en-US" altLang="en-US" dirty="0" err="1"/>
              <a:t>TopLink</a:t>
            </a:r>
            <a:r>
              <a:rPr lang="en-US" altLang="en-US" dirty="0"/>
              <a:t>, JDP, Apache OJB, etc. It also integrates with a variety of web frameworks like struts, </a:t>
            </a:r>
            <a:r>
              <a:rPr lang="en-US" altLang="en-US" dirty="0" err="1"/>
              <a:t>webwork</a:t>
            </a:r>
            <a:r>
              <a:rPr lang="en-US" altLang="en-US" dirty="0"/>
              <a:t>, Spring MVC, Tapestry, JSP, etc. </a:t>
            </a:r>
            <a:br>
              <a:rPr lang="en-US" altLang="en-US" dirty="0"/>
            </a:br>
            <a:endParaRPr lang="en-US" altLang="en-US" dirty="0"/>
          </a:p>
          <a:p>
            <a:pPr marL="228600" indent="-228600"/>
            <a:r>
              <a:rPr lang="en-US" altLang="en-US" dirty="0"/>
              <a:t>Modules in the Spring framework are:</a:t>
            </a:r>
          </a:p>
          <a:p>
            <a:pPr marL="228600" indent="-228600"/>
            <a:endParaRPr lang="en-US" altLang="en-US" dirty="0"/>
          </a:p>
          <a:p>
            <a:pPr marL="228600" indent="-228600"/>
            <a:r>
              <a:rPr lang="en-US" altLang="en-US" b="1" dirty="0"/>
              <a:t>Spring AOP</a:t>
            </a:r>
            <a:br>
              <a:rPr lang="en-US" altLang="en-US" dirty="0"/>
            </a:br>
            <a:r>
              <a:rPr lang="en-US" altLang="en-US" dirty="0"/>
              <a:t>One of the key components of Spring is the </a:t>
            </a:r>
            <a:r>
              <a:rPr lang="en-US" altLang="en-US" i="1" dirty="0"/>
              <a:t>AOP framework</a:t>
            </a:r>
            <a:r>
              <a:rPr lang="en-US" altLang="en-US" dirty="0"/>
              <a:t>. </a:t>
            </a:r>
          </a:p>
          <a:p>
            <a:pPr marL="228600" indent="-228600"/>
            <a:endParaRPr lang="en-US" altLang="en-US" dirty="0"/>
          </a:p>
          <a:p>
            <a:pPr marL="228600" indent="-228600"/>
            <a:r>
              <a:rPr lang="en-US" altLang="en-US" dirty="0"/>
              <a:t>	AOP is used in Spring: </a:t>
            </a:r>
          </a:p>
          <a:p>
            <a:pPr marL="685800" lvl="1" indent="-228600"/>
            <a:r>
              <a:rPr lang="en-US" altLang="en-US" dirty="0"/>
              <a:t>To provide declarative enterprise services, especially as a replacement for EJB declarative services. The most important such service is </a:t>
            </a:r>
            <a:r>
              <a:rPr lang="en-US" altLang="en-US" i="1" dirty="0"/>
              <a:t>declarative transaction management</a:t>
            </a:r>
            <a:r>
              <a:rPr lang="en-US" altLang="en-US" dirty="0"/>
              <a:t>, which builds on Spring's transaction abstraction.</a:t>
            </a:r>
          </a:p>
          <a:p>
            <a:pPr marL="685800" lvl="1" indent="-228600"/>
            <a:r>
              <a:rPr lang="en-US" altLang="en-US" dirty="0"/>
              <a:t>To allow users to implement custom aspects, complementing their use of OOP with AOP</a:t>
            </a:r>
          </a:p>
        </p:txBody>
      </p:sp>
    </p:spTree>
    <p:extLst>
      <p:ext uri="{BB962C8B-B14F-4D97-AF65-F5344CB8AC3E}">
        <p14:creationId xmlns:p14="http://schemas.microsoft.com/office/powerpoint/2010/main" val="3011330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Spring ORM</a:t>
            </a:r>
            <a:br>
              <a:rPr lang="en-US" altLang="en-US" dirty="0"/>
            </a:br>
            <a:r>
              <a:rPr lang="en-US" altLang="en-US" dirty="0"/>
              <a:t>The </a:t>
            </a:r>
            <a:r>
              <a:rPr lang="en-US" altLang="en-US" i="1" dirty="0"/>
              <a:t>ORM</a:t>
            </a:r>
            <a:r>
              <a:rPr lang="en-US" altLang="en-US" dirty="0"/>
              <a:t> package is related to the database access. It provides integration layers for popular object-relational mapping APIs, including JDO, Hibernate and </a:t>
            </a:r>
            <a:r>
              <a:rPr lang="en-US" altLang="en-US" dirty="0" err="1"/>
              <a:t>iBatis</a:t>
            </a:r>
            <a:r>
              <a:rPr lang="en-US" altLang="en-US" dirty="0"/>
              <a:t>.</a:t>
            </a:r>
            <a:br>
              <a:rPr lang="en-US" altLang="en-US" dirty="0"/>
            </a:br>
            <a:r>
              <a:rPr lang="en-US" altLang="en-US" b="1" dirty="0"/>
              <a:t>Spring Web</a:t>
            </a:r>
            <a:br>
              <a:rPr lang="en-US" altLang="en-US" dirty="0"/>
            </a:br>
            <a:r>
              <a:rPr lang="en-US" altLang="en-US" dirty="0"/>
              <a:t>The Spring Web module is part of Spring’s web application development stack, which includes Spring MVC.</a:t>
            </a:r>
            <a:br>
              <a:rPr lang="en-US" altLang="en-US" dirty="0"/>
            </a:br>
            <a:r>
              <a:rPr lang="en-US" altLang="en-US" b="1" dirty="0"/>
              <a:t>Spring DAO</a:t>
            </a:r>
            <a:br>
              <a:rPr lang="en-US" altLang="en-US" dirty="0"/>
            </a:br>
            <a:r>
              <a:rPr lang="en-US" altLang="en-US" dirty="0"/>
              <a:t>The DAO (Data Access Object) support in Spring is primarily for standardizing the </a:t>
            </a:r>
            <a:r>
              <a:rPr lang="en-US" altLang="en-US" dirty="0" err="1"/>
              <a:t>dataaccess</a:t>
            </a:r>
            <a:r>
              <a:rPr lang="en-US" altLang="en-US" dirty="0"/>
              <a:t> work using the technologies like JDBC, Hibernate or JDO.</a:t>
            </a:r>
            <a:br>
              <a:rPr lang="en-US" altLang="en-US" dirty="0"/>
            </a:br>
            <a:r>
              <a:rPr lang="en-US" altLang="en-US" b="1" dirty="0"/>
              <a:t>Spring Context</a:t>
            </a:r>
            <a:br>
              <a:rPr lang="en-US" altLang="en-US" dirty="0"/>
            </a:br>
            <a:r>
              <a:rPr lang="en-US" altLang="en-US" dirty="0"/>
              <a:t>This package builds on the beans package to add support for message sources and </a:t>
            </a:r>
            <a:r>
              <a:rPr lang="en-US" altLang="en-US" dirty="0" err="1"/>
              <a:t>forthe</a:t>
            </a:r>
            <a:r>
              <a:rPr lang="en-US" altLang="en-US" dirty="0"/>
              <a:t> Observer design pattern, and the ability for application objects to obtain resources using a consistent API.</a:t>
            </a:r>
            <a:br>
              <a:rPr lang="en-US" altLang="en-US" dirty="0"/>
            </a:br>
            <a:r>
              <a:rPr lang="en-US" altLang="en-US" b="1" dirty="0"/>
              <a:t>Spring Web MVC</a:t>
            </a:r>
            <a:br>
              <a:rPr lang="en-US" altLang="en-US" dirty="0"/>
            </a:br>
            <a:r>
              <a:rPr lang="en-US" altLang="en-US" dirty="0"/>
              <a:t>This is the Module which provides the MVC implementations for the web applications.</a:t>
            </a:r>
            <a:br>
              <a:rPr lang="en-US" altLang="en-US" dirty="0"/>
            </a:br>
            <a:r>
              <a:rPr lang="en-US" altLang="en-US" b="1" dirty="0"/>
              <a:t>Spring Core</a:t>
            </a:r>
            <a:br>
              <a:rPr lang="en-US" altLang="en-US" dirty="0"/>
            </a:br>
            <a:r>
              <a:rPr lang="en-US" altLang="en-US" dirty="0"/>
              <a:t>The </a:t>
            </a:r>
            <a:r>
              <a:rPr lang="en-US" altLang="en-US" i="1" dirty="0"/>
              <a:t>Core</a:t>
            </a:r>
            <a:r>
              <a:rPr lang="en-US" altLang="en-US" dirty="0"/>
              <a:t> package is the most important component of the Spring Framework. </a:t>
            </a:r>
            <a:br>
              <a:rPr lang="en-US" altLang="en-US" dirty="0"/>
            </a:br>
            <a:r>
              <a:rPr lang="en-US" altLang="en-US" dirty="0"/>
              <a:t>This component provides the Dependency Injection features. The </a:t>
            </a:r>
            <a:r>
              <a:rPr lang="en-US" altLang="en-US" dirty="0" err="1"/>
              <a:t>BeanFactory</a:t>
            </a:r>
            <a:r>
              <a:rPr lang="en-US" altLang="en-US" dirty="0"/>
              <a:t>  provides a factory pattern which separates the dependencies like initialization, creation and access of the objects from your actual program logic. </a:t>
            </a:r>
          </a:p>
          <a:p>
            <a:endParaRPr lang="en-US" altLang="en-US" dirty="0"/>
          </a:p>
          <a:p>
            <a:r>
              <a:rPr lang="en-US" altLang="en-US" dirty="0"/>
              <a:t>The name of the Spring module along with the jar file name (which is available in the SPRING_HOME\</a:t>
            </a:r>
            <a:r>
              <a:rPr lang="en-US" altLang="en-US" dirty="0" err="1"/>
              <a:t>dist</a:t>
            </a:r>
            <a:r>
              <a:rPr lang="en-US" altLang="en-US" dirty="0"/>
              <a:t>\modules) is listed below. </a:t>
            </a:r>
          </a:p>
          <a:p>
            <a:r>
              <a:rPr lang="en-US" altLang="en-US" b="1" dirty="0"/>
              <a:t>Spring Web MVC (spring-webmvc.jar) </a:t>
            </a:r>
          </a:p>
          <a:p>
            <a:r>
              <a:rPr lang="en-US" altLang="en-US" b="1" dirty="0"/>
              <a:t>Spring </a:t>
            </a:r>
            <a:r>
              <a:rPr lang="en-US" altLang="en-US" b="1" dirty="0" err="1"/>
              <a:t>Aop</a:t>
            </a:r>
            <a:r>
              <a:rPr lang="en-US" altLang="en-US" b="1" dirty="0"/>
              <a:t> (spring-aop.jar) </a:t>
            </a:r>
          </a:p>
          <a:p>
            <a:r>
              <a:rPr lang="en-US" altLang="en-US" b="1" dirty="0"/>
              <a:t>Spring Beans (spring-beans.jar) </a:t>
            </a:r>
          </a:p>
          <a:p>
            <a:r>
              <a:rPr lang="en-US" altLang="en-US" b="1" dirty="0"/>
              <a:t>Spring Context (spring-context.jar) </a:t>
            </a:r>
          </a:p>
          <a:p>
            <a:r>
              <a:rPr lang="en-US" altLang="en-US" b="1" dirty="0"/>
              <a:t>Spring Core (spring-core.jar) </a:t>
            </a:r>
          </a:p>
          <a:p>
            <a:r>
              <a:rPr lang="en-US" altLang="en-US" b="1" dirty="0"/>
              <a:t>Spring Dao (spring-dao.jar) </a:t>
            </a:r>
          </a:p>
          <a:p>
            <a:r>
              <a:rPr lang="en-US" altLang="en-US" b="1" dirty="0"/>
              <a:t>Spring Hibernate (spring-hibernate3.jar) </a:t>
            </a:r>
          </a:p>
          <a:p>
            <a:r>
              <a:rPr lang="en-US" altLang="en-US" b="1" dirty="0"/>
              <a:t>Spring </a:t>
            </a:r>
            <a:r>
              <a:rPr lang="en-US" altLang="en-US" b="1" dirty="0" err="1"/>
              <a:t>Ibatis</a:t>
            </a:r>
            <a:r>
              <a:rPr lang="en-US" altLang="en-US" b="1" dirty="0"/>
              <a:t> (spring-ibatis.jar) </a:t>
            </a:r>
          </a:p>
          <a:p>
            <a:r>
              <a:rPr lang="en-US" altLang="en-US" b="1" dirty="0"/>
              <a:t>Spring </a:t>
            </a:r>
            <a:r>
              <a:rPr lang="en-US" altLang="en-US" b="1" dirty="0" err="1"/>
              <a:t>Jca</a:t>
            </a:r>
            <a:r>
              <a:rPr lang="en-US" altLang="en-US" b="1" dirty="0"/>
              <a:t> (spring-jca.jar) </a:t>
            </a:r>
          </a:p>
          <a:p>
            <a:r>
              <a:rPr lang="en-US" altLang="en-US" b="1" dirty="0"/>
              <a:t>Spring </a:t>
            </a:r>
            <a:r>
              <a:rPr lang="en-US" altLang="en-US" b="1" dirty="0" err="1"/>
              <a:t>Jdbc</a:t>
            </a:r>
            <a:r>
              <a:rPr lang="en-US" altLang="en-US" b="1" dirty="0"/>
              <a:t> (spring-jdbc.jar) </a:t>
            </a:r>
          </a:p>
          <a:p>
            <a:r>
              <a:rPr lang="en-US" altLang="en-US" b="1" dirty="0"/>
              <a:t>Spring </a:t>
            </a:r>
            <a:r>
              <a:rPr lang="en-US" altLang="en-US" b="1" dirty="0" err="1"/>
              <a:t>Jdo</a:t>
            </a:r>
            <a:r>
              <a:rPr lang="en-US" altLang="en-US" b="1" dirty="0"/>
              <a:t> (spring-jdo.jar) </a:t>
            </a:r>
          </a:p>
          <a:p>
            <a:r>
              <a:rPr lang="en-US" altLang="en-US" b="1" dirty="0"/>
              <a:t>Spring </a:t>
            </a:r>
            <a:r>
              <a:rPr lang="en-US" altLang="en-US" b="1" dirty="0" err="1"/>
              <a:t>Jms</a:t>
            </a:r>
            <a:r>
              <a:rPr lang="en-US" altLang="en-US" b="1" dirty="0"/>
              <a:t> (spring-jms.jar) </a:t>
            </a:r>
          </a:p>
          <a:p>
            <a:r>
              <a:rPr lang="en-US" altLang="en-US" b="1" dirty="0"/>
              <a:t>Spring </a:t>
            </a:r>
            <a:r>
              <a:rPr lang="en-US" altLang="en-US" b="1" dirty="0" err="1"/>
              <a:t>Jms</a:t>
            </a:r>
            <a:r>
              <a:rPr lang="en-US" altLang="en-US" b="1" dirty="0"/>
              <a:t> (spring-jpa.jar) </a:t>
            </a:r>
          </a:p>
        </p:txBody>
      </p:sp>
    </p:spTree>
    <p:extLst>
      <p:ext uri="{BB962C8B-B14F-4D97-AF65-F5344CB8AC3E}">
        <p14:creationId xmlns:p14="http://schemas.microsoft.com/office/powerpoint/2010/main" val="3468182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Spring </a:t>
            </a:r>
            <a:r>
              <a:rPr lang="en-US" altLang="en-US" b="1" dirty="0" err="1"/>
              <a:t>Jmx</a:t>
            </a:r>
            <a:r>
              <a:rPr lang="en-US" altLang="en-US" b="1" dirty="0"/>
              <a:t> (spring-jmx.jar) </a:t>
            </a:r>
          </a:p>
          <a:p>
            <a:r>
              <a:rPr lang="en-US" altLang="en-US" b="1" dirty="0"/>
              <a:t>Spring </a:t>
            </a:r>
            <a:r>
              <a:rPr lang="en-US" altLang="en-US" b="1" dirty="0" err="1"/>
              <a:t>Portlet</a:t>
            </a:r>
            <a:r>
              <a:rPr lang="en-US" altLang="en-US" b="1" dirty="0"/>
              <a:t> (spring-portlet.jar) </a:t>
            </a:r>
          </a:p>
          <a:p>
            <a:r>
              <a:rPr lang="en-US" altLang="en-US" b="1" dirty="0"/>
              <a:t>Spring </a:t>
            </a:r>
            <a:r>
              <a:rPr lang="en-US" altLang="en-US" b="1" dirty="0" err="1"/>
              <a:t>Remoting</a:t>
            </a:r>
            <a:r>
              <a:rPr lang="en-US" altLang="en-US" b="1" dirty="0"/>
              <a:t> (spring-remoting.jar) </a:t>
            </a:r>
          </a:p>
          <a:p>
            <a:r>
              <a:rPr lang="en-US" altLang="en-US" b="1" dirty="0"/>
              <a:t>Spring Struts (spring-struts.jar) </a:t>
            </a:r>
          </a:p>
          <a:p>
            <a:r>
              <a:rPr lang="en-US" altLang="en-US" b="1" dirty="0"/>
              <a:t>Spring Support (spring-support.jar) </a:t>
            </a:r>
          </a:p>
          <a:p>
            <a:r>
              <a:rPr lang="en-US" altLang="en-US" b="1" dirty="0"/>
              <a:t>Spring </a:t>
            </a:r>
            <a:r>
              <a:rPr lang="en-US" altLang="en-US" b="1" dirty="0" err="1"/>
              <a:t>Toplink</a:t>
            </a:r>
            <a:r>
              <a:rPr lang="en-US" altLang="en-US" b="1" dirty="0"/>
              <a:t> (spring-toplink.jar) </a:t>
            </a:r>
          </a:p>
          <a:p>
            <a:r>
              <a:rPr lang="en-US" altLang="en-US" b="1" dirty="0"/>
              <a:t>Spring Web (spring-web.jar) </a:t>
            </a:r>
          </a:p>
          <a:p>
            <a:r>
              <a:rPr lang="en-US" altLang="en-US" b="1" dirty="0"/>
              <a:t>Spring Aspects (spring-aspects.jar) </a:t>
            </a:r>
          </a:p>
          <a:p>
            <a:endParaRPr lang="en-US" altLang="en-US" dirty="0"/>
          </a:p>
          <a:p>
            <a:r>
              <a:rPr lang="en-US" altLang="en-US" dirty="0" err="1"/>
              <a:t>Classpath</a:t>
            </a:r>
            <a:r>
              <a:rPr lang="en-US" altLang="en-US" dirty="0"/>
              <a:t>:</a:t>
            </a:r>
          </a:p>
          <a:p>
            <a:r>
              <a:rPr lang="en-US" altLang="en-US" dirty="0"/>
              <a:t>Application requires include any of these jar Files in its </a:t>
            </a:r>
            <a:r>
              <a:rPr lang="en-US" altLang="en-US" dirty="0" err="1"/>
              <a:t>classpath</a:t>
            </a:r>
            <a:r>
              <a:rPr lang="en-US" altLang="en-US" dirty="0"/>
              <a:t>, depending on the module(s) which are required. But, what will happen if an Application is in need of the functionality provided by all the various modules. Should it define entries for all the Jar Files in its class-path? Spring provides a smart solution for this need, as it comes with a Jar File called spring.jar which is a combination of all the modules.    </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785709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xfrm>
            <a:off x="1143000" y="685800"/>
            <a:ext cx="4572000" cy="3429000"/>
          </a:xfrm>
          <a:prstGeom prst="rect">
            <a:avLst/>
          </a:prstGeom>
          <a:ln/>
        </p:spPr>
      </p:sp>
      <p:sp>
        <p:nvSpPr>
          <p:cNvPr id="135171" name="Notes Placeholder 2"/>
          <p:cNvSpPr>
            <a:spLocks noGrp="1"/>
          </p:cNvSpPr>
          <p:nvPr>
            <p:ph type="body" idx="1"/>
          </p:nvPr>
        </p:nvSpPr>
        <p:spPr>
          <a:noFill/>
          <a:ln/>
        </p:spPr>
        <p:txBody>
          <a:bodyPr/>
          <a:lstStyle/>
          <a:p>
            <a:pPr eaLnBrk="1" hangingPunct="1"/>
            <a:endParaRPr lang="en-US"/>
          </a:p>
        </p:txBody>
      </p:sp>
      <p:sp>
        <p:nvSpPr>
          <p:cNvPr id="135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290D5F-6AF9-4909-B53E-0A4E77428F0B}" type="slidenum">
              <a:rPr lang="en-US" smtClean="0">
                <a:latin typeface="Arial" pitchFamily="34" charset="0"/>
              </a:rPr>
              <a:pPr/>
              <a:t>26</a:t>
            </a:fld>
            <a:endParaRPr lang="en-US">
              <a:latin typeface="Arial" pitchFamily="34" charset="0"/>
            </a:endParaRPr>
          </a:p>
        </p:txBody>
      </p:sp>
    </p:spTree>
    <p:extLst>
      <p:ext uri="{BB962C8B-B14F-4D97-AF65-F5344CB8AC3E}">
        <p14:creationId xmlns:p14="http://schemas.microsoft.com/office/powerpoint/2010/main" val="91636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3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D02989-57D0-48A3-9806-958A08A18FCE}" type="slidenum">
              <a:rPr lang="en-US" altLang="en-US" smtClean="0"/>
              <a:pPr eaLnBrk="1" hangingPunct="1"/>
              <a:t>27</a:t>
            </a:fld>
            <a:endParaRPr lang="en-US" altLang="en-US"/>
          </a:p>
        </p:txBody>
      </p:sp>
    </p:spTree>
    <p:extLst>
      <p:ext uri="{BB962C8B-B14F-4D97-AF65-F5344CB8AC3E}">
        <p14:creationId xmlns:p14="http://schemas.microsoft.com/office/powerpoint/2010/main" val="3547486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96838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0764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dirty="0"/>
          </a:p>
        </p:txBody>
      </p:sp>
    </p:spTree>
    <p:extLst>
      <p:ext uri="{BB962C8B-B14F-4D97-AF65-F5344CB8AC3E}">
        <p14:creationId xmlns:p14="http://schemas.microsoft.com/office/powerpoint/2010/main" val="3662472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83021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Core Spring can be thought of a </a:t>
            </a:r>
            <a:r>
              <a:rPr lang="en-US" altLang="en-US" b="1" i="1" dirty="0"/>
              <a:t>Framework</a:t>
            </a:r>
            <a:r>
              <a:rPr lang="en-US" altLang="en-US" dirty="0"/>
              <a:t> and a </a:t>
            </a:r>
            <a:r>
              <a:rPr lang="en-US" altLang="en-US" b="1" i="1" dirty="0"/>
              <a:t>Container</a:t>
            </a:r>
            <a:r>
              <a:rPr lang="en-US" altLang="en-US" dirty="0"/>
              <a:t> for managing </a:t>
            </a:r>
            <a:r>
              <a:rPr lang="en-US" altLang="en-US" b="1" i="1" dirty="0"/>
              <a:t>Business Objects</a:t>
            </a:r>
            <a:r>
              <a:rPr lang="en-US" altLang="en-US" dirty="0"/>
              <a:t> and their relationship. The Beauty of the Framework is that, in </a:t>
            </a:r>
            <a:r>
              <a:rPr lang="en-US" altLang="en-US" dirty="0" err="1"/>
              <a:t>mostof</a:t>
            </a:r>
            <a:r>
              <a:rPr lang="en-US" altLang="en-US" dirty="0"/>
              <a:t> </a:t>
            </a:r>
            <a:r>
              <a:rPr lang="en-US" altLang="en-US" u="sng" dirty="0"/>
              <a:t>the times</a:t>
            </a:r>
            <a:r>
              <a:rPr lang="en-US" altLang="en-US" dirty="0"/>
              <a:t> we don't need to depend on Spring specific Classes and Interfaces. This is unlike other Frameworks, where they will force the </a:t>
            </a:r>
            <a:r>
              <a:rPr lang="en-US" altLang="en-US" u="sng" dirty="0"/>
              <a:t>Client Applications</a:t>
            </a:r>
            <a:r>
              <a:rPr lang="en-US" altLang="en-US" dirty="0"/>
              <a:t> to depend on their propriety Implementations. For example, consider the various J2ee Components like </a:t>
            </a:r>
            <a:r>
              <a:rPr lang="en-US" altLang="en-US" b="1" i="1" dirty="0"/>
              <a:t>Servlets</a:t>
            </a:r>
            <a:r>
              <a:rPr lang="en-US" altLang="en-US" dirty="0"/>
              <a:t> or </a:t>
            </a:r>
            <a:r>
              <a:rPr lang="en-US" altLang="en-US" b="1" i="1" dirty="0"/>
              <a:t>EJB</a:t>
            </a:r>
            <a:r>
              <a:rPr lang="en-US" altLang="en-US" dirty="0"/>
              <a:t>, if a developer wants to write a Servlet, the class has to depend on </a:t>
            </a:r>
            <a:r>
              <a:rPr lang="en-US" altLang="en-US" dirty="0" err="1"/>
              <a:t>HttpServlet</a:t>
            </a:r>
            <a:r>
              <a:rPr lang="en-US" altLang="en-US" dirty="0"/>
              <a:t>, same is the case of creating Enterprise Beans. </a:t>
            </a:r>
          </a:p>
          <a:p>
            <a:r>
              <a:rPr lang="en-US" altLang="en-US" dirty="0"/>
              <a:t>The architects of Spring have spent enough time in designing the Framework to keep the coupling between the Clients and the </a:t>
            </a:r>
            <a:r>
              <a:rPr lang="en-US" altLang="en-US" b="1" i="1" dirty="0"/>
              <a:t>Spring Framework</a:t>
            </a:r>
            <a:r>
              <a:rPr lang="en-US" altLang="en-US" dirty="0"/>
              <a:t> to a bare minimum. In most cases the coupling is often nil. In other terms, whatever Business Components you write in Spring are </a:t>
            </a:r>
            <a:r>
              <a:rPr lang="en-US" altLang="en-US" b="1" i="1" dirty="0"/>
              <a:t>POJO</a:t>
            </a:r>
            <a:r>
              <a:rPr lang="en-US" altLang="en-US" dirty="0"/>
              <a:t> (Plain Old Java Object) or </a:t>
            </a:r>
            <a:r>
              <a:rPr lang="en-US" altLang="en-US" b="1" i="1" dirty="0"/>
              <a:t>POJI</a:t>
            </a:r>
            <a:r>
              <a:rPr lang="en-US" altLang="en-US" dirty="0"/>
              <a:t> (Plain Old Java Interface) only. POJO/POJI refers to Classes or Interfaces that doesn't specially extend of implement third-party Implementations. The main advantage of having most of the Classes or Interfaces as POJO/POJI in an Application is that they will facilitate easy </a:t>
            </a:r>
            <a:r>
              <a:rPr lang="en-US" altLang="en-US" b="1" i="1" dirty="0"/>
              <a:t>Unit Testing</a:t>
            </a:r>
            <a:r>
              <a:rPr lang="en-US" altLang="en-US" dirty="0"/>
              <a:t> in the Application.</a:t>
            </a:r>
          </a:p>
          <a:p>
            <a:endParaRPr lang="en-US" altLang="en-US" dirty="0"/>
          </a:p>
        </p:txBody>
      </p:sp>
    </p:spTree>
    <p:extLst>
      <p:ext uri="{BB962C8B-B14F-4D97-AF65-F5344CB8AC3E}">
        <p14:creationId xmlns:p14="http://schemas.microsoft.com/office/powerpoint/2010/main" val="4051249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architects of Spring have spent enough time in designing the Framework to keep the coupling between the Clients and the </a:t>
            </a:r>
            <a:r>
              <a:rPr lang="en-US" altLang="en-US" b="1" i="1" dirty="0"/>
              <a:t>Spring Framework</a:t>
            </a:r>
            <a:r>
              <a:rPr lang="en-US" altLang="en-US" dirty="0"/>
              <a:t> to a bare minimum. In most cases the coupling is often nil. In other terms, whatever Business Components you write in Spring are </a:t>
            </a:r>
            <a:r>
              <a:rPr lang="en-US" altLang="en-US" b="1" i="1" dirty="0"/>
              <a:t>POJO</a:t>
            </a:r>
            <a:r>
              <a:rPr lang="en-US" altLang="en-US" dirty="0"/>
              <a:t> (Plain Old Java Object) or </a:t>
            </a:r>
            <a:r>
              <a:rPr lang="en-US" altLang="en-US" b="1" i="1" dirty="0"/>
              <a:t>POJI</a:t>
            </a:r>
            <a:r>
              <a:rPr lang="en-US" altLang="en-US" dirty="0"/>
              <a:t> (Plain Old Java Interface) only. POJO/POJI refers to Classes or Interfaces that doesn't specially extend of implement third-party Implementations. </a:t>
            </a:r>
          </a:p>
          <a:p>
            <a:endParaRPr lang="en-US" altLang="en-US" dirty="0"/>
          </a:p>
          <a:p>
            <a:r>
              <a:rPr lang="en-US" altLang="en-US" dirty="0"/>
              <a:t>The main advantage of having most of the Classes or Interfaces as POJO/POJI in an Application is that they will facilitate easy </a:t>
            </a:r>
            <a:r>
              <a:rPr lang="en-US" altLang="en-US" b="1" i="1" dirty="0"/>
              <a:t>Unit Testing</a:t>
            </a:r>
            <a:r>
              <a:rPr lang="en-US" altLang="en-US" dirty="0"/>
              <a:t> in the Application. </a:t>
            </a:r>
          </a:p>
          <a:p>
            <a:endParaRPr lang="en-US" altLang="en-US" dirty="0"/>
          </a:p>
        </p:txBody>
      </p:sp>
    </p:spTree>
    <p:extLst>
      <p:ext uri="{BB962C8B-B14F-4D97-AF65-F5344CB8AC3E}">
        <p14:creationId xmlns:p14="http://schemas.microsoft.com/office/powerpoint/2010/main" val="2766773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Users are sometimes unsure whether a </a:t>
            </a:r>
            <a:r>
              <a:rPr lang="en-US" altLang="en-US" dirty="0" err="1"/>
              <a:t>BeanFactory</a:t>
            </a:r>
            <a:r>
              <a:rPr lang="en-US" altLang="en-US" dirty="0"/>
              <a:t> or an </a:t>
            </a:r>
            <a:r>
              <a:rPr lang="en-US" altLang="en-US" dirty="0" err="1"/>
              <a:t>ApplicationContext</a:t>
            </a:r>
            <a:r>
              <a:rPr lang="en-US" altLang="en-US" dirty="0"/>
              <a:t> are best suited for use in a particular situation. Normally when building most </a:t>
            </a:r>
            <a:r>
              <a:rPr lang="en-US" altLang="en-US" dirty="0" err="1"/>
              <a:t>applicationsin</a:t>
            </a:r>
            <a:r>
              <a:rPr lang="en-US" altLang="en-US" dirty="0"/>
              <a:t> a J2EE-environment, </a:t>
            </a:r>
            <a:r>
              <a:rPr lang="en-US" altLang="en-US" i="1" dirty="0"/>
              <a:t>the best option is to use the </a:t>
            </a:r>
            <a:r>
              <a:rPr lang="en-US" altLang="en-US" i="1" dirty="0" err="1"/>
              <a:t>ApplicationContext</a:t>
            </a:r>
            <a:r>
              <a:rPr lang="en-US" altLang="en-US" dirty="0"/>
              <a:t>, since it offers all the features of the </a:t>
            </a:r>
            <a:r>
              <a:rPr lang="en-US" altLang="en-US" dirty="0" err="1"/>
              <a:t>BeanFactory</a:t>
            </a:r>
            <a:r>
              <a:rPr lang="en-US" altLang="en-US" dirty="0"/>
              <a:t> and adds on to it in terms of features, while also allowing a more declarative approach to use of some functionality, which is generally desirable. The main usage scenario when you might prefer to use the </a:t>
            </a:r>
            <a:r>
              <a:rPr lang="en-US" altLang="en-US" dirty="0" err="1"/>
              <a:t>BeanFactory</a:t>
            </a:r>
            <a:r>
              <a:rPr lang="en-US" altLang="en-US" dirty="0"/>
              <a:t> is when memory usage is the greatest concern (such as in an applet where every last kilobyte counts), and you don't need all the features of the </a:t>
            </a:r>
            <a:r>
              <a:rPr lang="en-US" altLang="en-US" dirty="0" err="1"/>
              <a:t>ApplicationContext</a:t>
            </a:r>
            <a:r>
              <a:rPr lang="en-US" altLang="en-US" dirty="0"/>
              <a:t>.</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400195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p:txBody>
          <a:bodyPr wrap="square" numCol="1" anchor="t" anchorCtr="0" compatLnSpc="1">
            <a:prstTxWarp prst="textNoShape">
              <a:avLst/>
            </a:prstTxWarp>
            <a:normAutofit lnSpcReduction="10000"/>
          </a:bodyPr>
          <a:lstStyle/>
          <a:p>
            <a:pPr>
              <a:defRPr/>
            </a:pPr>
            <a:r>
              <a:rPr lang="en-US" b="1" dirty="0"/>
              <a:t>Resource</a:t>
            </a:r>
          </a:p>
          <a:p>
            <a:pPr>
              <a:defRPr/>
            </a:pPr>
            <a:r>
              <a:rPr lang="en-US" dirty="0"/>
              <a:t>A Resource in Spring </a:t>
            </a:r>
            <a:r>
              <a:rPr lang="en-US" u="sng" dirty="0"/>
              <a:t>represents</a:t>
            </a:r>
            <a:r>
              <a:rPr lang="en-US" dirty="0"/>
              <a:t> any kind of Information that comes from a </a:t>
            </a:r>
            <a:r>
              <a:rPr lang="en-US" b="1" i="1" dirty="0"/>
              <a:t>File</a:t>
            </a:r>
            <a:r>
              <a:rPr lang="en-US" dirty="0"/>
              <a:t> or from a </a:t>
            </a:r>
            <a:r>
              <a:rPr lang="en-US" b="1" i="1" dirty="0"/>
              <a:t>Stream</a:t>
            </a:r>
            <a:r>
              <a:rPr lang="en-US" dirty="0"/>
              <a:t>. For example, resources could represent an Xml File containing the various Configuration Information needed for a Spring Application. Or it could represent a </a:t>
            </a:r>
            <a:r>
              <a:rPr lang="en-US" b="1" i="1" dirty="0"/>
              <a:t>Java Class File</a:t>
            </a:r>
            <a:r>
              <a:rPr lang="en-US" dirty="0"/>
              <a:t> representing a Bean object. Whatever be the case, it can be represented as a Resource object with the transparent nature of its implementation. </a:t>
            </a:r>
          </a:p>
          <a:p>
            <a:pPr>
              <a:defRPr/>
            </a:pPr>
            <a:r>
              <a:rPr lang="en-US" dirty="0"/>
              <a:t>Suppose, we wish a load a Resource that represents the Java Class called </a:t>
            </a:r>
            <a:r>
              <a:rPr lang="en-US" dirty="0" err="1"/>
              <a:t>MyJavaClass</a:t>
            </a:r>
            <a:r>
              <a:rPr lang="en-US" dirty="0"/>
              <a:t>, then </a:t>
            </a:r>
            <a:r>
              <a:rPr lang="en-US" u="sng" dirty="0"/>
              <a:t>we can</a:t>
            </a:r>
            <a:r>
              <a:rPr lang="en-US" dirty="0"/>
              <a:t> have, </a:t>
            </a:r>
          </a:p>
          <a:p>
            <a:pPr>
              <a:defRPr/>
            </a:pPr>
            <a:endParaRPr lang="en-US" dirty="0"/>
          </a:p>
          <a:p>
            <a:pPr>
              <a:defRPr/>
            </a:pPr>
            <a:r>
              <a:rPr lang="en-US" dirty="0"/>
              <a:t>Resource </a:t>
            </a:r>
            <a:r>
              <a:rPr lang="en-US" dirty="0" err="1"/>
              <a:t>classRes</a:t>
            </a:r>
            <a:r>
              <a:rPr lang="en-US" dirty="0"/>
              <a:t> = new </a:t>
            </a:r>
            <a:r>
              <a:rPr lang="en-US" dirty="0" err="1"/>
              <a:t>ClassPathResource</a:t>
            </a:r>
            <a:r>
              <a:rPr lang="en-US" dirty="0"/>
              <a:t>("</a:t>
            </a:r>
            <a:r>
              <a:rPr lang="en-US" dirty="0" err="1"/>
              <a:t>PathToClassFile</a:t>
            </a:r>
            <a:r>
              <a:rPr lang="en-US" dirty="0"/>
              <a:t>", </a:t>
            </a:r>
            <a:r>
              <a:rPr lang="en-US" dirty="0" err="1"/>
              <a:t>MyJavaClass.class</a:t>
            </a:r>
            <a:r>
              <a:rPr lang="en-US" dirty="0"/>
              <a:t>); </a:t>
            </a:r>
          </a:p>
          <a:p>
            <a:pPr>
              <a:defRPr/>
            </a:pPr>
            <a:endParaRPr lang="en-US" dirty="0"/>
          </a:p>
          <a:p>
            <a:pPr>
              <a:defRPr/>
            </a:pPr>
            <a:r>
              <a:rPr lang="en-US" dirty="0"/>
              <a:t>Note that </a:t>
            </a:r>
            <a:r>
              <a:rPr lang="en-US" dirty="0" err="1"/>
              <a:t>ClassPathResource</a:t>
            </a:r>
            <a:r>
              <a:rPr lang="en-US" dirty="0"/>
              <a:t> is the </a:t>
            </a:r>
            <a:r>
              <a:rPr lang="en-US" u="sng" dirty="0"/>
              <a:t>concrete</a:t>
            </a:r>
            <a:r>
              <a:rPr lang="en-US" dirty="0"/>
              <a:t> implementation class for loading a Java Class file. </a:t>
            </a:r>
          </a:p>
          <a:p>
            <a:pPr>
              <a:defRPr/>
            </a:pPr>
            <a:endParaRPr lang="en-US" dirty="0"/>
          </a:p>
          <a:p>
            <a:pPr>
              <a:defRPr/>
            </a:pPr>
            <a:r>
              <a:rPr lang="en-US" dirty="0"/>
              <a:t>The following code loads an Xml File from the local File System. </a:t>
            </a:r>
          </a:p>
          <a:p>
            <a:pPr lvl="1">
              <a:defRPr/>
            </a:pPr>
            <a:r>
              <a:rPr lang="en-US" dirty="0"/>
              <a:t>String </a:t>
            </a:r>
            <a:r>
              <a:rPr lang="en-US" dirty="0" err="1"/>
              <a:t>xmlFile</a:t>
            </a:r>
            <a:r>
              <a:rPr lang="en-US" dirty="0"/>
              <a:t> = "./resources/myXml.xml");</a:t>
            </a:r>
          </a:p>
          <a:p>
            <a:pPr lvl="1">
              <a:defRPr/>
            </a:pPr>
            <a:r>
              <a:rPr lang="en-US" dirty="0"/>
              <a:t> Resource </a:t>
            </a:r>
            <a:r>
              <a:rPr lang="en-US" dirty="0" err="1"/>
              <a:t>xmlResource</a:t>
            </a:r>
            <a:r>
              <a:rPr lang="en-US" dirty="0"/>
              <a:t> = new </a:t>
            </a:r>
            <a:r>
              <a:rPr lang="en-US" dirty="0" err="1"/>
              <a:t>FileSystemResource</a:t>
            </a:r>
            <a:r>
              <a:rPr lang="en-US" dirty="0"/>
              <a:t>(</a:t>
            </a:r>
            <a:r>
              <a:rPr lang="en-US" dirty="0" err="1"/>
              <a:t>xmlFile</a:t>
            </a:r>
            <a:r>
              <a:rPr lang="en-US" dirty="0"/>
              <a:t>); </a:t>
            </a:r>
          </a:p>
          <a:p>
            <a:pPr lvl="1">
              <a:defRPr/>
            </a:pPr>
            <a:endParaRPr lang="en-US" dirty="0"/>
          </a:p>
          <a:p>
            <a:pPr>
              <a:defRPr/>
            </a:pPr>
            <a:r>
              <a:rPr lang="en-US" dirty="0"/>
              <a:t>Note that </a:t>
            </a:r>
            <a:r>
              <a:rPr lang="en-US" dirty="0" err="1"/>
              <a:t>FileSystemResource</a:t>
            </a:r>
            <a:r>
              <a:rPr lang="en-US" dirty="0"/>
              <a:t> can be used to load any kind of files to make themselves available to the Spring Application, it is not restricted to only Xml Files. Other commonly used Resource in the </a:t>
            </a:r>
            <a:r>
              <a:rPr lang="en-US" dirty="0" err="1"/>
              <a:t>InputStreamResource</a:t>
            </a:r>
            <a:r>
              <a:rPr lang="en-US" dirty="0"/>
              <a:t> that loads content from an Input Stream. Apart from this, there are so many concrete implementations of various Resources are available in the Spring Framework. </a:t>
            </a:r>
          </a:p>
          <a:p>
            <a:pPr>
              <a:defRPr/>
            </a:pPr>
            <a:endParaRPr lang="en-US" dirty="0"/>
          </a:p>
        </p:txBody>
      </p:sp>
    </p:spTree>
    <p:extLst>
      <p:ext uri="{BB962C8B-B14F-4D97-AF65-F5344CB8AC3E}">
        <p14:creationId xmlns:p14="http://schemas.microsoft.com/office/powerpoint/2010/main" val="130580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34392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38</a:t>
            </a:fld>
            <a:endParaRPr lang="en-US" dirty="0"/>
          </a:p>
        </p:txBody>
      </p:sp>
    </p:spTree>
    <p:extLst>
      <p:ext uri="{BB962C8B-B14F-4D97-AF65-F5344CB8AC3E}">
        <p14:creationId xmlns:p14="http://schemas.microsoft.com/office/powerpoint/2010/main" val="3164609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err="1"/>
              <a:t>BeanFactory</a:t>
            </a:r>
            <a:endParaRPr lang="en-US" altLang="en-US" b="1" dirty="0"/>
          </a:p>
          <a:p>
            <a:r>
              <a:rPr lang="en-US" altLang="en-US" dirty="0"/>
              <a:t>As mentioned, in Spring terminology a </a:t>
            </a:r>
            <a:r>
              <a:rPr lang="en-US" altLang="en-US" b="1" i="1" dirty="0"/>
              <a:t>Bean</a:t>
            </a:r>
            <a:r>
              <a:rPr lang="en-US" altLang="en-US" dirty="0"/>
              <a:t> refers to a </a:t>
            </a:r>
            <a:r>
              <a:rPr lang="en-US" altLang="en-US" b="1" i="1" dirty="0"/>
              <a:t>Business Component</a:t>
            </a:r>
            <a:r>
              <a:rPr lang="en-US" altLang="en-US" dirty="0"/>
              <a:t> in consideration. As such, </a:t>
            </a:r>
            <a:r>
              <a:rPr lang="en-US" altLang="en-US" dirty="0" err="1"/>
              <a:t>BeanFactory</a:t>
            </a:r>
            <a:r>
              <a:rPr lang="en-US" altLang="en-US" dirty="0"/>
              <a:t> is the factory class for creating Bean objects. The interesting thing is that how to configure the </a:t>
            </a:r>
            <a:r>
              <a:rPr lang="en-US" altLang="en-US" dirty="0" err="1"/>
              <a:t>BeanFactory</a:t>
            </a:r>
            <a:r>
              <a:rPr lang="en-US" altLang="en-US" dirty="0"/>
              <a:t> for creating Business Components. In other words, where the </a:t>
            </a:r>
            <a:r>
              <a:rPr lang="en-US" altLang="en-US" dirty="0" err="1"/>
              <a:t>BeanFactory</a:t>
            </a:r>
            <a:r>
              <a:rPr lang="en-US" altLang="en-US" dirty="0"/>
              <a:t> class should look for </a:t>
            </a:r>
            <a:r>
              <a:rPr lang="en-US" altLang="en-US" u="sng" dirty="0"/>
              <a:t>the Bean</a:t>
            </a:r>
            <a:r>
              <a:rPr lang="en-US" altLang="en-US" dirty="0"/>
              <a:t> definition for creating Bean instances? One important thing to note that all Beans that reside in the </a:t>
            </a:r>
            <a:r>
              <a:rPr lang="en-US" altLang="en-US" b="1" i="1" dirty="0"/>
              <a:t>Context of Spring Container</a:t>
            </a:r>
            <a:r>
              <a:rPr lang="en-US" altLang="en-US" dirty="0"/>
              <a:t> are highly configurable through external files. It means that your Bean definitions can reside in an </a:t>
            </a:r>
            <a:r>
              <a:rPr lang="en-US" altLang="en-US" u="sng" dirty="0"/>
              <a:t>Xml File</a:t>
            </a:r>
            <a:r>
              <a:rPr lang="en-US" altLang="en-US" dirty="0"/>
              <a:t>, a Java Property File or even in a database. Although, Bean definitions are not tightly </a:t>
            </a:r>
            <a:r>
              <a:rPr lang="en-US" altLang="en-US" dirty="0" err="1"/>
              <a:t>coupledto</a:t>
            </a:r>
            <a:r>
              <a:rPr lang="en-US" altLang="en-US" dirty="0"/>
              <a:t> any format, most developers prefer having their Bean definitions in Xml Format. </a:t>
            </a:r>
          </a:p>
          <a:p>
            <a:r>
              <a:rPr lang="en-US" altLang="en-US" dirty="0"/>
              <a:t>Following is the code that will load all Bean definition from an Xml File, </a:t>
            </a:r>
          </a:p>
          <a:p>
            <a:pPr lvl="1"/>
            <a:r>
              <a:rPr lang="en-US" altLang="en-US" dirty="0"/>
              <a:t>Resource </a:t>
            </a:r>
            <a:r>
              <a:rPr lang="en-US" altLang="en-US" dirty="0" err="1"/>
              <a:t>xmlResource</a:t>
            </a:r>
            <a:r>
              <a:rPr lang="en-US" altLang="en-US" dirty="0"/>
              <a:t> = new </a:t>
            </a:r>
            <a:r>
              <a:rPr lang="en-US" altLang="en-US" dirty="0" err="1"/>
              <a:t>FileSystemResource</a:t>
            </a:r>
            <a:r>
              <a:rPr lang="en-US" altLang="en-US" dirty="0"/>
              <a:t>("beans.xml");</a:t>
            </a:r>
          </a:p>
          <a:p>
            <a:pPr lvl="1"/>
            <a:r>
              <a:rPr lang="en-US" altLang="en-US" dirty="0"/>
              <a:t> </a:t>
            </a:r>
            <a:r>
              <a:rPr lang="en-US" altLang="en-US" dirty="0" err="1"/>
              <a:t>BeanFactory</a:t>
            </a:r>
            <a:r>
              <a:rPr lang="en-US" altLang="en-US" dirty="0"/>
              <a:t> factory = new </a:t>
            </a:r>
            <a:r>
              <a:rPr lang="en-US" altLang="en-US" dirty="0" err="1"/>
              <a:t>XmlBeanFactory</a:t>
            </a:r>
            <a:r>
              <a:rPr lang="en-US" altLang="en-US" dirty="0"/>
              <a:t>(</a:t>
            </a:r>
            <a:r>
              <a:rPr lang="en-US" altLang="en-US" dirty="0" err="1"/>
              <a:t>xmlResource</a:t>
            </a:r>
            <a:r>
              <a:rPr lang="en-US" altLang="en-US" dirty="0"/>
              <a:t>); </a:t>
            </a:r>
          </a:p>
          <a:p>
            <a:r>
              <a:rPr lang="en-US" altLang="en-US" dirty="0"/>
              <a:t>Note the </a:t>
            </a:r>
            <a:r>
              <a:rPr lang="en-US" altLang="en-US" dirty="0" err="1"/>
              <a:t>XmlBeanFactory</a:t>
            </a:r>
            <a:r>
              <a:rPr lang="en-US" altLang="en-US" dirty="0"/>
              <a:t> class which is one of the concrete implementations of </a:t>
            </a:r>
            <a:r>
              <a:rPr lang="en-US" altLang="en-US" dirty="0" err="1"/>
              <a:t>BeanFactory</a:t>
            </a:r>
            <a:r>
              <a:rPr lang="en-US" altLang="en-US" dirty="0"/>
              <a:t> class. </a:t>
            </a:r>
          </a:p>
          <a:p>
            <a:endParaRPr lang="en-US" altLang="en-US" dirty="0"/>
          </a:p>
          <a:p>
            <a:endParaRPr lang="en-US" altLang="en-US" dirty="0"/>
          </a:p>
        </p:txBody>
      </p:sp>
    </p:spTree>
    <p:extLst>
      <p:ext uri="{BB962C8B-B14F-4D97-AF65-F5344CB8AC3E}">
        <p14:creationId xmlns:p14="http://schemas.microsoft.com/office/powerpoint/2010/main" val="3281334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40</a:t>
            </a:fld>
            <a:endParaRPr lang="en-US" dirty="0"/>
          </a:p>
        </p:txBody>
      </p:sp>
    </p:spTree>
    <p:extLst>
      <p:ext uri="{BB962C8B-B14F-4D97-AF65-F5344CB8AC3E}">
        <p14:creationId xmlns:p14="http://schemas.microsoft.com/office/powerpoint/2010/main" val="3780314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080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48D79140-7D3B-4407-8F26-3037E1BD47A3}" type="slidenum">
              <a:rPr lang="en-US" smtClean="0"/>
              <a:pPr/>
              <a:t>3</a:t>
            </a:fld>
            <a:endParaRPr lang="en-US" dirty="0"/>
          </a:p>
        </p:txBody>
      </p:sp>
      <p:sp>
        <p:nvSpPr>
          <p:cNvPr id="233475" name="Slide Image Placeholder 1"/>
          <p:cNvSpPr>
            <a:spLocks noGrp="1" noRot="1" noChangeAspect="1" noTextEdit="1"/>
          </p:cNvSpPr>
          <p:nvPr>
            <p:ph type="sldImg"/>
          </p:nvPr>
        </p:nvSpPr>
        <p:spPr>
          <a:xfrm>
            <a:off x="1143000" y="685800"/>
            <a:ext cx="4572000" cy="3429000"/>
          </a:xfrm>
          <a:prstGeom prst="rect">
            <a:avLst/>
          </a:prstGeom>
          <a:ln/>
        </p:spPr>
      </p:sp>
      <p:sp>
        <p:nvSpPr>
          <p:cNvPr id="233476" name="Notes Placeholder 2"/>
          <p:cNvSpPr>
            <a:spLocks noGrp="1"/>
          </p:cNvSpPr>
          <p:nvPr>
            <p:ph type="body" idx="1"/>
          </p:nvPr>
        </p:nvSpPr>
        <p:spPr>
          <a:noFill/>
          <a:ln/>
        </p:spPr>
        <p:txBody>
          <a:bodyPr/>
          <a:lstStyle/>
          <a:p>
            <a:pPr eaLnBrk="1" hangingPunct="1"/>
            <a:endParaRPr lang="en-US" dirty="0"/>
          </a:p>
        </p:txBody>
      </p:sp>
      <p:sp>
        <p:nvSpPr>
          <p:cNvPr id="233477"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4DF9E80-FA3F-4C0D-A04F-D4EB921B0928}" type="slidenum">
              <a:rPr lang="en-US" sz="1200"/>
              <a:pPr algn="r"/>
              <a:t>3</a:t>
            </a:fld>
            <a:endParaRPr lang="en-US" sz="1200" dirty="0"/>
          </a:p>
        </p:txBody>
      </p:sp>
    </p:spTree>
    <p:extLst>
      <p:ext uri="{BB962C8B-B14F-4D97-AF65-F5344CB8AC3E}">
        <p14:creationId xmlns:p14="http://schemas.microsoft.com/office/powerpoint/2010/main" val="2709981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94963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All the basic definition of the Bean classes along with the Configuration </a:t>
            </a:r>
            <a:r>
              <a:rPr lang="en-US" altLang="en-US" u="sng" dirty="0"/>
              <a:t>Information</a:t>
            </a:r>
            <a:r>
              <a:rPr lang="en-US" altLang="en-US" dirty="0"/>
              <a:t>, their relationships with other Bean objects can be defined in the </a:t>
            </a:r>
            <a:r>
              <a:rPr lang="en-US" altLang="en-US" b="1" i="1" u="sng" dirty="0"/>
              <a:t>Xml</a:t>
            </a:r>
            <a:r>
              <a:rPr lang="en-US" altLang="en-US" b="1" i="1" dirty="0"/>
              <a:t> Configuration File</a:t>
            </a:r>
            <a:r>
              <a:rPr lang="en-US" altLang="en-US" dirty="0"/>
              <a:t>. </a:t>
            </a:r>
          </a:p>
          <a:p>
            <a:endParaRPr lang="en-US" altLang="en-US" dirty="0"/>
          </a:p>
        </p:txBody>
      </p:sp>
    </p:spTree>
    <p:extLst>
      <p:ext uri="{BB962C8B-B14F-4D97-AF65-F5344CB8AC3E}">
        <p14:creationId xmlns:p14="http://schemas.microsoft.com/office/powerpoint/2010/main" val="236745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13234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a:r>
              <a:rPr lang="en-US" altLang="en-US" b="1" dirty="0"/>
              <a:t>Example for Associations</a:t>
            </a:r>
          </a:p>
          <a:p>
            <a:r>
              <a:rPr lang="en-US" altLang="en-US" b="1" dirty="0"/>
              <a:t>team-player.xml</a:t>
            </a:r>
            <a:r>
              <a:rPr lang="en-US" altLang="en-US" dirty="0"/>
              <a:t> </a:t>
            </a:r>
          </a:p>
          <a:p>
            <a:r>
              <a:rPr lang="en-US" altLang="en-US" dirty="0"/>
              <a:t>&lt;bean id = "</a:t>
            </a:r>
            <a:r>
              <a:rPr lang="en-US" altLang="en-US" dirty="0" err="1"/>
              <a:t>india</a:t>
            </a:r>
            <a:r>
              <a:rPr lang="en-US" altLang="en-US" dirty="0"/>
              <a:t>" class = "</a:t>
            </a:r>
            <a:r>
              <a:rPr lang="en-US" altLang="en-US" dirty="0" err="1"/>
              <a:t>net.javabeat.articles.spring.complex.Team</a:t>
            </a:r>
            <a:r>
              <a:rPr lang="en-US" altLang="en-US" dirty="0"/>
              <a:t>"&gt;</a:t>
            </a:r>
          </a:p>
          <a:p>
            <a:r>
              <a:rPr lang="en-US" altLang="en-US" dirty="0"/>
              <a:t>	 &lt;</a:t>
            </a:r>
            <a:r>
              <a:rPr lang="en-US" altLang="en-US" u="sng" dirty="0"/>
              <a:t>property</a:t>
            </a:r>
            <a:r>
              <a:rPr lang="en-US" altLang="en-US" dirty="0"/>
              <a:t> name = "name"&gt; &lt;value&gt;India&lt;/value&gt; </a:t>
            </a:r>
          </a:p>
          <a:p>
            <a:r>
              <a:rPr lang="en-US" altLang="en-US" dirty="0"/>
              <a:t>	&lt;/property&gt; </a:t>
            </a:r>
          </a:p>
          <a:p>
            <a:r>
              <a:rPr lang="en-US" altLang="en-US" dirty="0"/>
              <a:t>&lt;/bean&gt; </a:t>
            </a:r>
          </a:p>
          <a:p>
            <a:r>
              <a:rPr lang="en-US" altLang="en-US" dirty="0"/>
              <a:t>&lt;bean id = "</a:t>
            </a:r>
            <a:r>
              <a:rPr lang="en-US" altLang="en-US" dirty="0" err="1"/>
              <a:t>tendulkar</a:t>
            </a:r>
            <a:r>
              <a:rPr lang="en-US" altLang="en-US" dirty="0"/>
              <a:t>" class = "</a:t>
            </a:r>
            <a:r>
              <a:rPr lang="en-US" altLang="en-US" dirty="0" err="1"/>
              <a:t>net.javabeat.articles.spring.complex.Player</a:t>
            </a:r>
            <a:r>
              <a:rPr lang="en-US" altLang="en-US" dirty="0"/>
              <a:t>"&gt; </a:t>
            </a:r>
          </a:p>
          <a:p>
            <a:r>
              <a:rPr lang="en-US" altLang="en-US" dirty="0"/>
              <a:t>	&lt;property name = "name"&gt; &lt;value&gt;Sachin Tendulkar&lt;/value&gt; &lt;/property&gt; </a:t>
            </a:r>
          </a:p>
          <a:p>
            <a:r>
              <a:rPr lang="en-US" altLang="en-US" dirty="0"/>
              <a:t>	&lt;property name = "team"&gt; &lt;</a:t>
            </a:r>
            <a:r>
              <a:rPr lang="en-US" altLang="en-US" b="1" dirty="0"/>
              <a:t>ref </a:t>
            </a:r>
            <a:r>
              <a:rPr lang="en-US" altLang="en-US" dirty="0"/>
              <a:t>bean = "</a:t>
            </a:r>
            <a:r>
              <a:rPr lang="en-US" altLang="en-US" dirty="0" err="1"/>
              <a:t>india</a:t>
            </a:r>
            <a:r>
              <a:rPr lang="en-US" altLang="en-US" dirty="0"/>
              <a:t>"/&gt; &lt;/property&gt; </a:t>
            </a:r>
          </a:p>
          <a:p>
            <a:r>
              <a:rPr lang="en-US" altLang="en-US" dirty="0"/>
              <a:t>&lt;/bean&gt; </a:t>
            </a:r>
          </a:p>
          <a:p>
            <a:endParaRPr lang="en-US" altLang="en-US" dirty="0"/>
          </a:p>
        </p:txBody>
      </p:sp>
    </p:spTree>
    <p:extLst>
      <p:ext uri="{BB962C8B-B14F-4D97-AF65-F5344CB8AC3E}">
        <p14:creationId xmlns:p14="http://schemas.microsoft.com/office/powerpoint/2010/main" val="589516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p:cNvSpPr>
          <p:nvPr>
            <p:ph type="body" idx="1"/>
          </p:nvPr>
        </p:nvSpPr>
        <p:spPr bwMode="auto">
          <a:xfrm>
            <a:off x="544513" y="468443"/>
            <a:ext cx="5486400" cy="84350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u="sng" dirty="0"/>
              <a:t>Example for Collection Mapping</a:t>
            </a:r>
          </a:p>
          <a:p>
            <a:endParaRPr lang="en-US" altLang="en-US" dirty="0"/>
          </a:p>
          <a:p>
            <a:r>
              <a:rPr lang="en-US" altLang="en-US" b="1" dirty="0"/>
              <a:t>Team.java</a:t>
            </a:r>
            <a:r>
              <a:rPr lang="en-US" altLang="en-US" dirty="0"/>
              <a:t> </a:t>
            </a:r>
          </a:p>
          <a:p>
            <a:r>
              <a:rPr lang="en-US" altLang="en-US" dirty="0"/>
              <a:t>import </a:t>
            </a:r>
            <a:r>
              <a:rPr lang="en-US" altLang="en-US" dirty="0" err="1"/>
              <a:t>java.util</a:t>
            </a:r>
            <a:r>
              <a:rPr lang="en-US" altLang="en-US" dirty="0"/>
              <a:t>.*; </a:t>
            </a:r>
          </a:p>
          <a:p>
            <a:r>
              <a:rPr lang="en-US" altLang="en-US" dirty="0"/>
              <a:t>public class Team { </a:t>
            </a:r>
          </a:p>
          <a:p>
            <a:r>
              <a:rPr lang="en-US" altLang="en-US" dirty="0"/>
              <a:t>private </a:t>
            </a:r>
            <a:r>
              <a:rPr lang="en-US" altLang="en-US" u="sng" dirty="0"/>
              <a:t>String</a:t>
            </a:r>
            <a:r>
              <a:rPr lang="en-US" altLang="en-US" dirty="0"/>
              <a:t> name; </a:t>
            </a:r>
          </a:p>
          <a:p>
            <a:r>
              <a:rPr lang="en-US" altLang="en-US" dirty="0"/>
              <a:t>private Set&lt;Player&gt; players; </a:t>
            </a:r>
          </a:p>
          <a:p>
            <a:r>
              <a:rPr lang="en-US" altLang="en-US" dirty="0"/>
              <a:t>public Team() { } </a:t>
            </a:r>
          </a:p>
          <a:p>
            <a:r>
              <a:rPr lang="en-US" altLang="en-US" dirty="0"/>
              <a:t>public Team(String name)</a:t>
            </a:r>
          </a:p>
          <a:p>
            <a:r>
              <a:rPr lang="en-US" altLang="en-US" dirty="0"/>
              <a:t>{ this.name = name; } </a:t>
            </a:r>
          </a:p>
          <a:p>
            <a:endParaRPr lang="en-US" altLang="en-US" dirty="0"/>
          </a:p>
          <a:p>
            <a:r>
              <a:rPr lang="en-US" altLang="en-US" dirty="0"/>
              <a:t>public String </a:t>
            </a:r>
            <a:r>
              <a:rPr lang="en-US" altLang="en-US" dirty="0" err="1"/>
              <a:t>getName</a:t>
            </a:r>
            <a:r>
              <a:rPr lang="en-US" altLang="en-US" dirty="0"/>
              <a:t>() </a:t>
            </a:r>
          </a:p>
          <a:p>
            <a:r>
              <a:rPr lang="en-US" altLang="en-US" dirty="0"/>
              <a:t>{ return name; } </a:t>
            </a:r>
          </a:p>
          <a:p>
            <a:r>
              <a:rPr lang="en-US" altLang="en-US" dirty="0"/>
              <a:t>public void </a:t>
            </a:r>
            <a:r>
              <a:rPr lang="en-US" altLang="en-US" dirty="0" err="1"/>
              <a:t>setName</a:t>
            </a:r>
            <a:r>
              <a:rPr lang="en-US" altLang="en-US" dirty="0"/>
              <a:t>(String name) </a:t>
            </a:r>
          </a:p>
          <a:p>
            <a:r>
              <a:rPr lang="en-US" altLang="en-US" dirty="0"/>
              <a:t>{ this.name = name; } </a:t>
            </a:r>
          </a:p>
          <a:p>
            <a:r>
              <a:rPr lang="en-US" altLang="en-US" dirty="0"/>
              <a:t>public Set&lt;Player&gt; </a:t>
            </a:r>
            <a:r>
              <a:rPr lang="en-US" altLang="en-US" dirty="0" err="1"/>
              <a:t>getPlayers</a:t>
            </a:r>
            <a:r>
              <a:rPr lang="en-US" altLang="en-US" dirty="0"/>
              <a:t>() </a:t>
            </a:r>
          </a:p>
          <a:p>
            <a:r>
              <a:rPr lang="en-US" altLang="en-US" dirty="0"/>
              <a:t>{ return players; } </a:t>
            </a:r>
          </a:p>
          <a:p>
            <a:r>
              <a:rPr lang="en-US" altLang="en-US" dirty="0"/>
              <a:t>public void </a:t>
            </a:r>
            <a:r>
              <a:rPr lang="en-US" altLang="en-US" dirty="0" err="1"/>
              <a:t>setPlayers</a:t>
            </a:r>
            <a:r>
              <a:rPr lang="en-US" altLang="en-US" dirty="0"/>
              <a:t>(Set&lt;Player&gt; players) </a:t>
            </a:r>
          </a:p>
          <a:p>
            <a:r>
              <a:rPr lang="en-US" altLang="en-US" dirty="0"/>
              <a:t>{ </a:t>
            </a:r>
            <a:r>
              <a:rPr lang="en-US" altLang="en-US" dirty="0" err="1"/>
              <a:t>this.players</a:t>
            </a:r>
            <a:r>
              <a:rPr lang="en-US" altLang="en-US" dirty="0"/>
              <a:t> = players; } </a:t>
            </a:r>
            <a:br>
              <a:rPr lang="en-US" altLang="en-US" dirty="0"/>
            </a:br>
            <a:r>
              <a:rPr lang="en-US" altLang="en-US" dirty="0"/>
              <a:t>@Override public String </a:t>
            </a:r>
            <a:r>
              <a:rPr lang="en-US" altLang="en-US" dirty="0" err="1"/>
              <a:t>toString</a:t>
            </a:r>
            <a:r>
              <a:rPr lang="en-US" altLang="en-US" dirty="0"/>
              <a:t>()</a:t>
            </a:r>
          </a:p>
          <a:p>
            <a:r>
              <a:rPr lang="en-US" altLang="en-US" dirty="0"/>
              <a:t>{ return "[Name = " + name + ", Players = " + </a:t>
            </a:r>
            <a:r>
              <a:rPr lang="en-US" altLang="en-US" dirty="0" err="1"/>
              <a:t>playersAsString</a:t>
            </a:r>
            <a:r>
              <a:rPr lang="en-US" altLang="en-US" dirty="0"/>
              <a:t>(players) + "]"; } </a:t>
            </a:r>
          </a:p>
          <a:p>
            <a:r>
              <a:rPr lang="en-US" altLang="en-US" dirty="0"/>
              <a:t>private String </a:t>
            </a:r>
            <a:r>
              <a:rPr lang="en-US" altLang="en-US" dirty="0" err="1"/>
              <a:t>playersAsString</a:t>
            </a:r>
            <a:r>
              <a:rPr lang="en-US" altLang="en-US" dirty="0"/>
              <a:t>(Collection&lt;? extends Object&gt; collection)</a:t>
            </a:r>
          </a:p>
          <a:p>
            <a:r>
              <a:rPr lang="en-US" altLang="en-US" dirty="0"/>
              <a:t>{ if(collection == null || </a:t>
            </a:r>
            <a:r>
              <a:rPr lang="en-US" altLang="en-US" dirty="0" err="1"/>
              <a:t>collection.isEmpty</a:t>
            </a:r>
            <a:r>
              <a:rPr lang="en-US" altLang="en-US" dirty="0"/>
              <a:t>())</a:t>
            </a:r>
          </a:p>
          <a:p>
            <a:r>
              <a:rPr lang="en-US" altLang="en-US" dirty="0"/>
              <a:t>	{ return ""; } </a:t>
            </a:r>
          </a:p>
          <a:p>
            <a:pPr lvl="1"/>
            <a:r>
              <a:rPr lang="en-US" altLang="en-US" dirty="0" err="1"/>
              <a:t>StringBuilder</a:t>
            </a:r>
            <a:r>
              <a:rPr lang="en-US" altLang="en-US" dirty="0"/>
              <a:t> result = new </a:t>
            </a:r>
            <a:r>
              <a:rPr lang="en-US" altLang="en-US" dirty="0" err="1"/>
              <a:t>StringBuilder</a:t>
            </a:r>
            <a:r>
              <a:rPr lang="en-US" altLang="en-US" dirty="0"/>
              <a:t>(); </a:t>
            </a:r>
          </a:p>
          <a:p>
            <a:pPr lvl="1"/>
            <a:r>
              <a:rPr lang="en-US" altLang="en-US" dirty="0"/>
              <a:t>Iterator&lt;? extends Object&gt; iterator = </a:t>
            </a:r>
            <a:r>
              <a:rPr lang="en-US" altLang="en-US" dirty="0" err="1"/>
              <a:t>collection.iterator</a:t>
            </a:r>
            <a:r>
              <a:rPr lang="en-US" altLang="en-US" dirty="0"/>
              <a:t>(); </a:t>
            </a:r>
          </a:p>
          <a:p>
            <a:pPr lvl="1"/>
            <a:r>
              <a:rPr lang="en-US" altLang="en-US" dirty="0" err="1"/>
              <a:t>result.append</a:t>
            </a:r>
            <a:r>
              <a:rPr lang="en-US" altLang="en-US" dirty="0"/>
              <a:t>("["); </a:t>
            </a:r>
          </a:p>
          <a:p>
            <a:pPr lvl="2"/>
            <a:r>
              <a:rPr lang="en-US" altLang="en-US" dirty="0"/>
              <a:t>while (</a:t>
            </a:r>
            <a:r>
              <a:rPr lang="en-US" altLang="en-US" dirty="0" err="1"/>
              <a:t>iterator.hasNext</a:t>
            </a:r>
            <a:r>
              <a:rPr lang="en-US" altLang="en-US" dirty="0"/>
              <a:t>())</a:t>
            </a:r>
          </a:p>
          <a:p>
            <a:pPr lvl="2"/>
            <a:r>
              <a:rPr lang="en-US" altLang="en-US" dirty="0"/>
              <a:t>{ String name = ((Player)</a:t>
            </a:r>
            <a:r>
              <a:rPr lang="en-US" altLang="en-US" dirty="0" err="1"/>
              <a:t>iterator.next</a:t>
            </a:r>
            <a:r>
              <a:rPr lang="en-US" altLang="en-US" dirty="0"/>
              <a:t>()).</a:t>
            </a:r>
            <a:r>
              <a:rPr lang="en-US" altLang="en-US" dirty="0" err="1"/>
              <a:t>getName</a:t>
            </a:r>
            <a:r>
              <a:rPr lang="en-US" altLang="en-US" dirty="0"/>
              <a:t>(); </a:t>
            </a:r>
          </a:p>
          <a:p>
            <a:pPr lvl="2"/>
            <a:r>
              <a:rPr lang="en-US" altLang="en-US" dirty="0"/>
              <a:t>	</a:t>
            </a:r>
            <a:r>
              <a:rPr lang="en-US" altLang="en-US" dirty="0" err="1"/>
              <a:t>result.append</a:t>
            </a:r>
            <a:r>
              <a:rPr lang="en-US" altLang="en-US" dirty="0"/>
              <a:t>("{" + name + "}"); </a:t>
            </a:r>
          </a:p>
          <a:p>
            <a:pPr lvl="2"/>
            <a:r>
              <a:rPr lang="en-US" altLang="en-US" dirty="0"/>
              <a:t>} </a:t>
            </a:r>
          </a:p>
          <a:p>
            <a:pPr lvl="1"/>
            <a:r>
              <a:rPr lang="en-US" altLang="en-US" dirty="0" err="1"/>
              <a:t>result.append</a:t>
            </a:r>
            <a:r>
              <a:rPr lang="en-US" altLang="en-US" dirty="0"/>
              <a:t>("]"); </a:t>
            </a:r>
          </a:p>
          <a:p>
            <a:pPr lvl="1"/>
            <a:r>
              <a:rPr lang="en-US" altLang="en-US" dirty="0"/>
              <a:t>return </a:t>
            </a:r>
            <a:r>
              <a:rPr lang="en-US" altLang="en-US" dirty="0" err="1"/>
              <a:t>result.toString</a:t>
            </a:r>
            <a:r>
              <a:rPr lang="en-US" altLang="en-US" dirty="0"/>
              <a:t>(); </a:t>
            </a:r>
          </a:p>
          <a:p>
            <a:pPr lvl="1"/>
            <a:r>
              <a:rPr lang="en-US" altLang="en-US" dirty="0"/>
              <a:t>} </a:t>
            </a:r>
          </a:p>
          <a:p>
            <a:r>
              <a:rPr lang="en-US" altLang="en-US" dirty="0"/>
              <a:t>} </a:t>
            </a:r>
          </a:p>
          <a:p>
            <a:endParaRPr lang="en-US" altLang="en-US" dirty="0"/>
          </a:p>
        </p:txBody>
      </p:sp>
    </p:spTree>
    <p:extLst>
      <p:ext uri="{BB962C8B-B14F-4D97-AF65-F5344CB8AC3E}">
        <p14:creationId xmlns:p14="http://schemas.microsoft.com/office/powerpoint/2010/main" val="3260210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p:cNvSpPr>
          <p:nvPr>
            <p:ph type="body" idx="1"/>
          </p:nvPr>
        </p:nvSpPr>
        <p:spPr bwMode="auto">
          <a:xfrm>
            <a:off x="685801" y="315418"/>
            <a:ext cx="5705475" cy="81430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Player.java</a:t>
            </a:r>
            <a:r>
              <a:rPr lang="en-US" altLang="en-US" dirty="0"/>
              <a:t> </a:t>
            </a:r>
          </a:p>
          <a:p>
            <a:r>
              <a:rPr lang="en-US" altLang="en-US" dirty="0"/>
              <a:t>import </a:t>
            </a:r>
            <a:r>
              <a:rPr lang="en-US" altLang="en-US" dirty="0" err="1"/>
              <a:t>java.util</a:t>
            </a:r>
            <a:r>
              <a:rPr lang="en-US" altLang="en-US" dirty="0"/>
              <a:t>.*; </a:t>
            </a:r>
          </a:p>
          <a:p>
            <a:r>
              <a:rPr lang="en-US" altLang="en-US" dirty="0"/>
              <a:t>public class Player { </a:t>
            </a:r>
          </a:p>
          <a:p>
            <a:r>
              <a:rPr lang="en-US" altLang="en-US" dirty="0"/>
              <a:t>private String name; </a:t>
            </a:r>
          </a:p>
          <a:p>
            <a:r>
              <a:rPr lang="en-US" altLang="en-US" dirty="0"/>
              <a:t>private Team </a:t>
            </a:r>
            <a:r>
              <a:rPr lang="en-US" altLang="en-US" dirty="0" err="1"/>
              <a:t>team</a:t>
            </a:r>
            <a:r>
              <a:rPr lang="en-US" altLang="en-US" dirty="0"/>
              <a:t>; </a:t>
            </a:r>
          </a:p>
          <a:p>
            <a:r>
              <a:rPr lang="en-US" altLang="en-US" dirty="0"/>
              <a:t>private </a:t>
            </a:r>
            <a:r>
              <a:rPr lang="en-US" altLang="en-US" b="1" dirty="0"/>
              <a:t>Map&lt;Team, Integer&gt; </a:t>
            </a:r>
            <a:r>
              <a:rPr lang="en-US" altLang="en-US" b="1" dirty="0" err="1"/>
              <a:t>runsScored</a:t>
            </a:r>
            <a:r>
              <a:rPr lang="en-US" altLang="en-US" dirty="0"/>
              <a:t>; </a:t>
            </a:r>
          </a:p>
          <a:p>
            <a:r>
              <a:rPr lang="en-US" altLang="en-US" dirty="0"/>
              <a:t>public Player() { } </a:t>
            </a:r>
          </a:p>
          <a:p>
            <a:r>
              <a:rPr lang="en-US" altLang="en-US" dirty="0"/>
              <a:t>public String </a:t>
            </a:r>
            <a:r>
              <a:rPr lang="en-US" altLang="en-US" dirty="0" err="1"/>
              <a:t>getName</a:t>
            </a:r>
            <a:r>
              <a:rPr lang="en-US" altLang="en-US" dirty="0"/>
              <a:t>() </a:t>
            </a:r>
          </a:p>
          <a:p>
            <a:r>
              <a:rPr lang="en-US" altLang="en-US" dirty="0"/>
              <a:t>{ return name; } </a:t>
            </a:r>
          </a:p>
          <a:p>
            <a:r>
              <a:rPr lang="en-US" altLang="en-US" dirty="0"/>
              <a:t>public void </a:t>
            </a:r>
            <a:r>
              <a:rPr lang="en-US" altLang="en-US" dirty="0" err="1"/>
              <a:t>setName</a:t>
            </a:r>
            <a:r>
              <a:rPr lang="en-US" altLang="en-US" dirty="0"/>
              <a:t>(String name) </a:t>
            </a:r>
          </a:p>
          <a:p>
            <a:r>
              <a:rPr lang="en-US" altLang="en-US" dirty="0"/>
              <a:t>{ this.name = name; } </a:t>
            </a:r>
          </a:p>
          <a:p>
            <a:r>
              <a:rPr lang="en-US" altLang="en-US" dirty="0"/>
              <a:t>public Team </a:t>
            </a:r>
            <a:r>
              <a:rPr lang="en-US" altLang="en-US" dirty="0" err="1"/>
              <a:t>getTeam</a:t>
            </a:r>
            <a:r>
              <a:rPr lang="en-US" altLang="en-US" dirty="0"/>
              <a:t>() </a:t>
            </a:r>
          </a:p>
          <a:p>
            <a:r>
              <a:rPr lang="en-US" altLang="en-US" dirty="0"/>
              <a:t>{ return team; } </a:t>
            </a:r>
          </a:p>
          <a:p>
            <a:r>
              <a:rPr lang="en-US" altLang="en-US" dirty="0"/>
              <a:t>public void </a:t>
            </a:r>
            <a:r>
              <a:rPr lang="en-US" altLang="en-US" dirty="0" err="1"/>
              <a:t>setTeam</a:t>
            </a:r>
            <a:r>
              <a:rPr lang="en-US" altLang="en-US" dirty="0"/>
              <a:t>(Team team) </a:t>
            </a:r>
          </a:p>
          <a:p>
            <a:r>
              <a:rPr lang="en-US" altLang="en-US" dirty="0"/>
              <a:t>{ </a:t>
            </a:r>
            <a:r>
              <a:rPr lang="en-US" altLang="en-US" dirty="0" err="1"/>
              <a:t>this.team</a:t>
            </a:r>
            <a:r>
              <a:rPr lang="en-US" altLang="en-US" dirty="0"/>
              <a:t> = team; } </a:t>
            </a:r>
          </a:p>
          <a:p>
            <a:r>
              <a:rPr lang="en-US" altLang="en-US" dirty="0"/>
              <a:t>public </a:t>
            </a:r>
            <a:r>
              <a:rPr lang="en-US" altLang="en-US" b="1" dirty="0"/>
              <a:t>Map&lt;Team, Integer&gt; </a:t>
            </a:r>
            <a:r>
              <a:rPr lang="en-US" altLang="en-US" dirty="0" err="1"/>
              <a:t>getRunsScored</a:t>
            </a:r>
            <a:r>
              <a:rPr lang="en-US" altLang="en-US" dirty="0"/>
              <a:t>()</a:t>
            </a:r>
          </a:p>
          <a:p>
            <a:r>
              <a:rPr lang="en-US" altLang="en-US" dirty="0"/>
              <a:t>{ return </a:t>
            </a:r>
            <a:r>
              <a:rPr lang="en-US" altLang="en-US" dirty="0" err="1"/>
              <a:t>runsScored</a:t>
            </a:r>
            <a:r>
              <a:rPr lang="en-US" altLang="en-US" dirty="0"/>
              <a:t>; }</a:t>
            </a:r>
          </a:p>
          <a:p>
            <a:r>
              <a:rPr lang="en-US" altLang="en-US" dirty="0"/>
              <a:t>public void </a:t>
            </a:r>
            <a:r>
              <a:rPr lang="en-US" altLang="en-US" dirty="0" err="1"/>
              <a:t>setRunsScored</a:t>
            </a:r>
            <a:r>
              <a:rPr lang="en-US" altLang="en-US" dirty="0"/>
              <a:t>(</a:t>
            </a:r>
            <a:r>
              <a:rPr lang="en-US" altLang="en-US" b="1" dirty="0"/>
              <a:t>Map&lt;Team, Integer&gt; </a:t>
            </a:r>
            <a:r>
              <a:rPr lang="en-US" altLang="en-US" dirty="0" err="1"/>
              <a:t>runsScored</a:t>
            </a:r>
            <a:r>
              <a:rPr lang="en-US" altLang="en-US" dirty="0"/>
              <a:t>)</a:t>
            </a:r>
          </a:p>
          <a:p>
            <a:r>
              <a:rPr lang="en-US" altLang="en-US" dirty="0"/>
              <a:t>{ </a:t>
            </a:r>
            <a:r>
              <a:rPr lang="en-US" altLang="en-US" dirty="0" err="1"/>
              <a:t>this.runsScored</a:t>
            </a:r>
            <a:r>
              <a:rPr lang="en-US" altLang="en-US" dirty="0"/>
              <a:t> = </a:t>
            </a:r>
            <a:r>
              <a:rPr lang="en-US" altLang="en-US" dirty="0" err="1"/>
              <a:t>runsScored</a:t>
            </a:r>
            <a:r>
              <a:rPr lang="en-US" altLang="en-US" dirty="0"/>
              <a:t>; } </a:t>
            </a:r>
          </a:p>
          <a:p>
            <a:r>
              <a:rPr lang="en-US" altLang="en-US" dirty="0"/>
              <a:t>@Override public String </a:t>
            </a:r>
            <a:r>
              <a:rPr lang="en-US" altLang="en-US" dirty="0" err="1"/>
              <a:t>toString</a:t>
            </a:r>
            <a:r>
              <a:rPr lang="en-US" altLang="en-US" dirty="0"/>
              <a:t>()</a:t>
            </a:r>
          </a:p>
          <a:p>
            <a:r>
              <a:rPr lang="en-US" altLang="en-US" dirty="0"/>
              <a:t>{ return "[Name = " + </a:t>
            </a:r>
            <a:r>
              <a:rPr lang="en-US" altLang="en-US" dirty="0" err="1"/>
              <a:t>getName</a:t>
            </a:r>
            <a:r>
              <a:rPr lang="en-US" altLang="en-US" dirty="0"/>
              <a:t>() + " , Team Name = " + </a:t>
            </a:r>
            <a:r>
              <a:rPr lang="en-US" altLang="en-US" dirty="0" err="1"/>
              <a:t>getTeam</a:t>
            </a:r>
            <a:r>
              <a:rPr lang="en-US" altLang="en-US" dirty="0"/>
              <a:t>().</a:t>
            </a:r>
            <a:r>
              <a:rPr lang="en-US" altLang="en-US" dirty="0" err="1"/>
              <a:t>getName</a:t>
            </a:r>
            <a:r>
              <a:rPr lang="en-US" altLang="en-US" dirty="0"/>
              <a:t>() + ", </a:t>
            </a:r>
            <a:r>
              <a:rPr lang="en-US" altLang="en-US" dirty="0" err="1"/>
              <a:t>RunsScored</a:t>
            </a:r>
            <a:r>
              <a:rPr lang="en-US" altLang="en-US" dirty="0"/>
              <a:t> = " + </a:t>
            </a:r>
            <a:r>
              <a:rPr lang="en-US" altLang="en-US" dirty="0" err="1"/>
              <a:t>runsScoredAsString</a:t>
            </a:r>
            <a:r>
              <a:rPr lang="en-US" altLang="en-US" dirty="0"/>
              <a:t>() + "]"; </a:t>
            </a:r>
          </a:p>
          <a:p>
            <a:r>
              <a:rPr lang="en-US" altLang="en-US" dirty="0"/>
              <a:t>} </a:t>
            </a:r>
          </a:p>
          <a:p>
            <a:r>
              <a:rPr lang="en-US" altLang="en-US" dirty="0"/>
              <a:t>private String </a:t>
            </a:r>
            <a:r>
              <a:rPr lang="en-US" altLang="en-US" dirty="0" err="1"/>
              <a:t>runsScoredAsString</a:t>
            </a:r>
            <a:r>
              <a:rPr lang="en-US" altLang="en-US" dirty="0"/>
              <a:t>(){</a:t>
            </a:r>
          </a:p>
          <a:p>
            <a:r>
              <a:rPr lang="en-US" altLang="en-US" dirty="0"/>
              <a:t> if (</a:t>
            </a:r>
            <a:r>
              <a:rPr lang="en-US" altLang="en-US" dirty="0" err="1"/>
              <a:t>runsScored</a:t>
            </a:r>
            <a:r>
              <a:rPr lang="en-US" altLang="en-US" dirty="0"/>
              <a:t> == null || </a:t>
            </a:r>
            <a:r>
              <a:rPr lang="en-US" altLang="en-US" dirty="0" err="1"/>
              <a:t>runsScored.isEmpty</a:t>
            </a:r>
            <a:r>
              <a:rPr lang="en-US" altLang="en-US" dirty="0"/>
              <a:t>()){ return ""; } </a:t>
            </a:r>
          </a:p>
          <a:p>
            <a:r>
              <a:rPr lang="en-US" altLang="en-US" dirty="0" err="1"/>
              <a:t>StringBuilder</a:t>
            </a:r>
            <a:r>
              <a:rPr lang="en-US" altLang="en-US" dirty="0"/>
              <a:t> result = new </a:t>
            </a:r>
            <a:r>
              <a:rPr lang="en-US" altLang="en-US" dirty="0" err="1"/>
              <a:t>StringBuilder</a:t>
            </a:r>
            <a:r>
              <a:rPr lang="en-US" altLang="en-US" dirty="0"/>
              <a:t>(); </a:t>
            </a:r>
          </a:p>
          <a:p>
            <a:r>
              <a:rPr lang="en-US" altLang="en-US" dirty="0" err="1"/>
              <a:t>result.append</a:t>
            </a:r>
            <a:r>
              <a:rPr lang="en-US" altLang="en-US" dirty="0"/>
              <a:t>("["); </a:t>
            </a:r>
          </a:p>
          <a:p>
            <a:r>
              <a:rPr lang="en-US" altLang="en-US" dirty="0"/>
              <a:t>Iterator&lt;</a:t>
            </a:r>
            <a:r>
              <a:rPr lang="en-US" altLang="en-US" dirty="0" err="1"/>
              <a:t>Map.Entry</a:t>
            </a:r>
            <a:r>
              <a:rPr lang="en-US" altLang="en-US" dirty="0"/>
              <a:t>&lt;Team, Integer&gt;&gt;  iterator = </a:t>
            </a:r>
            <a:r>
              <a:rPr lang="en-US" altLang="en-US" dirty="0" err="1"/>
              <a:t>runsScored.entrySet</a:t>
            </a:r>
            <a:r>
              <a:rPr lang="en-US" altLang="en-US" dirty="0"/>
              <a:t>().iterator(); </a:t>
            </a:r>
          </a:p>
          <a:p>
            <a:r>
              <a:rPr lang="en-US" altLang="en-US" dirty="0"/>
              <a:t>while(</a:t>
            </a:r>
            <a:r>
              <a:rPr lang="en-US" altLang="en-US" dirty="0" err="1"/>
              <a:t>iterator.hasNext</a:t>
            </a:r>
            <a:r>
              <a:rPr lang="en-US" altLang="en-US" dirty="0"/>
              <a:t>())</a:t>
            </a:r>
          </a:p>
          <a:p>
            <a:r>
              <a:rPr lang="en-US" altLang="en-US" dirty="0"/>
              <a:t>{ </a:t>
            </a:r>
            <a:r>
              <a:rPr lang="en-US" altLang="en-US" dirty="0" err="1"/>
              <a:t>Map.Entry</a:t>
            </a:r>
            <a:r>
              <a:rPr lang="en-US" altLang="en-US" dirty="0"/>
              <a:t>&lt;Team, Integer&gt; entry = </a:t>
            </a:r>
            <a:r>
              <a:rPr lang="en-US" altLang="en-US" dirty="0" err="1"/>
              <a:t>iterator.next</a:t>
            </a:r>
            <a:r>
              <a:rPr lang="en-US" altLang="en-US" dirty="0"/>
              <a:t>(); </a:t>
            </a:r>
          </a:p>
          <a:p>
            <a:r>
              <a:rPr lang="en-US" altLang="en-US" dirty="0" err="1"/>
              <a:t>result.append</a:t>
            </a:r>
            <a:r>
              <a:rPr lang="en-US" altLang="en-US" dirty="0"/>
              <a:t>("{" + </a:t>
            </a:r>
            <a:r>
              <a:rPr lang="en-US" altLang="en-US" dirty="0" err="1"/>
              <a:t>entry.getKey</a:t>
            </a:r>
            <a:r>
              <a:rPr lang="en-US" altLang="en-US" dirty="0"/>
              <a:t>().</a:t>
            </a:r>
            <a:r>
              <a:rPr lang="en-US" altLang="en-US" dirty="0" err="1"/>
              <a:t>getName</a:t>
            </a:r>
            <a:r>
              <a:rPr lang="en-US" altLang="en-US" dirty="0"/>
              <a:t>() + "," + </a:t>
            </a:r>
            <a:r>
              <a:rPr lang="en-US" altLang="en-US" dirty="0" err="1"/>
              <a:t>entry.getValue</a:t>
            </a:r>
            <a:r>
              <a:rPr lang="en-US" altLang="en-US" dirty="0"/>
              <a:t>() + "}"); </a:t>
            </a:r>
          </a:p>
          <a:p>
            <a:r>
              <a:rPr lang="en-US" altLang="en-US" dirty="0"/>
              <a:t>} </a:t>
            </a:r>
          </a:p>
          <a:p>
            <a:r>
              <a:rPr lang="en-US" altLang="en-US" dirty="0" err="1"/>
              <a:t>result.append</a:t>
            </a:r>
            <a:r>
              <a:rPr lang="en-US" altLang="en-US" dirty="0"/>
              <a:t>("]"); </a:t>
            </a:r>
          </a:p>
          <a:p>
            <a:r>
              <a:rPr lang="en-US" altLang="en-US" dirty="0"/>
              <a:t>return </a:t>
            </a:r>
            <a:r>
              <a:rPr lang="en-US" altLang="en-US" dirty="0" err="1"/>
              <a:t>result.toString</a:t>
            </a:r>
            <a:r>
              <a:rPr lang="en-US" altLang="en-US" dirty="0"/>
              <a:t>(); </a:t>
            </a:r>
          </a:p>
          <a:p>
            <a:r>
              <a:rPr lang="en-US" altLang="en-US" dirty="0"/>
              <a:t>} }</a:t>
            </a:r>
          </a:p>
          <a:p>
            <a:endParaRPr lang="en-US" altLang="en-US" dirty="0"/>
          </a:p>
        </p:txBody>
      </p:sp>
    </p:spTree>
    <p:extLst>
      <p:ext uri="{BB962C8B-B14F-4D97-AF65-F5344CB8AC3E}">
        <p14:creationId xmlns:p14="http://schemas.microsoft.com/office/powerpoint/2010/main" val="3454217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player-team.xml</a:t>
            </a:r>
            <a:r>
              <a:rPr lang="en-US" altLang="en-US" dirty="0"/>
              <a:t> </a:t>
            </a:r>
          </a:p>
          <a:p>
            <a:r>
              <a:rPr lang="en-US" altLang="en-US" dirty="0"/>
              <a:t>&lt;?xml version="1.0" encoding="UTF-8"?&gt;</a:t>
            </a:r>
          </a:p>
          <a:p>
            <a:r>
              <a:rPr lang="en-US" altLang="en-US" dirty="0"/>
              <a:t> &lt;beans&gt; </a:t>
            </a:r>
          </a:p>
          <a:p>
            <a:r>
              <a:rPr lang="en-US" altLang="en-US" dirty="0"/>
              <a:t>&lt;bean id = "</a:t>
            </a:r>
            <a:r>
              <a:rPr lang="en-US" altLang="en-US" dirty="0" err="1"/>
              <a:t>india</a:t>
            </a:r>
            <a:r>
              <a:rPr lang="en-US" altLang="en-US" dirty="0"/>
              <a:t>" class = "</a:t>
            </a:r>
            <a:r>
              <a:rPr lang="en-US" altLang="en-US" dirty="0" err="1"/>
              <a:t>net.javabeat.articles.spring.complex.Team</a:t>
            </a:r>
            <a:r>
              <a:rPr lang="en-US" altLang="en-US" dirty="0"/>
              <a:t>"&gt; </a:t>
            </a:r>
          </a:p>
          <a:p>
            <a:r>
              <a:rPr lang="en-US" altLang="en-US" dirty="0"/>
              <a:t>	&lt;property name = "name"&gt; &lt;value&gt;India&lt;/value&gt; &lt;/property&gt; </a:t>
            </a:r>
          </a:p>
          <a:p>
            <a:r>
              <a:rPr lang="en-US" altLang="en-US" dirty="0"/>
              <a:t>	&lt;property name = "players"&gt; </a:t>
            </a:r>
          </a:p>
          <a:p>
            <a:r>
              <a:rPr lang="en-US" altLang="en-US" dirty="0"/>
              <a:t>		&lt;set&gt;</a:t>
            </a:r>
          </a:p>
          <a:p>
            <a:r>
              <a:rPr lang="en-US" altLang="en-US" dirty="0"/>
              <a:t>			 &lt;ref bean = "</a:t>
            </a:r>
            <a:r>
              <a:rPr lang="en-US" altLang="en-US" dirty="0" err="1"/>
              <a:t>tendulkar</a:t>
            </a:r>
            <a:r>
              <a:rPr lang="en-US" altLang="en-US" dirty="0"/>
              <a:t>"/&gt; </a:t>
            </a:r>
          </a:p>
          <a:p>
            <a:r>
              <a:rPr lang="en-US" altLang="en-US" dirty="0"/>
              <a:t>			&lt;ref bean = "</a:t>
            </a:r>
            <a:r>
              <a:rPr lang="en-US" altLang="en-US" dirty="0" err="1"/>
              <a:t>dravid</a:t>
            </a:r>
            <a:r>
              <a:rPr lang="en-US" altLang="en-US" dirty="0"/>
              <a:t>"/&gt; </a:t>
            </a:r>
          </a:p>
          <a:p>
            <a:r>
              <a:rPr lang="en-US" altLang="en-US" dirty="0"/>
              <a:t>			&lt;ref bean = "</a:t>
            </a:r>
            <a:r>
              <a:rPr lang="en-US" altLang="en-US" dirty="0" err="1"/>
              <a:t>ganguly</a:t>
            </a:r>
            <a:r>
              <a:rPr lang="en-US" altLang="en-US" dirty="0"/>
              <a:t>"/&gt; </a:t>
            </a:r>
          </a:p>
          <a:p>
            <a:r>
              <a:rPr lang="en-US" altLang="en-US" dirty="0"/>
              <a:t>		&lt;/set&gt; </a:t>
            </a:r>
          </a:p>
          <a:p>
            <a:r>
              <a:rPr lang="en-US" altLang="en-US" dirty="0"/>
              <a:t>	&lt;/property&gt; </a:t>
            </a:r>
          </a:p>
          <a:p>
            <a:r>
              <a:rPr lang="en-US" altLang="en-US" dirty="0"/>
              <a:t>&lt;/bean&gt; </a:t>
            </a:r>
          </a:p>
          <a:p>
            <a:r>
              <a:rPr lang="en-US" altLang="en-US" dirty="0"/>
              <a:t>&lt;bean id = "</a:t>
            </a:r>
            <a:r>
              <a:rPr lang="en-US" altLang="en-US" dirty="0" err="1"/>
              <a:t>australia</a:t>
            </a:r>
            <a:r>
              <a:rPr lang="en-US" altLang="en-US" dirty="0"/>
              <a:t>" class = "</a:t>
            </a:r>
            <a:r>
              <a:rPr lang="en-US" altLang="en-US" dirty="0" err="1"/>
              <a:t>net.javabeat.articles.spring.complex.Team</a:t>
            </a:r>
            <a:r>
              <a:rPr lang="en-US" altLang="en-US" dirty="0"/>
              <a:t>"&gt; </a:t>
            </a:r>
          </a:p>
          <a:p>
            <a:r>
              <a:rPr lang="en-US" altLang="en-US" dirty="0"/>
              <a:t>	&lt;property name = "name"&gt; </a:t>
            </a:r>
          </a:p>
          <a:p>
            <a:r>
              <a:rPr lang="en-US" altLang="en-US" dirty="0"/>
              <a:t>		&lt;value&gt;Australia&lt;/value&gt; </a:t>
            </a:r>
          </a:p>
          <a:p>
            <a:r>
              <a:rPr lang="en-US" altLang="en-US" dirty="0"/>
              <a:t>	&lt;/property&gt; </a:t>
            </a:r>
          </a:p>
          <a:p>
            <a:r>
              <a:rPr lang="en-US" altLang="en-US" dirty="0"/>
              <a:t>&lt;/bean&gt; </a:t>
            </a:r>
          </a:p>
          <a:p>
            <a:r>
              <a:rPr lang="en-US" altLang="en-US" dirty="0"/>
              <a:t>&lt;bean id = "south-</a:t>
            </a:r>
            <a:r>
              <a:rPr lang="en-US" altLang="en-US" dirty="0" err="1"/>
              <a:t>africa</a:t>
            </a:r>
            <a:r>
              <a:rPr lang="en-US" altLang="en-US" dirty="0"/>
              <a:t>" class = "</a:t>
            </a:r>
            <a:r>
              <a:rPr lang="en-US" altLang="en-US" dirty="0" err="1"/>
              <a:t>net.javabeat.articles.spring.complex.Team</a:t>
            </a:r>
            <a:r>
              <a:rPr lang="en-US" altLang="en-US" dirty="0"/>
              <a:t>"&gt; </a:t>
            </a:r>
          </a:p>
          <a:p>
            <a:r>
              <a:rPr lang="en-US" altLang="en-US" dirty="0"/>
              <a:t>	&lt;property name = "name"&gt; </a:t>
            </a:r>
          </a:p>
          <a:p>
            <a:r>
              <a:rPr lang="en-US" altLang="en-US" dirty="0"/>
              <a:t>		&lt;value&gt;South Africa&lt;/value&gt; </a:t>
            </a:r>
          </a:p>
          <a:p>
            <a:r>
              <a:rPr lang="en-US" altLang="en-US" dirty="0"/>
              <a:t>	&lt;/property&gt; </a:t>
            </a:r>
          </a:p>
          <a:p>
            <a:r>
              <a:rPr lang="en-US" altLang="en-US" dirty="0"/>
              <a:t>&lt;/bean&gt; </a:t>
            </a:r>
          </a:p>
          <a:p>
            <a:r>
              <a:rPr lang="en-US" altLang="en-US" dirty="0"/>
              <a:t>&lt;bean id = "</a:t>
            </a:r>
            <a:r>
              <a:rPr lang="en-US" altLang="en-US" dirty="0" err="1"/>
              <a:t>tendulkar</a:t>
            </a:r>
            <a:r>
              <a:rPr lang="en-US" altLang="en-US" dirty="0"/>
              <a:t>" class = "</a:t>
            </a:r>
            <a:r>
              <a:rPr lang="en-US" altLang="en-US" dirty="0" err="1"/>
              <a:t>net.javabeat.articles.spring.complex.Player</a:t>
            </a:r>
            <a:r>
              <a:rPr lang="en-US" altLang="en-US" dirty="0"/>
              <a:t>"&gt; </a:t>
            </a:r>
          </a:p>
          <a:p>
            <a:r>
              <a:rPr lang="en-US" altLang="en-US" dirty="0"/>
              <a:t>	&lt;property name = "name"&gt; </a:t>
            </a:r>
          </a:p>
          <a:p>
            <a:r>
              <a:rPr lang="en-US" altLang="en-US" dirty="0"/>
              <a:t>	&lt;value&gt;Sachin Tendulkar&lt;/value&gt; </a:t>
            </a:r>
          </a:p>
          <a:p>
            <a:r>
              <a:rPr lang="en-US" altLang="en-US" dirty="0"/>
              <a:t>	&lt;/property&gt; </a:t>
            </a:r>
          </a:p>
          <a:p>
            <a:r>
              <a:rPr lang="en-US" altLang="en-US" dirty="0"/>
              <a:t>	&lt;property name = "team"&gt; </a:t>
            </a:r>
          </a:p>
          <a:p>
            <a:r>
              <a:rPr lang="en-US" altLang="en-US" dirty="0"/>
              <a:t>		&lt;ref bean = "</a:t>
            </a:r>
            <a:r>
              <a:rPr lang="en-US" altLang="en-US" dirty="0" err="1"/>
              <a:t>india</a:t>
            </a:r>
            <a:r>
              <a:rPr lang="en-US" altLang="en-US" dirty="0"/>
              <a:t>"/&gt; </a:t>
            </a:r>
          </a:p>
          <a:p>
            <a:r>
              <a:rPr lang="en-US" altLang="en-US" dirty="0"/>
              <a:t>	&lt;/property&gt; </a:t>
            </a:r>
          </a:p>
          <a:p>
            <a:r>
              <a:rPr lang="en-US" altLang="en-US" dirty="0"/>
              <a:t>	</a:t>
            </a:r>
          </a:p>
        </p:txBody>
      </p:sp>
    </p:spTree>
    <p:extLst>
      <p:ext uri="{BB962C8B-B14F-4D97-AF65-F5344CB8AC3E}">
        <p14:creationId xmlns:p14="http://schemas.microsoft.com/office/powerpoint/2010/main" val="2761116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&lt;property name = "</a:t>
            </a:r>
            <a:r>
              <a:rPr lang="en-US" altLang="en-US" dirty="0" err="1"/>
              <a:t>runsScored</a:t>
            </a:r>
            <a:r>
              <a:rPr lang="en-US" altLang="en-US" dirty="0"/>
              <a:t>"&gt; </a:t>
            </a:r>
          </a:p>
          <a:p>
            <a:r>
              <a:rPr lang="en-US" altLang="en-US" dirty="0"/>
              <a:t>		&lt;map&gt; </a:t>
            </a:r>
          </a:p>
          <a:p>
            <a:r>
              <a:rPr lang="en-US" altLang="en-US" dirty="0"/>
              <a:t>		&lt;entry&gt; </a:t>
            </a:r>
          </a:p>
          <a:p>
            <a:r>
              <a:rPr lang="en-US" altLang="en-US" dirty="0"/>
              <a:t>			&lt;key&gt;&lt;ref bean = "</a:t>
            </a:r>
            <a:r>
              <a:rPr lang="en-US" altLang="en-US" dirty="0" err="1"/>
              <a:t>australia</a:t>
            </a:r>
            <a:r>
              <a:rPr lang="en-US" altLang="en-US" dirty="0"/>
              <a:t>"/&gt;&lt;/key&gt; </a:t>
            </a:r>
          </a:p>
          <a:p>
            <a:r>
              <a:rPr lang="en-US" altLang="en-US" dirty="0"/>
              <a:t>			&lt;value&gt;5638&lt;/value&gt; </a:t>
            </a:r>
          </a:p>
          <a:p>
            <a:r>
              <a:rPr lang="en-US" altLang="en-US" dirty="0"/>
              <a:t>		&lt;/entry&gt; </a:t>
            </a:r>
          </a:p>
          <a:p>
            <a:r>
              <a:rPr lang="en-US" altLang="en-US" dirty="0"/>
              <a:t>		&lt;entry&gt; </a:t>
            </a:r>
          </a:p>
          <a:p>
            <a:r>
              <a:rPr lang="en-US" altLang="en-US" dirty="0"/>
              <a:t>			&lt;key&gt;&lt;ref bean = "south-</a:t>
            </a:r>
            <a:r>
              <a:rPr lang="en-US" altLang="en-US" dirty="0" err="1"/>
              <a:t>africa</a:t>
            </a:r>
            <a:r>
              <a:rPr lang="en-US" altLang="en-US" dirty="0"/>
              <a:t>"/&gt;&lt;/key&gt; </a:t>
            </a:r>
          </a:p>
          <a:p>
            <a:r>
              <a:rPr lang="en-US" altLang="en-US" dirty="0"/>
              <a:t>			&lt;value&gt;6383&lt;/value&gt; </a:t>
            </a:r>
          </a:p>
          <a:p>
            <a:r>
              <a:rPr lang="en-US" altLang="en-US" dirty="0"/>
              <a:t>		&lt;/entry&gt; </a:t>
            </a:r>
          </a:p>
          <a:p>
            <a:r>
              <a:rPr lang="en-US" altLang="en-US" dirty="0"/>
              <a:t>		&lt;/map&gt; </a:t>
            </a:r>
          </a:p>
          <a:p>
            <a:r>
              <a:rPr lang="en-US" altLang="en-US" dirty="0"/>
              <a:t>	&lt;/property&gt; </a:t>
            </a:r>
          </a:p>
          <a:p>
            <a:r>
              <a:rPr lang="en-US" altLang="en-US" dirty="0"/>
              <a:t>	&lt;/bean&gt; </a:t>
            </a:r>
          </a:p>
          <a:p>
            <a:r>
              <a:rPr lang="en-US" altLang="en-US" dirty="0"/>
              <a:t>&lt;bean id = "</a:t>
            </a:r>
            <a:r>
              <a:rPr lang="en-US" altLang="en-US" dirty="0" err="1"/>
              <a:t>dravid</a:t>
            </a:r>
            <a:r>
              <a:rPr lang="en-US" altLang="en-US" dirty="0"/>
              <a:t>" class = "</a:t>
            </a:r>
            <a:r>
              <a:rPr lang="en-US" altLang="en-US" dirty="0" err="1"/>
              <a:t>net.javabeat.articles.spring.complex.Player</a:t>
            </a:r>
            <a:r>
              <a:rPr lang="en-US" altLang="en-US" dirty="0"/>
              <a:t>"&gt; </a:t>
            </a:r>
          </a:p>
          <a:p>
            <a:r>
              <a:rPr lang="en-US" altLang="en-US" dirty="0"/>
              <a:t>	&lt;property name = "name"&gt; &lt;value&gt;Rahul </a:t>
            </a:r>
            <a:r>
              <a:rPr lang="en-US" altLang="en-US" dirty="0" err="1"/>
              <a:t>Dravid</a:t>
            </a:r>
            <a:r>
              <a:rPr lang="en-US" altLang="en-US" dirty="0"/>
              <a:t>&lt;/value&gt; &lt;/property&gt; </a:t>
            </a:r>
          </a:p>
          <a:p>
            <a:r>
              <a:rPr lang="en-US" altLang="en-US" dirty="0"/>
              <a:t>	&lt;property name = "team"&gt; &lt;ref bean = "</a:t>
            </a:r>
            <a:r>
              <a:rPr lang="en-US" altLang="en-US" dirty="0" err="1"/>
              <a:t>india</a:t>
            </a:r>
            <a:r>
              <a:rPr lang="en-US" altLang="en-US" dirty="0"/>
              <a:t>"/&gt; &lt;/property&gt; </a:t>
            </a:r>
          </a:p>
          <a:p>
            <a:r>
              <a:rPr lang="en-US" altLang="en-US" dirty="0"/>
              <a:t>	&lt;property name = "</a:t>
            </a:r>
            <a:r>
              <a:rPr lang="en-US" altLang="en-US" dirty="0" err="1"/>
              <a:t>runsScored</a:t>
            </a:r>
            <a:r>
              <a:rPr lang="en-US" altLang="en-US" dirty="0"/>
              <a:t>"&gt; </a:t>
            </a:r>
          </a:p>
          <a:p>
            <a:r>
              <a:rPr lang="en-US" altLang="en-US" dirty="0"/>
              <a:t>		&lt;map&gt; </a:t>
            </a:r>
          </a:p>
          <a:p>
            <a:r>
              <a:rPr lang="en-US" altLang="en-US" dirty="0"/>
              <a:t>			&lt;entry&gt; </a:t>
            </a:r>
          </a:p>
          <a:p>
            <a:r>
              <a:rPr lang="en-US" altLang="en-US" dirty="0"/>
              <a:t>				&lt;key&gt;&lt;ref bean = "</a:t>
            </a:r>
            <a:r>
              <a:rPr lang="en-US" altLang="en-US" dirty="0" err="1"/>
              <a:t>australia</a:t>
            </a:r>
            <a:r>
              <a:rPr lang="en-US" altLang="en-US" dirty="0"/>
              <a:t>"/&gt;&lt;/key&gt; </a:t>
            </a:r>
          </a:p>
          <a:p>
            <a:r>
              <a:rPr lang="en-US" altLang="en-US" dirty="0"/>
              <a:t>	&lt;value&gt;3638&lt;/value&gt; </a:t>
            </a:r>
          </a:p>
          <a:p>
            <a:r>
              <a:rPr lang="en-US" altLang="en-US" dirty="0"/>
              <a:t>			&lt;/entry&gt; </a:t>
            </a:r>
          </a:p>
          <a:p>
            <a:r>
              <a:rPr lang="en-US" altLang="en-US" dirty="0"/>
              <a:t>			&lt;entry&gt;  …</a:t>
            </a:r>
          </a:p>
          <a:p>
            <a:endParaRPr lang="en-US" altLang="en-US" dirty="0"/>
          </a:p>
          <a:p>
            <a:r>
              <a:rPr lang="en-US" altLang="en-US" dirty="0"/>
              <a:t>&lt;/bean&gt; </a:t>
            </a:r>
          </a:p>
          <a:p>
            <a:r>
              <a:rPr lang="en-US" altLang="en-US" dirty="0"/>
              <a:t>&lt;/beans&gt; </a:t>
            </a:r>
          </a:p>
          <a:p>
            <a:endParaRPr lang="en-US" altLang="en-US" dirty="0"/>
          </a:p>
        </p:txBody>
      </p:sp>
    </p:spTree>
    <p:extLst>
      <p:ext uri="{BB962C8B-B14F-4D97-AF65-F5344CB8AC3E}">
        <p14:creationId xmlns:p14="http://schemas.microsoft.com/office/powerpoint/2010/main" val="572414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body" idx="1"/>
          </p:nvPr>
        </p:nvSpPr>
        <p:spPr bwMode="auto">
          <a:xfrm>
            <a:off x="685800" y="772931"/>
            <a:ext cx="5486400" cy="7685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a:p>
            <a:r>
              <a:rPr lang="en-US" altLang="en-US" b="1" dirty="0"/>
              <a:t>Client Application</a:t>
            </a:r>
            <a:r>
              <a:rPr lang="en-US" altLang="en-US" dirty="0"/>
              <a:t> </a:t>
            </a:r>
          </a:p>
          <a:p>
            <a:r>
              <a:rPr lang="en-US" altLang="en-US" dirty="0"/>
              <a:t>Resource </a:t>
            </a:r>
            <a:r>
              <a:rPr lang="en-US" altLang="en-US" dirty="0" err="1"/>
              <a:t>resource</a:t>
            </a:r>
            <a:r>
              <a:rPr lang="en-US" altLang="en-US" dirty="0"/>
              <a:t> = new </a:t>
            </a:r>
            <a:r>
              <a:rPr lang="en-US" altLang="en-US" dirty="0" err="1"/>
              <a:t>FileSystemResource</a:t>
            </a:r>
            <a:r>
              <a:rPr lang="en-US" altLang="en-US" dirty="0"/>
              <a:t>("./</a:t>
            </a:r>
            <a:r>
              <a:rPr lang="en-US" altLang="en-US" dirty="0" err="1"/>
              <a:t>src</a:t>
            </a:r>
            <a:r>
              <a:rPr lang="en-US" altLang="en-US" dirty="0"/>
              <a:t>/resources/player-team.xml"); </a:t>
            </a:r>
          </a:p>
          <a:p>
            <a:r>
              <a:rPr lang="en-US" altLang="en-US" dirty="0" err="1"/>
              <a:t>BeanFactory</a:t>
            </a:r>
            <a:r>
              <a:rPr lang="en-US" altLang="en-US" dirty="0"/>
              <a:t> factory = new </a:t>
            </a:r>
            <a:r>
              <a:rPr lang="en-US" altLang="en-US" dirty="0" err="1"/>
              <a:t>XmlBeanFactory</a:t>
            </a:r>
            <a:r>
              <a:rPr lang="en-US" altLang="en-US" dirty="0"/>
              <a:t>(resource); </a:t>
            </a:r>
          </a:p>
          <a:p>
            <a:r>
              <a:rPr lang="en-US" altLang="en-US" dirty="0"/>
              <a:t>Team </a:t>
            </a:r>
            <a:r>
              <a:rPr lang="en-US" altLang="en-US" dirty="0" err="1"/>
              <a:t>india</a:t>
            </a:r>
            <a:r>
              <a:rPr lang="en-US" altLang="en-US" dirty="0"/>
              <a:t> = (Team)</a:t>
            </a:r>
            <a:r>
              <a:rPr lang="en-US" altLang="en-US" dirty="0" err="1"/>
              <a:t>factory.getBean</a:t>
            </a:r>
            <a:r>
              <a:rPr lang="en-US" altLang="en-US" dirty="0"/>
              <a:t>("</a:t>
            </a:r>
            <a:r>
              <a:rPr lang="en-US" altLang="en-US" dirty="0" err="1"/>
              <a:t>india</a:t>
            </a:r>
            <a:r>
              <a:rPr lang="en-US" altLang="en-US" dirty="0"/>
              <a:t>"); </a:t>
            </a:r>
          </a:p>
          <a:p>
            <a:r>
              <a:rPr lang="en-US" altLang="en-US" dirty="0" err="1"/>
              <a:t>System.out.println</a:t>
            </a:r>
            <a:r>
              <a:rPr lang="en-US" altLang="en-US" dirty="0"/>
              <a:t>(</a:t>
            </a:r>
            <a:r>
              <a:rPr lang="en-US" altLang="en-US" dirty="0" err="1"/>
              <a:t>india</a:t>
            </a:r>
            <a:r>
              <a:rPr lang="en-US" altLang="en-US" dirty="0"/>
              <a:t>); </a:t>
            </a:r>
          </a:p>
          <a:p>
            <a:r>
              <a:rPr lang="en-US" altLang="en-US" dirty="0"/>
              <a:t>Player </a:t>
            </a:r>
            <a:r>
              <a:rPr lang="en-US" altLang="en-US" dirty="0" err="1"/>
              <a:t>tendulkar</a:t>
            </a:r>
            <a:r>
              <a:rPr lang="en-US" altLang="en-US" dirty="0"/>
              <a:t> = (Player)</a:t>
            </a:r>
            <a:r>
              <a:rPr lang="en-US" altLang="en-US" dirty="0" err="1"/>
              <a:t>factory.getBean</a:t>
            </a:r>
            <a:r>
              <a:rPr lang="en-US" altLang="en-US" dirty="0"/>
              <a:t>("</a:t>
            </a:r>
            <a:r>
              <a:rPr lang="en-US" altLang="en-US" dirty="0" err="1"/>
              <a:t>tendulkar</a:t>
            </a:r>
            <a:r>
              <a:rPr lang="en-US" altLang="en-US" dirty="0"/>
              <a:t>"); </a:t>
            </a:r>
          </a:p>
          <a:p>
            <a:r>
              <a:rPr lang="en-US" altLang="en-US" dirty="0" err="1"/>
              <a:t>System.out.println</a:t>
            </a:r>
            <a:r>
              <a:rPr lang="en-US" altLang="en-US" dirty="0"/>
              <a:t>(</a:t>
            </a:r>
            <a:r>
              <a:rPr lang="en-US" altLang="en-US" dirty="0" err="1"/>
              <a:t>tendulkar</a:t>
            </a:r>
            <a:r>
              <a:rPr lang="en-US" altLang="en-US" dirty="0"/>
              <a:t>); </a:t>
            </a:r>
          </a:p>
          <a:p>
            <a:r>
              <a:rPr lang="en-US" altLang="en-US" dirty="0"/>
              <a:t>Player </a:t>
            </a:r>
            <a:r>
              <a:rPr lang="en-US" altLang="en-US" dirty="0" err="1"/>
              <a:t>dravid</a:t>
            </a:r>
            <a:r>
              <a:rPr lang="en-US" altLang="en-US" dirty="0"/>
              <a:t> = (Player)</a:t>
            </a:r>
            <a:r>
              <a:rPr lang="en-US" altLang="en-US" dirty="0" err="1"/>
              <a:t>factory.getBean</a:t>
            </a:r>
            <a:r>
              <a:rPr lang="en-US" altLang="en-US" dirty="0"/>
              <a:t>("</a:t>
            </a:r>
            <a:r>
              <a:rPr lang="en-US" altLang="en-US" dirty="0" err="1"/>
              <a:t>dravid</a:t>
            </a:r>
            <a:r>
              <a:rPr lang="en-US" altLang="en-US" dirty="0"/>
              <a:t>"); </a:t>
            </a:r>
          </a:p>
          <a:p>
            <a:r>
              <a:rPr lang="en-US" altLang="en-US" dirty="0" err="1"/>
              <a:t>System.out.println</a:t>
            </a:r>
            <a:r>
              <a:rPr lang="en-US" altLang="en-US" dirty="0"/>
              <a:t>(</a:t>
            </a:r>
            <a:r>
              <a:rPr lang="en-US" altLang="en-US" dirty="0" err="1"/>
              <a:t>dravid</a:t>
            </a:r>
            <a:r>
              <a:rPr lang="en-US" altLang="en-US" dirty="0"/>
              <a:t>); </a:t>
            </a:r>
          </a:p>
          <a:p>
            <a:r>
              <a:rPr lang="en-US" altLang="en-US" dirty="0"/>
              <a:t>Player </a:t>
            </a:r>
            <a:r>
              <a:rPr lang="en-US" altLang="en-US" dirty="0" err="1"/>
              <a:t>ganguly</a:t>
            </a:r>
            <a:r>
              <a:rPr lang="en-US" altLang="en-US" dirty="0"/>
              <a:t> = (Player)</a:t>
            </a:r>
            <a:r>
              <a:rPr lang="en-US" altLang="en-US" dirty="0" err="1"/>
              <a:t>factory.getBean</a:t>
            </a:r>
            <a:r>
              <a:rPr lang="en-US" altLang="en-US" dirty="0"/>
              <a:t>("</a:t>
            </a:r>
            <a:r>
              <a:rPr lang="en-US" altLang="en-US" dirty="0" err="1"/>
              <a:t>ganguly</a:t>
            </a:r>
            <a:r>
              <a:rPr lang="en-US" altLang="en-US" dirty="0"/>
              <a:t>"); </a:t>
            </a:r>
          </a:p>
          <a:p>
            <a:r>
              <a:rPr lang="en-US" altLang="en-US" dirty="0" err="1"/>
              <a:t>System.out.println</a:t>
            </a:r>
            <a:r>
              <a:rPr lang="en-US" altLang="en-US" dirty="0"/>
              <a:t>(</a:t>
            </a:r>
            <a:r>
              <a:rPr lang="en-US" altLang="en-US" dirty="0" err="1"/>
              <a:t>ganguly</a:t>
            </a:r>
            <a:r>
              <a:rPr lang="en-US" altLang="en-US" dirty="0"/>
              <a:t>); </a:t>
            </a:r>
          </a:p>
          <a:p>
            <a:endParaRPr lang="en-US" altLang="en-US" dirty="0"/>
          </a:p>
          <a:p>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255566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4400"/>
            <a:fld id="{F7021451-1387-4CA6-816F-3879F97B5CBC}" type="slidenum">
              <a:rPr lang="en-US" smtClean="0">
                <a:solidFill>
                  <a:prstClr val="black"/>
                </a:solidFill>
              </a:rPr>
              <a:pPr defTabSz="914400"/>
              <a:t>51</a:t>
            </a:fld>
            <a:endParaRPr lang="en-US">
              <a:solidFill>
                <a:prstClr val="black"/>
              </a:solidFill>
            </a:endParaRPr>
          </a:p>
        </p:txBody>
      </p:sp>
    </p:spTree>
    <p:extLst>
      <p:ext uri="{BB962C8B-B14F-4D97-AF65-F5344CB8AC3E}">
        <p14:creationId xmlns:p14="http://schemas.microsoft.com/office/powerpoint/2010/main" val="427036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63449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Example code illustrating the usage of ‘Life Cycle Interfaces’</a:t>
            </a:r>
          </a:p>
          <a:p>
            <a:endParaRPr lang="en-US" altLang="en-US" dirty="0"/>
          </a:p>
          <a:p>
            <a:r>
              <a:rPr lang="en-US" altLang="en-US" dirty="0"/>
              <a:t>import </a:t>
            </a:r>
            <a:r>
              <a:rPr lang="en-US" altLang="en-US" dirty="0" err="1"/>
              <a:t>org.springframework.beans.factory</a:t>
            </a:r>
            <a:r>
              <a:rPr lang="en-US" altLang="en-US" dirty="0"/>
              <a:t>.*;</a:t>
            </a:r>
          </a:p>
          <a:p>
            <a:r>
              <a:rPr lang="en-US" altLang="en-US" dirty="0"/>
              <a:t> public class Employee implements </a:t>
            </a:r>
            <a:r>
              <a:rPr lang="en-US" altLang="en-US" dirty="0" err="1"/>
              <a:t>InitializingBean</a:t>
            </a:r>
            <a:r>
              <a:rPr lang="en-US" altLang="en-US" dirty="0"/>
              <a:t>, </a:t>
            </a:r>
            <a:r>
              <a:rPr lang="en-US" altLang="en-US" dirty="0" err="1"/>
              <a:t>DisposableBean</a:t>
            </a:r>
            <a:endParaRPr lang="en-US" altLang="en-US" dirty="0"/>
          </a:p>
          <a:p>
            <a:r>
              <a:rPr lang="en-US" altLang="en-US" dirty="0"/>
              <a:t>{ </a:t>
            </a:r>
          </a:p>
          <a:p>
            <a:r>
              <a:rPr lang="en-US" altLang="en-US" dirty="0"/>
              <a:t>private String name; </a:t>
            </a:r>
          </a:p>
          <a:p>
            <a:r>
              <a:rPr lang="en-US" altLang="en-US" dirty="0"/>
              <a:t>private String id; </a:t>
            </a:r>
          </a:p>
          <a:p>
            <a:r>
              <a:rPr lang="en-US" altLang="en-US" dirty="0"/>
              <a:t>public void </a:t>
            </a:r>
            <a:r>
              <a:rPr lang="en-US" altLang="en-US" dirty="0" err="1"/>
              <a:t>afterPropertiesSet</a:t>
            </a:r>
            <a:r>
              <a:rPr lang="en-US" altLang="en-US" dirty="0"/>
              <a:t>() throws Exception </a:t>
            </a:r>
            <a:br>
              <a:rPr lang="en-US" altLang="en-US" dirty="0"/>
            </a:br>
            <a:r>
              <a:rPr lang="en-US" altLang="en-US" dirty="0"/>
              <a:t>	{ </a:t>
            </a:r>
            <a:r>
              <a:rPr lang="en-US" altLang="en-US" dirty="0" err="1"/>
              <a:t>System.out.println</a:t>
            </a:r>
            <a:r>
              <a:rPr lang="en-US" altLang="en-US" dirty="0"/>
              <a:t>("Employee-&gt;</a:t>
            </a:r>
            <a:r>
              <a:rPr lang="en-US" altLang="en-US" dirty="0" err="1"/>
              <a:t>afterPropertiesSet</a:t>
            </a:r>
            <a:r>
              <a:rPr lang="en-US" altLang="en-US" dirty="0"/>
              <a:t>() method called"); } </a:t>
            </a:r>
          </a:p>
          <a:p>
            <a:r>
              <a:rPr lang="en-US" altLang="en-US" dirty="0"/>
              <a:t>public void destroy() throws Exception </a:t>
            </a:r>
          </a:p>
          <a:p>
            <a:r>
              <a:rPr lang="en-US" altLang="en-US" dirty="0"/>
              <a:t>	{ </a:t>
            </a:r>
          </a:p>
          <a:p>
            <a:r>
              <a:rPr lang="en-US" altLang="en-US" dirty="0"/>
              <a:t>	</a:t>
            </a:r>
            <a:r>
              <a:rPr lang="en-US" altLang="en-US" dirty="0" err="1"/>
              <a:t>System.out.println</a:t>
            </a:r>
            <a:r>
              <a:rPr lang="en-US" altLang="en-US" dirty="0"/>
              <a:t>("Employee-&gt;destroy() method called"); </a:t>
            </a:r>
          </a:p>
          <a:p>
            <a:r>
              <a:rPr lang="en-US" altLang="en-US" dirty="0"/>
              <a:t>	} </a:t>
            </a:r>
          </a:p>
          <a:p>
            <a:r>
              <a:rPr lang="en-US" altLang="en-US" dirty="0"/>
              <a:t>} </a:t>
            </a:r>
          </a:p>
          <a:p>
            <a:endParaRPr lang="en-US" altLang="en-US" dirty="0"/>
          </a:p>
        </p:txBody>
      </p:sp>
    </p:spTree>
    <p:extLst>
      <p:ext uri="{BB962C8B-B14F-4D97-AF65-F5344CB8AC3E}">
        <p14:creationId xmlns:p14="http://schemas.microsoft.com/office/powerpoint/2010/main" val="3970137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Example code – controlling the order of creation of Beans</a:t>
            </a:r>
          </a:p>
          <a:p>
            <a:r>
              <a:rPr lang="en-US" altLang="en-US" dirty="0"/>
              <a:t>&lt;bean id = "joseph" class = "</a:t>
            </a:r>
            <a:r>
              <a:rPr lang="en-US" altLang="en-US" dirty="0" err="1"/>
              <a:t>spring.complex.Employee</a:t>
            </a:r>
            <a:r>
              <a:rPr lang="en-US" altLang="en-US" dirty="0"/>
              <a:t>" depends-on = "admin"&gt; </a:t>
            </a:r>
          </a:p>
          <a:p>
            <a:r>
              <a:rPr lang="en-US" altLang="en-US" dirty="0"/>
              <a:t>&lt;/bean&gt; </a:t>
            </a:r>
          </a:p>
          <a:p>
            <a:r>
              <a:rPr lang="en-US" altLang="en-US" dirty="0"/>
              <a:t>&lt;bean id = "admin" class = "</a:t>
            </a:r>
            <a:r>
              <a:rPr lang="en-US" altLang="en-US" dirty="0" err="1"/>
              <a:t>spring.complex.Department</a:t>
            </a:r>
            <a:r>
              <a:rPr lang="en-US" altLang="en-US" dirty="0"/>
              <a:t>" depends-on = "oracle"&gt; </a:t>
            </a:r>
          </a:p>
          <a:p>
            <a:r>
              <a:rPr lang="en-US" altLang="en-US" dirty="0"/>
              <a:t>&lt;/bean&gt; </a:t>
            </a:r>
          </a:p>
          <a:p>
            <a:r>
              <a:rPr lang="en-US" altLang="en-US" dirty="0"/>
              <a:t>&lt;bean id = "oracle" class = "</a:t>
            </a:r>
            <a:r>
              <a:rPr lang="en-US" altLang="en-US" dirty="0" err="1"/>
              <a:t>spring.complex.Organisation</a:t>
            </a:r>
            <a:r>
              <a:rPr lang="en-US" altLang="en-US" dirty="0"/>
              <a:t>"&gt; </a:t>
            </a:r>
          </a:p>
          <a:p>
            <a:r>
              <a:rPr lang="en-US" altLang="en-US" dirty="0"/>
              <a:t>&lt;/bean&gt; </a:t>
            </a:r>
          </a:p>
          <a:p>
            <a:endParaRPr lang="en-US" altLang="en-US" dirty="0"/>
          </a:p>
          <a:p>
            <a:endParaRPr lang="en-US" altLang="en-US" b="1" dirty="0"/>
          </a:p>
          <a:p>
            <a:r>
              <a:rPr lang="en-US" altLang="en-US" b="1" dirty="0"/>
              <a:t>Example for “Static” Factory method:</a:t>
            </a:r>
          </a:p>
          <a:p>
            <a:r>
              <a:rPr lang="en-US" altLang="en-US" dirty="0"/>
              <a:t>&lt;bean id = "</a:t>
            </a:r>
            <a:r>
              <a:rPr lang="en-US" altLang="en-US" dirty="0" err="1"/>
              <a:t>india</a:t>
            </a:r>
            <a:r>
              <a:rPr lang="en-US" altLang="en-US" dirty="0"/>
              <a:t>" class = "</a:t>
            </a:r>
            <a:r>
              <a:rPr lang="en-US" altLang="en-US" dirty="0" err="1"/>
              <a:t>spring.complex.TeamFactory</a:t>
            </a:r>
            <a:r>
              <a:rPr lang="en-US" altLang="en-US" dirty="0"/>
              <a:t>" factory-method = "</a:t>
            </a:r>
            <a:r>
              <a:rPr lang="en-US" altLang="en-US" dirty="0" err="1"/>
              <a:t>getCountryUsingStaticMethod</a:t>
            </a:r>
            <a:r>
              <a:rPr lang="en-US" altLang="en-US" dirty="0"/>
              <a:t>"&gt; </a:t>
            </a:r>
          </a:p>
          <a:p>
            <a:r>
              <a:rPr lang="en-US" altLang="en-US" dirty="0"/>
              <a:t>&lt;property name = "name"&gt; </a:t>
            </a:r>
          </a:p>
          <a:p>
            <a:r>
              <a:rPr lang="en-US" altLang="en-US" dirty="0"/>
              <a:t>	&lt;value&gt;India&lt;/value&gt; </a:t>
            </a:r>
          </a:p>
          <a:p>
            <a:r>
              <a:rPr lang="en-US" altLang="en-US" dirty="0"/>
              <a:t>&lt;/property&gt; </a:t>
            </a:r>
          </a:p>
          <a:p>
            <a:r>
              <a:rPr lang="en-US" altLang="en-US" dirty="0"/>
              <a:t>&lt;/bean&gt; </a:t>
            </a:r>
          </a:p>
          <a:p>
            <a:endParaRPr lang="en-US" altLang="en-US" dirty="0"/>
          </a:p>
        </p:txBody>
      </p:sp>
    </p:spTree>
    <p:extLst>
      <p:ext uri="{BB962C8B-B14F-4D97-AF65-F5344CB8AC3E}">
        <p14:creationId xmlns:p14="http://schemas.microsoft.com/office/powerpoint/2010/main" val="2765779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Note: The</a:t>
            </a:r>
            <a:r>
              <a:rPr lang="en-US" altLang="en-US" b="1" dirty="0"/>
              <a:t> class</a:t>
            </a:r>
            <a:r>
              <a:rPr lang="en-US" altLang="en-US" dirty="0"/>
              <a:t> attribute must point to the name of the </a:t>
            </a:r>
            <a:r>
              <a:rPr lang="en-US" altLang="en-US" b="1" dirty="0"/>
              <a:t>Factory class</a:t>
            </a:r>
            <a:r>
              <a:rPr lang="en-US" altLang="en-US" dirty="0"/>
              <a:t> and the </a:t>
            </a:r>
            <a:r>
              <a:rPr lang="en-US" altLang="en-US" b="1" dirty="0"/>
              <a:t>factory-method</a:t>
            </a:r>
            <a:r>
              <a:rPr lang="en-US" altLang="en-US" dirty="0"/>
              <a:t> attribute must be the name of the </a:t>
            </a:r>
            <a:r>
              <a:rPr lang="en-US" altLang="en-US" b="1" dirty="0"/>
              <a:t>static method</a:t>
            </a:r>
            <a:r>
              <a:rPr lang="en-US" altLang="en-US" dirty="0"/>
              <a:t> which will return the instance. </a:t>
            </a:r>
          </a:p>
          <a:p>
            <a:endParaRPr lang="en-US" altLang="en-US" dirty="0"/>
          </a:p>
          <a:p>
            <a:r>
              <a:rPr lang="en-US" altLang="en-US" b="1" dirty="0"/>
              <a:t>Example for “ non-Static” Factory method:</a:t>
            </a:r>
          </a:p>
          <a:p>
            <a:r>
              <a:rPr lang="en-US" altLang="en-US" dirty="0"/>
              <a:t>&lt;bean id = "</a:t>
            </a:r>
            <a:r>
              <a:rPr lang="en-US" altLang="en-US" dirty="0" err="1"/>
              <a:t>teamFactoryId</a:t>
            </a:r>
            <a:r>
              <a:rPr lang="en-US" altLang="en-US" dirty="0"/>
              <a:t>" class = "</a:t>
            </a:r>
            <a:r>
              <a:rPr lang="en-US" altLang="en-US" dirty="0" err="1"/>
              <a:t>spring.complex.TeamFactory</a:t>
            </a:r>
            <a:r>
              <a:rPr lang="en-US" altLang="en-US" dirty="0"/>
              <a:t>"&gt; </a:t>
            </a:r>
          </a:p>
          <a:p>
            <a:r>
              <a:rPr lang="en-US" altLang="en-US" dirty="0"/>
              <a:t>&lt;/bean&gt; </a:t>
            </a:r>
          </a:p>
          <a:p>
            <a:r>
              <a:rPr lang="en-US" altLang="en-US" dirty="0"/>
              <a:t>&lt;bean id = "</a:t>
            </a:r>
            <a:r>
              <a:rPr lang="en-US" altLang="en-US" dirty="0" err="1"/>
              <a:t>australia</a:t>
            </a:r>
            <a:r>
              <a:rPr lang="en-US" altLang="en-US" dirty="0"/>
              <a:t>" factory-bean = "</a:t>
            </a:r>
            <a:r>
              <a:rPr lang="en-US" altLang="en-US" dirty="0" err="1"/>
              <a:t>teamFactoryId</a:t>
            </a:r>
            <a:r>
              <a:rPr lang="en-US" altLang="en-US" dirty="0"/>
              <a:t>" factory-method = "</a:t>
            </a:r>
            <a:r>
              <a:rPr lang="en-US" altLang="en-US" dirty="0" err="1"/>
              <a:t>getCountryUsingNormalMethod</a:t>
            </a:r>
            <a:r>
              <a:rPr lang="en-US" altLang="en-US" dirty="0"/>
              <a:t>"&gt; </a:t>
            </a:r>
          </a:p>
          <a:p>
            <a:r>
              <a:rPr lang="en-US" altLang="en-US" dirty="0"/>
              <a:t>	&lt;property name = "name"&gt; &lt;value&gt;Australia&lt;/value&gt; </a:t>
            </a:r>
          </a:p>
          <a:p>
            <a:r>
              <a:rPr lang="en-US" altLang="en-US" dirty="0"/>
              <a:t>	&lt;/property&gt; </a:t>
            </a:r>
          </a:p>
          <a:p>
            <a:r>
              <a:rPr lang="en-US" altLang="en-US" dirty="0"/>
              <a:t>&lt;/bean&gt; </a:t>
            </a:r>
          </a:p>
          <a:p>
            <a:endParaRPr lang="en-US" altLang="en-US" dirty="0"/>
          </a:p>
          <a:p>
            <a:r>
              <a:rPr lang="en-US" altLang="en-US" dirty="0"/>
              <a:t>Note: The first thing to note is a Bean definition is made for the Factory class </a:t>
            </a:r>
            <a:r>
              <a:rPr lang="en-US" altLang="en-US" dirty="0" err="1"/>
              <a:t>TeamFactory</a:t>
            </a:r>
            <a:r>
              <a:rPr lang="en-US" altLang="en-US" dirty="0"/>
              <a:t> and then in the definition of the bean itself, the 'factory-bean‘ attribute points to the identifier that was previously defined with the factory-method attribute pointing to the name of the instance method that will create Team objects. </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712700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76159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Dependency Injection is a form of </a:t>
            </a:r>
            <a:r>
              <a:rPr lang="en-US" altLang="en-US" dirty="0" err="1"/>
              <a:t>IoC</a:t>
            </a:r>
            <a:r>
              <a:rPr lang="en-US" altLang="en-US" dirty="0"/>
              <a:t> that removes explicit dependence on container APIs; ordinary Java methods are used to </a:t>
            </a:r>
            <a:r>
              <a:rPr lang="en-US" altLang="en-US" i="1" dirty="0"/>
              <a:t>inject</a:t>
            </a:r>
            <a:r>
              <a:rPr lang="en-US" altLang="en-US" dirty="0"/>
              <a:t> dependencies such as collaborating objects or configuration values into application object instances. Where configuration is concerned this means that while in traditional container architectures such as EJB, a component might call the container to say "where's object X, which I need to do </a:t>
            </a:r>
            <a:r>
              <a:rPr lang="en-US" altLang="en-US" dirty="0" err="1"/>
              <a:t>mywork</a:t>
            </a:r>
            <a:r>
              <a:rPr lang="en-US" altLang="en-US" dirty="0"/>
              <a:t>", with Dependency Injection the </a:t>
            </a:r>
            <a:r>
              <a:rPr lang="en-US" altLang="en-US" i="1" dirty="0"/>
              <a:t>container</a:t>
            </a:r>
            <a:r>
              <a:rPr lang="en-US" altLang="en-US" dirty="0"/>
              <a:t> figures out that the component needs an X object, and provides it to it at runtime. The container does this figuring out based on method signatures (usually JavaBean properties or constructors) and, possibly, configuration data such as XML.</a:t>
            </a:r>
          </a:p>
          <a:p>
            <a:r>
              <a:rPr lang="en-US" altLang="en-US" b="1" dirty="0"/>
              <a:t>Dependency Injection in a Software Context</a:t>
            </a:r>
            <a:r>
              <a:rPr lang="en-US" altLang="en-US" dirty="0"/>
              <a:t> Software components (Clients), are often a part of a set of collaborating components which depend upon other components (Services) to successfully complete their intended purpose. In many scenarios, they need to know “which” components to communicate with, “where” to locate them, and “how” to communicate with them. When the way such services can be accessed is changed, such changes can potentially require the source of lot of clients to be changed.</a:t>
            </a:r>
          </a:p>
          <a:p>
            <a:endParaRPr lang="en-US" altLang="en-US" dirty="0"/>
          </a:p>
          <a:p>
            <a:endParaRPr lang="en-US" altLang="en-US" dirty="0"/>
          </a:p>
        </p:txBody>
      </p:sp>
    </p:spTree>
    <p:extLst>
      <p:ext uri="{BB962C8B-B14F-4D97-AF65-F5344CB8AC3E}">
        <p14:creationId xmlns:p14="http://schemas.microsoft.com/office/powerpoint/2010/main" val="430292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4400"/>
            <a:fld id="{F7021451-1387-4CA6-816F-3879F97B5CBC}" type="slidenum">
              <a:rPr lang="en-US" smtClean="0">
                <a:solidFill>
                  <a:prstClr val="black"/>
                </a:solidFill>
              </a:rPr>
              <a:pPr defTabSz="914400"/>
              <a:t>58</a:t>
            </a:fld>
            <a:endParaRPr lang="en-US">
              <a:solidFill>
                <a:prstClr val="black"/>
              </a:solidFill>
            </a:endParaRPr>
          </a:p>
        </p:txBody>
      </p:sp>
    </p:spTree>
    <p:extLst>
      <p:ext uri="{BB962C8B-B14F-4D97-AF65-F5344CB8AC3E}">
        <p14:creationId xmlns:p14="http://schemas.microsoft.com/office/powerpoint/2010/main" val="1537237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One way of structuring the code is to let the clients embed the logic of locating and / or instantiating the services as a part of their usual logic. Another way to structure the code is to have the clients declare their dependency on services, and have some "external" piece of code assume the responsibility of locating and/or instantiating </a:t>
            </a:r>
            <a:r>
              <a:rPr lang="en-US" altLang="en-US" dirty="0" err="1"/>
              <a:t>theservices</a:t>
            </a:r>
            <a:r>
              <a:rPr lang="en-US" altLang="en-US" dirty="0"/>
              <a:t> and simply supplying the relevant service references to the clients when needed. In the latter method, client code typically is not required to be changed when the way to locate an external dependency changes. This type of implementation is considered to be an implementation of Dependency Injection and the "external" piece of code referred to earlier is likely to be either hand coded or implemented using one of a variety of DI frameworks.</a:t>
            </a:r>
          </a:p>
          <a:p>
            <a:r>
              <a:rPr lang="en-US" altLang="en-US" dirty="0"/>
              <a:t>Some DI Frameworks </a:t>
            </a:r>
          </a:p>
          <a:p>
            <a:r>
              <a:rPr lang="en-US" altLang="en-US" dirty="0">
                <a:hlinkClick r:id="rId3"/>
              </a:rPr>
              <a:t>Spring Framework</a:t>
            </a:r>
            <a:r>
              <a:rPr lang="en-US" altLang="en-US" dirty="0"/>
              <a:t> : A substantially large framework which offers a number of other capabilities apart from Dependency Injection. </a:t>
            </a:r>
          </a:p>
          <a:p>
            <a:r>
              <a:rPr lang="en-US" altLang="en-US" dirty="0" err="1">
                <a:hlinkClick r:id="rId4"/>
              </a:rPr>
              <a:t>PicoContainer</a:t>
            </a:r>
            <a:r>
              <a:rPr lang="en-US" altLang="en-US" dirty="0"/>
              <a:t> : A fairly small tightly focused DI container framework. </a:t>
            </a:r>
          </a:p>
          <a:p>
            <a:r>
              <a:rPr lang="en-US" altLang="en-US" dirty="0" err="1">
                <a:hlinkClick r:id="rId5"/>
              </a:rPr>
              <a:t>HiveMind</a:t>
            </a:r>
            <a:r>
              <a:rPr lang="en-US" altLang="en-US" dirty="0"/>
              <a:t> : Another DI container framework. </a:t>
            </a:r>
          </a:p>
          <a:p>
            <a:r>
              <a:rPr lang="en-US" altLang="en-US" dirty="0" err="1">
                <a:hlinkClick r:id="rId6"/>
              </a:rPr>
              <a:t>XWork</a:t>
            </a:r>
            <a:r>
              <a:rPr lang="en-US" altLang="en-US" dirty="0"/>
              <a:t> : Primarily a command pattern framework which very effectively leverages Dependency Injection. While it is an independent framework in its own right, it is often used in conjunction with </a:t>
            </a:r>
            <a:r>
              <a:rPr lang="en-US" altLang="en-US" dirty="0" err="1">
                <a:hlinkClick r:id="rId7"/>
              </a:rPr>
              <a:t>Webwork</a:t>
            </a:r>
            <a:r>
              <a:rPr lang="en-US" altLang="en-US" dirty="0"/>
              <a:t> </a:t>
            </a:r>
          </a:p>
          <a:p>
            <a:endParaRPr lang="en-US" altLang="en-US" dirty="0"/>
          </a:p>
        </p:txBody>
      </p:sp>
    </p:spTree>
    <p:extLst>
      <p:ext uri="{BB962C8B-B14F-4D97-AF65-F5344CB8AC3E}">
        <p14:creationId xmlns:p14="http://schemas.microsoft.com/office/powerpoint/2010/main" val="1809097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4400"/>
            <a:fld id="{F7021451-1387-4CA6-816F-3879F97B5CBC}" type="slidenum">
              <a:rPr lang="en-US" smtClean="0">
                <a:solidFill>
                  <a:prstClr val="black"/>
                </a:solidFill>
              </a:rPr>
              <a:pPr defTabSz="914400"/>
              <a:t>63</a:t>
            </a:fld>
            <a:endParaRPr lang="en-US">
              <a:solidFill>
                <a:prstClr val="black"/>
              </a:solidFill>
            </a:endParaRPr>
          </a:p>
        </p:txBody>
      </p:sp>
    </p:spTree>
    <p:extLst>
      <p:ext uri="{BB962C8B-B14F-4D97-AF65-F5344CB8AC3E}">
        <p14:creationId xmlns:p14="http://schemas.microsoft.com/office/powerpoint/2010/main" val="2876892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Employee.java</a:t>
            </a:r>
          </a:p>
          <a:p>
            <a:br>
              <a:rPr lang="en-US" altLang="en-US" dirty="0"/>
            </a:br>
            <a:r>
              <a:rPr lang="en-US" altLang="en-US" dirty="0"/>
              <a:t>public class Employee {</a:t>
            </a:r>
            <a:br>
              <a:rPr lang="en-US" altLang="en-US" dirty="0"/>
            </a:br>
            <a:r>
              <a:rPr lang="en-US" altLang="en-US" dirty="0"/>
              <a:t>private String name;</a:t>
            </a:r>
            <a:br>
              <a:rPr lang="en-US" altLang="en-US" dirty="0"/>
            </a:br>
            <a:r>
              <a:rPr lang="en-US" altLang="en-US" dirty="0"/>
              <a:t>private String </a:t>
            </a:r>
            <a:r>
              <a:rPr lang="en-US" altLang="en-US" dirty="0" err="1"/>
              <a:t>empId</a:t>
            </a:r>
            <a:r>
              <a:rPr lang="en-US" altLang="en-US" dirty="0"/>
              <a:t>;</a:t>
            </a:r>
            <a:br>
              <a:rPr lang="en-US" altLang="en-US" dirty="0"/>
            </a:br>
            <a:r>
              <a:rPr lang="en-US" altLang="en-US" dirty="0"/>
              <a:t>private Address </a:t>
            </a:r>
            <a:r>
              <a:rPr lang="en-US" altLang="en-US" dirty="0" err="1"/>
              <a:t>address</a:t>
            </a:r>
            <a:r>
              <a:rPr lang="en-US" altLang="en-US" dirty="0"/>
              <a:t>;</a:t>
            </a:r>
            <a:br>
              <a:rPr lang="en-US" altLang="en-US" dirty="0"/>
            </a:br>
            <a:r>
              <a:rPr lang="en-US" altLang="en-US" dirty="0"/>
              <a:t>public Employee(String name, String </a:t>
            </a:r>
            <a:r>
              <a:rPr lang="en-US" altLang="en-US" dirty="0" err="1"/>
              <a:t>empId</a:t>
            </a:r>
            <a:r>
              <a:rPr lang="en-US" altLang="en-US" dirty="0"/>
              <a:t>, Address address){</a:t>
            </a:r>
            <a:br>
              <a:rPr lang="en-US" altLang="en-US" dirty="0"/>
            </a:br>
            <a:r>
              <a:rPr lang="en-US" altLang="en-US" dirty="0"/>
              <a:t>this.name = name;</a:t>
            </a:r>
            <a:br>
              <a:rPr lang="en-US" altLang="en-US" dirty="0"/>
            </a:br>
            <a:r>
              <a:rPr lang="en-US" altLang="en-US" dirty="0" err="1"/>
              <a:t>this.empId</a:t>
            </a:r>
            <a:r>
              <a:rPr lang="en-US" altLang="en-US" dirty="0"/>
              <a:t> = </a:t>
            </a:r>
            <a:r>
              <a:rPr lang="en-US" altLang="en-US" dirty="0" err="1"/>
              <a:t>empId</a:t>
            </a:r>
            <a:r>
              <a:rPr lang="en-US" altLang="en-US" dirty="0"/>
              <a:t>;</a:t>
            </a:r>
            <a:br>
              <a:rPr lang="en-US" altLang="en-US" dirty="0"/>
            </a:br>
            <a:r>
              <a:rPr lang="en-US" altLang="en-US" dirty="0" err="1"/>
              <a:t>this.address</a:t>
            </a:r>
            <a:r>
              <a:rPr lang="en-US" altLang="en-US" dirty="0"/>
              <a:t> = address;</a:t>
            </a:r>
            <a:br>
              <a:rPr lang="en-US" altLang="en-US" dirty="0"/>
            </a:br>
            <a:r>
              <a:rPr lang="en-US" altLang="en-US" dirty="0"/>
              <a:t>}</a:t>
            </a:r>
            <a:br>
              <a:rPr lang="en-US" altLang="en-US" dirty="0"/>
            </a:br>
            <a:br>
              <a:rPr lang="en-US" altLang="en-US" dirty="0"/>
            </a:br>
            <a:r>
              <a:rPr lang="en-US" altLang="en-US" dirty="0"/>
              <a:t>public Address </a:t>
            </a:r>
            <a:r>
              <a:rPr lang="en-US" altLang="en-US" dirty="0" err="1"/>
              <a:t>getAddress</a:t>
            </a:r>
            <a:r>
              <a:rPr lang="en-US" altLang="en-US" dirty="0"/>
              <a:t>() {</a:t>
            </a:r>
            <a:br>
              <a:rPr lang="en-US" altLang="en-US" dirty="0"/>
            </a:br>
            <a:r>
              <a:rPr lang="en-US" altLang="en-US" dirty="0"/>
              <a:t>return address;</a:t>
            </a:r>
            <a:br>
              <a:rPr lang="en-US" altLang="en-US" dirty="0"/>
            </a:br>
            <a:r>
              <a:rPr lang="en-US" altLang="en-US" dirty="0"/>
              <a:t>}</a:t>
            </a:r>
            <a:br>
              <a:rPr lang="en-US" altLang="en-US" dirty="0"/>
            </a:br>
            <a:br>
              <a:rPr lang="en-US" altLang="en-US" dirty="0"/>
            </a:br>
            <a:r>
              <a:rPr lang="en-US" altLang="en-US" dirty="0"/>
              <a:t>public void </a:t>
            </a:r>
            <a:r>
              <a:rPr lang="en-US" altLang="en-US" dirty="0" err="1"/>
              <a:t>setAddress</a:t>
            </a:r>
            <a:r>
              <a:rPr lang="en-US" altLang="en-US" dirty="0"/>
              <a:t>(Address address) {</a:t>
            </a:r>
            <a:br>
              <a:rPr lang="en-US" altLang="en-US" dirty="0"/>
            </a:br>
            <a:r>
              <a:rPr lang="en-US" altLang="en-US" dirty="0" err="1"/>
              <a:t>this.address</a:t>
            </a:r>
            <a:r>
              <a:rPr lang="en-US" altLang="en-US" dirty="0"/>
              <a:t> = address;</a:t>
            </a:r>
            <a:br>
              <a:rPr lang="en-US" altLang="en-US" dirty="0"/>
            </a:br>
            <a:r>
              <a:rPr lang="en-US" altLang="en-US" dirty="0"/>
              <a:t>}</a:t>
            </a:r>
            <a:br>
              <a:rPr lang="en-US" altLang="en-US" dirty="0"/>
            </a:br>
            <a:br>
              <a:rPr lang="en-US" altLang="en-US" dirty="0"/>
            </a:br>
            <a:endParaRPr lang="en-US" altLang="en-US" b="1" dirty="0"/>
          </a:p>
        </p:txBody>
      </p:sp>
    </p:spTree>
    <p:extLst>
      <p:ext uri="{BB962C8B-B14F-4D97-AF65-F5344CB8AC3E}">
        <p14:creationId xmlns:p14="http://schemas.microsoft.com/office/powerpoint/2010/main" val="2258443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4400"/>
            <a:fld id="{F7021451-1387-4CA6-816F-3879F97B5CBC}" type="slidenum">
              <a:rPr lang="en-US" smtClean="0">
                <a:solidFill>
                  <a:prstClr val="black"/>
                </a:solidFill>
              </a:rPr>
              <a:pPr defTabSz="914400"/>
              <a:t>65</a:t>
            </a:fld>
            <a:endParaRPr lang="en-US">
              <a:solidFill>
                <a:prstClr val="black"/>
              </a:solidFill>
            </a:endParaRPr>
          </a:p>
        </p:txBody>
      </p:sp>
    </p:spTree>
    <p:extLst>
      <p:ext uri="{BB962C8B-B14F-4D97-AF65-F5344CB8AC3E}">
        <p14:creationId xmlns:p14="http://schemas.microsoft.com/office/powerpoint/2010/main" val="1473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43000" y="685800"/>
            <a:ext cx="4572000" cy="3429000"/>
          </a:xfrm>
          <a:prstGeom prst="rect">
            <a:avLst/>
          </a:prstGeom>
          <a:ln/>
        </p:spPr>
      </p:sp>
      <p:sp>
        <p:nvSpPr>
          <p:cNvPr id="128003" name="Rectangle 3"/>
          <p:cNvSpPr>
            <a:spLocks noGrp="1" noChangeArrowheads="1"/>
          </p:cNvSpPr>
          <p:nvPr>
            <p:ph type="body" idx="1"/>
          </p:nvPr>
        </p:nvSpPr>
        <p:spPr>
          <a:noFill/>
          <a:ln/>
        </p:spPr>
        <p:txBody>
          <a:bodyPr/>
          <a:lstStyle/>
          <a:p>
            <a:pPr eaLnBrk="1" hangingPunct="1"/>
            <a:endParaRPr lang="en-US"/>
          </a:p>
        </p:txBody>
      </p:sp>
      <p:sp>
        <p:nvSpPr>
          <p:cNvPr id="128004" name="Slide Number Placeholder 7"/>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13F790-5E35-44B5-A4E5-4FCDB3B93252}" type="slidenum">
              <a:rPr lang="en-US" smtClean="0">
                <a:latin typeface="Arial" pitchFamily="34" charset="0"/>
              </a:rPr>
              <a:pPr/>
              <a:t>5</a:t>
            </a:fld>
            <a:endParaRPr lang="en-US">
              <a:latin typeface="Arial" pitchFamily="34" charset="0"/>
            </a:endParaRPr>
          </a:p>
        </p:txBody>
      </p:sp>
    </p:spTree>
    <p:extLst>
      <p:ext uri="{BB962C8B-B14F-4D97-AF65-F5344CB8AC3E}">
        <p14:creationId xmlns:p14="http://schemas.microsoft.com/office/powerpoint/2010/main" val="3991840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body" idx="1"/>
          </p:nvPr>
        </p:nvSpPr>
        <p:spPr bwMode="auto">
          <a:xfrm>
            <a:off x="685800" y="391931"/>
            <a:ext cx="5486400" cy="8066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public String </a:t>
            </a:r>
            <a:r>
              <a:rPr lang="en-US" altLang="en-US" dirty="0" err="1"/>
              <a:t>getEmpId</a:t>
            </a:r>
            <a:r>
              <a:rPr lang="en-US" altLang="en-US" dirty="0"/>
              <a:t>() {</a:t>
            </a:r>
            <a:br>
              <a:rPr lang="en-US" altLang="en-US" dirty="0"/>
            </a:br>
            <a:r>
              <a:rPr lang="en-US" altLang="en-US" dirty="0"/>
              <a:t>return </a:t>
            </a:r>
            <a:r>
              <a:rPr lang="en-US" altLang="en-US" dirty="0" err="1"/>
              <a:t>empId</a:t>
            </a:r>
            <a:r>
              <a:rPr lang="en-US" altLang="en-US" dirty="0"/>
              <a:t>;</a:t>
            </a:r>
            <a:br>
              <a:rPr lang="en-US" altLang="en-US" dirty="0"/>
            </a:br>
            <a:r>
              <a:rPr lang="en-US" altLang="en-US" dirty="0"/>
              <a:t>}</a:t>
            </a:r>
            <a:br>
              <a:rPr lang="en-US" altLang="en-US" dirty="0"/>
            </a:br>
            <a:br>
              <a:rPr lang="en-US" altLang="en-US" dirty="0"/>
            </a:br>
            <a:r>
              <a:rPr lang="en-US" altLang="en-US" dirty="0"/>
              <a:t>public void </a:t>
            </a:r>
            <a:r>
              <a:rPr lang="en-US" altLang="en-US" dirty="0" err="1"/>
              <a:t>setEmpId</a:t>
            </a:r>
            <a:r>
              <a:rPr lang="en-US" altLang="en-US" dirty="0"/>
              <a:t>(String </a:t>
            </a:r>
            <a:r>
              <a:rPr lang="en-US" altLang="en-US" dirty="0" err="1"/>
              <a:t>empId</a:t>
            </a:r>
            <a:r>
              <a:rPr lang="en-US" altLang="en-US" dirty="0"/>
              <a:t>) {</a:t>
            </a:r>
            <a:br>
              <a:rPr lang="en-US" altLang="en-US" dirty="0"/>
            </a:br>
            <a:r>
              <a:rPr lang="en-US" altLang="en-US" dirty="0" err="1"/>
              <a:t>this.empId</a:t>
            </a:r>
            <a:r>
              <a:rPr lang="en-US" altLang="en-US" dirty="0"/>
              <a:t> = </a:t>
            </a:r>
            <a:r>
              <a:rPr lang="en-US" altLang="en-US" dirty="0" err="1"/>
              <a:t>empId</a:t>
            </a:r>
            <a:r>
              <a:rPr lang="en-US" altLang="en-US" dirty="0"/>
              <a:t>;</a:t>
            </a:r>
            <a:br>
              <a:rPr lang="en-US" altLang="en-US" dirty="0"/>
            </a:br>
            <a:r>
              <a:rPr lang="en-US" altLang="en-US" dirty="0"/>
              <a:t>}</a:t>
            </a:r>
            <a:br>
              <a:rPr lang="en-US" altLang="en-US" dirty="0"/>
            </a:br>
            <a:br>
              <a:rPr lang="en-US" altLang="en-US" dirty="0"/>
            </a:br>
            <a:r>
              <a:rPr lang="en-US" altLang="en-US" dirty="0"/>
              <a:t>public String </a:t>
            </a:r>
            <a:r>
              <a:rPr lang="en-US" altLang="en-US" dirty="0" err="1"/>
              <a:t>getName</a:t>
            </a:r>
            <a:r>
              <a:rPr lang="en-US" altLang="en-US" dirty="0"/>
              <a:t>() {</a:t>
            </a:r>
            <a:br>
              <a:rPr lang="en-US" altLang="en-US" dirty="0"/>
            </a:br>
            <a:r>
              <a:rPr lang="en-US" altLang="en-US" dirty="0"/>
              <a:t>return name;</a:t>
            </a:r>
            <a:br>
              <a:rPr lang="en-US" altLang="en-US" dirty="0"/>
            </a:br>
            <a:r>
              <a:rPr lang="en-US" altLang="en-US" dirty="0"/>
              <a:t>}</a:t>
            </a:r>
            <a:br>
              <a:rPr lang="en-US" altLang="en-US" dirty="0"/>
            </a:br>
            <a:br>
              <a:rPr lang="en-US" altLang="en-US" dirty="0"/>
            </a:br>
            <a:r>
              <a:rPr lang="en-US" altLang="en-US" dirty="0"/>
              <a:t>public void </a:t>
            </a:r>
            <a:r>
              <a:rPr lang="en-US" altLang="en-US" dirty="0" err="1"/>
              <a:t>setName</a:t>
            </a:r>
            <a:r>
              <a:rPr lang="en-US" altLang="en-US" dirty="0"/>
              <a:t>(String name) {</a:t>
            </a:r>
            <a:br>
              <a:rPr lang="en-US" altLang="en-US" dirty="0"/>
            </a:br>
            <a:r>
              <a:rPr lang="en-US" altLang="en-US" dirty="0"/>
              <a:t>this.name = name;</a:t>
            </a:r>
            <a:br>
              <a:rPr lang="en-US" altLang="en-US" dirty="0"/>
            </a:br>
            <a:r>
              <a:rPr lang="en-US" altLang="en-US" dirty="0"/>
              <a:t>} </a:t>
            </a:r>
            <a:br>
              <a:rPr lang="en-US" altLang="en-US" dirty="0"/>
            </a:br>
            <a:r>
              <a:rPr lang="en-US" altLang="en-US" dirty="0"/>
              <a:t>}</a:t>
            </a:r>
            <a:br>
              <a:rPr lang="en-US" altLang="en-US" dirty="0"/>
            </a:br>
            <a:endParaRPr lang="en-US" altLang="en-US" b="1" dirty="0"/>
          </a:p>
          <a:p>
            <a:r>
              <a:rPr lang="en-US" altLang="en-US" b="1" dirty="0"/>
              <a:t>Address.java</a:t>
            </a:r>
          </a:p>
          <a:p>
            <a:br>
              <a:rPr lang="en-US" altLang="en-US" dirty="0"/>
            </a:br>
            <a:r>
              <a:rPr lang="en-US" altLang="en-US" dirty="0"/>
              <a:t>public class Address {</a:t>
            </a:r>
            <a:br>
              <a:rPr lang="en-US" altLang="en-US" dirty="0"/>
            </a:br>
            <a:r>
              <a:rPr lang="en-US" altLang="en-US" dirty="0"/>
              <a:t>public Address(){</a:t>
            </a:r>
            <a:br>
              <a:rPr lang="en-US" altLang="en-US" dirty="0"/>
            </a:br>
            <a:br>
              <a:rPr lang="en-US" altLang="en-US" dirty="0"/>
            </a:br>
            <a:r>
              <a:rPr lang="en-US" altLang="en-US" dirty="0"/>
              <a:t>}</a:t>
            </a:r>
            <a:br>
              <a:rPr lang="en-US" altLang="en-US" dirty="0"/>
            </a:br>
            <a:r>
              <a:rPr lang="en-US" altLang="en-US" dirty="0"/>
              <a:t>private String </a:t>
            </a:r>
            <a:r>
              <a:rPr lang="en-US" altLang="en-US" u="sng" dirty="0"/>
              <a:t>street</a:t>
            </a:r>
            <a:r>
              <a:rPr lang="en-US" altLang="en-US" dirty="0"/>
              <a:t>;</a:t>
            </a:r>
            <a:br>
              <a:rPr lang="en-US" altLang="en-US" dirty="0"/>
            </a:br>
            <a:r>
              <a:rPr lang="en-US" altLang="en-US" dirty="0"/>
              <a:t>private String city;</a:t>
            </a:r>
            <a:br>
              <a:rPr lang="en-US" altLang="en-US" dirty="0"/>
            </a:br>
            <a:r>
              <a:rPr lang="en-US" altLang="en-US" dirty="0"/>
              <a:t>private String </a:t>
            </a:r>
            <a:r>
              <a:rPr lang="en-US" altLang="en-US" dirty="0" err="1"/>
              <a:t>pincode</a:t>
            </a:r>
            <a:r>
              <a:rPr lang="en-US" altLang="en-US" dirty="0"/>
              <a:t>;</a:t>
            </a:r>
            <a:br>
              <a:rPr lang="en-US" altLang="en-US" dirty="0"/>
            </a:br>
            <a:br>
              <a:rPr lang="en-US" altLang="en-US" dirty="0"/>
            </a:br>
            <a:r>
              <a:rPr lang="en-US" altLang="en-US" dirty="0"/>
              <a:t>public String </a:t>
            </a:r>
            <a:r>
              <a:rPr lang="en-US" altLang="en-US" dirty="0" err="1"/>
              <a:t>getCity</a:t>
            </a:r>
            <a:r>
              <a:rPr lang="en-US" altLang="en-US" dirty="0"/>
              <a:t>() {</a:t>
            </a:r>
            <a:br>
              <a:rPr lang="en-US" altLang="en-US" dirty="0"/>
            </a:br>
            <a:r>
              <a:rPr lang="en-US" altLang="en-US" dirty="0"/>
              <a:t>return city;</a:t>
            </a:r>
            <a:br>
              <a:rPr lang="en-US" altLang="en-US" dirty="0"/>
            </a:br>
            <a:r>
              <a:rPr lang="en-US" altLang="en-US" dirty="0"/>
              <a:t>}</a:t>
            </a:r>
            <a:br>
              <a:rPr lang="en-US" altLang="en-US" dirty="0"/>
            </a:br>
            <a:br>
              <a:rPr lang="en-US" altLang="en-US" dirty="0"/>
            </a:br>
            <a:r>
              <a:rPr lang="en-US" altLang="en-US" dirty="0"/>
              <a:t>public void </a:t>
            </a:r>
            <a:r>
              <a:rPr lang="en-US" altLang="en-US" dirty="0" err="1"/>
              <a:t>setCity</a:t>
            </a:r>
            <a:r>
              <a:rPr lang="en-US" altLang="en-US" dirty="0"/>
              <a:t>(String city) {</a:t>
            </a:r>
            <a:br>
              <a:rPr lang="en-US" altLang="en-US" dirty="0"/>
            </a:br>
            <a:r>
              <a:rPr lang="en-US" altLang="en-US" dirty="0" err="1"/>
              <a:t>this.city</a:t>
            </a:r>
            <a:r>
              <a:rPr lang="en-US" altLang="en-US" dirty="0"/>
              <a:t> = city;</a:t>
            </a:r>
            <a:br>
              <a:rPr lang="en-US" altLang="en-US" dirty="0"/>
            </a:br>
            <a:r>
              <a:rPr lang="en-US" altLang="en-US" dirty="0"/>
              <a:t>}</a:t>
            </a:r>
            <a:br>
              <a:rPr lang="en-US" altLang="en-US" dirty="0"/>
            </a:br>
            <a:br>
              <a:rPr lang="en-US" altLang="en-US" dirty="0"/>
            </a:br>
            <a:r>
              <a:rPr lang="en-US" altLang="en-US" dirty="0"/>
              <a:t>public String </a:t>
            </a:r>
            <a:r>
              <a:rPr lang="en-US" altLang="en-US" dirty="0" err="1"/>
              <a:t>getPincode</a:t>
            </a:r>
            <a:r>
              <a:rPr lang="en-US" altLang="en-US" dirty="0"/>
              <a:t>() {</a:t>
            </a:r>
            <a:br>
              <a:rPr lang="en-US" altLang="en-US" dirty="0"/>
            </a:br>
            <a:r>
              <a:rPr lang="en-US" altLang="en-US" dirty="0"/>
              <a:t>return </a:t>
            </a:r>
            <a:r>
              <a:rPr lang="en-US" altLang="en-US" dirty="0" err="1"/>
              <a:t>pincode</a:t>
            </a:r>
            <a:r>
              <a:rPr lang="en-US" altLang="en-US" dirty="0"/>
              <a:t>;</a:t>
            </a:r>
            <a:br>
              <a:rPr lang="en-US" altLang="en-US" dirty="0"/>
            </a:br>
            <a:r>
              <a:rPr lang="en-US" altLang="en-US" dirty="0"/>
              <a:t>}</a:t>
            </a:r>
            <a:br>
              <a:rPr lang="en-US" altLang="en-US" dirty="0"/>
            </a:br>
            <a:br>
              <a:rPr lang="en-US" altLang="en-US" dirty="0"/>
            </a:br>
            <a:r>
              <a:rPr lang="en-US" altLang="en-US" dirty="0"/>
              <a:t>public void </a:t>
            </a:r>
            <a:r>
              <a:rPr lang="en-US" altLang="en-US" dirty="0" err="1"/>
              <a:t>setPincode</a:t>
            </a:r>
            <a:r>
              <a:rPr lang="en-US" altLang="en-US" dirty="0"/>
              <a:t>(String </a:t>
            </a:r>
            <a:r>
              <a:rPr lang="en-US" altLang="en-US" dirty="0" err="1"/>
              <a:t>pincode</a:t>
            </a:r>
            <a:r>
              <a:rPr lang="en-US" altLang="en-US" dirty="0"/>
              <a:t>) {</a:t>
            </a:r>
            <a:br>
              <a:rPr lang="en-US" altLang="en-US" dirty="0"/>
            </a:br>
            <a:r>
              <a:rPr lang="en-US" altLang="en-US" dirty="0" err="1"/>
              <a:t>this.pincode</a:t>
            </a:r>
            <a:r>
              <a:rPr lang="en-US" altLang="en-US" dirty="0"/>
              <a:t> = </a:t>
            </a:r>
            <a:r>
              <a:rPr lang="en-US" altLang="en-US" dirty="0" err="1"/>
              <a:t>pincode</a:t>
            </a:r>
            <a:r>
              <a:rPr lang="en-US" altLang="en-US" dirty="0"/>
              <a:t>;</a:t>
            </a:r>
            <a:br>
              <a:rPr lang="en-US" altLang="en-US" dirty="0"/>
            </a:br>
            <a:r>
              <a:rPr lang="en-US" altLang="en-US" dirty="0"/>
              <a:t>}</a:t>
            </a:r>
            <a:br>
              <a:rPr lang="en-US" altLang="en-US" dirty="0"/>
            </a:br>
            <a:br>
              <a:rPr lang="en-US" altLang="en-US" dirty="0"/>
            </a:br>
            <a:endParaRPr lang="en-US" altLang="en-US" dirty="0"/>
          </a:p>
        </p:txBody>
      </p:sp>
    </p:spTree>
    <p:extLst>
      <p:ext uri="{BB962C8B-B14F-4D97-AF65-F5344CB8AC3E}">
        <p14:creationId xmlns:p14="http://schemas.microsoft.com/office/powerpoint/2010/main" val="34560942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body" idx="1"/>
          </p:nvPr>
        </p:nvSpPr>
        <p:spPr bwMode="auto">
          <a:xfrm>
            <a:off x="685800" y="468443"/>
            <a:ext cx="5486400" cy="79900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public String </a:t>
            </a:r>
            <a:r>
              <a:rPr lang="en-US" altLang="en-US" dirty="0" err="1"/>
              <a:t>getStreet</a:t>
            </a:r>
            <a:r>
              <a:rPr lang="en-US" altLang="en-US" dirty="0"/>
              <a:t>() {</a:t>
            </a:r>
            <a:br>
              <a:rPr lang="en-US" altLang="en-US" dirty="0"/>
            </a:br>
            <a:r>
              <a:rPr lang="en-US" altLang="en-US" dirty="0"/>
              <a:t>return street;</a:t>
            </a:r>
            <a:br>
              <a:rPr lang="en-US" altLang="en-US" dirty="0"/>
            </a:br>
            <a:r>
              <a:rPr lang="en-US" altLang="en-US" dirty="0"/>
              <a:t>}</a:t>
            </a:r>
            <a:br>
              <a:rPr lang="en-US" altLang="en-US" dirty="0"/>
            </a:br>
            <a:br>
              <a:rPr lang="en-US" altLang="en-US" dirty="0"/>
            </a:br>
            <a:r>
              <a:rPr lang="en-US" altLang="en-US" dirty="0"/>
              <a:t>public void </a:t>
            </a:r>
            <a:r>
              <a:rPr lang="en-US" altLang="en-US" dirty="0" err="1"/>
              <a:t>setStreet</a:t>
            </a:r>
            <a:r>
              <a:rPr lang="en-US" altLang="en-US" dirty="0"/>
              <a:t>(String street) {</a:t>
            </a:r>
            <a:br>
              <a:rPr lang="en-US" altLang="en-US" dirty="0"/>
            </a:br>
            <a:r>
              <a:rPr lang="en-US" altLang="en-US" dirty="0" err="1"/>
              <a:t>this.street</a:t>
            </a:r>
            <a:r>
              <a:rPr lang="en-US" altLang="en-US" dirty="0"/>
              <a:t> = street;</a:t>
            </a:r>
            <a:br>
              <a:rPr lang="en-US" altLang="en-US" dirty="0"/>
            </a:br>
            <a:r>
              <a:rPr lang="en-US" altLang="en-US" dirty="0"/>
              <a:t>}</a:t>
            </a:r>
            <a:br>
              <a:rPr lang="en-US" altLang="en-US" dirty="0"/>
            </a:br>
            <a:br>
              <a:rPr lang="en-US" altLang="en-US" dirty="0"/>
            </a:br>
            <a:r>
              <a:rPr lang="en-US" altLang="en-US" dirty="0"/>
              <a:t>}</a:t>
            </a:r>
            <a:br>
              <a:rPr lang="en-US" altLang="en-US" dirty="0"/>
            </a:br>
            <a:br>
              <a:rPr lang="en-US" altLang="en-US" dirty="0"/>
            </a:br>
            <a:r>
              <a:rPr lang="en-US" altLang="en-US" b="1" dirty="0"/>
              <a:t>ConstructorInjection.java</a:t>
            </a:r>
          </a:p>
          <a:p>
            <a:br>
              <a:rPr lang="en-US" altLang="en-US" dirty="0"/>
            </a:br>
            <a:r>
              <a:rPr lang="en-US" altLang="en-US" dirty="0"/>
              <a:t>import </a:t>
            </a:r>
            <a:r>
              <a:rPr lang="en-US" altLang="en-US" dirty="0" err="1"/>
              <a:t>org.springframework.beans.factory.BeanFactory</a:t>
            </a:r>
            <a:r>
              <a:rPr lang="en-US" altLang="en-US" dirty="0"/>
              <a:t>;</a:t>
            </a:r>
            <a:br>
              <a:rPr lang="en-US" altLang="en-US" dirty="0"/>
            </a:br>
            <a:r>
              <a:rPr lang="en-US" altLang="en-US" dirty="0"/>
              <a:t>import </a:t>
            </a:r>
            <a:r>
              <a:rPr lang="en-US" altLang="en-US" dirty="0" err="1"/>
              <a:t>org.springframework.beans.factory.xml.XmlBeanFactory</a:t>
            </a:r>
            <a:r>
              <a:rPr lang="en-US" altLang="en-US" dirty="0"/>
              <a:t>;</a:t>
            </a:r>
            <a:br>
              <a:rPr lang="en-US" altLang="en-US" dirty="0"/>
            </a:br>
            <a:r>
              <a:rPr lang="en-US" altLang="en-US" dirty="0"/>
              <a:t>import </a:t>
            </a:r>
            <a:r>
              <a:rPr lang="en-US" altLang="en-US" dirty="0" err="1"/>
              <a:t>org.springframework.core.io.FileSystemResource</a:t>
            </a:r>
            <a:r>
              <a:rPr lang="en-US" altLang="en-US" dirty="0"/>
              <a:t>;</a:t>
            </a:r>
            <a:br>
              <a:rPr lang="en-US" altLang="en-US" dirty="0"/>
            </a:br>
            <a:r>
              <a:rPr lang="en-US" altLang="en-US" dirty="0"/>
              <a:t>import </a:t>
            </a:r>
            <a:r>
              <a:rPr lang="en-US" altLang="en-US" dirty="0" err="1"/>
              <a:t>org.springframework.core.io.Resource</a:t>
            </a:r>
            <a:r>
              <a:rPr lang="en-US" altLang="en-US" dirty="0"/>
              <a:t>;</a:t>
            </a:r>
            <a:br>
              <a:rPr lang="en-US" altLang="en-US" dirty="0"/>
            </a:br>
            <a:br>
              <a:rPr lang="en-US" altLang="en-US" dirty="0"/>
            </a:br>
            <a:r>
              <a:rPr lang="en-US" altLang="en-US" dirty="0"/>
              <a:t>public class </a:t>
            </a:r>
            <a:r>
              <a:rPr lang="en-US" altLang="en-US" dirty="0" err="1"/>
              <a:t>ConstructorInjection</a:t>
            </a:r>
            <a:r>
              <a:rPr lang="en-US" altLang="en-US" dirty="0"/>
              <a:t> {</a:t>
            </a:r>
            <a:br>
              <a:rPr lang="en-US" altLang="en-US" dirty="0"/>
            </a:br>
            <a:r>
              <a:rPr lang="en-US" altLang="en-US" dirty="0"/>
              <a:t>public static void main(String </a:t>
            </a:r>
            <a:r>
              <a:rPr lang="en-US" altLang="en-US" dirty="0" err="1"/>
              <a:t>args</a:t>
            </a:r>
            <a:r>
              <a:rPr lang="en-US" altLang="en-US" dirty="0"/>
              <a:t>[]){</a:t>
            </a:r>
            <a:br>
              <a:rPr lang="en-US" altLang="en-US" dirty="0"/>
            </a:br>
            <a:r>
              <a:rPr lang="en-US" altLang="en-US" dirty="0"/>
              <a:t>Resource </a:t>
            </a:r>
            <a:r>
              <a:rPr lang="en-US" altLang="en-US" dirty="0" err="1"/>
              <a:t>xmlResource</a:t>
            </a:r>
            <a:r>
              <a:rPr lang="en-US" altLang="en-US" dirty="0"/>
              <a:t> = new </a:t>
            </a:r>
            <a:r>
              <a:rPr lang="en-US" altLang="en-US" dirty="0" err="1"/>
              <a:t>FileSystemResource</a:t>
            </a:r>
            <a:r>
              <a:rPr lang="en-US" altLang="en-US" dirty="0"/>
              <a:t>("applicationContext.xml");</a:t>
            </a:r>
            <a:br>
              <a:rPr lang="en-US" altLang="en-US" dirty="0"/>
            </a:br>
            <a:r>
              <a:rPr lang="en-US" altLang="en-US" dirty="0" err="1"/>
              <a:t>BeanFactory</a:t>
            </a:r>
            <a:r>
              <a:rPr lang="en-US" altLang="en-US" dirty="0"/>
              <a:t> factory = new </a:t>
            </a:r>
            <a:r>
              <a:rPr lang="en-US" altLang="en-US" dirty="0" err="1"/>
              <a:t>XmlBeanFactory</a:t>
            </a:r>
            <a:r>
              <a:rPr lang="en-US" altLang="en-US" dirty="0"/>
              <a:t>(</a:t>
            </a:r>
            <a:r>
              <a:rPr lang="en-US" altLang="en-US" dirty="0" err="1"/>
              <a:t>xmlResource</a:t>
            </a:r>
            <a:r>
              <a:rPr lang="en-US" altLang="en-US" dirty="0"/>
              <a:t>);</a:t>
            </a:r>
            <a:br>
              <a:rPr lang="en-US" altLang="en-US" dirty="0"/>
            </a:br>
            <a:r>
              <a:rPr lang="en-US" altLang="en-US" dirty="0"/>
              <a:t>Employee </a:t>
            </a:r>
            <a:r>
              <a:rPr lang="en-US" altLang="en-US" dirty="0" err="1"/>
              <a:t>employee</a:t>
            </a:r>
            <a:r>
              <a:rPr lang="en-US" altLang="en-US" dirty="0"/>
              <a:t> = (Employee)</a:t>
            </a:r>
            <a:r>
              <a:rPr lang="en-US" altLang="en-US" dirty="0" err="1"/>
              <a:t>factory.getBean</a:t>
            </a:r>
            <a:r>
              <a:rPr lang="en-US" altLang="en-US" dirty="0"/>
              <a:t>("</a:t>
            </a:r>
            <a:r>
              <a:rPr lang="en-US" altLang="en-US" dirty="0" err="1"/>
              <a:t>employeeBean</a:t>
            </a:r>
            <a:r>
              <a:rPr lang="en-US" altLang="en-US" dirty="0"/>
              <a:t>");</a:t>
            </a:r>
            <a:br>
              <a:rPr lang="en-US" altLang="en-US" dirty="0"/>
            </a:br>
            <a:r>
              <a:rPr lang="en-US" altLang="en-US" dirty="0"/>
              <a:t>Address </a:t>
            </a:r>
            <a:r>
              <a:rPr lang="en-US" altLang="en-US" dirty="0" err="1"/>
              <a:t>address</a:t>
            </a:r>
            <a:r>
              <a:rPr lang="en-US" altLang="en-US" dirty="0"/>
              <a:t> = </a:t>
            </a:r>
            <a:r>
              <a:rPr lang="en-US" altLang="en-US" dirty="0" err="1"/>
              <a:t>employee.getAddress</a:t>
            </a:r>
            <a:r>
              <a:rPr lang="en-US" altLang="en-US" dirty="0"/>
              <a:t>();</a:t>
            </a:r>
            <a:br>
              <a:rPr lang="en-US" altLang="en-US" dirty="0"/>
            </a:br>
            <a:r>
              <a:rPr lang="en-US" altLang="en-US" dirty="0" err="1"/>
              <a:t>System.out.println</a:t>
            </a:r>
            <a:r>
              <a:rPr lang="en-US" altLang="en-US" dirty="0"/>
              <a:t>(</a:t>
            </a:r>
            <a:r>
              <a:rPr lang="en-US" altLang="en-US" dirty="0" err="1"/>
              <a:t>employee.getName</a:t>
            </a:r>
            <a:r>
              <a:rPr lang="en-US" altLang="en-US" dirty="0"/>
              <a:t>());</a:t>
            </a:r>
            <a:br>
              <a:rPr lang="en-US" altLang="en-US" dirty="0"/>
            </a:br>
            <a:r>
              <a:rPr lang="en-US" altLang="en-US" dirty="0" err="1"/>
              <a:t>System.out.println</a:t>
            </a:r>
            <a:r>
              <a:rPr lang="en-US" altLang="en-US" dirty="0"/>
              <a:t>(</a:t>
            </a:r>
            <a:r>
              <a:rPr lang="en-US" altLang="en-US" dirty="0" err="1"/>
              <a:t>employee.getEmpId</a:t>
            </a:r>
            <a:r>
              <a:rPr lang="en-US" altLang="en-US" dirty="0"/>
              <a:t>());</a:t>
            </a:r>
            <a:br>
              <a:rPr lang="en-US" altLang="en-US" dirty="0"/>
            </a:br>
            <a:r>
              <a:rPr lang="en-US" altLang="en-US" dirty="0" err="1"/>
              <a:t>System.out.println</a:t>
            </a:r>
            <a:r>
              <a:rPr lang="en-US" altLang="en-US" dirty="0"/>
              <a:t>(</a:t>
            </a:r>
            <a:r>
              <a:rPr lang="en-US" altLang="en-US" dirty="0" err="1"/>
              <a:t>address.getCity</a:t>
            </a:r>
            <a:r>
              <a:rPr lang="en-US" altLang="en-US" dirty="0"/>
              <a:t>());</a:t>
            </a:r>
            <a:br>
              <a:rPr lang="en-US" altLang="en-US" dirty="0"/>
            </a:br>
            <a:r>
              <a:rPr lang="en-US" altLang="en-US" dirty="0" err="1"/>
              <a:t>System.out.println</a:t>
            </a:r>
            <a:r>
              <a:rPr lang="en-US" altLang="en-US" dirty="0"/>
              <a:t>(</a:t>
            </a:r>
            <a:r>
              <a:rPr lang="en-US" altLang="en-US" dirty="0" err="1"/>
              <a:t>address.getStreet</a:t>
            </a:r>
            <a:r>
              <a:rPr lang="en-US" altLang="en-US" dirty="0"/>
              <a:t>());</a:t>
            </a:r>
            <a:br>
              <a:rPr lang="en-US" altLang="en-US" dirty="0"/>
            </a:br>
            <a:r>
              <a:rPr lang="en-US" altLang="en-US" dirty="0" err="1"/>
              <a:t>System.out.println</a:t>
            </a:r>
            <a:r>
              <a:rPr lang="en-US" altLang="en-US" dirty="0"/>
              <a:t>(</a:t>
            </a:r>
            <a:r>
              <a:rPr lang="en-US" altLang="en-US" dirty="0" err="1"/>
              <a:t>address.getPincode</a:t>
            </a:r>
            <a:r>
              <a:rPr lang="en-US" altLang="en-US" dirty="0"/>
              <a:t>()); </a:t>
            </a:r>
            <a:br>
              <a:rPr lang="en-US" altLang="en-US" dirty="0"/>
            </a:br>
            <a:r>
              <a:rPr lang="en-US" altLang="en-US" dirty="0"/>
              <a:t>}</a:t>
            </a:r>
            <a:br>
              <a:rPr lang="en-US" altLang="en-US" dirty="0"/>
            </a:br>
            <a:r>
              <a:rPr lang="en-US" altLang="en-US" dirty="0"/>
              <a:t>}</a:t>
            </a:r>
            <a:br>
              <a:rPr lang="en-US" altLang="en-US" dirty="0"/>
            </a:br>
            <a:br>
              <a:rPr lang="en-US" altLang="en-US" dirty="0"/>
            </a:br>
            <a:r>
              <a:rPr lang="en-US" altLang="en-US" b="1" dirty="0"/>
              <a:t>applicationContext.xml</a:t>
            </a:r>
          </a:p>
          <a:p>
            <a:r>
              <a:rPr lang="en-US" altLang="en-US" dirty="0"/>
              <a:t>&lt;?xml version="1.0" encoding="UTF-8"?&gt;</a:t>
            </a:r>
            <a:br>
              <a:rPr lang="en-US" altLang="en-US" dirty="0"/>
            </a:br>
            <a:r>
              <a:rPr lang="en-US" altLang="en-US" dirty="0"/>
              <a:t>&lt;beans </a:t>
            </a:r>
            <a:r>
              <a:rPr lang="en-US" altLang="en-US" dirty="0" err="1"/>
              <a:t>xmlns</a:t>
            </a:r>
            <a:r>
              <a:rPr lang="en-US" altLang="en-US" dirty="0"/>
              <a:t>="http://www.springframework.org/schema/beans"</a:t>
            </a:r>
            <a:br>
              <a:rPr lang="en-US" altLang="en-US" dirty="0"/>
            </a:br>
            <a:r>
              <a:rPr lang="en-US" altLang="en-US" dirty="0" err="1"/>
              <a:t>xmlns:xsi</a:t>
            </a:r>
            <a:r>
              <a:rPr lang="en-US" altLang="en-US" dirty="0"/>
              <a:t>="http://www.w3.org/2001/XMLSchema-instance"</a:t>
            </a:r>
            <a:br>
              <a:rPr lang="en-US" altLang="en-US" dirty="0"/>
            </a:br>
            <a:r>
              <a:rPr lang="en-US" altLang="en-US" dirty="0" err="1"/>
              <a:t>xmlns:p</a:t>
            </a:r>
            <a:r>
              <a:rPr lang="en-US" altLang="en-US" dirty="0"/>
              <a:t>="http://www.springframework.org/schema/p"</a:t>
            </a:r>
            <a:br>
              <a:rPr lang="en-US" altLang="en-US" dirty="0"/>
            </a:br>
            <a:r>
              <a:rPr lang="en-US" altLang="en-US" dirty="0" err="1"/>
              <a:t>xmlns:aop</a:t>
            </a:r>
            <a:r>
              <a:rPr lang="en-US" altLang="en-US" dirty="0"/>
              <a:t>="http://www.springframework.org/schema/aop"</a:t>
            </a:r>
            <a:br>
              <a:rPr lang="en-US" altLang="en-US" dirty="0"/>
            </a:br>
            <a:r>
              <a:rPr lang="en-US" altLang="en-US" dirty="0" err="1"/>
              <a:t>xmlns:tx</a:t>
            </a:r>
            <a:r>
              <a:rPr lang="en-US" altLang="en-US" dirty="0"/>
              <a:t>="http://www.springframework.org/schema/tx"</a:t>
            </a:r>
            <a:br>
              <a:rPr lang="en-US" altLang="en-US" dirty="0"/>
            </a:br>
            <a:r>
              <a:rPr lang="en-US" altLang="en-US" dirty="0" err="1"/>
              <a:t>xsi:schemaLocation</a:t>
            </a:r>
            <a:r>
              <a:rPr lang="en-US" altLang="en-US" dirty="0"/>
              <a:t>="http://www.springframework.org/schema/beans http://www.springframework.org/schema/beans/spring-beans-2.5.xsd</a:t>
            </a:r>
            <a:br>
              <a:rPr lang="en-US" altLang="en-US" dirty="0"/>
            </a:br>
            <a:r>
              <a:rPr lang="en-US" altLang="en-US" dirty="0"/>
              <a:t>http://www.springframework.org/schema/aop http://www.springframework.org/schema/aop/spring-aop-2.5.xsd</a:t>
            </a:r>
            <a:br>
              <a:rPr lang="en-US" altLang="en-US" dirty="0"/>
            </a:br>
            <a:r>
              <a:rPr lang="en-US" altLang="en-US" dirty="0"/>
              <a:t>http://www.springframework.org/schema/tx http://www.springframework.org/schema/tx/spring-tx-2.5.xsd"&gt;</a:t>
            </a:r>
            <a:br>
              <a:rPr lang="en-US" altLang="en-US" dirty="0"/>
            </a:br>
            <a:endParaRPr lang="en-US" altLang="en-US" dirty="0"/>
          </a:p>
        </p:txBody>
      </p:sp>
    </p:spTree>
    <p:extLst>
      <p:ext uri="{BB962C8B-B14F-4D97-AF65-F5344CB8AC3E}">
        <p14:creationId xmlns:p14="http://schemas.microsoft.com/office/powerpoint/2010/main" val="1542618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body" idx="1"/>
          </p:nvPr>
        </p:nvSpPr>
        <p:spPr bwMode="auto">
          <a:xfrm>
            <a:off x="685800" y="315418"/>
            <a:ext cx="5486400" cy="81430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&lt;bean id="</a:t>
            </a:r>
            <a:r>
              <a:rPr lang="en-US" altLang="en-US" dirty="0" err="1"/>
              <a:t>addressBean</a:t>
            </a:r>
            <a:r>
              <a:rPr lang="en-US" altLang="en-US" dirty="0"/>
              <a:t>" class="Address"&gt;</a:t>
            </a:r>
            <a:br>
              <a:rPr lang="en-US" altLang="en-US" dirty="0"/>
            </a:br>
            <a:r>
              <a:rPr lang="en-US" altLang="en-US" dirty="0"/>
              <a:t>&lt;property name="street"&gt;</a:t>
            </a:r>
            <a:br>
              <a:rPr lang="en-US" altLang="en-US" dirty="0"/>
            </a:br>
            <a:r>
              <a:rPr lang="en-US" altLang="en-US" dirty="0"/>
              <a:t>&lt;value&gt;Street&lt;/value&gt;</a:t>
            </a:r>
            <a:br>
              <a:rPr lang="en-US" altLang="en-US" dirty="0"/>
            </a:br>
            <a:r>
              <a:rPr lang="en-US" altLang="en-US" dirty="0"/>
              <a:t>&lt;/property&gt;</a:t>
            </a:r>
            <a:br>
              <a:rPr lang="en-US" altLang="en-US" dirty="0"/>
            </a:br>
            <a:r>
              <a:rPr lang="en-US" altLang="en-US" dirty="0"/>
              <a:t>&lt;property name="city"&gt;</a:t>
            </a:r>
            <a:br>
              <a:rPr lang="en-US" altLang="en-US" dirty="0"/>
            </a:br>
            <a:r>
              <a:rPr lang="en-US" altLang="en-US" dirty="0"/>
              <a:t>&lt;value&gt;Bangalore&lt;/value&gt;</a:t>
            </a:r>
            <a:br>
              <a:rPr lang="en-US" altLang="en-US" dirty="0"/>
            </a:br>
            <a:r>
              <a:rPr lang="en-US" altLang="en-US" dirty="0"/>
              <a:t>&lt;/property&gt;</a:t>
            </a:r>
            <a:br>
              <a:rPr lang="en-US" altLang="en-US" dirty="0"/>
            </a:br>
            <a:r>
              <a:rPr lang="en-US" altLang="en-US" dirty="0"/>
              <a:t>&lt;property name="</a:t>
            </a:r>
            <a:r>
              <a:rPr lang="en-US" altLang="en-US" dirty="0" err="1"/>
              <a:t>pincode</a:t>
            </a:r>
            <a:r>
              <a:rPr lang="en-US" altLang="en-US" dirty="0"/>
              <a:t>"&gt;</a:t>
            </a:r>
            <a:br>
              <a:rPr lang="en-US" altLang="en-US" dirty="0"/>
            </a:br>
            <a:r>
              <a:rPr lang="en-US" altLang="en-US" dirty="0"/>
              <a:t>&lt;value&gt;567456&lt;/value&gt;</a:t>
            </a:r>
            <a:br>
              <a:rPr lang="en-US" altLang="en-US" dirty="0"/>
            </a:br>
            <a:r>
              <a:rPr lang="en-US" altLang="en-US" dirty="0"/>
              <a:t>&lt;/property&gt;</a:t>
            </a:r>
            <a:br>
              <a:rPr lang="en-US" altLang="en-US" dirty="0"/>
            </a:br>
            <a:r>
              <a:rPr lang="en-US" altLang="en-US" dirty="0"/>
              <a:t>&lt;/bean&gt;</a:t>
            </a:r>
            <a:br>
              <a:rPr lang="en-US" altLang="en-US" dirty="0"/>
            </a:br>
            <a:r>
              <a:rPr lang="en-US" altLang="en-US" dirty="0"/>
              <a:t>&lt;bean id="</a:t>
            </a:r>
            <a:r>
              <a:rPr lang="en-US" altLang="en-US" dirty="0" err="1"/>
              <a:t>employeeBean</a:t>
            </a:r>
            <a:r>
              <a:rPr lang="en-US" altLang="en-US" dirty="0"/>
              <a:t>" class="Employee"&gt;</a:t>
            </a:r>
            <a:br>
              <a:rPr lang="en-US" altLang="en-US" dirty="0"/>
            </a:br>
            <a:r>
              <a:rPr lang="en-US" altLang="en-US" dirty="0"/>
              <a:t>&lt;constructor-</a:t>
            </a:r>
            <a:r>
              <a:rPr lang="en-US" altLang="en-US" dirty="0" err="1"/>
              <a:t>arg</a:t>
            </a:r>
            <a:r>
              <a:rPr lang="en-US" altLang="en-US" dirty="0"/>
              <a:t> index="0" type="</a:t>
            </a:r>
            <a:r>
              <a:rPr lang="en-US" altLang="en-US" dirty="0" err="1"/>
              <a:t>java.lang.String</a:t>
            </a:r>
            <a:r>
              <a:rPr lang="en-US" altLang="en-US" dirty="0"/>
              <a:t>" value="</a:t>
            </a:r>
            <a:r>
              <a:rPr lang="en-US" altLang="en-US" dirty="0" err="1"/>
              <a:t>MyName</a:t>
            </a:r>
            <a:r>
              <a:rPr lang="en-US" altLang="en-US" dirty="0"/>
              <a:t>"/&gt;</a:t>
            </a:r>
            <a:br>
              <a:rPr lang="en-US" altLang="en-US" dirty="0"/>
            </a:br>
            <a:r>
              <a:rPr lang="en-US" altLang="en-US" dirty="0"/>
              <a:t>&lt;constructor-</a:t>
            </a:r>
            <a:r>
              <a:rPr lang="en-US" altLang="en-US" dirty="0" err="1"/>
              <a:t>arg</a:t>
            </a:r>
            <a:r>
              <a:rPr lang="en-US" altLang="en-US" dirty="0"/>
              <a:t> index="1" type="</a:t>
            </a:r>
            <a:r>
              <a:rPr lang="en-US" altLang="en-US" dirty="0" err="1"/>
              <a:t>java.lang.String</a:t>
            </a:r>
            <a:r>
              <a:rPr lang="en-US" altLang="en-US" dirty="0"/>
              <a:t>" value="001"/&gt;</a:t>
            </a:r>
            <a:br>
              <a:rPr lang="en-US" altLang="en-US" dirty="0"/>
            </a:br>
            <a:r>
              <a:rPr lang="en-US" altLang="en-US" dirty="0"/>
              <a:t>&lt;constructor-</a:t>
            </a:r>
            <a:r>
              <a:rPr lang="en-US" altLang="en-US" dirty="0" err="1"/>
              <a:t>arg</a:t>
            </a:r>
            <a:r>
              <a:rPr lang="en-US" altLang="en-US" dirty="0"/>
              <a:t> index="2"&gt;</a:t>
            </a:r>
            <a:br>
              <a:rPr lang="en-US" altLang="en-US" dirty="0"/>
            </a:br>
            <a:r>
              <a:rPr lang="en-US" altLang="en-US" dirty="0"/>
              <a:t>&lt;ref bean="</a:t>
            </a:r>
            <a:r>
              <a:rPr lang="en-US" altLang="en-US" dirty="0" err="1"/>
              <a:t>addressBean</a:t>
            </a:r>
            <a:r>
              <a:rPr lang="en-US" altLang="en-US" dirty="0"/>
              <a:t>"/&gt;</a:t>
            </a:r>
            <a:br>
              <a:rPr lang="en-US" altLang="en-US" dirty="0"/>
            </a:br>
            <a:r>
              <a:rPr lang="en-US" altLang="en-US" dirty="0"/>
              <a:t>&lt;/constructor-</a:t>
            </a:r>
            <a:r>
              <a:rPr lang="en-US" altLang="en-US" dirty="0" err="1"/>
              <a:t>arg</a:t>
            </a:r>
            <a:r>
              <a:rPr lang="en-US" altLang="en-US" dirty="0"/>
              <a:t>&gt;</a:t>
            </a:r>
            <a:br>
              <a:rPr lang="en-US" altLang="en-US" dirty="0"/>
            </a:br>
            <a:r>
              <a:rPr lang="en-US" altLang="en-US" dirty="0"/>
              <a:t>&lt;/bean&gt;</a:t>
            </a:r>
            <a:br>
              <a:rPr lang="en-US" altLang="en-US" dirty="0"/>
            </a:br>
            <a:r>
              <a:rPr lang="en-US" altLang="en-US" dirty="0"/>
              <a:t>&lt;/beans&gt;</a:t>
            </a:r>
            <a:br>
              <a:rPr lang="en-US" altLang="en-US" dirty="0"/>
            </a:br>
            <a:endParaRPr lang="en-US" altLang="en-US" dirty="0"/>
          </a:p>
          <a:p>
            <a:r>
              <a:rPr lang="en-US" altLang="en-US" b="1" dirty="0"/>
              <a:t>Application.xml  (for Setter Injection)</a:t>
            </a:r>
          </a:p>
          <a:p>
            <a:r>
              <a:rPr lang="en-US" altLang="en-US" b="1" dirty="0"/>
              <a:t>&lt;beans …&gt;</a:t>
            </a:r>
          </a:p>
          <a:p>
            <a:pPr lvl="1"/>
            <a:r>
              <a:rPr lang="en-US" altLang="en-US" b="1" dirty="0"/>
              <a:t>	&lt;bean id="</a:t>
            </a:r>
            <a:r>
              <a:rPr lang="en-US" altLang="en-US" b="1" dirty="0" err="1"/>
              <a:t>addressBean</a:t>
            </a:r>
            <a:r>
              <a:rPr lang="en-US" altLang="en-US" b="1" dirty="0"/>
              <a:t>" class="Address"&gt;</a:t>
            </a:r>
            <a:br>
              <a:rPr lang="en-US" altLang="en-US" b="1" dirty="0"/>
            </a:br>
            <a:r>
              <a:rPr lang="en-US" altLang="en-US" dirty="0"/>
              <a:t>&lt;</a:t>
            </a:r>
            <a:r>
              <a:rPr lang="en-US" altLang="en-US" u="sng" dirty="0"/>
              <a:t>property</a:t>
            </a:r>
            <a:r>
              <a:rPr lang="en-US" altLang="en-US" dirty="0"/>
              <a:t> name="street"&gt;</a:t>
            </a:r>
            <a:br>
              <a:rPr lang="en-US" altLang="en-US" dirty="0"/>
            </a:br>
            <a:r>
              <a:rPr lang="en-US" altLang="en-US" dirty="0"/>
              <a:t>&lt;value&gt;Street&lt;/value&gt;</a:t>
            </a:r>
            <a:br>
              <a:rPr lang="en-US" altLang="en-US" dirty="0"/>
            </a:br>
            <a:r>
              <a:rPr lang="en-US" altLang="en-US" dirty="0"/>
              <a:t>&lt;/property&gt;</a:t>
            </a:r>
            <a:br>
              <a:rPr lang="en-US" altLang="en-US" dirty="0"/>
            </a:br>
            <a:r>
              <a:rPr lang="en-US" altLang="en-US" dirty="0"/>
              <a:t>&lt;property name="city"&gt;</a:t>
            </a:r>
            <a:br>
              <a:rPr lang="en-US" altLang="en-US" dirty="0"/>
            </a:br>
            <a:r>
              <a:rPr lang="en-US" altLang="en-US" dirty="0"/>
              <a:t>&lt;value&gt;Bangalore&lt;/value&gt;</a:t>
            </a:r>
            <a:br>
              <a:rPr lang="en-US" altLang="en-US" dirty="0"/>
            </a:br>
            <a:r>
              <a:rPr lang="en-US" altLang="en-US" dirty="0"/>
              <a:t>&lt;/property&gt;</a:t>
            </a:r>
            <a:br>
              <a:rPr lang="en-US" altLang="en-US" dirty="0"/>
            </a:br>
            <a:r>
              <a:rPr lang="en-US" altLang="en-US" dirty="0"/>
              <a:t>&lt;property name="</a:t>
            </a:r>
            <a:r>
              <a:rPr lang="en-US" altLang="en-US" dirty="0" err="1"/>
              <a:t>pincode</a:t>
            </a:r>
            <a:r>
              <a:rPr lang="en-US" altLang="en-US" dirty="0"/>
              <a:t>"&gt;</a:t>
            </a:r>
            <a:br>
              <a:rPr lang="en-US" altLang="en-US" dirty="0"/>
            </a:br>
            <a:r>
              <a:rPr lang="en-US" altLang="en-US" dirty="0"/>
              <a:t>&lt;value&gt;567456&lt;/value&gt;</a:t>
            </a:r>
            <a:br>
              <a:rPr lang="en-US" altLang="en-US" dirty="0"/>
            </a:br>
            <a:r>
              <a:rPr lang="en-US" altLang="en-US" dirty="0"/>
              <a:t>&lt;/property&gt;</a:t>
            </a:r>
            <a:br>
              <a:rPr lang="en-US" altLang="en-US" dirty="0"/>
            </a:br>
            <a:r>
              <a:rPr lang="en-US" altLang="en-US" dirty="0"/>
              <a:t>&lt;/bean&gt;</a:t>
            </a:r>
            <a:br>
              <a:rPr lang="en-US" altLang="en-US" dirty="0"/>
            </a:br>
            <a:r>
              <a:rPr lang="en-US" altLang="en-US" dirty="0"/>
              <a:t>&lt;bean id="</a:t>
            </a:r>
            <a:r>
              <a:rPr lang="en-US" altLang="en-US" dirty="0" err="1"/>
              <a:t>employeeBean</a:t>
            </a:r>
            <a:r>
              <a:rPr lang="en-US" altLang="en-US" dirty="0"/>
              <a:t>" class="Employee"&gt;</a:t>
            </a:r>
            <a:br>
              <a:rPr lang="en-US" altLang="en-US" dirty="0"/>
            </a:br>
            <a:r>
              <a:rPr lang="en-US" altLang="en-US" dirty="0"/>
              <a:t>&lt;property name="name" value="</a:t>
            </a:r>
            <a:r>
              <a:rPr lang="en-US" altLang="en-US" dirty="0" err="1"/>
              <a:t>MyName</a:t>
            </a:r>
            <a:r>
              <a:rPr lang="en-US" altLang="en-US" dirty="0"/>
              <a:t>"/&gt;</a:t>
            </a:r>
            <a:br>
              <a:rPr lang="en-US" altLang="en-US" dirty="0"/>
            </a:br>
            <a:r>
              <a:rPr lang="en-US" altLang="en-US" dirty="0"/>
              <a:t>&lt;property name="</a:t>
            </a:r>
            <a:r>
              <a:rPr lang="en-US" altLang="en-US" dirty="0" err="1"/>
              <a:t>empId</a:t>
            </a:r>
            <a:r>
              <a:rPr lang="en-US" altLang="en-US" dirty="0"/>
              <a:t>" value="001"/&gt;</a:t>
            </a:r>
            <a:br>
              <a:rPr lang="en-US" altLang="en-US" dirty="0"/>
            </a:br>
            <a:r>
              <a:rPr lang="en-US" altLang="en-US" b="1" dirty="0"/>
              <a:t>&lt;property name="address" ref="</a:t>
            </a:r>
            <a:r>
              <a:rPr lang="en-US" altLang="en-US" b="1" dirty="0" err="1"/>
              <a:t>addressBean</a:t>
            </a:r>
            <a:r>
              <a:rPr lang="en-US" altLang="en-US" b="1" dirty="0"/>
              <a:t>"/&gt;</a:t>
            </a:r>
            <a:br>
              <a:rPr lang="en-US" altLang="en-US" b="1" dirty="0"/>
            </a:br>
            <a:r>
              <a:rPr lang="en-US" altLang="en-US" dirty="0"/>
              <a:t>&lt;/bean&gt;</a:t>
            </a:r>
            <a:br>
              <a:rPr lang="en-US" altLang="en-US" dirty="0"/>
            </a:br>
            <a:endParaRPr lang="en-US" altLang="en-US" dirty="0"/>
          </a:p>
          <a:p>
            <a:r>
              <a:rPr lang="en-US" altLang="en-US" dirty="0"/>
              <a:t>&lt;/beans&gt;</a:t>
            </a:r>
          </a:p>
          <a:p>
            <a:r>
              <a:rPr lang="en-US" altLang="en-US" b="1" dirty="0"/>
              <a:t>Employee.java (for Setter Injection) : no constructor with ‘address’ as parameter, only setter &amp; getter methods</a:t>
            </a:r>
            <a:endParaRPr lang="en-US" altLang="en-US" dirty="0"/>
          </a:p>
          <a:p>
            <a:endParaRPr lang="en-US" altLang="en-US" dirty="0"/>
          </a:p>
        </p:txBody>
      </p:sp>
    </p:spTree>
    <p:extLst>
      <p:ext uri="{BB962C8B-B14F-4D97-AF65-F5344CB8AC3E}">
        <p14:creationId xmlns:p14="http://schemas.microsoft.com/office/powerpoint/2010/main" val="19927385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661028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48D79140-7D3B-4407-8F26-3037E1BD47A3}" type="slidenum">
              <a:rPr lang="en-US" smtClean="0"/>
              <a:pPr/>
              <a:t>85</a:t>
            </a:fld>
            <a:endParaRPr lang="en-US" dirty="0"/>
          </a:p>
        </p:txBody>
      </p:sp>
      <p:sp>
        <p:nvSpPr>
          <p:cNvPr id="233475" name="Slide Image Placeholder 1"/>
          <p:cNvSpPr>
            <a:spLocks noGrp="1" noRot="1" noChangeAspect="1" noTextEdit="1"/>
          </p:cNvSpPr>
          <p:nvPr>
            <p:ph type="sldImg"/>
          </p:nvPr>
        </p:nvSpPr>
        <p:spPr>
          <a:xfrm>
            <a:off x="1143000" y="685800"/>
            <a:ext cx="4572000" cy="3429000"/>
          </a:xfrm>
          <a:prstGeom prst="rect">
            <a:avLst/>
          </a:prstGeom>
          <a:ln/>
        </p:spPr>
      </p:sp>
      <p:sp>
        <p:nvSpPr>
          <p:cNvPr id="233476" name="Notes Placeholder 2"/>
          <p:cNvSpPr>
            <a:spLocks noGrp="1"/>
          </p:cNvSpPr>
          <p:nvPr>
            <p:ph type="body" idx="1"/>
          </p:nvPr>
        </p:nvSpPr>
        <p:spPr>
          <a:noFill/>
          <a:ln/>
        </p:spPr>
        <p:txBody>
          <a:bodyPr/>
          <a:lstStyle/>
          <a:p>
            <a:pPr eaLnBrk="1" hangingPunct="1"/>
            <a:endParaRPr lang="en-US" dirty="0"/>
          </a:p>
        </p:txBody>
      </p:sp>
      <p:sp>
        <p:nvSpPr>
          <p:cNvPr id="233477"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4DF9E80-FA3F-4C0D-A04F-D4EB921B0928}" type="slidenum">
              <a:rPr lang="en-US" sz="1200"/>
              <a:pPr algn="r"/>
              <a:t>85</a:t>
            </a:fld>
            <a:endParaRPr lang="en-US" sz="1200" dirty="0"/>
          </a:p>
        </p:txBody>
      </p:sp>
    </p:spTree>
    <p:extLst>
      <p:ext uri="{BB962C8B-B14F-4D97-AF65-F5344CB8AC3E}">
        <p14:creationId xmlns:p14="http://schemas.microsoft.com/office/powerpoint/2010/main" val="24218035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526832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143000" y="685800"/>
            <a:ext cx="4572000" cy="3429000"/>
          </a:xfrm>
          <a:prstGeom prst="rect">
            <a:avLst/>
          </a:prstGeom>
          <a:ln/>
        </p:spPr>
      </p:sp>
      <p:sp>
        <p:nvSpPr>
          <p:cNvPr id="163843" name="Rectangle 3"/>
          <p:cNvSpPr>
            <a:spLocks noGrp="1" noChangeArrowheads="1"/>
          </p:cNvSpPr>
          <p:nvPr>
            <p:ph type="body" idx="1"/>
          </p:nvPr>
        </p:nvSpPr>
        <p:spPr>
          <a:noFill/>
          <a:ln/>
        </p:spPr>
        <p:txBody>
          <a:bodyPr/>
          <a:lstStyle/>
          <a:p>
            <a:pPr eaLnBrk="1" hangingPunct="1"/>
            <a:endParaRPr lang="en-US"/>
          </a:p>
        </p:txBody>
      </p:sp>
      <p:sp>
        <p:nvSpPr>
          <p:cNvPr id="163844" name="Slide Number Placeholder 7"/>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DFDDFF-4532-4A08-ADB4-94CEF6F0BC49}" type="slidenum">
              <a:rPr lang="en-US" smtClean="0">
                <a:latin typeface="Arial" pitchFamily="34" charset="0"/>
              </a:rPr>
              <a:pPr/>
              <a:t>91</a:t>
            </a:fld>
            <a:endParaRPr lang="en-US">
              <a:latin typeface="Arial" pitchFamily="34" charset="0"/>
            </a:endParaRPr>
          </a:p>
        </p:txBody>
      </p:sp>
    </p:spTree>
    <p:extLst>
      <p:ext uri="{BB962C8B-B14F-4D97-AF65-F5344CB8AC3E}">
        <p14:creationId xmlns:p14="http://schemas.microsoft.com/office/powerpoint/2010/main" val="30589550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xfrm>
            <a:off x="1143000" y="685800"/>
            <a:ext cx="4572000" cy="3429000"/>
          </a:xfrm>
          <a:prstGeom prst="rect">
            <a:avLst/>
          </a:prstGeom>
          <a:ln/>
        </p:spPr>
      </p:sp>
      <p:sp>
        <p:nvSpPr>
          <p:cNvPr id="162819" name="Notes Placeholder 2"/>
          <p:cNvSpPr>
            <a:spLocks noGrp="1"/>
          </p:cNvSpPr>
          <p:nvPr>
            <p:ph type="body" idx="1"/>
          </p:nvPr>
        </p:nvSpPr>
        <p:spPr>
          <a:noFill/>
          <a:ln/>
        </p:spPr>
        <p:txBody>
          <a:bodyPr/>
          <a:lstStyle/>
          <a:p>
            <a:pPr eaLnBrk="1" hangingPunct="1"/>
            <a:endParaRPr lang="en-US"/>
          </a:p>
        </p:txBody>
      </p:sp>
      <p:sp>
        <p:nvSpPr>
          <p:cNvPr id="162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956D669-6A16-464B-85B7-64685990EBDC}" type="slidenum">
              <a:rPr lang="en-US" smtClean="0">
                <a:latin typeface="Arial" pitchFamily="34" charset="0"/>
              </a:rPr>
              <a:pPr/>
              <a:t>93</a:t>
            </a:fld>
            <a:endParaRPr lang="en-US">
              <a:latin typeface="Arial" pitchFamily="34" charset="0"/>
            </a:endParaRPr>
          </a:p>
        </p:txBody>
      </p:sp>
    </p:spTree>
    <p:extLst>
      <p:ext uri="{BB962C8B-B14F-4D97-AF65-F5344CB8AC3E}">
        <p14:creationId xmlns:p14="http://schemas.microsoft.com/office/powerpoint/2010/main" val="39044024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98843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143000" y="685800"/>
            <a:ext cx="4572000" cy="3429000"/>
          </a:xfrm>
          <a:prstGeom prst="rect">
            <a:avLst/>
          </a:prstGeom>
          <a:ln/>
        </p:spPr>
      </p:sp>
      <p:sp>
        <p:nvSpPr>
          <p:cNvPr id="161795" name="Rectangle 3"/>
          <p:cNvSpPr>
            <a:spLocks noGrp="1" noChangeArrowheads="1"/>
          </p:cNvSpPr>
          <p:nvPr>
            <p:ph type="body" idx="1"/>
          </p:nvPr>
        </p:nvSpPr>
        <p:spPr>
          <a:noFill/>
          <a:ln/>
        </p:spPr>
        <p:txBody>
          <a:bodyPr/>
          <a:lstStyle/>
          <a:p>
            <a:pPr eaLnBrk="1" hangingPunct="1"/>
            <a:endParaRPr lang="en-US"/>
          </a:p>
        </p:txBody>
      </p:sp>
      <p:sp>
        <p:nvSpPr>
          <p:cNvPr id="161796" name="Slide Number Placeholder 7"/>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3D4F96D-AB17-452B-AB1F-627A9B5032AD}" type="slidenum">
              <a:rPr lang="en-US" smtClean="0">
                <a:latin typeface="Arial" pitchFamily="34" charset="0"/>
              </a:rPr>
              <a:pPr/>
              <a:t>96</a:t>
            </a:fld>
            <a:endParaRPr lang="en-US">
              <a:latin typeface="Arial" pitchFamily="34" charset="0"/>
            </a:endParaRPr>
          </a:p>
        </p:txBody>
      </p:sp>
    </p:spTree>
    <p:extLst>
      <p:ext uri="{BB962C8B-B14F-4D97-AF65-F5344CB8AC3E}">
        <p14:creationId xmlns:p14="http://schemas.microsoft.com/office/powerpoint/2010/main" val="80931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1143000" y="685800"/>
            <a:ext cx="4572000" cy="3429000"/>
          </a:xfrm>
          <a:prstGeom prst="rect">
            <a:avLst/>
          </a:prstGeom>
          <a:ln/>
        </p:spPr>
      </p:sp>
      <p:sp>
        <p:nvSpPr>
          <p:cNvPr id="129027" name="Notes Placeholder 2"/>
          <p:cNvSpPr>
            <a:spLocks noGrp="1"/>
          </p:cNvSpPr>
          <p:nvPr>
            <p:ph type="body" idx="1"/>
          </p:nvPr>
        </p:nvSpPr>
        <p:spPr>
          <a:noFill/>
          <a:ln/>
        </p:spPr>
        <p:txBody>
          <a:bodyPr/>
          <a:lstStyle/>
          <a:p>
            <a:pPr eaLnBrk="1" hangingPunct="1"/>
            <a:endParaRPr lang="en-US"/>
          </a:p>
        </p:txBody>
      </p:sp>
      <p:sp>
        <p:nvSpPr>
          <p:cNvPr id="1290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4D9009-E282-4159-BE4A-D939846CD157}" type="slidenum">
              <a:rPr lang="en-US" smtClean="0">
                <a:latin typeface="Arial" pitchFamily="34" charset="0"/>
              </a:rPr>
              <a:pPr/>
              <a:t>6</a:t>
            </a:fld>
            <a:endParaRPr lang="en-US">
              <a:latin typeface="Arial" pitchFamily="34" charset="0"/>
            </a:endParaRPr>
          </a:p>
        </p:txBody>
      </p:sp>
    </p:spTree>
    <p:extLst>
      <p:ext uri="{BB962C8B-B14F-4D97-AF65-F5344CB8AC3E}">
        <p14:creationId xmlns:p14="http://schemas.microsoft.com/office/powerpoint/2010/main" val="10291041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AOP Concepts:</a:t>
            </a:r>
          </a:p>
          <a:p>
            <a:r>
              <a:rPr lang="en-US" altLang="en-US" b="1" dirty="0"/>
              <a:t>Aspect </a:t>
            </a:r>
            <a:r>
              <a:rPr lang="en-US" altLang="en-US" dirty="0"/>
              <a:t>-Think of this as the general feature you want to apply globally to your application (logging, performance monitoring, exception handling, transaction management, </a:t>
            </a:r>
            <a:r>
              <a:rPr lang="en-US" altLang="en-US" dirty="0" err="1"/>
              <a:t>etc</a:t>
            </a:r>
            <a:r>
              <a:rPr lang="en-US" altLang="en-US" dirty="0"/>
              <a:t>). </a:t>
            </a:r>
          </a:p>
          <a:p>
            <a:r>
              <a:rPr lang="en-US" altLang="en-US" b="1" dirty="0"/>
              <a:t>Advice </a:t>
            </a:r>
            <a:r>
              <a:rPr lang="en-US" altLang="en-US" dirty="0"/>
              <a:t>- A chunk of code that is invoked during program execution, and is a piece of the logic for implementing your aspect. This is the first important piece of a Spring AOP aspect implementation! I like to compare advice implementations to the decorator pattern. While an advice doesn't necessarily wrap an entire object in concept, it has the same general effect. We'll learn in a bit that how that advice is applied is more granular / formal than typically defined in the decorator pattern however. </a:t>
            </a:r>
          </a:p>
          <a:p>
            <a:r>
              <a:rPr lang="en-US" altLang="en-US" b="1" dirty="0" err="1"/>
              <a:t>Joinpoint</a:t>
            </a:r>
            <a:r>
              <a:rPr lang="en-US" altLang="en-US" b="1" dirty="0"/>
              <a:t> </a:t>
            </a:r>
            <a:r>
              <a:rPr lang="en-US" altLang="en-US" dirty="0"/>
              <a:t>-A *single* location in the code where an advice should be executed (such as field access, method invocation , constructor invocation, etc.). Spring's built-in AOP only supports method invocation currently, so </a:t>
            </a:r>
            <a:r>
              <a:rPr lang="en-US" altLang="en-US" dirty="0" err="1"/>
              <a:t>joinpoints</a:t>
            </a:r>
            <a:r>
              <a:rPr lang="en-US" altLang="en-US" dirty="0"/>
              <a:t> aren't particularly important to focus on at this point. </a:t>
            </a:r>
          </a:p>
          <a:p>
            <a:r>
              <a:rPr lang="en-US" altLang="en-US" b="1" dirty="0" err="1"/>
              <a:t>Pointcut</a:t>
            </a:r>
            <a:r>
              <a:rPr lang="en-US" altLang="en-US" b="1" dirty="0"/>
              <a:t> </a:t>
            </a:r>
            <a:r>
              <a:rPr lang="en-US" altLang="en-US" dirty="0"/>
              <a:t>-A </a:t>
            </a:r>
            <a:r>
              <a:rPr lang="en-US" altLang="en-US" dirty="0" err="1"/>
              <a:t>pointcut</a:t>
            </a:r>
            <a:r>
              <a:rPr lang="en-US" altLang="en-US" dirty="0"/>
              <a:t> is a set of many </a:t>
            </a:r>
            <a:r>
              <a:rPr lang="en-US" altLang="en-US" dirty="0" err="1"/>
              <a:t>joinpoints</a:t>
            </a:r>
            <a:r>
              <a:rPr lang="en-US" altLang="en-US" dirty="0"/>
              <a:t> where an advice should be executed. So if, in Spring, a </a:t>
            </a:r>
            <a:r>
              <a:rPr lang="en-US" altLang="en-US" dirty="0" err="1"/>
              <a:t>joinpoint</a:t>
            </a:r>
            <a:r>
              <a:rPr lang="en-US" altLang="en-US" dirty="0"/>
              <a:t> is always a method invocation, then a </a:t>
            </a:r>
            <a:r>
              <a:rPr lang="en-US" altLang="en-US" dirty="0" err="1"/>
              <a:t>pointcut</a:t>
            </a:r>
            <a:r>
              <a:rPr lang="en-US" altLang="en-US" dirty="0"/>
              <a:t> is just a set of methods that, when called, should have advices invoked around them. This is the second important pieces of a Spring AOP aspect implementation! </a:t>
            </a:r>
          </a:p>
        </p:txBody>
      </p:sp>
    </p:spTree>
    <p:extLst>
      <p:ext uri="{BB962C8B-B14F-4D97-AF65-F5344CB8AC3E}">
        <p14:creationId xmlns:p14="http://schemas.microsoft.com/office/powerpoint/2010/main" val="38341865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Targets/Target Objects </a:t>
            </a:r>
            <a:r>
              <a:rPr lang="en-US" altLang="en-US" dirty="0"/>
              <a:t>- The objects you want to apply an aspect or set of aspects to! </a:t>
            </a:r>
          </a:p>
          <a:p>
            <a:r>
              <a:rPr lang="en-US" altLang="en-US" b="1" dirty="0"/>
              <a:t>Introduction </a:t>
            </a:r>
            <a:r>
              <a:rPr lang="en-US" altLang="en-US" dirty="0"/>
              <a:t>-This is the ability to add methods to an object. This is closely tied to, and is almost analogous to the term '</a:t>
            </a:r>
            <a:r>
              <a:rPr lang="en-US" altLang="en-US" dirty="0" err="1"/>
              <a:t>mixins</a:t>
            </a:r>
            <a:r>
              <a:rPr lang="en-US" altLang="en-US" dirty="0"/>
              <a:t>'. It's really just a way to make an object of type A also an object of type B. Introduction in Spring is limited to interfaces. </a:t>
            </a:r>
          </a:p>
          <a:p>
            <a:endParaRPr lang="en-US" altLang="en-US" dirty="0"/>
          </a:p>
          <a:p>
            <a:endParaRPr lang="en-US" altLang="en-US" dirty="0"/>
          </a:p>
        </p:txBody>
      </p:sp>
    </p:spTree>
    <p:extLst>
      <p:ext uri="{BB962C8B-B14F-4D97-AF65-F5344CB8AC3E}">
        <p14:creationId xmlns:p14="http://schemas.microsoft.com/office/powerpoint/2010/main" val="463803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125145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Weaving:</a:t>
            </a:r>
          </a:p>
          <a:p>
            <a:pPr marL="228600" indent="-228600">
              <a:buAutoNum type="alphaLcPeriod"/>
            </a:pPr>
            <a:r>
              <a:rPr lang="en-US" altLang="en-US" baseline="0" dirty="0"/>
              <a:t>Compile Time Weaving</a:t>
            </a:r>
          </a:p>
          <a:p>
            <a:pPr marL="228600" indent="-228600">
              <a:buAutoNum type="alphaLcPeriod"/>
            </a:pPr>
            <a:r>
              <a:rPr lang="en-US" altLang="en-US" baseline="0" dirty="0"/>
              <a:t>Byte Code Weaving</a:t>
            </a:r>
          </a:p>
          <a:p>
            <a:pPr marL="228600" indent="-228600">
              <a:buAutoNum type="alphaLcPeriod"/>
            </a:pPr>
            <a:r>
              <a:rPr lang="en-US" altLang="en-US" baseline="0" dirty="0"/>
              <a:t>Dynamic Proxy Based Weaving (Spring Supports only this)</a:t>
            </a:r>
            <a:br>
              <a:rPr lang="en-US" altLang="en-US" baseline="0" dirty="0"/>
            </a:br>
            <a:endParaRPr lang="en-US" altLang="en-US" dirty="0"/>
          </a:p>
        </p:txBody>
      </p:sp>
    </p:spTree>
    <p:extLst>
      <p:ext uri="{BB962C8B-B14F-4D97-AF65-F5344CB8AC3E}">
        <p14:creationId xmlns:p14="http://schemas.microsoft.com/office/powerpoint/2010/main" val="2895457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29652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What </a:t>
            </a:r>
            <a:r>
              <a:rPr lang="en-US" altLang="en-US" dirty="0" err="1"/>
              <a:t>seperates</a:t>
            </a:r>
            <a:r>
              <a:rPr lang="en-US" altLang="en-US" dirty="0"/>
              <a:t> AOP from object-oriented design patterns such as the decorator pattern, at least when talking about Spring AOP, is the fact that the *what* is defined </a:t>
            </a:r>
            <a:r>
              <a:rPr lang="en-US" altLang="en-US" dirty="0" err="1"/>
              <a:t>seperately</a:t>
            </a:r>
            <a:r>
              <a:rPr lang="en-US" altLang="en-US" dirty="0"/>
              <a:t> from the *where* (or would it be *whom*?). In other words, the 'advice', which is the code to be invoked, is disconnected entirely from the particular item it is 'advising' - which, again, in the Spring case is always a method. In other words, an advice in Spring doesn't have any association, type binding, dependency, or any other form of direct awareness of the method it is working with. </a:t>
            </a:r>
          </a:p>
          <a:p>
            <a:r>
              <a:rPr lang="en-US" altLang="en-US" dirty="0"/>
              <a:t>Remember that the thing that an advice works with is called a </a:t>
            </a:r>
            <a:r>
              <a:rPr lang="en-US" altLang="en-US" dirty="0" err="1"/>
              <a:t>JoinPoint</a:t>
            </a:r>
            <a:r>
              <a:rPr lang="en-US" altLang="en-US" dirty="0"/>
              <a:t> . Our join points in Spring are always methods, and at runtime resolve to </a:t>
            </a:r>
            <a:r>
              <a:rPr lang="en-US" altLang="en-US" dirty="0" err="1"/>
              <a:t>org.aopalliance.aop.Method</a:t>
            </a:r>
            <a:r>
              <a:rPr lang="en-US" altLang="en-US" dirty="0"/>
              <a:t> objects which have made appearances as method arguments to our advices above. To solidify the point, </a:t>
            </a:r>
            <a:r>
              <a:rPr lang="en-US" altLang="en-US" dirty="0" err="1"/>
              <a:t>org.aopalliance.aop.Method</a:t>
            </a:r>
            <a:r>
              <a:rPr lang="en-US" altLang="en-US" dirty="0"/>
              <a:t> extends </a:t>
            </a:r>
            <a:r>
              <a:rPr lang="en-US" altLang="en-US" dirty="0" err="1"/>
              <a:t>org.aopalliance.aop.JoinPoint</a:t>
            </a:r>
            <a:r>
              <a:rPr lang="en-US" altLang="en-US" dirty="0"/>
              <a:t> . </a:t>
            </a:r>
          </a:p>
          <a:p>
            <a:endParaRPr lang="en-US" altLang="en-US" dirty="0"/>
          </a:p>
          <a:p>
            <a:r>
              <a:rPr lang="en-US" altLang="en-US" dirty="0"/>
              <a:t>A </a:t>
            </a:r>
            <a:r>
              <a:rPr lang="en-US" altLang="en-US" dirty="0" err="1"/>
              <a:t>Pointcut</a:t>
            </a:r>
            <a:r>
              <a:rPr lang="en-US" altLang="en-US" dirty="0"/>
              <a:t> object is all about defining all of the </a:t>
            </a:r>
            <a:r>
              <a:rPr lang="en-US" altLang="en-US" dirty="0" err="1"/>
              <a:t>joinpoints</a:t>
            </a:r>
            <a:r>
              <a:rPr lang="en-US" altLang="en-US" dirty="0"/>
              <a:t> that an advice should be 'applied to' .</a:t>
            </a:r>
          </a:p>
          <a:p>
            <a:endParaRPr lang="en-US" altLang="en-US" dirty="0"/>
          </a:p>
          <a:p>
            <a:r>
              <a:rPr lang="en-US" altLang="en-US" b="1" dirty="0"/>
              <a:t>Tying </a:t>
            </a:r>
            <a:r>
              <a:rPr lang="en-US" altLang="en-US" b="1" dirty="0" err="1"/>
              <a:t>Pointcuts</a:t>
            </a:r>
            <a:r>
              <a:rPr lang="en-US" altLang="en-US" b="1" dirty="0"/>
              <a:t> with Advisors - </a:t>
            </a:r>
            <a:r>
              <a:rPr lang="en-US" altLang="en-US" b="1" dirty="0" err="1"/>
              <a:t>PointcutAdvisors</a:t>
            </a:r>
            <a:r>
              <a:rPr lang="en-US" altLang="en-US" dirty="0"/>
              <a:t>  (sample xml configuration below)</a:t>
            </a:r>
          </a:p>
        </p:txBody>
      </p:sp>
    </p:spTree>
    <p:extLst>
      <p:ext uri="{BB962C8B-B14F-4D97-AF65-F5344CB8AC3E}">
        <p14:creationId xmlns:p14="http://schemas.microsoft.com/office/powerpoint/2010/main" val="1533850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dirty="0"/>
          </a:p>
          <a:p>
            <a:r>
              <a:rPr lang="en-US" altLang="en-US" dirty="0"/>
              <a:t>&lt;bean name="</a:t>
            </a:r>
            <a:r>
              <a:rPr lang="en-US" altLang="en-US" dirty="0" err="1"/>
              <a:t>interceptorA</a:t>
            </a:r>
            <a:r>
              <a:rPr lang="en-US" altLang="en-US" dirty="0"/>
              <a:t>" class="</a:t>
            </a:r>
            <a:r>
              <a:rPr lang="en-US" altLang="en-US" dirty="0" err="1"/>
              <a:t>com.javalobby.tnt.spring.aop.InterceptorA</a:t>
            </a:r>
            <a:r>
              <a:rPr lang="en-US" altLang="en-US" dirty="0"/>
              <a:t>" /&gt; </a:t>
            </a:r>
          </a:p>
          <a:p>
            <a:r>
              <a:rPr lang="en-US" altLang="en-US" dirty="0"/>
              <a:t>&lt;bean name="pointcut.advisor1" class = "org.springframework.aop.support.NameMatchMethodPointcutAdvisor"&gt;</a:t>
            </a:r>
          </a:p>
          <a:p>
            <a:r>
              <a:rPr lang="en-US" altLang="en-US" dirty="0"/>
              <a:t>	 &lt;property name="advice" ref="</a:t>
            </a:r>
            <a:r>
              <a:rPr lang="en-US" altLang="en-US" dirty="0" err="1"/>
              <a:t>interceptorA</a:t>
            </a:r>
            <a:r>
              <a:rPr lang="en-US" altLang="en-US" dirty="0"/>
              <a:t>"/&gt; </a:t>
            </a:r>
          </a:p>
          <a:p>
            <a:r>
              <a:rPr lang="en-US" altLang="en-US" dirty="0"/>
              <a:t>	&lt;property name="</a:t>
            </a:r>
            <a:r>
              <a:rPr lang="en-US" altLang="en-US" dirty="0" err="1"/>
              <a:t>mappedName</a:t>
            </a:r>
            <a:r>
              <a:rPr lang="en-US" altLang="en-US" dirty="0"/>
              <a:t>" value="</a:t>
            </a:r>
            <a:r>
              <a:rPr lang="en-US" altLang="en-US" dirty="0" err="1"/>
              <a:t>handleRequestInternal</a:t>
            </a:r>
            <a:r>
              <a:rPr lang="en-US" altLang="en-US" dirty="0"/>
              <a:t>"/&gt; &lt;/bean&gt; </a:t>
            </a:r>
          </a:p>
          <a:p>
            <a:endParaRPr lang="en-US" altLang="en-US" dirty="0"/>
          </a:p>
          <a:p>
            <a:r>
              <a:rPr lang="en-US" altLang="en-US" b="1" dirty="0"/>
              <a:t>Example:</a:t>
            </a:r>
          </a:p>
          <a:p>
            <a:r>
              <a:rPr lang="en-US" altLang="en-US" b="1" dirty="0"/>
              <a:t>Around Advice:</a:t>
            </a:r>
          </a:p>
          <a:p>
            <a:r>
              <a:rPr lang="en-US" altLang="en-US" dirty="0"/>
              <a:t>public class </a:t>
            </a:r>
            <a:r>
              <a:rPr lang="en-US" altLang="en-US" dirty="0" err="1"/>
              <a:t>MessageDecorator</a:t>
            </a:r>
            <a:r>
              <a:rPr lang="en-US" altLang="en-US" dirty="0"/>
              <a:t> implements </a:t>
            </a:r>
            <a:r>
              <a:rPr lang="en-US" altLang="en-US" dirty="0" err="1"/>
              <a:t>MethodInterceptor</a:t>
            </a:r>
            <a:r>
              <a:rPr lang="en-US" altLang="en-US" dirty="0"/>
              <a:t> {</a:t>
            </a:r>
          </a:p>
          <a:p>
            <a:r>
              <a:rPr lang="en-US" altLang="en-US" dirty="0"/>
              <a:t>public Object i</a:t>
            </a:r>
            <a:r>
              <a:rPr lang="en-US" altLang="en-US" b="1" dirty="0"/>
              <a:t>nvoke</a:t>
            </a:r>
            <a:r>
              <a:rPr lang="en-US" altLang="en-US" dirty="0"/>
              <a:t>(</a:t>
            </a:r>
            <a:r>
              <a:rPr lang="en-US" altLang="en-US" dirty="0" err="1"/>
              <a:t>MethodInvocation</a:t>
            </a:r>
            <a:r>
              <a:rPr lang="en-US" altLang="en-US" dirty="0"/>
              <a:t> invocation) throws </a:t>
            </a:r>
            <a:r>
              <a:rPr lang="en-US" altLang="en-US" dirty="0" err="1"/>
              <a:t>Throwable</a:t>
            </a:r>
            <a:r>
              <a:rPr lang="en-US" altLang="en-US" dirty="0"/>
              <a:t> {</a:t>
            </a:r>
          </a:p>
          <a:p>
            <a:r>
              <a:rPr lang="en-US" altLang="en-US" dirty="0" err="1"/>
              <a:t>System.</a:t>
            </a:r>
            <a:r>
              <a:rPr lang="en-US" altLang="en-US" i="1" dirty="0" err="1"/>
              <a:t>out</a:t>
            </a:r>
            <a:r>
              <a:rPr lang="en-US" altLang="en-US" dirty="0" err="1"/>
              <a:t>.print</a:t>
            </a:r>
            <a:r>
              <a:rPr lang="en-US" altLang="en-US" dirty="0"/>
              <a:t>("Hello ");</a:t>
            </a:r>
          </a:p>
          <a:p>
            <a:r>
              <a:rPr lang="en-US" altLang="en-US" dirty="0"/>
              <a:t>Object </a:t>
            </a:r>
            <a:r>
              <a:rPr lang="en-US" altLang="en-US" dirty="0" err="1"/>
              <a:t>retVal</a:t>
            </a:r>
            <a:r>
              <a:rPr lang="en-US" altLang="en-US" dirty="0"/>
              <a:t> = </a:t>
            </a:r>
            <a:r>
              <a:rPr lang="en-US" altLang="en-US" dirty="0" err="1"/>
              <a:t>invocation.proceed</a:t>
            </a:r>
            <a:r>
              <a:rPr lang="en-US" altLang="en-US" dirty="0"/>
              <a:t>();</a:t>
            </a:r>
          </a:p>
          <a:p>
            <a:r>
              <a:rPr lang="en-US" altLang="en-US" dirty="0" err="1"/>
              <a:t>System.</a:t>
            </a:r>
            <a:r>
              <a:rPr lang="en-US" altLang="en-US" i="1" dirty="0" err="1"/>
              <a:t>out</a:t>
            </a:r>
            <a:r>
              <a:rPr lang="en-US" altLang="en-US" dirty="0" err="1"/>
              <a:t>.println</a:t>
            </a:r>
            <a:r>
              <a:rPr lang="en-US" altLang="en-US" dirty="0"/>
              <a:t>("!");</a:t>
            </a:r>
          </a:p>
          <a:p>
            <a:r>
              <a:rPr lang="en-US" altLang="en-US" dirty="0"/>
              <a:t>return </a:t>
            </a:r>
            <a:r>
              <a:rPr lang="en-US" altLang="en-US" dirty="0" err="1"/>
              <a:t>retVal</a:t>
            </a:r>
            <a:r>
              <a:rPr lang="en-US" altLang="en-US" dirty="0"/>
              <a:t>;</a:t>
            </a:r>
          </a:p>
          <a:p>
            <a:r>
              <a:rPr lang="en-US" altLang="en-US" dirty="0"/>
              <a:t>}</a:t>
            </a:r>
          </a:p>
          <a:p>
            <a:endParaRPr lang="en-US" altLang="en-US" dirty="0"/>
          </a:p>
          <a:p>
            <a:pPr eaLnBrk="1" hangingPunct="1"/>
            <a:r>
              <a:rPr lang="en-US" altLang="en-US" dirty="0"/>
              <a:t>Proxy set programmatically:</a:t>
            </a:r>
          </a:p>
          <a:p>
            <a:pPr lvl="2" eaLnBrk="1" hangingPunct="1">
              <a:buFont typeface="Arial" charset="0"/>
              <a:buNone/>
            </a:pPr>
            <a:r>
              <a:rPr lang="en-US" altLang="en-US" b="1" dirty="0" err="1"/>
              <a:t>ProxyFactory</a:t>
            </a:r>
            <a:r>
              <a:rPr lang="en-US" altLang="en-US" b="1" dirty="0"/>
              <a:t> pf = new </a:t>
            </a:r>
            <a:r>
              <a:rPr lang="en-US" altLang="en-US" b="1" dirty="0" err="1"/>
              <a:t>ProxyFactory</a:t>
            </a:r>
            <a:r>
              <a:rPr lang="en-US" altLang="en-US" b="1" dirty="0"/>
              <a:t>();</a:t>
            </a:r>
          </a:p>
          <a:p>
            <a:pPr lvl="2" eaLnBrk="1" hangingPunct="1">
              <a:buFont typeface="Arial" charset="0"/>
              <a:buNone/>
            </a:pPr>
            <a:r>
              <a:rPr lang="en-US" altLang="en-US" b="1" dirty="0" err="1"/>
              <a:t>ExampleController</a:t>
            </a:r>
            <a:r>
              <a:rPr lang="en-US" altLang="en-US" b="1" dirty="0"/>
              <a:t> target = new </a:t>
            </a:r>
            <a:r>
              <a:rPr lang="en-US" altLang="en-US" b="1" dirty="0" err="1"/>
              <a:t>ExampleController</a:t>
            </a:r>
            <a:r>
              <a:rPr lang="en-US" altLang="en-US" b="1" dirty="0"/>
              <a:t>();</a:t>
            </a:r>
          </a:p>
          <a:p>
            <a:pPr lvl="2" eaLnBrk="1" hangingPunct="1">
              <a:buFont typeface="Arial" charset="0"/>
              <a:buNone/>
            </a:pPr>
            <a:r>
              <a:rPr lang="en-US" altLang="en-US" b="1" dirty="0" err="1"/>
              <a:t>pf.setTarget</a:t>
            </a:r>
            <a:r>
              <a:rPr lang="en-US" altLang="en-US" b="1" dirty="0"/>
              <a:t>(target);</a:t>
            </a:r>
          </a:p>
          <a:p>
            <a:pPr lvl="2" eaLnBrk="1" hangingPunct="1">
              <a:buFont typeface="Arial" charset="0"/>
              <a:buNone/>
            </a:pPr>
            <a:r>
              <a:rPr lang="en-US" altLang="en-US" b="1" dirty="0" err="1"/>
              <a:t>ExampleController</a:t>
            </a:r>
            <a:r>
              <a:rPr lang="en-US" altLang="en-US" b="1" dirty="0"/>
              <a:t> proxy = (</a:t>
            </a:r>
            <a:r>
              <a:rPr lang="en-US" altLang="en-US" b="1" dirty="0" err="1"/>
              <a:t>ExampleController</a:t>
            </a:r>
            <a:r>
              <a:rPr lang="en-US" altLang="en-US" b="1" dirty="0"/>
              <a:t>) </a:t>
            </a:r>
            <a:r>
              <a:rPr lang="en-US" altLang="en-US" b="1" dirty="0" err="1"/>
              <a:t>pf.getProxy</a:t>
            </a:r>
            <a:r>
              <a:rPr lang="en-US" altLang="en-US" b="1" dirty="0"/>
              <a:t>(); …</a:t>
            </a:r>
          </a:p>
          <a:p>
            <a:endParaRPr lang="en-US" altLang="en-US" dirty="0"/>
          </a:p>
        </p:txBody>
      </p:sp>
    </p:spTree>
    <p:extLst>
      <p:ext uri="{BB962C8B-B14F-4D97-AF65-F5344CB8AC3E}">
        <p14:creationId xmlns:p14="http://schemas.microsoft.com/office/powerpoint/2010/main" val="7416524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Basic method performance profiling advice: </a:t>
            </a:r>
          </a:p>
          <a:p>
            <a:endParaRPr lang="en-US" altLang="en-US" b="1" dirty="0"/>
          </a:p>
          <a:p>
            <a:r>
              <a:rPr lang="en-US" altLang="en-US" dirty="0"/>
              <a:t>import </a:t>
            </a:r>
            <a:r>
              <a:rPr lang="en-US" altLang="en-US" dirty="0" err="1"/>
              <a:t>org.aopalliance.intercept</a:t>
            </a:r>
            <a:r>
              <a:rPr lang="en-US" altLang="en-US" dirty="0"/>
              <a:t>.*;  </a:t>
            </a:r>
          </a:p>
          <a:p>
            <a:r>
              <a:rPr lang="en-US" altLang="en-US" dirty="0"/>
              <a:t>public class </a:t>
            </a:r>
            <a:r>
              <a:rPr lang="en-US" altLang="en-US" dirty="0" err="1"/>
              <a:t>PerformanceInterceptor</a:t>
            </a:r>
            <a:r>
              <a:rPr lang="en-US" altLang="en-US" dirty="0"/>
              <a:t> </a:t>
            </a:r>
            <a:r>
              <a:rPr lang="en-US" altLang="en-US" b="1" dirty="0"/>
              <a:t>implements</a:t>
            </a:r>
            <a:r>
              <a:rPr lang="en-US" altLang="en-US" dirty="0"/>
              <a:t> </a:t>
            </a:r>
            <a:r>
              <a:rPr lang="en-US" altLang="en-US" dirty="0" err="1"/>
              <a:t>MethodInterceptor</a:t>
            </a:r>
            <a:r>
              <a:rPr lang="en-US" altLang="en-US" dirty="0"/>
              <a:t> </a:t>
            </a:r>
          </a:p>
          <a:p>
            <a:r>
              <a:rPr lang="en-US" altLang="en-US" dirty="0"/>
              <a:t>{   </a:t>
            </a:r>
          </a:p>
          <a:p>
            <a:r>
              <a:rPr lang="en-US" altLang="en-US" b="1" dirty="0"/>
              <a:t>public</a:t>
            </a:r>
            <a:r>
              <a:rPr lang="en-US" altLang="en-US" dirty="0"/>
              <a:t> Object invoke(</a:t>
            </a:r>
            <a:r>
              <a:rPr lang="en-US" altLang="en-US" dirty="0" err="1"/>
              <a:t>MethodInvocation</a:t>
            </a:r>
            <a:r>
              <a:rPr lang="en-US" altLang="en-US" dirty="0"/>
              <a:t> method) </a:t>
            </a:r>
            <a:r>
              <a:rPr lang="en-US" altLang="en-US" b="1" dirty="0"/>
              <a:t>throws</a:t>
            </a:r>
            <a:r>
              <a:rPr lang="en-US" altLang="en-US" dirty="0"/>
              <a:t> </a:t>
            </a:r>
            <a:r>
              <a:rPr lang="en-US" altLang="en-US" dirty="0" err="1"/>
              <a:t>Throwable</a:t>
            </a:r>
            <a:r>
              <a:rPr lang="en-US" altLang="en-US" dirty="0"/>
              <a:t> </a:t>
            </a:r>
          </a:p>
          <a:p>
            <a:r>
              <a:rPr lang="en-US" altLang="en-US" dirty="0"/>
              <a:t>{ </a:t>
            </a:r>
          </a:p>
          <a:p>
            <a:r>
              <a:rPr lang="en-US" altLang="en-US" dirty="0"/>
              <a:t>	</a:t>
            </a:r>
            <a:r>
              <a:rPr lang="en-US" altLang="en-US" b="1" dirty="0"/>
              <a:t>long</a:t>
            </a:r>
            <a:r>
              <a:rPr lang="en-US" altLang="en-US" dirty="0"/>
              <a:t> start = </a:t>
            </a:r>
            <a:r>
              <a:rPr lang="en-US" altLang="en-US" dirty="0" err="1"/>
              <a:t>System.currentTimeMillis</a:t>
            </a:r>
            <a:r>
              <a:rPr lang="en-US" altLang="en-US" dirty="0"/>
              <a:t>(); </a:t>
            </a:r>
          </a:p>
          <a:p>
            <a:r>
              <a:rPr lang="en-US" altLang="en-US" dirty="0"/>
              <a:t>	</a:t>
            </a:r>
            <a:r>
              <a:rPr lang="en-US" altLang="en-US" b="1" dirty="0"/>
              <a:t>try</a:t>
            </a:r>
            <a:r>
              <a:rPr lang="en-US" altLang="en-US" dirty="0"/>
              <a:t> { </a:t>
            </a:r>
          </a:p>
          <a:p>
            <a:r>
              <a:rPr lang="en-US" altLang="en-US" dirty="0"/>
              <a:t>		Object result = </a:t>
            </a:r>
            <a:r>
              <a:rPr lang="en-US" altLang="en-US" dirty="0" err="1"/>
              <a:t>method.proceed</a:t>
            </a:r>
            <a:r>
              <a:rPr lang="en-US" altLang="en-US" dirty="0"/>
              <a:t>(); </a:t>
            </a:r>
          </a:p>
          <a:p>
            <a:r>
              <a:rPr lang="en-US" altLang="en-US" dirty="0"/>
              <a:t>		</a:t>
            </a:r>
            <a:r>
              <a:rPr lang="en-US" altLang="en-US" b="1" dirty="0"/>
              <a:t>return</a:t>
            </a:r>
            <a:r>
              <a:rPr lang="en-US" altLang="en-US" dirty="0"/>
              <a:t> result; } </a:t>
            </a:r>
          </a:p>
          <a:p>
            <a:r>
              <a:rPr lang="en-US" altLang="en-US" dirty="0"/>
              <a:t>	</a:t>
            </a:r>
            <a:r>
              <a:rPr lang="en-US" altLang="en-US" b="1" dirty="0"/>
              <a:t>finally</a:t>
            </a:r>
            <a:r>
              <a:rPr lang="en-US" altLang="en-US" dirty="0"/>
              <a:t> { </a:t>
            </a:r>
          </a:p>
          <a:p>
            <a:r>
              <a:rPr lang="en-US" altLang="en-US" dirty="0"/>
              <a:t>			</a:t>
            </a:r>
            <a:r>
              <a:rPr lang="en-US" altLang="en-US" b="1" dirty="0"/>
              <a:t>long</a:t>
            </a:r>
            <a:r>
              <a:rPr lang="en-US" altLang="en-US" dirty="0"/>
              <a:t> end = </a:t>
            </a:r>
            <a:r>
              <a:rPr lang="en-US" altLang="en-US" dirty="0" err="1"/>
              <a:t>System.currentTimeMillis</a:t>
            </a:r>
            <a:r>
              <a:rPr lang="en-US" altLang="en-US" dirty="0"/>
              <a:t>(); </a:t>
            </a:r>
          </a:p>
          <a:p>
            <a:r>
              <a:rPr lang="en-US" altLang="en-US" dirty="0"/>
              <a:t>			</a:t>
            </a:r>
            <a:r>
              <a:rPr lang="en-US" altLang="en-US" b="1" dirty="0"/>
              <a:t>long</a:t>
            </a:r>
            <a:r>
              <a:rPr lang="en-US" altLang="en-US" dirty="0"/>
              <a:t> </a:t>
            </a:r>
            <a:r>
              <a:rPr lang="en-US" altLang="en-US" dirty="0" err="1"/>
              <a:t>timeMs</a:t>
            </a:r>
            <a:r>
              <a:rPr lang="en-US" altLang="en-US" dirty="0"/>
              <a:t> = end - start;   </a:t>
            </a:r>
            <a:r>
              <a:rPr lang="en-US" altLang="en-US" dirty="0" err="1"/>
              <a:t>System.out.println</a:t>
            </a:r>
            <a:r>
              <a:rPr lang="en-US" altLang="en-US" dirty="0"/>
              <a:t>("Method: " + </a:t>
            </a:r>
            <a:r>
              <a:rPr lang="en-US" altLang="en-US" dirty="0" err="1"/>
              <a:t>method.toString</a:t>
            </a:r>
            <a:r>
              <a:rPr lang="en-US" altLang="en-US" dirty="0"/>
              <a:t>() + " took: " + </a:t>
            </a:r>
            <a:r>
              <a:rPr lang="en-US" altLang="en-US" dirty="0" err="1"/>
              <a:t>timeMs</a:t>
            </a:r>
            <a:r>
              <a:rPr lang="en-US" altLang="en-US" dirty="0"/>
              <a:t>+"</a:t>
            </a:r>
            <a:r>
              <a:rPr lang="en-US" altLang="en-US" dirty="0" err="1"/>
              <a:t>ms.</a:t>
            </a:r>
            <a:r>
              <a:rPr lang="en-US" altLang="en-US" dirty="0"/>
              <a:t>"); </a:t>
            </a:r>
          </a:p>
          <a:p>
            <a:r>
              <a:rPr lang="en-US" altLang="en-US" dirty="0"/>
              <a:t>			} </a:t>
            </a:r>
          </a:p>
          <a:p>
            <a:r>
              <a:rPr lang="en-US" altLang="en-US" dirty="0"/>
              <a:t>	} </a:t>
            </a:r>
          </a:p>
          <a:p>
            <a:r>
              <a:rPr lang="en-US" altLang="en-US" dirty="0"/>
              <a:t>} </a:t>
            </a:r>
          </a:p>
          <a:p>
            <a:endParaRPr lang="en-US" altLang="en-US" dirty="0"/>
          </a:p>
        </p:txBody>
      </p:sp>
    </p:spTree>
    <p:extLst>
      <p:ext uri="{BB962C8B-B14F-4D97-AF65-F5344CB8AC3E}">
        <p14:creationId xmlns:p14="http://schemas.microsoft.com/office/powerpoint/2010/main" val="12034460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p:cNvSpPr>
          <p:nvPr>
            <p:ph type="body" idx="1"/>
          </p:nvPr>
        </p:nvSpPr>
        <p:spPr bwMode="auto">
          <a:xfrm>
            <a:off x="685800" y="457513"/>
            <a:ext cx="5486400" cy="800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//Weaving Advice</a:t>
            </a:r>
          </a:p>
          <a:p>
            <a:r>
              <a:rPr lang="en-US" altLang="en-US" dirty="0"/>
              <a:t>public static void main(String[] </a:t>
            </a:r>
            <a:r>
              <a:rPr lang="en-US" altLang="en-US" dirty="0" err="1"/>
              <a:t>args</a:t>
            </a:r>
            <a:r>
              <a:rPr lang="en-US" altLang="en-US" dirty="0"/>
              <a:t>) {</a:t>
            </a:r>
          </a:p>
          <a:p>
            <a:r>
              <a:rPr lang="en-US" altLang="en-US" dirty="0" err="1"/>
              <a:t>MessageWriter</a:t>
            </a:r>
            <a:r>
              <a:rPr lang="en-US" altLang="en-US" dirty="0"/>
              <a:t> target = new </a:t>
            </a:r>
            <a:r>
              <a:rPr lang="en-US" altLang="en-US" dirty="0" err="1"/>
              <a:t>MessageWriter</a:t>
            </a:r>
            <a:r>
              <a:rPr lang="en-US" altLang="en-US" dirty="0"/>
              <a:t>();</a:t>
            </a:r>
          </a:p>
          <a:p>
            <a:r>
              <a:rPr lang="en-US" altLang="en-US" dirty="0"/>
              <a:t>// create the proxy</a:t>
            </a:r>
          </a:p>
          <a:p>
            <a:r>
              <a:rPr lang="en-US" altLang="en-US" dirty="0" err="1"/>
              <a:t>ProxyFactory</a:t>
            </a:r>
            <a:r>
              <a:rPr lang="en-US" altLang="en-US" dirty="0"/>
              <a:t> pf = new </a:t>
            </a:r>
            <a:r>
              <a:rPr lang="en-US" altLang="en-US" dirty="0" err="1"/>
              <a:t>ProxyFactory</a:t>
            </a:r>
            <a:r>
              <a:rPr lang="en-US" altLang="en-US" dirty="0"/>
              <a:t>();</a:t>
            </a:r>
          </a:p>
          <a:p>
            <a:r>
              <a:rPr lang="en-US" altLang="en-US" dirty="0"/>
              <a:t>//Add the given AOP Alliance advice to the tail of the advice (interceptor) chain</a:t>
            </a:r>
          </a:p>
          <a:p>
            <a:r>
              <a:rPr lang="en-US" altLang="en-US" dirty="0" err="1"/>
              <a:t>pf.addAdvice</a:t>
            </a:r>
            <a:r>
              <a:rPr lang="en-US" altLang="en-US" dirty="0"/>
              <a:t>(new </a:t>
            </a:r>
            <a:r>
              <a:rPr lang="en-US" altLang="en-US" dirty="0" err="1"/>
              <a:t>MessageDecorator</a:t>
            </a:r>
            <a:r>
              <a:rPr lang="en-US" altLang="en-US" dirty="0"/>
              <a:t>());</a:t>
            </a:r>
          </a:p>
          <a:p>
            <a:r>
              <a:rPr lang="en-US" altLang="en-US" b="1" dirty="0"/>
              <a:t>//Set the given object as target</a:t>
            </a:r>
          </a:p>
          <a:p>
            <a:r>
              <a:rPr lang="en-US" altLang="en-US" dirty="0" err="1"/>
              <a:t>pf.setTarget</a:t>
            </a:r>
            <a:r>
              <a:rPr lang="en-US" altLang="en-US" dirty="0"/>
              <a:t>(target);</a:t>
            </a:r>
          </a:p>
          <a:p>
            <a:r>
              <a:rPr lang="en-US" altLang="en-US" dirty="0"/>
              <a:t>//Create a new proxy according to the</a:t>
            </a:r>
          </a:p>
          <a:p>
            <a:r>
              <a:rPr lang="en-US" altLang="en-US" dirty="0"/>
              <a:t>//settings in this factory</a:t>
            </a:r>
          </a:p>
          <a:p>
            <a:r>
              <a:rPr lang="en-US" altLang="en-US" dirty="0" err="1"/>
              <a:t>MessageWriter</a:t>
            </a:r>
            <a:r>
              <a:rPr lang="en-US" altLang="en-US" dirty="0"/>
              <a:t> proxy = (</a:t>
            </a:r>
            <a:r>
              <a:rPr lang="en-US" altLang="en-US" dirty="0" err="1"/>
              <a:t>MessageWriter</a:t>
            </a:r>
            <a:r>
              <a:rPr lang="en-US" altLang="en-US" dirty="0"/>
              <a:t>) </a:t>
            </a:r>
            <a:r>
              <a:rPr lang="en-US" altLang="en-US" dirty="0" err="1"/>
              <a:t>pf.getProxy</a:t>
            </a:r>
            <a:r>
              <a:rPr lang="en-US" altLang="en-US" dirty="0"/>
              <a:t>();</a:t>
            </a:r>
          </a:p>
          <a:p>
            <a:r>
              <a:rPr lang="en-US" altLang="en-US" dirty="0"/>
              <a:t>// write the messages</a:t>
            </a:r>
          </a:p>
          <a:p>
            <a:r>
              <a:rPr lang="en-US" altLang="en-US" dirty="0" err="1"/>
              <a:t>target.writeMessage</a:t>
            </a:r>
            <a:r>
              <a:rPr lang="en-US" altLang="en-US" dirty="0"/>
              <a:t>();</a:t>
            </a:r>
          </a:p>
          <a:p>
            <a:r>
              <a:rPr lang="en-US" altLang="en-US" dirty="0" err="1"/>
              <a:t>System.</a:t>
            </a:r>
            <a:r>
              <a:rPr lang="en-US" altLang="en-US" i="1" dirty="0" err="1"/>
              <a:t>out</a:t>
            </a:r>
            <a:r>
              <a:rPr lang="en-US" altLang="en-US" dirty="0" err="1"/>
              <a:t>.println</a:t>
            </a:r>
            <a:r>
              <a:rPr lang="en-US" altLang="en-US" dirty="0"/>
              <a:t>("");</a:t>
            </a:r>
          </a:p>
          <a:p>
            <a:r>
              <a:rPr lang="en-US" altLang="en-US" dirty="0"/>
              <a:t>// use the proxy</a:t>
            </a:r>
          </a:p>
          <a:p>
            <a:r>
              <a:rPr lang="en-US" altLang="en-US" dirty="0" err="1"/>
              <a:t>proxy.writeMessage</a:t>
            </a:r>
            <a:r>
              <a:rPr lang="en-US" altLang="en-US" dirty="0"/>
              <a:t>(); }}</a:t>
            </a:r>
          </a:p>
          <a:p>
            <a:endParaRPr lang="en-US" altLang="en-US" dirty="0"/>
          </a:p>
          <a:p>
            <a:r>
              <a:rPr lang="en-US" altLang="en-US" b="1" dirty="0"/>
              <a:t>Complete Example  code on Before &amp; After Advice:</a:t>
            </a:r>
          </a:p>
          <a:p>
            <a:endParaRPr lang="en-US" altLang="en-US" dirty="0"/>
          </a:p>
          <a:p>
            <a:r>
              <a:rPr lang="en-US" altLang="en-US" dirty="0"/>
              <a:t>&lt;?xml version="1.0" encoding="UTF-8"?&gt; </a:t>
            </a:r>
          </a:p>
          <a:p>
            <a:r>
              <a:rPr lang="en-US" altLang="en-US" dirty="0"/>
              <a:t>&lt;!DOCTYPE beans PUBLIC "-//SPRING//DTD BEAN//EN" "http://www.springframework.org/dtd/spring-beans.dtd"&gt; </a:t>
            </a:r>
          </a:p>
          <a:p>
            <a:r>
              <a:rPr lang="en-US" altLang="en-US" dirty="0"/>
              <a:t>&lt;beans&gt; &lt;!-- Bean configuration --&gt; </a:t>
            </a:r>
          </a:p>
          <a:p>
            <a:r>
              <a:rPr lang="en-US" altLang="en-US" dirty="0"/>
              <a:t>&lt;bean id="</a:t>
            </a:r>
            <a:r>
              <a:rPr lang="en-US" altLang="en-US" dirty="0" err="1"/>
              <a:t>businesslogicbean</a:t>
            </a:r>
            <a:r>
              <a:rPr lang="en-US" altLang="en-US" dirty="0"/>
              <a:t>" class = "</a:t>
            </a:r>
            <a:r>
              <a:rPr lang="en-US" altLang="en-US" dirty="0" err="1"/>
              <a:t>org.springframework.aop.framework.ProxyFactoryBean</a:t>
            </a:r>
            <a:r>
              <a:rPr lang="en-US" altLang="en-US" dirty="0"/>
              <a:t>"&gt; 	&lt;property name="</a:t>
            </a:r>
            <a:r>
              <a:rPr lang="en-US" altLang="en-US" dirty="0" err="1"/>
              <a:t>proxyInterfaces</a:t>
            </a:r>
            <a:r>
              <a:rPr lang="en-US" altLang="en-US" dirty="0"/>
              <a:t>"&gt; </a:t>
            </a:r>
          </a:p>
          <a:p>
            <a:r>
              <a:rPr lang="en-US" altLang="en-US" dirty="0"/>
              <a:t>	&lt;value&gt;</a:t>
            </a:r>
            <a:r>
              <a:rPr lang="en-US" altLang="en-US" dirty="0" err="1"/>
              <a:t>IBusinessLogic</a:t>
            </a:r>
            <a:r>
              <a:rPr lang="en-US" altLang="en-US" dirty="0"/>
              <a:t>&lt;/value&gt; </a:t>
            </a:r>
          </a:p>
          <a:p>
            <a:r>
              <a:rPr lang="en-US" altLang="en-US" dirty="0"/>
              <a:t>	&lt;/property&gt; </a:t>
            </a:r>
          </a:p>
          <a:p>
            <a:r>
              <a:rPr lang="en-US" altLang="en-US" dirty="0"/>
              <a:t>	&lt;property name="target"&gt; </a:t>
            </a:r>
          </a:p>
          <a:p>
            <a:r>
              <a:rPr lang="en-US" altLang="en-US" dirty="0"/>
              <a:t>	&lt;ref local="</a:t>
            </a:r>
            <a:r>
              <a:rPr lang="en-US" altLang="en-US" dirty="0" err="1"/>
              <a:t>beanTarget</a:t>
            </a:r>
            <a:r>
              <a:rPr lang="en-US" altLang="en-US" dirty="0"/>
              <a:t>"/&gt; </a:t>
            </a:r>
          </a:p>
          <a:p>
            <a:r>
              <a:rPr lang="en-US" altLang="en-US" dirty="0"/>
              <a:t>	&lt;/property&gt; </a:t>
            </a:r>
          </a:p>
          <a:p>
            <a:r>
              <a:rPr lang="en-US" altLang="en-US" dirty="0"/>
              <a:t>	</a:t>
            </a:r>
          </a:p>
        </p:txBody>
      </p:sp>
    </p:spTree>
    <p:extLst>
      <p:ext uri="{BB962C8B-B14F-4D97-AF65-F5344CB8AC3E}">
        <p14:creationId xmlns:p14="http://schemas.microsoft.com/office/powerpoint/2010/main" val="194136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p:cNvSpPr>
          <p:nvPr>
            <p:ph type="body" idx="1"/>
          </p:nvPr>
        </p:nvSpPr>
        <p:spPr bwMode="auto">
          <a:xfrm>
            <a:off x="685800" y="534025"/>
            <a:ext cx="5486400" cy="792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&lt;property name="</a:t>
            </a:r>
            <a:r>
              <a:rPr lang="en-US" altLang="en-US" dirty="0" err="1"/>
              <a:t>interceptorNames</a:t>
            </a:r>
            <a:r>
              <a:rPr lang="en-US" altLang="en-US" dirty="0"/>
              <a:t>"&gt; </a:t>
            </a:r>
          </a:p>
          <a:p>
            <a:r>
              <a:rPr lang="en-US" altLang="en-US" dirty="0"/>
              <a:t>	&lt;list&gt; </a:t>
            </a:r>
          </a:p>
          <a:p>
            <a:r>
              <a:rPr lang="en-US" altLang="en-US" dirty="0"/>
              <a:t>	&lt;value&gt;</a:t>
            </a:r>
            <a:r>
              <a:rPr lang="en-US" altLang="en-US" dirty="0" err="1"/>
              <a:t>theTracingBeforeAdvisor</a:t>
            </a:r>
            <a:r>
              <a:rPr lang="en-US" altLang="en-US" dirty="0"/>
              <a:t> &lt;/value&gt; </a:t>
            </a:r>
          </a:p>
          <a:p>
            <a:r>
              <a:rPr lang="en-US" altLang="en-US" dirty="0"/>
              <a:t>	&lt;value&gt;</a:t>
            </a:r>
            <a:r>
              <a:rPr lang="en-US" altLang="en-US" dirty="0" err="1"/>
              <a:t>theTracingAfterAdvisor</a:t>
            </a:r>
            <a:r>
              <a:rPr lang="en-US" altLang="en-US" dirty="0"/>
              <a:t>&lt;/value&gt; </a:t>
            </a:r>
          </a:p>
          <a:p>
            <a:r>
              <a:rPr lang="en-US" altLang="en-US" dirty="0"/>
              <a:t>	&lt;/list&gt; </a:t>
            </a:r>
          </a:p>
          <a:p>
            <a:r>
              <a:rPr lang="en-US" altLang="en-US" dirty="0"/>
              <a:t>	&lt;/property&gt; </a:t>
            </a:r>
          </a:p>
          <a:p>
            <a:r>
              <a:rPr lang="en-US" altLang="en-US" dirty="0"/>
              <a:t>&lt;/bean&gt; </a:t>
            </a:r>
          </a:p>
          <a:p>
            <a:r>
              <a:rPr lang="en-US" altLang="en-US" dirty="0"/>
              <a:t>&lt;!-- Bean Classes --&gt; </a:t>
            </a:r>
          </a:p>
          <a:p>
            <a:r>
              <a:rPr lang="en-US" altLang="en-US" dirty="0"/>
              <a:t>&lt;bean id="</a:t>
            </a:r>
            <a:r>
              <a:rPr lang="en-US" altLang="en-US" dirty="0" err="1"/>
              <a:t>beanTarget</a:t>
            </a:r>
            <a:r>
              <a:rPr lang="en-US" altLang="en-US" dirty="0"/>
              <a:t>" class="</a:t>
            </a:r>
            <a:r>
              <a:rPr lang="en-US" altLang="en-US" dirty="0" err="1"/>
              <a:t>BusinessLogic</a:t>
            </a:r>
            <a:r>
              <a:rPr lang="en-US" altLang="en-US" dirty="0"/>
              <a:t>"/&gt; </a:t>
            </a:r>
          </a:p>
          <a:p>
            <a:r>
              <a:rPr lang="en-US" altLang="en-US" dirty="0"/>
              <a:t>&lt;!-- Advisor </a:t>
            </a:r>
            <a:r>
              <a:rPr lang="en-US" altLang="en-US" dirty="0" err="1"/>
              <a:t>pointcut</a:t>
            </a:r>
            <a:r>
              <a:rPr lang="en-US" altLang="en-US" dirty="0"/>
              <a:t> definition for before advice --&gt; </a:t>
            </a:r>
          </a:p>
          <a:p>
            <a:r>
              <a:rPr lang="en-US" altLang="en-US" dirty="0"/>
              <a:t>&lt;bean id="</a:t>
            </a:r>
            <a:r>
              <a:rPr lang="en-US" altLang="en-US" dirty="0" err="1"/>
              <a:t>theTracingBeforeAdvisor</a:t>
            </a:r>
            <a:r>
              <a:rPr lang="en-US" altLang="en-US" dirty="0"/>
              <a:t>" class = "</a:t>
            </a:r>
            <a:r>
              <a:rPr lang="en-US" altLang="en-US" dirty="0" err="1"/>
              <a:t>org.springframework.aop.support.RegexpMethodPointcutAdvisor</a:t>
            </a:r>
            <a:r>
              <a:rPr lang="en-US" altLang="en-US" dirty="0"/>
              <a:t>"&gt; </a:t>
            </a:r>
          </a:p>
          <a:p>
            <a:r>
              <a:rPr lang="en-US" altLang="en-US" dirty="0"/>
              <a:t>	&lt;property name="advice"&gt; </a:t>
            </a:r>
          </a:p>
          <a:p>
            <a:r>
              <a:rPr lang="en-US" altLang="en-US" dirty="0"/>
              <a:t>	&lt;ref local="</a:t>
            </a:r>
            <a:r>
              <a:rPr lang="en-US" altLang="en-US" dirty="0" err="1"/>
              <a:t>theTracingBeforeAdvice</a:t>
            </a:r>
            <a:r>
              <a:rPr lang="en-US" altLang="en-US" dirty="0"/>
              <a:t>"/&gt; </a:t>
            </a:r>
          </a:p>
          <a:p>
            <a:r>
              <a:rPr lang="en-US" altLang="en-US" dirty="0"/>
              <a:t>	&lt;/property&gt; </a:t>
            </a:r>
          </a:p>
          <a:p>
            <a:r>
              <a:rPr lang="en-US" altLang="en-US" dirty="0"/>
              <a:t>	&lt;property name="pattern"&gt; &lt;value&gt;.*&lt;/value&gt; </a:t>
            </a:r>
          </a:p>
          <a:p>
            <a:r>
              <a:rPr lang="en-US" altLang="en-US" dirty="0"/>
              <a:t>	&lt;/property&gt; </a:t>
            </a:r>
          </a:p>
          <a:p>
            <a:r>
              <a:rPr lang="en-US" altLang="en-US" dirty="0"/>
              <a:t>&lt;/bean&gt; </a:t>
            </a:r>
          </a:p>
          <a:p>
            <a:r>
              <a:rPr lang="en-US" altLang="en-US" dirty="0"/>
              <a:t>&lt;!-- Advisor </a:t>
            </a:r>
            <a:r>
              <a:rPr lang="en-US" altLang="en-US" dirty="0" err="1"/>
              <a:t>pointcut</a:t>
            </a:r>
            <a:r>
              <a:rPr lang="en-US" altLang="en-US" dirty="0"/>
              <a:t> definition for after advice --&gt; </a:t>
            </a:r>
          </a:p>
          <a:p>
            <a:r>
              <a:rPr lang="en-US" altLang="en-US" dirty="0"/>
              <a:t>&lt;bean id="</a:t>
            </a:r>
            <a:r>
              <a:rPr lang="en-US" altLang="en-US" dirty="0" err="1"/>
              <a:t>theTracingAfterAdvisor</a:t>
            </a:r>
            <a:r>
              <a:rPr lang="en-US" altLang="en-US" dirty="0"/>
              <a:t>" class = "</a:t>
            </a:r>
            <a:r>
              <a:rPr lang="en-US" altLang="en-US" dirty="0" err="1"/>
              <a:t>org.springframework.aop.support.RegexpMethodPointcutAdvisor</a:t>
            </a:r>
            <a:r>
              <a:rPr lang="en-US" altLang="en-US" dirty="0"/>
              <a:t>"&gt; </a:t>
            </a:r>
          </a:p>
          <a:p>
            <a:r>
              <a:rPr lang="en-US" altLang="en-US" dirty="0"/>
              <a:t>	&lt;property name="advice"&gt; </a:t>
            </a:r>
          </a:p>
          <a:p>
            <a:r>
              <a:rPr lang="en-US" altLang="en-US" dirty="0"/>
              <a:t>		&lt;ref local="</a:t>
            </a:r>
            <a:r>
              <a:rPr lang="en-US" altLang="en-US" dirty="0" err="1"/>
              <a:t>theTracingAfterAdvice</a:t>
            </a:r>
            <a:r>
              <a:rPr lang="en-US" altLang="en-US" dirty="0"/>
              <a:t>"/&gt; </a:t>
            </a:r>
          </a:p>
          <a:p>
            <a:r>
              <a:rPr lang="en-US" altLang="en-US" dirty="0"/>
              <a:t>	&lt;/property&gt; </a:t>
            </a:r>
          </a:p>
          <a:p>
            <a:r>
              <a:rPr lang="en-US" altLang="en-US" dirty="0"/>
              <a:t>	&lt;property name="pattern"&gt;  	&lt;value&gt;.*&lt;/value&gt; </a:t>
            </a:r>
          </a:p>
          <a:p>
            <a:r>
              <a:rPr lang="en-US" altLang="en-US" dirty="0"/>
              <a:t>	&lt;/property&gt; </a:t>
            </a:r>
          </a:p>
          <a:p>
            <a:r>
              <a:rPr lang="en-US" altLang="en-US" dirty="0"/>
              <a:t>&lt;/bean&gt; </a:t>
            </a:r>
          </a:p>
          <a:p>
            <a:endParaRPr lang="en-US" altLang="en-US" dirty="0"/>
          </a:p>
          <a:p>
            <a:r>
              <a:rPr lang="en-US" altLang="en-US" dirty="0"/>
              <a:t>&lt;!-- Advice classes --&gt; </a:t>
            </a:r>
          </a:p>
          <a:p>
            <a:r>
              <a:rPr lang="en-US" altLang="en-US" dirty="0"/>
              <a:t>&lt;bean id="</a:t>
            </a:r>
            <a:r>
              <a:rPr lang="en-US" altLang="en-US" dirty="0" err="1"/>
              <a:t>theTracingBeforeAdvice</a:t>
            </a:r>
            <a:r>
              <a:rPr lang="en-US" altLang="en-US" dirty="0"/>
              <a:t>" class="</a:t>
            </a:r>
            <a:r>
              <a:rPr lang="en-US" altLang="en-US" dirty="0" err="1"/>
              <a:t>TracingBeforeAdvice</a:t>
            </a:r>
            <a:r>
              <a:rPr lang="en-US" altLang="en-US" dirty="0"/>
              <a:t>"/&gt; </a:t>
            </a:r>
          </a:p>
          <a:p>
            <a:r>
              <a:rPr lang="en-US" altLang="en-US" dirty="0"/>
              <a:t>&lt;bean id="</a:t>
            </a:r>
            <a:r>
              <a:rPr lang="en-US" altLang="en-US" dirty="0" err="1"/>
              <a:t>theTracingAfterAdvice</a:t>
            </a:r>
            <a:r>
              <a:rPr lang="en-US" altLang="en-US" dirty="0"/>
              <a:t>" class="</a:t>
            </a:r>
            <a:r>
              <a:rPr lang="en-US" altLang="en-US" dirty="0" err="1"/>
              <a:t>TracingAfterAdvice</a:t>
            </a:r>
            <a:r>
              <a:rPr lang="en-US" altLang="en-US" dirty="0"/>
              <a:t>"/&gt; </a:t>
            </a:r>
          </a:p>
          <a:p>
            <a:r>
              <a:rPr lang="en-US" altLang="en-US" dirty="0"/>
              <a:t>&lt;/beans&gt; </a:t>
            </a:r>
          </a:p>
          <a:p>
            <a:endParaRPr lang="en-US" altLang="en-US" dirty="0"/>
          </a:p>
        </p:txBody>
      </p:sp>
    </p:spTree>
    <p:extLst>
      <p:ext uri="{BB962C8B-B14F-4D97-AF65-F5344CB8AC3E}">
        <p14:creationId xmlns:p14="http://schemas.microsoft.com/office/powerpoint/2010/main" val="103026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xfrm>
            <a:off x="1144588"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73825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450201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101013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57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130051" name="Rectangle 3"/>
          <p:cNvSpPr>
            <a:spLocks noGrp="1" noChangeArrowheads="1"/>
          </p:cNvSpPr>
          <p:nvPr>
            <p:ph type="body" idx="1"/>
          </p:nvPr>
        </p:nvSpPr>
        <p:spPr>
          <a:noFill/>
          <a:ln/>
        </p:spPr>
        <p:txBody>
          <a:bodyPr/>
          <a:lstStyle/>
          <a:p>
            <a:pPr eaLnBrk="1" hangingPunct="1">
              <a:lnSpc>
                <a:spcPct val="90000"/>
              </a:lnSpc>
            </a:pPr>
            <a:r>
              <a:rPr lang="en-US" sz="900" dirty="0"/>
              <a:t>Lightweight:- It is lightweight in terms of both size and overhead.</a:t>
            </a:r>
          </a:p>
          <a:p>
            <a:pPr eaLnBrk="1" hangingPunct="1">
              <a:lnSpc>
                <a:spcPct val="90000"/>
              </a:lnSpc>
            </a:pPr>
            <a:endParaRPr lang="en-US" sz="900" dirty="0"/>
          </a:p>
          <a:p>
            <a:pPr eaLnBrk="1" hangingPunct="1">
              <a:lnSpc>
                <a:spcPct val="90000"/>
              </a:lnSpc>
            </a:pPr>
            <a:r>
              <a:rPr lang="en-US" sz="900" dirty="0"/>
              <a:t> Spring is non-intrusive: objects in a Spring enabled application typically have no dependencies on spring specific classes.</a:t>
            </a:r>
          </a:p>
          <a:p>
            <a:pPr eaLnBrk="1" hangingPunct="1">
              <a:lnSpc>
                <a:spcPct val="90000"/>
              </a:lnSpc>
            </a:pPr>
            <a:endParaRPr lang="en-US" sz="900" dirty="0"/>
          </a:p>
          <a:p>
            <a:pPr eaLnBrk="1" hangingPunct="1">
              <a:lnSpc>
                <a:spcPct val="90000"/>
              </a:lnSpc>
            </a:pPr>
            <a:r>
              <a:rPr lang="en-US" sz="900" dirty="0"/>
              <a:t>Inversion of control(IOC):- Spring promotes loose coupling through a technique known as Inversion of Control. </a:t>
            </a:r>
          </a:p>
          <a:p>
            <a:pPr lvl="1" eaLnBrk="1" hangingPunct="1">
              <a:lnSpc>
                <a:spcPct val="90000"/>
              </a:lnSpc>
            </a:pPr>
            <a:r>
              <a:rPr lang="en-US" sz="900" dirty="0"/>
              <a:t>When IOC is applied, objects are passively given dependencies </a:t>
            </a:r>
            <a:r>
              <a:rPr lang="en-US" sz="900" dirty="0" err="1"/>
              <a:t>inst</a:t>
            </a:r>
            <a:endParaRPr lang="en-US" sz="900" dirty="0"/>
          </a:p>
          <a:p>
            <a:pPr lvl="1" eaLnBrk="1" hangingPunct="1">
              <a:lnSpc>
                <a:spcPct val="90000"/>
              </a:lnSpc>
            </a:pPr>
            <a:endParaRPr lang="en-US" sz="900" dirty="0"/>
          </a:p>
          <a:p>
            <a:pPr lvl="1" eaLnBrk="1" hangingPunct="1">
              <a:lnSpc>
                <a:spcPct val="90000"/>
              </a:lnSpc>
            </a:pPr>
            <a:r>
              <a:rPr lang="en-US" sz="900" dirty="0" err="1"/>
              <a:t>ead</a:t>
            </a:r>
            <a:r>
              <a:rPr lang="en-US" sz="900" dirty="0"/>
              <a:t> of creating or looking for dependencies.</a:t>
            </a:r>
          </a:p>
          <a:p>
            <a:pPr lvl="1" eaLnBrk="1" hangingPunct="1">
              <a:lnSpc>
                <a:spcPct val="90000"/>
              </a:lnSpc>
            </a:pPr>
            <a:r>
              <a:rPr lang="en-US" sz="900" dirty="0"/>
              <a:t> IOC is just like JNDI in reverse where an container gives the dependencies to the object at instantiation without waiting to be asked.</a:t>
            </a:r>
          </a:p>
          <a:p>
            <a:pPr lvl="1" eaLnBrk="1" hangingPunct="1">
              <a:lnSpc>
                <a:spcPct val="90000"/>
              </a:lnSpc>
            </a:pPr>
            <a:endParaRPr lang="en-US" sz="900" dirty="0"/>
          </a:p>
          <a:p>
            <a:pPr eaLnBrk="1" hangingPunct="1">
              <a:lnSpc>
                <a:spcPct val="90000"/>
              </a:lnSpc>
            </a:pPr>
            <a:r>
              <a:rPr lang="en-US" sz="900" b="1" dirty="0"/>
              <a:t>Aspect-Oriented</a:t>
            </a:r>
            <a:r>
              <a:rPr lang="en-US" sz="900" dirty="0"/>
              <a:t>:-- Spring comes with rich support for aspect oriented programming that enables cohesive development by separating application business logic from system services (such as auditing and Transaction Management). </a:t>
            </a:r>
          </a:p>
          <a:p>
            <a:pPr lvl="1" eaLnBrk="1" hangingPunct="1">
              <a:lnSpc>
                <a:spcPct val="90000"/>
              </a:lnSpc>
            </a:pPr>
            <a:r>
              <a:rPr lang="en-US" dirty="0"/>
              <a:t>Application objects perform only business logic nothing more.</a:t>
            </a:r>
          </a:p>
          <a:p>
            <a:pPr eaLnBrk="1" hangingPunct="1">
              <a:lnSpc>
                <a:spcPct val="90000"/>
              </a:lnSpc>
            </a:pPr>
            <a:r>
              <a:rPr lang="en-US" sz="900" b="1" dirty="0"/>
              <a:t>Container</a:t>
            </a:r>
            <a:r>
              <a:rPr lang="en-US" sz="900" dirty="0"/>
              <a:t>:- Spring is a container in the sense that it contains and manages the life cycle and configuration of application objects. </a:t>
            </a:r>
          </a:p>
          <a:p>
            <a:pPr lvl="1" eaLnBrk="1" hangingPunct="1">
              <a:lnSpc>
                <a:spcPct val="90000"/>
              </a:lnSpc>
            </a:pPr>
            <a:r>
              <a:rPr lang="en-US" dirty="0"/>
              <a:t>We can configure how each of our beans should be created and how they should be associated with each other.</a:t>
            </a:r>
          </a:p>
          <a:p>
            <a:pPr lvl="1" eaLnBrk="1" hangingPunct="1">
              <a:lnSpc>
                <a:spcPct val="90000"/>
              </a:lnSpc>
            </a:pPr>
            <a:endParaRPr lang="en-US" dirty="0"/>
          </a:p>
          <a:p>
            <a:pPr eaLnBrk="1" hangingPunct="1">
              <a:lnSpc>
                <a:spcPct val="90000"/>
              </a:lnSpc>
            </a:pPr>
            <a:r>
              <a:rPr lang="en-US" sz="900" dirty="0"/>
              <a:t>Framework:- Spring makes it possible to configure and compose complex applications from simpler components. </a:t>
            </a:r>
          </a:p>
          <a:p>
            <a:pPr eaLnBrk="1" hangingPunct="1">
              <a:lnSpc>
                <a:spcPct val="90000"/>
              </a:lnSpc>
            </a:pPr>
            <a:r>
              <a:rPr lang="en-US" sz="900" dirty="0"/>
              <a:t>In Spring application objects are composed declaratively, typically in an XML file. </a:t>
            </a:r>
          </a:p>
          <a:p>
            <a:pPr eaLnBrk="1" hangingPunct="1">
              <a:lnSpc>
                <a:spcPct val="90000"/>
              </a:lnSpc>
            </a:pPr>
            <a:r>
              <a:rPr lang="en-US" sz="900" dirty="0"/>
              <a:t>Spring also provides much infrastructure functionality( transaction management, persistence framework integration etc.), leaving the application logic to programmer.</a:t>
            </a:r>
          </a:p>
        </p:txBody>
      </p:sp>
      <p:sp>
        <p:nvSpPr>
          <p:cNvPr id="130052" name="Slide Number Placeholder 7"/>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E65CE2-5B36-4CBB-8CF8-4C3C4B9E72EE}" type="slidenum">
              <a:rPr lang="en-US" smtClean="0">
                <a:latin typeface="Arial" pitchFamily="34" charset="0"/>
              </a:rPr>
              <a:pPr/>
              <a:t>8</a:t>
            </a:fld>
            <a:endParaRPr lang="en-US">
              <a:latin typeface="Arial" pitchFamily="34" charset="0"/>
            </a:endParaRPr>
          </a:p>
        </p:txBody>
      </p:sp>
    </p:spTree>
    <p:extLst>
      <p:ext uri="{BB962C8B-B14F-4D97-AF65-F5344CB8AC3E}">
        <p14:creationId xmlns:p14="http://schemas.microsoft.com/office/powerpoint/2010/main" val="126042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1143000" y="685800"/>
            <a:ext cx="4572000" cy="3429000"/>
          </a:xfrm>
          <a:prstGeom prst="rect">
            <a:avLst/>
          </a:prstGeom>
          <a:ln/>
        </p:spPr>
      </p:sp>
      <p:sp>
        <p:nvSpPr>
          <p:cNvPr id="131075" name="Notes Placeholder 2"/>
          <p:cNvSpPr>
            <a:spLocks noGrp="1"/>
          </p:cNvSpPr>
          <p:nvPr>
            <p:ph type="body" idx="1"/>
          </p:nvPr>
        </p:nvSpPr>
        <p:spPr>
          <a:noFill/>
          <a:ln/>
        </p:spPr>
        <p:txBody>
          <a:bodyPr/>
          <a:lstStyle/>
          <a:p>
            <a:pPr eaLnBrk="1" hangingPunct="1"/>
            <a:endParaRPr lang="en-US"/>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A4FB70-7D38-47CF-9F09-8B16B52BEA6A}" type="slidenum">
              <a:rPr lang="en-US" smtClean="0">
                <a:latin typeface="Arial" pitchFamily="34" charset="0"/>
              </a:rPr>
              <a:pPr/>
              <a:t>9</a:t>
            </a:fld>
            <a:endParaRPr lang="en-US">
              <a:latin typeface="Arial" pitchFamily="34" charset="0"/>
            </a:endParaRPr>
          </a:p>
        </p:txBody>
      </p:sp>
    </p:spTree>
    <p:extLst>
      <p:ext uri="{BB962C8B-B14F-4D97-AF65-F5344CB8AC3E}">
        <p14:creationId xmlns:p14="http://schemas.microsoft.com/office/powerpoint/2010/main" val="1354300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03644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ase in poi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Impact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a:t>Click to Add Title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a:t>Thank you</a:t>
            </a:r>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 </a:t>
            </a:r>
            <a:br>
              <a:rPr lang="en-US" dirty="0"/>
            </a:br>
            <a:r>
              <a:rPr lang="en-US" dirty="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erlogo_titleslide">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5" name="Picture 14"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342946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erlogo_Thank you">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 </a:t>
            </a:r>
            <a:br>
              <a:rPr lang="en-US" dirty="0"/>
            </a:br>
            <a:r>
              <a:rPr lang="en-US" dirty="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a:t>Thank you</a:t>
            </a:r>
          </a:p>
        </p:txBody>
      </p:sp>
    </p:spTree>
    <p:extLst>
      <p:ext uri="{BB962C8B-B14F-4D97-AF65-F5344CB8AC3E}">
        <p14:creationId xmlns:p14="http://schemas.microsoft.com/office/powerpoint/2010/main" val="36964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srcRect/>
          <a:stretch>
            <a:fillRect/>
          </a:stretch>
        </p:blipFill>
        <p:spPr bwMode="auto">
          <a:xfrm>
            <a:off x="0" y="5029200"/>
            <a:ext cx="9144000" cy="1828800"/>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29A3C3-6265-4E1C-9516-1B90DCB1802E}"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sp>
        <p:nvSpPr>
          <p:cNvPr id="8"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DA62CDE-24B9-4D29-BB3C-494617F16696}" type="slidenum">
              <a:rPr lang="en-US" sz="1000" b="1" smtClean="0"/>
              <a:pPr>
                <a:defRPr/>
              </a:pPr>
              <a:t>‹#›</a:t>
            </a:fld>
            <a:endParaRPr lang="en-US" sz="800" b="1" dirty="0"/>
          </a:p>
        </p:txBody>
      </p:sp>
      <p:sp>
        <p:nvSpPr>
          <p:cNvPr id="9"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a:srcRect/>
          <a:stretch>
            <a:fillRect/>
          </a:stretch>
        </p:blipFill>
        <p:spPr bwMode="auto">
          <a:xfrm>
            <a:off x="0" y="4953000"/>
            <a:ext cx="9144000" cy="1905000"/>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F196DF-86CB-4E33-969C-F2E92726E1E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a:srcRect/>
          <a:stretch>
            <a:fillRect/>
          </a:stretch>
        </p:blipFill>
        <p:spPr bwMode="auto">
          <a:xfrm>
            <a:off x="0" y="4949825"/>
            <a:ext cx="9144000" cy="1908175"/>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737360-27B3-4495-98FA-0E0E8278FA77}"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Breaker Slide- Blue">
    <p:spTree>
      <p:nvGrpSpPr>
        <p:cNvPr id="1" name=""/>
        <p:cNvGrpSpPr/>
        <p:nvPr/>
      </p:nvGrpSpPr>
      <p:grpSpPr>
        <a:xfrm>
          <a:off x="0" y="0"/>
          <a:ext cx="0" cy="0"/>
          <a:chOff x="0" y="0"/>
          <a:chExt cx="0" cy="0"/>
        </a:xfrm>
      </p:grpSpPr>
      <p:pic>
        <p:nvPicPr>
          <p:cNvPr id="4" name="Picture 2" descr="e:\My Documents\1 Temple\1 Wipro\1 On-going Jobs\Corporate ppt\Abstract\corp ppt_3.jpg"/>
          <p:cNvPicPr>
            <a:picLocks noChangeAspect="1" noChangeArrowheads="1"/>
          </p:cNvPicPr>
          <p:nvPr/>
        </p:nvPicPr>
        <p:blipFill>
          <a:blip r:embed="rId2"/>
          <a:srcRect/>
          <a:stretch>
            <a:fillRect/>
          </a:stretch>
        </p:blipFill>
        <p:spPr bwMode="auto">
          <a:xfrm>
            <a:off x="0" y="4876800"/>
            <a:ext cx="9144000" cy="1981200"/>
          </a:xfrm>
          <a:prstGeom prst="rect">
            <a:avLst/>
          </a:prstGeom>
          <a:noFill/>
          <a:ln w="9525">
            <a:noFill/>
            <a:miter lim="800000"/>
            <a:headEnd/>
            <a:tailEnd/>
          </a:ln>
        </p:spPr>
      </p:pic>
      <p:sp>
        <p:nvSpPr>
          <p:cNvPr id="6"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755EDD-AC83-419B-9E4C-075D0122F3D4}" type="slidenum">
              <a:rPr lang="en-US" sz="1000" b="1" smtClean="0"/>
              <a:pPr>
                <a:defRPr/>
              </a:pPr>
              <a:t>‹#›</a:t>
            </a:fld>
            <a:endParaRPr lang="en-US" sz="800" b="1" dirty="0"/>
          </a:p>
        </p:txBody>
      </p: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dirty="0"/>
              <a:t>© 2011 Wipro Ltd  </a:t>
            </a:r>
            <a:endParaRPr lang="en-US" sz="600" dirty="0"/>
          </a:p>
        </p:txBody>
      </p:sp>
      <p:sp>
        <p:nvSpPr>
          <p:cNvPr id="17"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a:t>Click to edit Master title style</a:t>
            </a:r>
            <a:endParaRPr lang="en-US" dirty="0"/>
          </a:p>
        </p:txBody>
      </p:sp>
      <p:sp>
        <p:nvSpPr>
          <p:cNvPr id="18"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dt" sz="half" idx="10"/>
          </p:nvPr>
        </p:nvSpPr>
        <p:spPr>
          <a:xfrm>
            <a:off x="8648700" y="6457950"/>
            <a:ext cx="457200" cy="323850"/>
          </a:xfrm>
          <a:prstGeom prst="rect">
            <a:avLst/>
          </a:prstGeom>
          <a:ln/>
        </p:spPr>
        <p:txBody>
          <a:bodyPr/>
          <a:lstStyle>
            <a:lvl1pPr>
              <a:defRPr/>
            </a:lvl1pPr>
          </a:lstStyle>
          <a:p>
            <a:pPr>
              <a:defRPr/>
            </a:pPr>
            <a:fld id="{EE19FCD9-1409-44BA-AB37-717A2CE71294}"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17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hasCustomPrompt="1"/>
          </p:nvPr>
        </p:nvSpPr>
        <p:spPr>
          <a:xfrm>
            <a:off x="3541" y="0"/>
            <a:ext cx="7563358" cy="914400"/>
          </a:xfrm>
        </p:spPr>
        <p:txBody>
          <a:bodyPr>
            <a:normAutofit/>
          </a:bodyPr>
          <a:lstStyle>
            <a:lvl1pPr algn="l">
              <a:defRPr sz="3200">
                <a:latin typeface="Gill Sans MT" pitchFamily="34" charset="0"/>
              </a:defRPr>
            </a:lvl1pPr>
          </a:lstStyle>
          <a:p>
            <a:r>
              <a:rPr lang="en-US" dirty="0"/>
              <a:t>		Click to edit Master title style</a:t>
            </a:r>
          </a:p>
        </p:txBody>
      </p:sp>
    </p:spTree>
    <p:extLst>
      <p:ext uri="{BB962C8B-B14F-4D97-AF65-F5344CB8AC3E}">
        <p14:creationId xmlns:p14="http://schemas.microsoft.com/office/powerpoint/2010/main" val="361833826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0" y="0"/>
            <a:ext cx="7563358" cy="914400"/>
          </a:xfrm>
        </p:spPr>
        <p:txBody>
          <a:bodyPr>
            <a:normAutofit/>
          </a:bodyPr>
          <a:lstStyle>
            <a:lvl1pPr algn="l">
              <a:defRPr sz="3200">
                <a:latin typeface="Gill Sans MT" pitchFamily="34" charset="0"/>
              </a:defRPr>
            </a:lvl1pPr>
          </a:lstStyle>
          <a:p>
            <a:r>
              <a:rPr lang="en-US" dirty="0"/>
              <a:t>		Click to edit Master title style</a:t>
            </a:r>
          </a:p>
        </p:txBody>
      </p:sp>
    </p:spTree>
    <p:extLst>
      <p:ext uri="{BB962C8B-B14F-4D97-AF65-F5344CB8AC3E}">
        <p14:creationId xmlns:p14="http://schemas.microsoft.com/office/powerpoint/2010/main" val="91476315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6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a:t>Vertical image with bullet points</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 y="23376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a:t>Click to edit Master title style</a:t>
            </a:r>
          </a:p>
        </p:txBody>
      </p:sp>
      <p:sp>
        <p:nvSpPr>
          <p:cNvPr id="3" name="Text Placeholder 2"/>
          <p:cNvSpPr>
            <a:spLocks noGrp="1"/>
          </p:cNvSpPr>
          <p:nvPr>
            <p:ph type="body" idx="1"/>
          </p:nvPr>
        </p:nvSpPr>
        <p:spPr>
          <a:xfrm>
            <a:off x="289560" y="1222957"/>
            <a:ext cx="8229600" cy="5055923"/>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690" r:id="rId2"/>
    <p:sldLayoutId id="2147483660" r:id="rId3"/>
    <p:sldLayoutId id="2147483663" r:id="rId4"/>
    <p:sldLayoutId id="2147483664" r:id="rId5"/>
    <p:sldLayoutId id="2147483676" r:id="rId6"/>
    <p:sldLayoutId id="2147483677" r:id="rId7"/>
    <p:sldLayoutId id="2147483678" r:id="rId8"/>
    <p:sldLayoutId id="2147483679" r:id="rId9"/>
    <p:sldLayoutId id="2147483681" r:id="rId10"/>
    <p:sldLayoutId id="2147483702" r:id="rId11"/>
    <p:sldLayoutId id="2147483703" r:id="rId12"/>
    <p:sldLayoutId id="2147483686" r:id="rId13"/>
    <p:sldLayoutId id="2147483687" r:id="rId14"/>
    <p:sldLayoutId id="2147483688" r:id="rId15"/>
    <p:sldLayoutId id="2147483691" r:id="rId16"/>
    <p:sldLayoutId id="2147483704" r:id="rId17"/>
    <p:sldLayoutId id="2147483684" r:id="rId18"/>
    <p:sldLayoutId id="2147483694" r:id="rId19"/>
    <p:sldLayoutId id="2147483661" r:id="rId20"/>
    <p:sldLayoutId id="2147483699" r:id="rId21"/>
    <p:sldLayoutId id="2147483700" r:id="rId22"/>
    <p:sldLayoutId id="2147483707" r:id="rId23"/>
    <p:sldLayoutId id="2147483710" r:id="rId24"/>
    <p:sldLayoutId id="2147483711" r:id="rId25"/>
    <p:sldLayoutId id="2147483713" r:id="rId26"/>
    <p:sldLayoutId id="2147483715" r:id="rId27"/>
    <p:sldLayoutId id="2147483719" r:id="rId28"/>
    <p:sldLayoutId id="2147483720" r:id="rId29"/>
    <p:sldLayoutId id="2147483721" r:id="rId30"/>
    <p:sldLayoutId id="2147483722" r:id="rId31"/>
  </p:sldLayoutIdLst>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248211"/>
      </p:ext>
    </p:extLst>
  </p:cSld>
  <p:clrMap bg1="lt1" tx1="dk1" bg2="lt2" tx2="dk2" accent1="accent1" accent2="accent2" accent3="accent3" accent4="accent4" accent5="accent5" accent6="accent6" hlink="hlink" folHlink="folHlink"/>
  <p:sldLayoutIdLst>
    <p:sldLayoutId id="2147483724"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9.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hyperlink" Target="http://picocontainer.codehaus.org/" TargetMode="External"/><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9.xml"/><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hyperlink" Target="https://www.dineshonjava.com/spring-required-annotation/" TargetMode="Externa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3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31.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333461" y="1861457"/>
            <a:ext cx="4585252" cy="1547161"/>
          </a:xfrm>
        </p:spPr>
        <p:txBody>
          <a:bodyPr>
            <a:normAutofit/>
          </a:bodyPr>
          <a:lstStyle/>
          <a:p>
            <a:pPr algn="r"/>
            <a:r>
              <a:rPr lang="en-US" dirty="0">
                <a:solidFill>
                  <a:schemeClr val="tx1"/>
                </a:solidFill>
              </a:rPr>
              <a:t>Spring Framework -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457200" y="174685"/>
            <a:ext cx="6926262" cy="553998"/>
          </a:xfrm>
        </p:spPr>
        <p:txBody>
          <a:bodyPr/>
          <a:lstStyle/>
          <a:p>
            <a:pPr eaLnBrk="1" hangingPunct="1"/>
            <a:r>
              <a:rPr lang="en-US" altLang="en-US" dirty="0"/>
              <a:t>Why Spring ?</a:t>
            </a:r>
          </a:p>
        </p:txBody>
      </p:sp>
      <p:sp>
        <p:nvSpPr>
          <p:cNvPr id="53251" name="Rectangle 3"/>
          <p:cNvSpPr>
            <a:spLocks noGrp="1"/>
          </p:cNvSpPr>
          <p:nvPr>
            <p:ph type="body" idx="1"/>
          </p:nvPr>
        </p:nvSpPr>
        <p:spPr>
          <a:xfrm>
            <a:off x="457200" y="1143000"/>
            <a:ext cx="8382000" cy="4983163"/>
          </a:xfrm>
        </p:spPr>
        <p:txBody>
          <a:bodyPr>
            <a:normAutofit lnSpcReduction="10000"/>
          </a:bodyPr>
          <a:lstStyle/>
          <a:p>
            <a:pPr eaLnBrk="1" hangingPunct="1"/>
            <a:r>
              <a:rPr lang="en-US" altLang="en-US" dirty="0"/>
              <a:t>The essence of spring is in providing enterprise services to Plain Old Java Objects (POJO's)</a:t>
            </a:r>
          </a:p>
          <a:p>
            <a:pPr eaLnBrk="1" hangingPunct="1"/>
            <a:endParaRPr lang="en-US" altLang="en-US" dirty="0"/>
          </a:p>
          <a:p>
            <a:pPr eaLnBrk="1" hangingPunct="1"/>
            <a:r>
              <a:rPr lang="en-US" altLang="en-US" dirty="0"/>
              <a:t>Applications built using Spring are very easy to unit test </a:t>
            </a:r>
          </a:p>
          <a:p>
            <a:pPr eaLnBrk="1" hangingPunct="1"/>
            <a:endParaRPr lang="en-US" altLang="en-US" dirty="0"/>
          </a:p>
          <a:p>
            <a:pPr eaLnBrk="1" hangingPunct="1"/>
            <a:r>
              <a:rPr lang="en-US" altLang="en-US" dirty="0"/>
              <a:t>Spring can eliminate the need to use a variety of custom properties file formats, by handling configuration in a consistent way throughout applications and projects</a:t>
            </a:r>
          </a:p>
          <a:p>
            <a:pPr eaLnBrk="1" hangingPunct="1"/>
            <a:endParaRPr lang="en-US" altLang="en-US" dirty="0"/>
          </a:p>
          <a:p>
            <a:pPr eaLnBrk="1" hangingPunct="1"/>
            <a:r>
              <a:rPr lang="en-US" altLang="en-US" dirty="0"/>
              <a:t>Spring can provide an alternative to EJB that's appropriate for many applications </a:t>
            </a:r>
          </a:p>
          <a:p>
            <a:pPr eaLnBrk="1" hangingPunct="1"/>
            <a:endParaRPr lang="en-US" altLang="en-US" dirty="0"/>
          </a:p>
          <a:p>
            <a:pPr eaLnBrk="1" hangingPunct="1"/>
            <a:r>
              <a:rPr lang="en-US" altLang="en-US" dirty="0"/>
              <a:t>Spring provides a consistent framework for data access, whether using JDBC or an O/R mapping product such as </a:t>
            </a:r>
            <a:r>
              <a:rPr lang="en-US" altLang="en-US" dirty="0" err="1"/>
              <a:t>TopLink</a:t>
            </a:r>
            <a:r>
              <a:rPr lang="en-US" altLang="en-US" dirty="0"/>
              <a:t>, Hibernate or a JDO implementation. </a:t>
            </a:r>
          </a:p>
          <a:p>
            <a:pPr eaLnBrk="1" hangingPunct="1">
              <a:buFont typeface="Arial" charset="0"/>
              <a:buNone/>
            </a:pPr>
            <a:endParaRPr lang="en-US" altLang="en-US" sz="1800" dirty="0"/>
          </a:p>
          <a:p>
            <a:pPr eaLnBrk="1" hangingPunct="1"/>
            <a:endParaRPr lang="en-US" altLang="en-US" sz="1800" dirty="0"/>
          </a:p>
        </p:txBody>
      </p:sp>
      <p:sp>
        <p:nvSpPr>
          <p:cNvPr id="53252" name="Text Box 4"/>
          <p:cNvSpPr txBox="1">
            <a:spLocks noChangeArrowheads="1"/>
          </p:cNvSpPr>
          <p:nvPr/>
        </p:nvSpPr>
        <p:spPr bwMode="auto">
          <a:xfrm>
            <a:off x="3810000" y="6400800"/>
            <a:ext cx="2382838" cy="244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dirty="0"/>
              <a:t>Source : http://www.theserverside.com/</a:t>
            </a:r>
          </a:p>
        </p:txBody>
      </p:sp>
    </p:spTree>
    <p:extLst>
      <p:ext uri="{BB962C8B-B14F-4D97-AF65-F5344CB8AC3E}">
        <p14:creationId xmlns:p14="http://schemas.microsoft.com/office/powerpoint/2010/main" val="19169983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a:lstStyle/>
          <a:p>
            <a:pPr eaLnBrk="1" hangingPunct="1"/>
            <a:r>
              <a:rPr lang="en-US" altLang="en-US" dirty="0"/>
              <a:t>AOP Concepts: Advice</a:t>
            </a:r>
            <a:endParaRPr lang="en-US" altLang="en-US" b="1" dirty="0"/>
          </a:p>
        </p:txBody>
      </p:sp>
      <p:sp>
        <p:nvSpPr>
          <p:cNvPr id="93187" name="Rectangle 3"/>
          <p:cNvSpPr>
            <a:spLocks noGrp="1"/>
          </p:cNvSpPr>
          <p:nvPr>
            <p:ph type="body" idx="1"/>
          </p:nvPr>
        </p:nvSpPr>
        <p:spPr>
          <a:xfrm>
            <a:off x="289560" y="1049311"/>
            <a:ext cx="8494676" cy="5576341"/>
          </a:xfrm>
        </p:spPr>
        <p:txBody>
          <a:bodyPr>
            <a:normAutofit fontScale="85000" lnSpcReduction="20000"/>
          </a:bodyPr>
          <a:lstStyle/>
          <a:p>
            <a:pPr eaLnBrk="1" hangingPunct="1"/>
            <a:r>
              <a:rPr lang="en-US" altLang="en-US" sz="2200" b="1" dirty="0"/>
              <a:t>Advice: </a:t>
            </a:r>
            <a:r>
              <a:rPr lang="en-US" altLang="en-US" sz="2200" dirty="0"/>
              <a:t>The code that is executed at a particular </a:t>
            </a:r>
            <a:r>
              <a:rPr lang="en-US" altLang="en-US" sz="2200" dirty="0" err="1"/>
              <a:t>joinpoint</a:t>
            </a:r>
            <a:r>
              <a:rPr lang="en-US" altLang="en-US" sz="2200" dirty="0"/>
              <a:t>.</a:t>
            </a:r>
          </a:p>
          <a:p>
            <a:pPr eaLnBrk="1" hangingPunct="1"/>
            <a:endParaRPr lang="en-US" altLang="en-US" sz="2200" dirty="0"/>
          </a:p>
          <a:p>
            <a:r>
              <a:rPr lang="en-IN" dirty="0"/>
              <a:t>This is the actual action to be taken either before or after the method execution.</a:t>
            </a:r>
            <a:endParaRPr lang="en-US" altLang="en-US" sz="2200" dirty="0"/>
          </a:p>
          <a:p>
            <a:pPr eaLnBrk="1" hangingPunct="1">
              <a:buFont typeface="Arial" charset="0"/>
              <a:buNone/>
            </a:pPr>
            <a:endParaRPr lang="en-US" altLang="en-US" sz="2200" dirty="0"/>
          </a:p>
          <a:p>
            <a:pPr eaLnBrk="1" hangingPunct="1"/>
            <a:r>
              <a:rPr lang="en-US" altLang="en-US" sz="2200" dirty="0"/>
              <a:t>Types of Advice</a:t>
            </a:r>
          </a:p>
          <a:p>
            <a:pPr lvl="1" eaLnBrk="1" hangingPunct="1"/>
            <a:r>
              <a:rPr lang="en-US" altLang="en-US" sz="2200" dirty="0">
                <a:solidFill>
                  <a:srgbClr val="0000FF"/>
                </a:solidFill>
              </a:rPr>
              <a:t>‘ before advice’</a:t>
            </a:r>
          </a:p>
          <a:p>
            <a:pPr lvl="2" eaLnBrk="1" hangingPunct="1"/>
            <a:r>
              <a:rPr lang="en-US" altLang="en-US" sz="2200" dirty="0"/>
              <a:t> executes before </a:t>
            </a:r>
            <a:r>
              <a:rPr lang="en-US" altLang="en-US" sz="2200" dirty="0" err="1"/>
              <a:t>joinpoint</a:t>
            </a:r>
            <a:endParaRPr lang="en-US" altLang="en-US" sz="2200" dirty="0"/>
          </a:p>
          <a:p>
            <a:pPr lvl="2" eaLnBrk="1" hangingPunct="1"/>
            <a:endParaRPr lang="en-US" altLang="en-US" sz="2200" dirty="0"/>
          </a:p>
          <a:p>
            <a:pPr lvl="1" eaLnBrk="1" hangingPunct="1"/>
            <a:r>
              <a:rPr lang="en-US" altLang="en-US" sz="2200" dirty="0"/>
              <a:t> </a:t>
            </a:r>
            <a:r>
              <a:rPr lang="en-US" altLang="en-US" sz="2200" dirty="0">
                <a:solidFill>
                  <a:srgbClr val="0000FF"/>
                </a:solidFill>
              </a:rPr>
              <a:t>after advice</a:t>
            </a:r>
          </a:p>
          <a:p>
            <a:pPr lvl="2"/>
            <a:r>
              <a:rPr lang="en-IN" sz="2200" dirty="0"/>
              <a:t>Advice to be executed regardless of the means by which a join point exits (normal or exceptional return)</a:t>
            </a:r>
            <a:endParaRPr lang="en-US" altLang="en-US" sz="2200" dirty="0"/>
          </a:p>
          <a:p>
            <a:pPr lvl="1"/>
            <a:r>
              <a:rPr lang="en-US" altLang="en-US" sz="2200" dirty="0" err="1">
                <a:solidFill>
                  <a:srgbClr val="0000FF"/>
                </a:solidFill>
              </a:rPr>
              <a:t>afterReturning</a:t>
            </a:r>
            <a:r>
              <a:rPr lang="en-US" altLang="en-US" sz="2200" dirty="0">
                <a:solidFill>
                  <a:srgbClr val="0000FF"/>
                </a:solidFill>
              </a:rPr>
              <a:t> advice</a:t>
            </a:r>
          </a:p>
          <a:p>
            <a:pPr lvl="3"/>
            <a:r>
              <a:rPr lang="en-US" altLang="en-US" sz="2200" dirty="0"/>
              <a:t>Executes after </a:t>
            </a:r>
            <a:r>
              <a:rPr lang="en-US" altLang="en-US" sz="2200" dirty="0" err="1"/>
              <a:t>joinpoint</a:t>
            </a:r>
            <a:r>
              <a:rPr lang="en-US" altLang="en-US" sz="2200" dirty="0"/>
              <a:t> returns successfully</a:t>
            </a:r>
          </a:p>
          <a:p>
            <a:pPr lvl="1"/>
            <a:r>
              <a:rPr lang="en-US" altLang="en-US" sz="2200" dirty="0" err="1">
                <a:solidFill>
                  <a:srgbClr val="0000FF"/>
                </a:solidFill>
              </a:rPr>
              <a:t>afterThrowing</a:t>
            </a:r>
            <a:r>
              <a:rPr lang="en-US" altLang="en-US" sz="2200" dirty="0">
                <a:solidFill>
                  <a:srgbClr val="0000FF"/>
                </a:solidFill>
              </a:rPr>
              <a:t> advice</a:t>
            </a:r>
          </a:p>
          <a:p>
            <a:pPr lvl="3"/>
            <a:r>
              <a:rPr lang="en-US" altLang="en-US" sz="2200" dirty="0"/>
              <a:t>Executes after the </a:t>
            </a:r>
            <a:r>
              <a:rPr lang="en-US" altLang="en-US" sz="2200" dirty="0" err="1"/>
              <a:t>joinpoint</a:t>
            </a:r>
            <a:r>
              <a:rPr lang="en-US" altLang="en-US" sz="2200" dirty="0"/>
              <a:t> throws exception</a:t>
            </a:r>
          </a:p>
          <a:p>
            <a:pPr lvl="2" eaLnBrk="1" hangingPunct="1"/>
            <a:endParaRPr lang="en-US" altLang="en-US" sz="2200" dirty="0"/>
          </a:p>
          <a:p>
            <a:pPr lvl="1" eaLnBrk="1" hangingPunct="1"/>
            <a:r>
              <a:rPr lang="en-US" altLang="en-US" sz="2200" dirty="0">
                <a:solidFill>
                  <a:srgbClr val="0000FF"/>
                </a:solidFill>
              </a:rPr>
              <a:t> ‘around advice’</a:t>
            </a:r>
          </a:p>
          <a:p>
            <a:pPr lvl="2" eaLnBrk="1" hangingPunct="1"/>
            <a:r>
              <a:rPr lang="en-US" altLang="en-US" sz="2200" dirty="0"/>
              <a:t> executes around </a:t>
            </a:r>
            <a:r>
              <a:rPr lang="en-US" altLang="en-US" sz="2200" dirty="0" err="1"/>
              <a:t>joinpoint</a:t>
            </a:r>
            <a:endParaRPr lang="en-US" altLang="en-US" sz="2200" dirty="0"/>
          </a:p>
        </p:txBody>
      </p:sp>
    </p:spTree>
    <p:extLst>
      <p:ext uri="{BB962C8B-B14F-4D97-AF65-F5344CB8AC3E}">
        <p14:creationId xmlns:p14="http://schemas.microsoft.com/office/powerpoint/2010/main" val="19268148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pPr eaLnBrk="1" hangingPunct="1"/>
            <a:r>
              <a:rPr lang="en-US" altLang="en-US" dirty="0"/>
              <a:t>AOP Concepts: </a:t>
            </a:r>
            <a:r>
              <a:rPr lang="en-US" altLang="en-US" dirty="0" err="1"/>
              <a:t>Pointcuts</a:t>
            </a:r>
            <a:endParaRPr lang="en-US" altLang="en-US" dirty="0"/>
          </a:p>
        </p:txBody>
      </p:sp>
      <p:sp>
        <p:nvSpPr>
          <p:cNvPr id="94211" name="Rectangle 3"/>
          <p:cNvSpPr>
            <a:spLocks noGrp="1"/>
          </p:cNvSpPr>
          <p:nvPr>
            <p:ph type="body" idx="1"/>
          </p:nvPr>
        </p:nvSpPr>
        <p:spPr/>
        <p:txBody>
          <a:bodyPr/>
          <a:lstStyle/>
          <a:p>
            <a:pPr eaLnBrk="1" hangingPunct="1"/>
            <a:r>
              <a:rPr lang="en-US" altLang="en-US" b="1" dirty="0" err="1">
                <a:solidFill>
                  <a:srgbClr val="0000FF"/>
                </a:solidFill>
              </a:rPr>
              <a:t>Pointcut</a:t>
            </a:r>
            <a:r>
              <a:rPr lang="en-US" altLang="en-US" b="1" dirty="0">
                <a:solidFill>
                  <a:srgbClr val="0000FF"/>
                </a:solidFill>
              </a:rPr>
              <a:t>: </a:t>
            </a:r>
            <a:r>
              <a:rPr lang="en-US" altLang="en-US" dirty="0"/>
              <a:t>A collection of </a:t>
            </a:r>
            <a:r>
              <a:rPr lang="en-US" altLang="en-US" dirty="0" err="1"/>
              <a:t>joinpoints</a:t>
            </a:r>
            <a:r>
              <a:rPr lang="en-US" altLang="en-US" dirty="0"/>
              <a:t> defining as to when/where advice should be executed</a:t>
            </a:r>
          </a:p>
          <a:p>
            <a:pPr eaLnBrk="1" hangingPunct="1"/>
            <a:endParaRPr lang="en-US" altLang="en-US" dirty="0"/>
          </a:p>
          <a:p>
            <a:pPr eaLnBrk="1" hangingPunct="1"/>
            <a:r>
              <a:rPr lang="en-US" altLang="en-US" dirty="0" err="1"/>
              <a:t>Pointcuts</a:t>
            </a:r>
            <a:r>
              <a:rPr lang="en-US" altLang="en-US" dirty="0"/>
              <a:t> can be considered as a subset of </a:t>
            </a:r>
            <a:r>
              <a:rPr lang="en-US" altLang="en-US" dirty="0" err="1"/>
              <a:t>Joinpoints</a:t>
            </a:r>
            <a:r>
              <a:rPr lang="en-US" altLang="en-US" dirty="0"/>
              <a:t>.</a:t>
            </a:r>
          </a:p>
          <a:p>
            <a:pPr eaLnBrk="1" hangingPunct="1">
              <a:buFont typeface="Arial" charset="0"/>
              <a:buNone/>
            </a:pPr>
            <a:endParaRPr lang="en-US" altLang="en-US" dirty="0"/>
          </a:p>
          <a:p>
            <a:pPr eaLnBrk="1" hangingPunct="1"/>
            <a:r>
              <a:rPr lang="en-US" altLang="en-US" dirty="0"/>
              <a:t>By creating </a:t>
            </a:r>
            <a:r>
              <a:rPr lang="en-US" altLang="en-US" dirty="0" err="1"/>
              <a:t>pointcuts</a:t>
            </a:r>
            <a:r>
              <a:rPr lang="en-US" altLang="en-US" dirty="0"/>
              <a:t>, you gain fine-grained control over how you apply advice to the components and </a:t>
            </a:r>
            <a:r>
              <a:rPr lang="en-US" altLang="en-US" dirty="0" err="1"/>
              <a:t>outof</a:t>
            </a:r>
            <a:r>
              <a:rPr lang="en-US" altLang="en-US" dirty="0"/>
              <a:t> the available </a:t>
            </a:r>
            <a:r>
              <a:rPr lang="en-US" altLang="en-US" dirty="0" err="1"/>
              <a:t>JoinPoints</a:t>
            </a:r>
            <a:r>
              <a:rPr lang="en-US" altLang="en-US" dirty="0"/>
              <a:t> at which </a:t>
            </a:r>
            <a:r>
              <a:rPr lang="en-US" altLang="en-US" dirty="0" err="1"/>
              <a:t>Joinpoints</a:t>
            </a:r>
            <a:r>
              <a:rPr lang="en-US" altLang="en-US" dirty="0"/>
              <a:t> do you want to execute your advice.</a:t>
            </a:r>
          </a:p>
          <a:p>
            <a:pPr eaLnBrk="1" hangingPunct="1"/>
            <a:endParaRPr lang="en-US" altLang="en-US" dirty="0"/>
          </a:p>
          <a:p>
            <a:pPr eaLnBrk="1" hangingPunct="1"/>
            <a:r>
              <a:rPr lang="en-US" altLang="en-US" dirty="0" err="1"/>
              <a:t>Pointcuts</a:t>
            </a:r>
            <a:r>
              <a:rPr lang="en-US" altLang="en-US" dirty="0"/>
              <a:t> can be composed in complex relationships to further constrain when advice is executed (by using regular expression patterns)</a:t>
            </a:r>
          </a:p>
        </p:txBody>
      </p:sp>
    </p:spTree>
    <p:extLst>
      <p:ext uri="{BB962C8B-B14F-4D97-AF65-F5344CB8AC3E}">
        <p14:creationId xmlns:p14="http://schemas.microsoft.com/office/powerpoint/2010/main" val="14384169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xfrm>
            <a:off x="0" y="317500"/>
            <a:ext cx="7696200" cy="1015663"/>
          </a:xfrm>
        </p:spPr>
        <p:txBody>
          <a:bodyPr/>
          <a:lstStyle/>
          <a:p>
            <a:pPr eaLnBrk="1" hangingPunct="1"/>
            <a:r>
              <a:rPr lang="en-US" altLang="en-US" dirty="0"/>
              <a:t>AOP Concepts: Aspects ,Weaving, etc.,. </a:t>
            </a:r>
            <a:br>
              <a:rPr lang="en-US" altLang="en-US" dirty="0"/>
            </a:br>
            <a:r>
              <a:rPr lang="en-US" altLang="en-US" dirty="0"/>
              <a:t>		</a:t>
            </a:r>
          </a:p>
        </p:txBody>
      </p:sp>
      <p:sp>
        <p:nvSpPr>
          <p:cNvPr id="95235" name="Rectangle 3"/>
          <p:cNvSpPr>
            <a:spLocks noGrp="1"/>
          </p:cNvSpPr>
          <p:nvPr>
            <p:ph type="body" idx="1"/>
          </p:nvPr>
        </p:nvSpPr>
        <p:spPr/>
        <p:txBody>
          <a:bodyPr/>
          <a:lstStyle/>
          <a:p>
            <a:pPr eaLnBrk="1" hangingPunct="1"/>
            <a:r>
              <a:rPr lang="en-US" altLang="en-US" dirty="0"/>
              <a:t>An</a:t>
            </a:r>
            <a:r>
              <a:rPr lang="en-US" altLang="en-US" dirty="0">
                <a:solidFill>
                  <a:srgbClr val="C00000"/>
                </a:solidFill>
              </a:rPr>
              <a:t> </a:t>
            </a:r>
            <a:r>
              <a:rPr lang="en-US" altLang="en-US" b="1" dirty="0">
                <a:solidFill>
                  <a:srgbClr val="0000FF"/>
                </a:solidFill>
              </a:rPr>
              <a:t>aspect</a:t>
            </a:r>
            <a:r>
              <a:rPr lang="en-US" altLang="en-US" dirty="0">
                <a:solidFill>
                  <a:srgbClr val="C00000"/>
                </a:solidFill>
              </a:rPr>
              <a:t> </a:t>
            </a:r>
            <a:r>
              <a:rPr lang="en-US" altLang="en-US" dirty="0"/>
              <a:t>is a combination of advice and </a:t>
            </a:r>
            <a:r>
              <a:rPr lang="en-US" altLang="en-US" dirty="0" err="1"/>
              <a:t>pointcuts</a:t>
            </a:r>
            <a:endParaRPr lang="en-US" altLang="en-US" dirty="0"/>
          </a:p>
          <a:p>
            <a:pPr eaLnBrk="1" hangingPunct="1"/>
            <a:endParaRPr lang="en-US" altLang="en-US" dirty="0"/>
          </a:p>
          <a:p>
            <a:pPr eaLnBrk="1" hangingPunct="1"/>
            <a:endParaRPr lang="en-US" altLang="en-US" b="1" dirty="0"/>
          </a:p>
          <a:p>
            <a:pPr eaLnBrk="1" hangingPunct="1"/>
            <a:r>
              <a:rPr lang="en-US" altLang="en-US" b="1" dirty="0">
                <a:solidFill>
                  <a:srgbClr val="0000FF"/>
                </a:solidFill>
              </a:rPr>
              <a:t>Weaving</a:t>
            </a:r>
            <a:r>
              <a:rPr lang="en-US" altLang="en-US" dirty="0">
                <a:solidFill>
                  <a:srgbClr val="0000FF"/>
                </a:solidFill>
              </a:rPr>
              <a:t>: </a:t>
            </a:r>
            <a:r>
              <a:rPr lang="en-US" altLang="en-US" dirty="0"/>
              <a:t>Process of actually inserting aspects into the application code at the appropriate point</a:t>
            </a:r>
          </a:p>
          <a:p>
            <a:pPr eaLnBrk="1" hangingPunct="1"/>
            <a:endParaRPr lang="en-US" altLang="en-US" dirty="0"/>
          </a:p>
          <a:p>
            <a:pPr eaLnBrk="1" hangingPunct="1"/>
            <a:endParaRPr lang="en-US" altLang="en-US" b="1" dirty="0"/>
          </a:p>
          <a:p>
            <a:pPr eaLnBrk="1" hangingPunct="1"/>
            <a:r>
              <a:rPr lang="en-US" altLang="en-US" b="1" dirty="0">
                <a:solidFill>
                  <a:srgbClr val="0000FF"/>
                </a:solidFill>
              </a:rPr>
              <a:t>Target</a:t>
            </a:r>
            <a:r>
              <a:rPr lang="en-US" altLang="en-US" dirty="0">
                <a:solidFill>
                  <a:srgbClr val="0000FF"/>
                </a:solidFill>
              </a:rPr>
              <a:t>: </a:t>
            </a:r>
            <a:r>
              <a:rPr lang="en-US" altLang="en-US" dirty="0"/>
              <a:t>An object whose execution flow is modified by some AOP process</a:t>
            </a:r>
          </a:p>
          <a:p>
            <a:pPr lvl="1" eaLnBrk="1" hangingPunct="1"/>
            <a:r>
              <a:rPr lang="en-US" altLang="en-US" sz="1800" dirty="0"/>
              <a:t>They are sometimes called </a:t>
            </a:r>
            <a:r>
              <a:rPr lang="en-US" altLang="en-US" sz="1800" b="1" dirty="0">
                <a:solidFill>
                  <a:srgbClr val="0000FF"/>
                </a:solidFill>
              </a:rPr>
              <a:t>advised object</a:t>
            </a:r>
          </a:p>
          <a:p>
            <a:pPr eaLnBrk="1" hangingPunct="1"/>
            <a:endParaRPr lang="en-US" altLang="en-US" b="1" dirty="0"/>
          </a:p>
          <a:p>
            <a:pPr eaLnBrk="1" hangingPunct="1"/>
            <a:endParaRPr lang="en-US" altLang="en-US" b="1" dirty="0"/>
          </a:p>
        </p:txBody>
      </p:sp>
    </p:spTree>
    <p:extLst>
      <p:ext uri="{BB962C8B-B14F-4D97-AF65-F5344CB8AC3E}">
        <p14:creationId xmlns:p14="http://schemas.microsoft.com/office/powerpoint/2010/main" val="8613672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pPr eaLnBrk="1" hangingPunct="1"/>
            <a:r>
              <a:rPr lang="en-US" altLang="en-US" dirty="0"/>
              <a:t>Spring AOP – Infrastructure and Advices</a:t>
            </a:r>
          </a:p>
        </p:txBody>
      </p:sp>
      <p:sp>
        <p:nvSpPr>
          <p:cNvPr id="97283" name="Rectangle 3"/>
          <p:cNvSpPr>
            <a:spLocks noGrp="1"/>
          </p:cNvSpPr>
          <p:nvPr>
            <p:ph type="body" idx="1"/>
          </p:nvPr>
        </p:nvSpPr>
        <p:spPr/>
        <p:txBody>
          <a:bodyPr>
            <a:normAutofit lnSpcReduction="10000"/>
          </a:bodyPr>
          <a:lstStyle/>
          <a:p>
            <a:r>
              <a:rPr lang="en-US" altLang="en-US" dirty="0"/>
              <a:t>Spring's 'built-in' AOP infrastructure is defined by the </a:t>
            </a:r>
            <a:r>
              <a:rPr lang="en-US" altLang="en-US" b="1" dirty="0">
                <a:solidFill>
                  <a:srgbClr val="0000FF"/>
                </a:solidFill>
              </a:rPr>
              <a:t>org.springframework.aop.*</a:t>
            </a:r>
            <a:r>
              <a:rPr lang="en-US" altLang="en-US" dirty="0">
                <a:solidFill>
                  <a:srgbClr val="0000FF"/>
                </a:solidFill>
              </a:rPr>
              <a:t> </a:t>
            </a:r>
            <a:r>
              <a:rPr lang="en-US" altLang="en-US" dirty="0"/>
              <a:t>packages </a:t>
            </a:r>
          </a:p>
          <a:p>
            <a:pPr lvl="1" eaLnBrk="1" hangingPunct="1"/>
            <a:r>
              <a:rPr lang="en-US" altLang="en-US" sz="1800" b="1" dirty="0" err="1">
                <a:solidFill>
                  <a:srgbClr val="0000FF"/>
                </a:solidFill>
              </a:rPr>
              <a:t>org.springframework.aop.MethodBeforeAdvice</a:t>
            </a:r>
            <a:endParaRPr lang="en-US" altLang="en-US" sz="1800" b="1" dirty="0">
              <a:solidFill>
                <a:srgbClr val="0000FF"/>
              </a:solidFill>
            </a:endParaRPr>
          </a:p>
          <a:p>
            <a:pPr lvl="2" eaLnBrk="1" hangingPunct="1"/>
            <a:r>
              <a:rPr lang="en-US" altLang="en-US" dirty="0"/>
              <a:t>Implementations of this interface have to implement this contract:</a:t>
            </a:r>
          </a:p>
          <a:p>
            <a:pPr lvl="2" eaLnBrk="1" hangingPunct="1">
              <a:buFont typeface="Arial" charset="0"/>
              <a:buNone/>
            </a:pPr>
            <a:r>
              <a:rPr lang="en-US" altLang="en-US" dirty="0"/>
              <a:t>	void </a:t>
            </a:r>
            <a:r>
              <a:rPr lang="en-US" altLang="en-US" b="1" dirty="0">
                <a:solidFill>
                  <a:srgbClr val="FF0000"/>
                </a:solidFill>
              </a:rPr>
              <a:t>before</a:t>
            </a:r>
            <a:r>
              <a:rPr lang="en-US" altLang="en-US" dirty="0"/>
              <a:t>(Method </a:t>
            </a:r>
            <a:r>
              <a:rPr lang="en-US" altLang="en-US" dirty="0" err="1"/>
              <a:t>method</a:t>
            </a:r>
            <a:r>
              <a:rPr lang="en-US" altLang="en-US" dirty="0"/>
              <a:t>, Object[] </a:t>
            </a:r>
            <a:r>
              <a:rPr lang="en-US" altLang="en-US" dirty="0" err="1"/>
              <a:t>args</a:t>
            </a:r>
            <a:r>
              <a:rPr lang="en-US" altLang="en-US" dirty="0"/>
              <a:t>, Object target) </a:t>
            </a:r>
            <a:r>
              <a:rPr lang="en-US" altLang="en-US" b="1" dirty="0"/>
              <a:t>throws</a:t>
            </a:r>
            <a:r>
              <a:rPr lang="en-US" altLang="en-US" dirty="0"/>
              <a:t> </a:t>
            </a:r>
            <a:r>
              <a:rPr lang="en-US" altLang="en-US" dirty="0" err="1"/>
              <a:t>Throwable</a:t>
            </a:r>
            <a:r>
              <a:rPr lang="en-US" altLang="en-US" dirty="0"/>
              <a:t> </a:t>
            </a:r>
          </a:p>
          <a:p>
            <a:pPr lvl="1" eaLnBrk="1" hangingPunct="1"/>
            <a:r>
              <a:rPr lang="en-US" altLang="en-US" sz="1800" b="1" dirty="0" err="1">
                <a:solidFill>
                  <a:srgbClr val="0000FF"/>
                </a:solidFill>
              </a:rPr>
              <a:t>org.springframework.aop.AfterReturningAdvice</a:t>
            </a:r>
            <a:r>
              <a:rPr lang="en-US" altLang="en-US" sz="1800" dirty="0">
                <a:solidFill>
                  <a:srgbClr val="0000FF"/>
                </a:solidFill>
              </a:rPr>
              <a:t> </a:t>
            </a:r>
          </a:p>
          <a:p>
            <a:pPr lvl="2" eaLnBrk="1" hangingPunct="1"/>
            <a:r>
              <a:rPr lang="en-US" altLang="en-US" dirty="0"/>
              <a:t>This interface's method will be called on the return from the invocation of a method </a:t>
            </a:r>
          </a:p>
          <a:p>
            <a:pPr lvl="2" eaLnBrk="1" hangingPunct="1"/>
            <a:r>
              <a:rPr lang="en-US" altLang="en-US" dirty="0"/>
              <a:t>void </a:t>
            </a:r>
            <a:r>
              <a:rPr lang="en-US" altLang="en-US" b="1" dirty="0" err="1">
                <a:solidFill>
                  <a:srgbClr val="FF0000"/>
                </a:solidFill>
              </a:rPr>
              <a:t>afterReturning</a:t>
            </a:r>
            <a:r>
              <a:rPr lang="en-US" altLang="en-US" dirty="0"/>
              <a:t>(Object </a:t>
            </a:r>
            <a:r>
              <a:rPr lang="en-US" altLang="en-US" dirty="0" err="1"/>
              <a:t>returnValue</a:t>
            </a:r>
            <a:r>
              <a:rPr lang="en-US" altLang="en-US" dirty="0"/>
              <a:t>, Method </a:t>
            </a:r>
            <a:r>
              <a:rPr lang="en-US" altLang="en-US" dirty="0" err="1"/>
              <a:t>method</a:t>
            </a:r>
            <a:r>
              <a:rPr lang="en-US" altLang="en-US" dirty="0"/>
              <a:t>, Object[] </a:t>
            </a:r>
            <a:r>
              <a:rPr lang="en-US" altLang="en-US" dirty="0" err="1"/>
              <a:t>args</a:t>
            </a:r>
            <a:r>
              <a:rPr lang="en-US" altLang="en-US" dirty="0"/>
              <a:t>, Object target) </a:t>
            </a:r>
            <a:r>
              <a:rPr lang="en-US" altLang="en-US" b="1" dirty="0"/>
              <a:t>throws</a:t>
            </a:r>
            <a:r>
              <a:rPr lang="en-US" altLang="en-US" dirty="0"/>
              <a:t> </a:t>
            </a:r>
            <a:r>
              <a:rPr lang="en-US" altLang="en-US" dirty="0" err="1"/>
              <a:t>Throwable</a:t>
            </a:r>
            <a:r>
              <a:rPr lang="en-US" altLang="en-US" dirty="0"/>
              <a:t> </a:t>
            </a:r>
          </a:p>
          <a:p>
            <a:pPr lvl="1" eaLnBrk="1" hangingPunct="1"/>
            <a:r>
              <a:rPr lang="en-US" altLang="en-US" sz="1800" b="1" dirty="0" err="1">
                <a:solidFill>
                  <a:srgbClr val="0000FF"/>
                </a:solidFill>
              </a:rPr>
              <a:t>org.springframework.aop.ThrowsAdvice</a:t>
            </a:r>
            <a:r>
              <a:rPr lang="en-US" altLang="en-US" sz="1800" dirty="0">
                <a:solidFill>
                  <a:srgbClr val="0000FF"/>
                </a:solidFill>
              </a:rPr>
              <a:t> </a:t>
            </a:r>
          </a:p>
          <a:p>
            <a:pPr lvl="2"/>
            <a:r>
              <a:rPr lang="en-US" altLang="en-US" dirty="0"/>
              <a:t>public void </a:t>
            </a:r>
            <a:r>
              <a:rPr lang="en-US" altLang="en-US" b="1" dirty="0" err="1">
                <a:solidFill>
                  <a:srgbClr val="FF0000"/>
                </a:solidFill>
              </a:rPr>
              <a:t>afterThrowing</a:t>
            </a:r>
            <a:r>
              <a:rPr lang="en-US" altLang="en-US" dirty="0"/>
              <a:t>(Method </a:t>
            </a:r>
            <a:r>
              <a:rPr lang="en-US" altLang="en-US" dirty="0" err="1"/>
              <a:t>method</a:t>
            </a:r>
            <a:r>
              <a:rPr lang="en-US" altLang="en-US" dirty="0"/>
              <a:t>, Object[] </a:t>
            </a:r>
            <a:r>
              <a:rPr lang="en-US" altLang="en-US" dirty="0" err="1"/>
              <a:t>args</a:t>
            </a:r>
            <a:r>
              <a:rPr lang="en-US" altLang="en-US" dirty="0"/>
              <a:t>, Object target, </a:t>
            </a:r>
            <a:r>
              <a:rPr lang="en-US" altLang="en-US" dirty="0" err="1"/>
              <a:t>Throwable</a:t>
            </a:r>
            <a:r>
              <a:rPr lang="en-US" altLang="en-US" dirty="0"/>
              <a:t> subclass)</a:t>
            </a:r>
          </a:p>
        </p:txBody>
      </p:sp>
    </p:spTree>
    <p:extLst>
      <p:ext uri="{BB962C8B-B14F-4D97-AF65-F5344CB8AC3E}">
        <p14:creationId xmlns:p14="http://schemas.microsoft.com/office/powerpoint/2010/main" val="30856000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lstStyle/>
          <a:p>
            <a:pPr eaLnBrk="1" hangingPunct="1"/>
            <a:r>
              <a:rPr lang="en-US" altLang="en-US" dirty="0"/>
              <a:t>Spring – </a:t>
            </a:r>
            <a:r>
              <a:rPr lang="en-US" altLang="en-US" dirty="0" err="1"/>
              <a:t>Pointcuts</a:t>
            </a:r>
            <a:r>
              <a:rPr lang="en-US" altLang="en-US" dirty="0"/>
              <a:t> &amp; </a:t>
            </a:r>
            <a:r>
              <a:rPr lang="en-US" altLang="en-US" dirty="0" err="1"/>
              <a:t>PointcutAdvisor</a:t>
            </a:r>
            <a:endParaRPr lang="en-US" altLang="en-US" dirty="0"/>
          </a:p>
        </p:txBody>
      </p:sp>
      <p:sp>
        <p:nvSpPr>
          <p:cNvPr id="98307" name="Rectangle 3"/>
          <p:cNvSpPr>
            <a:spLocks noGrp="1"/>
          </p:cNvSpPr>
          <p:nvPr>
            <p:ph type="body" idx="1"/>
          </p:nvPr>
        </p:nvSpPr>
        <p:spPr/>
        <p:txBody>
          <a:bodyPr>
            <a:normAutofit lnSpcReduction="10000"/>
          </a:bodyPr>
          <a:lstStyle/>
          <a:p>
            <a:pPr eaLnBrk="1" hangingPunct="1"/>
            <a:r>
              <a:rPr lang="en-US" altLang="en-US" dirty="0"/>
              <a:t>A </a:t>
            </a:r>
            <a:r>
              <a:rPr lang="en-US" altLang="en-US" b="1" dirty="0" err="1"/>
              <a:t>Pointcut</a:t>
            </a:r>
            <a:r>
              <a:rPr lang="en-US" altLang="en-US" dirty="0"/>
              <a:t> object is all about defining all of the</a:t>
            </a:r>
            <a:r>
              <a:rPr lang="en-US" altLang="en-US" b="1" dirty="0"/>
              <a:t> </a:t>
            </a:r>
            <a:r>
              <a:rPr lang="en-US" altLang="en-US" b="1" dirty="0" err="1"/>
              <a:t>joinpoints</a:t>
            </a:r>
            <a:r>
              <a:rPr lang="en-US" altLang="en-US" dirty="0"/>
              <a:t> that an advice should be 'applied to' </a:t>
            </a:r>
          </a:p>
          <a:p>
            <a:pPr eaLnBrk="1" hangingPunct="1"/>
            <a:r>
              <a:rPr lang="en-US" altLang="en-US" dirty="0"/>
              <a:t>In Spring terms, a </a:t>
            </a:r>
            <a:r>
              <a:rPr lang="en-US" altLang="en-US" dirty="0" err="1"/>
              <a:t>pointcut</a:t>
            </a:r>
            <a:r>
              <a:rPr lang="en-US" altLang="en-US" dirty="0"/>
              <a:t> defines all of the methods that our interceptor should intercept. </a:t>
            </a:r>
          </a:p>
          <a:p>
            <a:pPr lvl="1" eaLnBrk="1" hangingPunct="1"/>
            <a:r>
              <a:rPr lang="en-US" altLang="en-US" sz="1800" dirty="0"/>
              <a:t>an advice works with is called a </a:t>
            </a:r>
            <a:r>
              <a:rPr lang="en-US" altLang="en-US" sz="1800" dirty="0" err="1"/>
              <a:t>JoinPoint</a:t>
            </a:r>
            <a:r>
              <a:rPr lang="en-US" altLang="en-US" sz="1800" dirty="0"/>
              <a:t> . </a:t>
            </a:r>
          </a:p>
          <a:p>
            <a:pPr lvl="1" eaLnBrk="1" hangingPunct="1"/>
            <a:r>
              <a:rPr lang="en-US" altLang="en-US" sz="1800" dirty="0" err="1"/>
              <a:t>Joinpoints</a:t>
            </a:r>
            <a:r>
              <a:rPr lang="en-US" altLang="en-US" sz="1800" dirty="0"/>
              <a:t> in Spring are always method invocations</a:t>
            </a:r>
          </a:p>
          <a:p>
            <a:pPr eaLnBrk="1" hangingPunct="1"/>
            <a:endParaRPr lang="en-US" altLang="en-US" dirty="0"/>
          </a:p>
          <a:p>
            <a:pPr eaLnBrk="1" hangingPunct="1"/>
            <a:r>
              <a:rPr lang="en-US" altLang="en-US" dirty="0" err="1"/>
              <a:t>Pointcuts</a:t>
            </a:r>
            <a:r>
              <a:rPr lang="en-US" altLang="en-US" dirty="0"/>
              <a:t> in Spring implement the </a:t>
            </a:r>
            <a:r>
              <a:rPr lang="en-US" altLang="en-US" b="1" dirty="0" err="1">
                <a:solidFill>
                  <a:srgbClr val="C00000"/>
                </a:solidFill>
              </a:rPr>
              <a:t>org.springframework.aop.Pointcut</a:t>
            </a:r>
            <a:r>
              <a:rPr lang="en-US" altLang="en-US" dirty="0"/>
              <a:t> interface </a:t>
            </a:r>
          </a:p>
          <a:p>
            <a:pPr eaLnBrk="1" hangingPunct="1"/>
            <a:endParaRPr lang="en-US" altLang="en-US" dirty="0"/>
          </a:p>
          <a:p>
            <a:pPr eaLnBrk="1" hangingPunct="1"/>
            <a:r>
              <a:rPr lang="en-US" altLang="en-US" dirty="0"/>
              <a:t>A </a:t>
            </a:r>
            <a:r>
              <a:rPr lang="en-US" altLang="en-US" b="1" dirty="0" err="1">
                <a:solidFill>
                  <a:srgbClr val="C00000"/>
                </a:solidFill>
              </a:rPr>
              <a:t>PointcutAdvisor</a:t>
            </a:r>
            <a:r>
              <a:rPr lang="en-US" altLang="en-US" dirty="0"/>
              <a:t> is nothing more than a </a:t>
            </a:r>
            <a:r>
              <a:rPr lang="en-US" altLang="en-US" i="1" dirty="0" err="1"/>
              <a:t>pointcut</a:t>
            </a:r>
            <a:r>
              <a:rPr lang="en-US" altLang="en-US" dirty="0"/>
              <a:t> and an</a:t>
            </a:r>
            <a:r>
              <a:rPr lang="en-US" altLang="en-US" i="1" dirty="0"/>
              <a:t> advice </a:t>
            </a:r>
            <a:r>
              <a:rPr lang="en-US" altLang="en-US" dirty="0"/>
              <a:t>object combined </a:t>
            </a:r>
          </a:p>
          <a:p>
            <a:pPr eaLnBrk="1" hangingPunct="1"/>
            <a:endParaRPr lang="en-US" altLang="en-US" dirty="0"/>
          </a:p>
          <a:p>
            <a:pPr eaLnBrk="1" hangingPunct="1"/>
            <a:r>
              <a:rPr lang="en-US" altLang="en-US" dirty="0"/>
              <a:t>The most basic variety of </a:t>
            </a:r>
            <a:r>
              <a:rPr lang="en-US" altLang="en-US" dirty="0" err="1"/>
              <a:t>pointcut</a:t>
            </a:r>
            <a:r>
              <a:rPr lang="en-US" altLang="en-US" dirty="0"/>
              <a:t> advisor is the </a:t>
            </a:r>
            <a:r>
              <a:rPr lang="en-US" altLang="en-US" dirty="0" err="1"/>
              <a:t>org.springframework.aop.support.</a:t>
            </a:r>
            <a:r>
              <a:rPr lang="en-US" altLang="en-US" b="1" dirty="0" err="1"/>
              <a:t>DefaultPointcutAdvisor</a:t>
            </a:r>
            <a:r>
              <a:rPr lang="en-US" altLang="en-US" dirty="0"/>
              <a:t> class </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870935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Aspects Implementation</a:t>
            </a:r>
          </a:p>
        </p:txBody>
      </p:sp>
      <p:sp>
        <p:nvSpPr>
          <p:cNvPr id="3" name="Content Placeholder 2"/>
          <p:cNvSpPr>
            <a:spLocks noGrp="1"/>
          </p:cNvSpPr>
          <p:nvPr>
            <p:ph idx="1"/>
          </p:nvPr>
        </p:nvSpPr>
        <p:spPr/>
        <p:txBody>
          <a:bodyPr/>
          <a:lstStyle/>
          <a:p>
            <a:r>
              <a:rPr lang="en-IN" dirty="0"/>
              <a:t>Spring supports the following two types of approach  to implement custom aspects.</a:t>
            </a:r>
          </a:p>
          <a:p>
            <a:endParaRPr lang="en-IN" dirty="0"/>
          </a:p>
          <a:p>
            <a:pPr lvl="1"/>
            <a:r>
              <a:rPr lang="en-IN" dirty="0"/>
              <a:t>@</a:t>
            </a:r>
            <a:r>
              <a:rPr lang="en-IN" dirty="0" err="1"/>
              <a:t>AspectJ</a:t>
            </a:r>
            <a:r>
              <a:rPr lang="en-IN" dirty="0"/>
              <a:t> annotation style approach</a:t>
            </a:r>
          </a:p>
          <a:p>
            <a:pPr lvl="2"/>
            <a:r>
              <a:rPr lang="en-IN" dirty="0"/>
              <a:t>@</a:t>
            </a:r>
            <a:r>
              <a:rPr lang="en-IN" dirty="0" err="1"/>
              <a:t>AspectJ</a:t>
            </a:r>
            <a:r>
              <a:rPr lang="en-IN" dirty="0"/>
              <a:t> refers to a style of declaring aspects as regular Java classes annotated with Java 5 annotations.</a:t>
            </a:r>
          </a:p>
          <a:p>
            <a:pPr lvl="1"/>
            <a:r>
              <a:rPr lang="en-IN" dirty="0"/>
              <a:t>XML schema-based approach</a:t>
            </a:r>
          </a:p>
          <a:p>
            <a:pPr lvl="2"/>
            <a:r>
              <a:rPr lang="en-IN" dirty="0"/>
              <a:t>Aspects are implemented using the regular classes along with XML based configuration.</a:t>
            </a:r>
          </a:p>
        </p:txBody>
      </p:sp>
    </p:spTree>
    <p:extLst>
      <p:ext uri="{BB962C8B-B14F-4D97-AF65-F5344CB8AC3E}">
        <p14:creationId xmlns:p14="http://schemas.microsoft.com/office/powerpoint/2010/main" val="42009342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AOP – </a:t>
            </a:r>
            <a:r>
              <a:rPr lang="en-IN" dirty="0" err="1"/>
              <a:t>AspectJ</a:t>
            </a:r>
            <a:r>
              <a:rPr lang="en-IN" dirty="0"/>
              <a:t> Annotation</a:t>
            </a:r>
          </a:p>
        </p:txBody>
      </p:sp>
      <p:sp>
        <p:nvSpPr>
          <p:cNvPr id="3" name="Content Placeholder 2"/>
          <p:cNvSpPr>
            <a:spLocks noGrp="1"/>
          </p:cNvSpPr>
          <p:nvPr>
            <p:ph idx="1"/>
          </p:nvPr>
        </p:nvSpPr>
        <p:spPr>
          <a:xfrm>
            <a:off x="289560" y="1222957"/>
            <a:ext cx="8509666" cy="5342735"/>
          </a:xfrm>
        </p:spPr>
        <p:txBody>
          <a:bodyPr>
            <a:normAutofit/>
          </a:bodyPr>
          <a:lstStyle/>
          <a:p>
            <a:r>
              <a:rPr lang="en-IN" dirty="0"/>
              <a:t>One of the key components of Spring is the Aspect-Oriented Programming (AOP) framework. </a:t>
            </a:r>
          </a:p>
          <a:p>
            <a:endParaRPr lang="en-IN" dirty="0"/>
          </a:p>
          <a:p>
            <a:r>
              <a:rPr lang="en-IN" dirty="0"/>
              <a:t>While the Spring </a:t>
            </a:r>
            <a:r>
              <a:rPr lang="en-IN" dirty="0" err="1"/>
              <a:t>IoC</a:t>
            </a:r>
            <a:r>
              <a:rPr lang="en-IN" dirty="0"/>
              <a:t> container does not depend on AOP, meaning you do not need to use AOP if you don’t want to.</a:t>
            </a:r>
          </a:p>
          <a:p>
            <a:endParaRPr lang="en-IN" dirty="0"/>
          </a:p>
          <a:p>
            <a:r>
              <a:rPr lang="en-IN" dirty="0"/>
              <a:t>AOP complements Spring </a:t>
            </a:r>
            <a:r>
              <a:rPr lang="en-IN" dirty="0" err="1"/>
              <a:t>IoC</a:t>
            </a:r>
            <a:r>
              <a:rPr lang="en-IN" dirty="0"/>
              <a:t> to provide a very capable middleware solution.</a:t>
            </a:r>
          </a:p>
          <a:p>
            <a:endParaRPr lang="en-IN" dirty="0"/>
          </a:p>
          <a:p>
            <a:r>
              <a:rPr lang="en-IN" dirty="0"/>
              <a:t> Just like the key unit of modularity in OOP is the class, in AOP the unit of modularity is the aspect. </a:t>
            </a:r>
          </a:p>
          <a:p>
            <a:endParaRPr lang="en-IN" dirty="0"/>
          </a:p>
          <a:p>
            <a:r>
              <a:rPr lang="en-IN" dirty="0"/>
              <a:t>Aspects enable the modularization of concerns (you can read as crosscutting concerns as well) such as transaction management that cut across multiple types and objects.</a:t>
            </a:r>
          </a:p>
        </p:txBody>
      </p:sp>
    </p:spTree>
    <p:extLst>
      <p:ext uri="{BB962C8B-B14F-4D97-AF65-F5344CB8AC3E}">
        <p14:creationId xmlns:p14="http://schemas.microsoft.com/office/powerpoint/2010/main" val="3213193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AspectJ</a:t>
            </a:r>
            <a:r>
              <a:rPr lang="en-IN" dirty="0"/>
              <a:t> Based AOP with Spring</a:t>
            </a:r>
          </a:p>
        </p:txBody>
      </p:sp>
      <p:sp>
        <p:nvSpPr>
          <p:cNvPr id="3" name="Content Placeholder 2"/>
          <p:cNvSpPr>
            <a:spLocks noGrp="1"/>
          </p:cNvSpPr>
          <p:nvPr>
            <p:ph idx="1"/>
          </p:nvPr>
        </p:nvSpPr>
        <p:spPr/>
        <p:txBody>
          <a:bodyPr/>
          <a:lstStyle/>
          <a:p>
            <a:r>
              <a:rPr lang="en-IN" dirty="0"/>
              <a:t>@</a:t>
            </a:r>
            <a:r>
              <a:rPr lang="en-IN" dirty="0" err="1"/>
              <a:t>AspectJ</a:t>
            </a:r>
            <a:r>
              <a:rPr lang="en-IN" dirty="0"/>
              <a:t> refers to a style of declaring aspects as regular Java classes annotated with Java 5 annotations.</a:t>
            </a:r>
          </a:p>
          <a:p>
            <a:r>
              <a:rPr lang="en-IN" dirty="0" err="1"/>
              <a:t>AspectJ</a:t>
            </a:r>
            <a:r>
              <a:rPr lang="en-IN" dirty="0"/>
              <a:t> has grown into a complete and popular AOP framework.</a:t>
            </a:r>
          </a:p>
          <a:p>
            <a:r>
              <a:rPr lang="en-IN" dirty="0"/>
              <a:t>It is a seamless aspect-oriented extension to the </a:t>
            </a:r>
            <a:r>
              <a:rPr lang="en-IN" dirty="0" err="1"/>
              <a:t>Java</a:t>
            </a:r>
            <a:r>
              <a:rPr lang="en-IN" baseline="30000" dirty="0" err="1"/>
              <a:t>tm</a:t>
            </a:r>
            <a:r>
              <a:rPr lang="en-IN" dirty="0"/>
              <a:t> programming language.</a:t>
            </a:r>
          </a:p>
          <a:p>
            <a:r>
              <a:rPr lang="en-IN" dirty="0"/>
              <a:t> Spring supports the use of POJO aspects written with </a:t>
            </a:r>
            <a:r>
              <a:rPr lang="en-IN" dirty="0" err="1"/>
              <a:t>AspectJ</a:t>
            </a:r>
            <a:r>
              <a:rPr lang="en-IN" dirty="0"/>
              <a:t> annotations in its AOP framework. </a:t>
            </a:r>
          </a:p>
          <a:p>
            <a:r>
              <a:rPr lang="en-IN" dirty="0"/>
              <a:t>Since </a:t>
            </a:r>
            <a:r>
              <a:rPr lang="en-IN" dirty="0" err="1"/>
              <a:t>AspectJ</a:t>
            </a:r>
            <a:r>
              <a:rPr lang="en-IN" dirty="0"/>
              <a:t> annotations are supported by more and more AOP frameworks.</a:t>
            </a:r>
          </a:p>
          <a:p>
            <a:r>
              <a:rPr lang="en-IN" dirty="0" err="1"/>
              <a:t>AspectJ</a:t>
            </a:r>
            <a:r>
              <a:rPr lang="en-IN" dirty="0"/>
              <a:t>-style aspects are more likely to be reused in other AOP frameworks that support </a:t>
            </a:r>
            <a:r>
              <a:rPr lang="en-IN" dirty="0" err="1"/>
              <a:t>AspectJ</a:t>
            </a:r>
            <a:r>
              <a:rPr lang="en-IN" dirty="0"/>
              <a:t>.</a:t>
            </a:r>
          </a:p>
          <a:p>
            <a:r>
              <a:rPr lang="en-IN" dirty="0"/>
              <a:t>It enables clean modularization of crosscutting concerns, such as error checking and handling, synchronization, context-sensitive </a:t>
            </a:r>
            <a:r>
              <a:rPr lang="en-IN" dirty="0" err="1"/>
              <a:t>behavior</a:t>
            </a:r>
            <a:r>
              <a:rPr lang="en-IN" dirty="0"/>
              <a:t>, performance optimizations, monitoring and logging, debugging support, and multi-object protocols</a:t>
            </a:r>
          </a:p>
          <a:p>
            <a:endParaRPr lang="en-IN" dirty="0"/>
          </a:p>
        </p:txBody>
      </p:sp>
    </p:spTree>
    <p:extLst>
      <p:ext uri="{BB962C8B-B14F-4D97-AF65-F5344CB8AC3E}">
        <p14:creationId xmlns:p14="http://schemas.microsoft.com/office/powerpoint/2010/main" val="21052653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AspectJ</a:t>
            </a:r>
            <a:r>
              <a:rPr lang="en-IN" dirty="0"/>
              <a:t> Based AOP </a:t>
            </a:r>
            <a:r>
              <a:rPr lang="en-IN" dirty="0" err="1"/>
              <a:t>Implimentation</a:t>
            </a:r>
            <a:endParaRPr lang="en-IN" dirty="0"/>
          </a:p>
        </p:txBody>
      </p:sp>
      <p:sp>
        <p:nvSpPr>
          <p:cNvPr id="3" name="Content Placeholder 2"/>
          <p:cNvSpPr>
            <a:spLocks noGrp="1"/>
          </p:cNvSpPr>
          <p:nvPr>
            <p:ph idx="1"/>
          </p:nvPr>
        </p:nvSpPr>
        <p:spPr/>
        <p:txBody>
          <a:bodyPr/>
          <a:lstStyle/>
          <a:p>
            <a:r>
              <a:rPr lang="en-IN" dirty="0"/>
              <a:t>The @</a:t>
            </a:r>
            <a:r>
              <a:rPr lang="en-IN" dirty="0" err="1"/>
              <a:t>AspectJ</a:t>
            </a:r>
            <a:r>
              <a:rPr lang="en-IN" dirty="0"/>
              <a:t> support is enabled by including the following element inside your XML Schema-based configuration file.</a:t>
            </a:r>
          </a:p>
          <a:p>
            <a:pPr marL="0" indent="0" algn="ctr">
              <a:buNone/>
            </a:pPr>
            <a:r>
              <a:rPr lang="en-IN" b="1" dirty="0">
                <a:solidFill>
                  <a:srgbClr val="C00000"/>
                </a:solidFill>
              </a:rPr>
              <a:t>&lt;</a:t>
            </a:r>
            <a:r>
              <a:rPr lang="en-IN" b="1" dirty="0" err="1">
                <a:solidFill>
                  <a:srgbClr val="C00000"/>
                </a:solidFill>
              </a:rPr>
              <a:t>aop:aspectj-autoproxy</a:t>
            </a:r>
            <a:r>
              <a:rPr lang="en-IN" b="1" dirty="0">
                <a:solidFill>
                  <a:srgbClr val="C00000"/>
                </a:solidFill>
              </a:rPr>
              <a:t>/&gt;</a:t>
            </a:r>
          </a:p>
          <a:p>
            <a:r>
              <a:rPr lang="en-IN" dirty="0"/>
              <a:t>We will also need the following </a:t>
            </a:r>
            <a:r>
              <a:rPr lang="en-IN" dirty="0" err="1"/>
              <a:t>AspectJ</a:t>
            </a:r>
            <a:r>
              <a:rPr lang="en-IN" dirty="0"/>
              <a:t> libraries on the </a:t>
            </a:r>
            <a:r>
              <a:rPr lang="en-IN" dirty="0" err="1"/>
              <a:t>classpath</a:t>
            </a:r>
            <a:r>
              <a:rPr lang="en-IN" dirty="0"/>
              <a:t> of your application. </a:t>
            </a:r>
          </a:p>
          <a:p>
            <a:endParaRPr lang="en-IN" dirty="0"/>
          </a:p>
          <a:p>
            <a:pPr lvl="1"/>
            <a:r>
              <a:rPr lang="en-IN" dirty="0"/>
              <a:t>aspectjrt.jar</a:t>
            </a:r>
          </a:p>
          <a:p>
            <a:pPr lvl="1"/>
            <a:r>
              <a:rPr lang="en-IN" dirty="0"/>
              <a:t>aspectjweaver.jar</a:t>
            </a:r>
          </a:p>
          <a:p>
            <a:pPr lvl="1"/>
            <a:r>
              <a:rPr lang="en-IN" dirty="0"/>
              <a:t>aspectj.jar</a:t>
            </a:r>
          </a:p>
          <a:p>
            <a:pPr lvl="1"/>
            <a:r>
              <a:rPr lang="en-IN" dirty="0"/>
              <a:t>aopalliance.jar</a:t>
            </a:r>
          </a:p>
          <a:p>
            <a:endParaRPr lang="en-IN" b="1" dirty="0">
              <a:solidFill>
                <a:srgbClr val="C00000"/>
              </a:solidFill>
            </a:endParaRPr>
          </a:p>
        </p:txBody>
      </p:sp>
    </p:spTree>
    <p:extLst>
      <p:ext uri="{BB962C8B-B14F-4D97-AF65-F5344CB8AC3E}">
        <p14:creationId xmlns:p14="http://schemas.microsoft.com/office/powerpoint/2010/main" val="38259688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AOP Key Terms</a:t>
            </a:r>
          </a:p>
        </p:txBody>
      </p:sp>
      <p:pic>
        <p:nvPicPr>
          <p:cNvPr id="4" name="Picture 3"/>
          <p:cNvPicPr>
            <a:picLocks noChangeAspect="1"/>
          </p:cNvPicPr>
          <p:nvPr/>
        </p:nvPicPr>
        <p:blipFill>
          <a:blip r:embed="rId2"/>
          <a:stretch>
            <a:fillRect/>
          </a:stretch>
        </p:blipFill>
        <p:spPr>
          <a:xfrm>
            <a:off x="1214202" y="1229193"/>
            <a:ext cx="7198277" cy="5201587"/>
          </a:xfrm>
          <a:prstGeom prst="rect">
            <a:avLst/>
          </a:prstGeom>
        </p:spPr>
      </p:pic>
    </p:spTree>
    <p:extLst>
      <p:ext uri="{BB962C8B-B14F-4D97-AF65-F5344CB8AC3E}">
        <p14:creationId xmlns:p14="http://schemas.microsoft.com/office/powerpoint/2010/main" val="241297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pPr eaLnBrk="1" hangingPunct="1"/>
            <a:r>
              <a:rPr lang="en-US" altLang="en-US" dirty="0"/>
              <a:t>Spring == J2EE Application Server ?</a:t>
            </a:r>
          </a:p>
        </p:txBody>
      </p:sp>
      <p:sp>
        <p:nvSpPr>
          <p:cNvPr id="54275" name="Rectangle 3"/>
          <p:cNvSpPr>
            <a:spLocks noGrp="1"/>
          </p:cNvSpPr>
          <p:nvPr>
            <p:ph type="body" idx="1"/>
          </p:nvPr>
        </p:nvSpPr>
        <p:spPr/>
        <p:txBody>
          <a:bodyPr>
            <a:normAutofit lnSpcReduction="10000"/>
          </a:bodyPr>
          <a:lstStyle/>
          <a:p>
            <a:pPr eaLnBrk="1" hangingPunct="1"/>
            <a:r>
              <a:rPr lang="en-US" altLang="en-US" dirty="0"/>
              <a:t>Spring is NOT a J2EE Application Server</a:t>
            </a:r>
          </a:p>
          <a:p>
            <a:pPr eaLnBrk="1" hangingPunct="1"/>
            <a:endParaRPr lang="en-US" altLang="en-US" dirty="0"/>
          </a:p>
          <a:p>
            <a:pPr eaLnBrk="1" hangingPunct="1"/>
            <a:r>
              <a:rPr lang="en-US" altLang="en-US" dirty="0"/>
              <a:t>Spring can nicely integrate with J2EE Application Servers (or any Java Environment)</a:t>
            </a:r>
          </a:p>
          <a:p>
            <a:pPr eaLnBrk="1" hangingPunct="1"/>
            <a:endParaRPr lang="en-US" altLang="en-US" dirty="0"/>
          </a:p>
          <a:p>
            <a:pPr eaLnBrk="1" hangingPunct="1"/>
            <a:r>
              <a:rPr lang="en-US" altLang="en-US" dirty="0"/>
              <a:t>Spring can elegantly replace the services traditionally provided by J2ee Application Server</a:t>
            </a:r>
          </a:p>
          <a:p>
            <a:pPr eaLnBrk="1" hangingPunct="1"/>
            <a:endParaRPr lang="en-US" altLang="en-US" dirty="0"/>
          </a:p>
          <a:p>
            <a:pPr eaLnBrk="1" hangingPunct="1"/>
            <a:r>
              <a:rPr lang="en-US" altLang="en-US" dirty="0"/>
              <a:t>Spring provides elegant integration points with : </a:t>
            </a:r>
          </a:p>
          <a:p>
            <a:pPr lvl="1" eaLnBrk="1" hangingPunct="1"/>
            <a:r>
              <a:rPr lang="en-US" altLang="en-US" sz="1800" dirty="0"/>
              <a:t>JDO</a:t>
            </a:r>
          </a:p>
          <a:p>
            <a:pPr lvl="1" eaLnBrk="1" hangingPunct="1"/>
            <a:r>
              <a:rPr lang="en-US" altLang="en-US" sz="1800" dirty="0"/>
              <a:t>EJB</a:t>
            </a:r>
          </a:p>
          <a:p>
            <a:pPr lvl="1" eaLnBrk="1" hangingPunct="1"/>
            <a:r>
              <a:rPr lang="en-US" altLang="en-US" sz="1800" dirty="0"/>
              <a:t>RMI</a:t>
            </a:r>
          </a:p>
          <a:p>
            <a:pPr lvl="1" eaLnBrk="1" hangingPunct="1"/>
            <a:r>
              <a:rPr lang="en-US" altLang="en-US" sz="1800" dirty="0"/>
              <a:t>Web Services</a:t>
            </a:r>
          </a:p>
          <a:p>
            <a:pPr lvl="1" eaLnBrk="1" hangingPunct="1"/>
            <a:r>
              <a:rPr lang="en-US" altLang="en-US" sz="1800" dirty="0"/>
              <a:t>JMS</a:t>
            </a:r>
          </a:p>
          <a:p>
            <a:pPr lvl="1" eaLnBrk="1" hangingPunct="1"/>
            <a:r>
              <a:rPr lang="en-US" altLang="en-US" sz="1800" dirty="0"/>
              <a:t>Hibernate</a:t>
            </a:r>
          </a:p>
        </p:txBody>
      </p:sp>
    </p:spTree>
    <p:extLst>
      <p:ext uri="{BB962C8B-B14F-4D97-AF65-F5344CB8AC3E}">
        <p14:creationId xmlns:p14="http://schemas.microsoft.com/office/powerpoint/2010/main" val="21439429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Declaring an aspect</a:t>
            </a:r>
          </a:p>
        </p:txBody>
      </p:sp>
      <p:sp>
        <p:nvSpPr>
          <p:cNvPr id="3" name="Content Placeholder 2"/>
          <p:cNvSpPr>
            <a:spLocks noGrp="1"/>
          </p:cNvSpPr>
          <p:nvPr>
            <p:ph idx="1"/>
          </p:nvPr>
        </p:nvSpPr>
        <p:spPr>
          <a:xfrm>
            <a:off x="289560" y="1222957"/>
            <a:ext cx="8229600" cy="3189085"/>
          </a:xfrm>
        </p:spPr>
        <p:txBody>
          <a:bodyPr/>
          <a:lstStyle/>
          <a:p>
            <a:r>
              <a:rPr lang="en-IN" dirty="0"/>
              <a:t>Aspects classes are like any other normal bean.</a:t>
            </a:r>
          </a:p>
          <a:p>
            <a:r>
              <a:rPr lang="en-IN" dirty="0"/>
              <a:t>They may have methods and fields just like any other class, except that they will be annotated with @Aspect as follows −</a:t>
            </a:r>
          </a:p>
          <a:p>
            <a:endParaRPr lang="en-IN" dirty="0"/>
          </a:p>
          <a:p>
            <a:endParaRPr lang="en-IN" dirty="0"/>
          </a:p>
        </p:txBody>
      </p:sp>
      <p:sp>
        <p:nvSpPr>
          <p:cNvPr id="6" name="Rectangle 3"/>
          <p:cNvSpPr>
            <a:spLocks noChangeArrowheads="1"/>
          </p:cNvSpPr>
          <p:nvPr/>
        </p:nvSpPr>
        <p:spPr bwMode="auto">
          <a:xfrm>
            <a:off x="586365" y="2341033"/>
            <a:ext cx="7932795" cy="20710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package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313131"/>
                </a:solidFill>
                <a:effectLst/>
                <a:latin typeface="Menlo"/>
              </a:rPr>
              <a:t>org</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xyz</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import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313131"/>
                </a:solidFill>
                <a:effectLst/>
                <a:latin typeface="Menlo"/>
              </a:rPr>
              <a:t>org</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aspectj</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lang</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annotation</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Aspect</a:t>
            </a:r>
            <a:r>
              <a:rPr kumimoji="0" lang="en-US" altLang="en-US" sz="20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Menlo"/>
              </a:rPr>
              <a:t>@Aspect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public</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class</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7F0055"/>
                </a:solidFill>
                <a:effectLst/>
                <a:latin typeface="Menlo"/>
              </a:rPr>
              <a:t>AspectModule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434714" y="4524071"/>
            <a:ext cx="8084445" cy="369332"/>
          </a:xfrm>
          <a:prstGeom prst="rect">
            <a:avLst/>
          </a:prstGeom>
        </p:spPr>
        <p:txBody>
          <a:bodyPr wrap="square">
            <a:spAutoFit/>
          </a:bodyPr>
          <a:lstStyle/>
          <a:p>
            <a:r>
              <a:rPr lang="en-IN" dirty="0">
                <a:solidFill>
                  <a:srgbClr val="000000"/>
                </a:solidFill>
                <a:latin typeface="Verdana" panose="020B0604030504040204" pitchFamily="34" charset="0"/>
              </a:rPr>
              <a:t>They will be configured in XML like any other bean as follows −</a:t>
            </a:r>
            <a:endParaRPr lang="en-IN" dirty="0"/>
          </a:p>
        </p:txBody>
      </p:sp>
      <p:sp>
        <p:nvSpPr>
          <p:cNvPr id="8" name="Rectangle 4"/>
          <p:cNvSpPr>
            <a:spLocks noChangeArrowheads="1"/>
          </p:cNvSpPr>
          <p:nvPr/>
        </p:nvSpPr>
        <p:spPr bwMode="auto">
          <a:xfrm>
            <a:off x="603479" y="5012042"/>
            <a:ext cx="7388402" cy="10553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&lt;bean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myAspect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class</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org.xyz.AspectModule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88"/>
                </a:solidFill>
                <a:effectLst/>
                <a:latin typeface="Menlo"/>
              </a:rPr>
              <a:t>&gt;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Menlo"/>
              </a:rPr>
              <a:t>&lt;!-- configure properties of aspect here as normal --&gt;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&lt;/bean&gt;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2165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Declaring a </a:t>
            </a:r>
            <a:r>
              <a:rPr lang="en-IN" dirty="0" err="1"/>
              <a:t>pointcut</a:t>
            </a:r>
            <a:endParaRPr lang="en-IN" dirty="0"/>
          </a:p>
        </p:txBody>
      </p:sp>
      <p:sp>
        <p:nvSpPr>
          <p:cNvPr id="3" name="Content Placeholder 2"/>
          <p:cNvSpPr>
            <a:spLocks noGrp="1"/>
          </p:cNvSpPr>
          <p:nvPr>
            <p:ph idx="1"/>
          </p:nvPr>
        </p:nvSpPr>
        <p:spPr/>
        <p:txBody>
          <a:bodyPr/>
          <a:lstStyle/>
          <a:p>
            <a:r>
              <a:rPr lang="en-IN" dirty="0"/>
              <a:t>A </a:t>
            </a:r>
            <a:r>
              <a:rPr lang="en-IN" dirty="0" err="1"/>
              <a:t>pointcut</a:t>
            </a:r>
            <a:r>
              <a:rPr lang="en-IN" dirty="0"/>
              <a:t> helps in determining the join points (</a:t>
            </a:r>
            <a:r>
              <a:rPr lang="en-IN" dirty="0" err="1"/>
              <a:t>ie</a:t>
            </a:r>
            <a:r>
              <a:rPr lang="en-IN" dirty="0"/>
              <a:t> methods) of interest to be executed with different advices. While working with @</a:t>
            </a:r>
            <a:r>
              <a:rPr lang="en-IN" dirty="0" err="1"/>
              <a:t>AspectJ</a:t>
            </a:r>
            <a:r>
              <a:rPr lang="en-IN" dirty="0"/>
              <a:t>-based configuration, </a:t>
            </a:r>
            <a:r>
              <a:rPr lang="en-IN" dirty="0" err="1"/>
              <a:t>pointcut</a:t>
            </a:r>
            <a:r>
              <a:rPr lang="en-IN" dirty="0"/>
              <a:t> declaration has two parts −</a:t>
            </a:r>
          </a:p>
          <a:p>
            <a:endParaRPr lang="en-IN" dirty="0"/>
          </a:p>
          <a:p>
            <a:pPr lvl="1"/>
            <a:r>
              <a:rPr lang="en-IN" dirty="0"/>
              <a:t>A </a:t>
            </a:r>
            <a:r>
              <a:rPr lang="en-IN" dirty="0" err="1"/>
              <a:t>pointcut</a:t>
            </a:r>
            <a:r>
              <a:rPr lang="en-IN" dirty="0"/>
              <a:t> expression that determines exactly which method executions we are interested in.</a:t>
            </a:r>
          </a:p>
          <a:p>
            <a:pPr lvl="1"/>
            <a:r>
              <a:rPr lang="en-IN" dirty="0"/>
              <a:t>A </a:t>
            </a:r>
            <a:r>
              <a:rPr lang="en-IN" dirty="0" err="1"/>
              <a:t>pointcut</a:t>
            </a:r>
            <a:r>
              <a:rPr lang="en-IN" dirty="0"/>
              <a:t> signature comprising a name and any number of parameters. The actual body of the method is irrelevant and in fact should be empty.</a:t>
            </a:r>
          </a:p>
        </p:txBody>
      </p:sp>
    </p:spTree>
    <p:extLst>
      <p:ext uri="{BB962C8B-B14F-4D97-AF65-F5344CB8AC3E}">
        <p14:creationId xmlns:p14="http://schemas.microsoft.com/office/powerpoint/2010/main" val="34882830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Pointcut</a:t>
            </a:r>
            <a:r>
              <a:rPr lang="en-IN" dirty="0"/>
              <a:t> Declaration</a:t>
            </a:r>
          </a:p>
        </p:txBody>
      </p:sp>
      <p:sp>
        <p:nvSpPr>
          <p:cNvPr id="3" name="Content Placeholder 2"/>
          <p:cNvSpPr>
            <a:spLocks noGrp="1"/>
          </p:cNvSpPr>
          <p:nvPr>
            <p:ph idx="1"/>
          </p:nvPr>
        </p:nvSpPr>
        <p:spPr/>
        <p:txBody>
          <a:bodyPr/>
          <a:lstStyle/>
          <a:p>
            <a:r>
              <a:rPr lang="en-IN" dirty="0"/>
              <a:t>The following example defines a </a:t>
            </a:r>
            <a:r>
              <a:rPr lang="en-IN" dirty="0" err="1"/>
              <a:t>pointcut</a:t>
            </a:r>
            <a:r>
              <a:rPr lang="en-IN" dirty="0"/>
              <a:t> named '</a:t>
            </a:r>
            <a:r>
              <a:rPr lang="en-IN" dirty="0" err="1"/>
              <a:t>businessService</a:t>
            </a:r>
            <a:r>
              <a:rPr lang="en-IN" dirty="0"/>
              <a:t>' that will match the execution of every method available in the classes under the package </a:t>
            </a:r>
            <a:r>
              <a:rPr lang="en-IN" dirty="0" err="1"/>
              <a:t>com.xyz.myapp.service</a:t>
            </a:r>
            <a:r>
              <a:rPr lang="en-IN" dirty="0"/>
              <a:t> −</a:t>
            </a:r>
          </a:p>
          <a:p>
            <a:endParaRPr lang="en-IN" dirty="0"/>
          </a:p>
          <a:p>
            <a:endParaRPr lang="en-IN" dirty="0"/>
          </a:p>
          <a:p>
            <a:endParaRPr lang="en-IN" dirty="0"/>
          </a:p>
          <a:p>
            <a:endParaRPr lang="en-IN" dirty="0"/>
          </a:p>
          <a:p>
            <a:r>
              <a:rPr lang="en-IN" dirty="0"/>
              <a:t>The following example defines a </a:t>
            </a:r>
            <a:r>
              <a:rPr lang="en-IN" dirty="0" err="1"/>
              <a:t>pointcut</a:t>
            </a:r>
            <a:r>
              <a:rPr lang="en-IN" dirty="0"/>
              <a:t> named '</a:t>
            </a:r>
            <a:r>
              <a:rPr lang="en-IN" dirty="0" err="1"/>
              <a:t>getname</a:t>
            </a:r>
            <a:r>
              <a:rPr lang="en-IN" dirty="0"/>
              <a:t>' that will match the execution of </a:t>
            </a:r>
            <a:r>
              <a:rPr lang="en-IN" dirty="0" err="1"/>
              <a:t>getName</a:t>
            </a:r>
            <a:r>
              <a:rPr lang="en-IN" dirty="0"/>
              <a:t>() method available in the Student class under the package </a:t>
            </a:r>
            <a:r>
              <a:rPr lang="en-IN" dirty="0" err="1"/>
              <a:t>com.wipro</a:t>
            </a:r>
            <a:r>
              <a:rPr lang="en-IN" dirty="0"/>
              <a:t> −</a:t>
            </a:r>
          </a:p>
          <a:p>
            <a:endParaRPr lang="en-IN" dirty="0"/>
          </a:p>
        </p:txBody>
      </p:sp>
      <p:sp>
        <p:nvSpPr>
          <p:cNvPr id="4" name="Rectangle 1"/>
          <p:cNvSpPr>
            <a:spLocks noChangeArrowheads="1"/>
          </p:cNvSpPr>
          <p:nvPr/>
        </p:nvSpPr>
        <p:spPr bwMode="auto">
          <a:xfrm>
            <a:off x="659567" y="2139146"/>
            <a:ext cx="7883568" cy="14554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import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313131"/>
                </a:solidFill>
                <a:effectLst/>
                <a:latin typeface="Menlo"/>
              </a:rPr>
              <a:t>org</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aspectj</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lang</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annotation</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Pointcut</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Menlo"/>
              </a:rPr>
              <a:t>@</a:t>
            </a:r>
            <a:r>
              <a:rPr kumimoji="0" lang="en-US" altLang="en-US" sz="2000" b="0" i="0" u="none" strike="noStrike" cap="none" normalizeH="0" baseline="0" dirty="0" err="1">
                <a:ln>
                  <a:noFill/>
                </a:ln>
                <a:solidFill>
                  <a:srgbClr val="006666"/>
                </a:solidFill>
                <a:effectLst/>
                <a:latin typeface="Menlo"/>
              </a:rPr>
              <a:t>Pointcut</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008800"/>
                </a:solidFill>
                <a:effectLst/>
                <a:latin typeface="Menlo"/>
              </a:rPr>
              <a:t>"execution(* </a:t>
            </a:r>
            <a:r>
              <a:rPr kumimoji="0" lang="en-US" altLang="en-US" sz="2000" b="0" i="0" u="none" strike="noStrike" cap="none" normalizeH="0" baseline="0" dirty="0" err="1">
                <a:ln>
                  <a:noFill/>
                </a:ln>
                <a:solidFill>
                  <a:srgbClr val="008800"/>
                </a:solidFill>
                <a:effectLst/>
                <a:latin typeface="Menlo"/>
              </a:rPr>
              <a:t>com.xyz.myapp.service</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880000"/>
                </a:solidFill>
                <a:effectLst/>
                <a:latin typeface="Menlo"/>
              </a:rPr>
              <a:t>// expression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private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void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313131"/>
                </a:solidFill>
                <a:effectLst/>
                <a:latin typeface="Menlo"/>
              </a:rPr>
              <a:t>businessService</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880000"/>
                </a:solidFill>
                <a:effectLst/>
                <a:latin typeface="Menlo"/>
              </a:rPr>
              <a:t>// signature</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59567" y="4718683"/>
            <a:ext cx="6591548" cy="14554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import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313131"/>
                </a:solidFill>
                <a:effectLst/>
                <a:latin typeface="Menlo"/>
              </a:rPr>
              <a:t>org</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aspectj</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lang</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313131"/>
                </a:solidFill>
                <a:effectLst/>
                <a:latin typeface="Menlo"/>
              </a:rPr>
              <a:t>annotation</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Pointcut</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6666"/>
                </a:solidFill>
                <a:effectLst/>
                <a:latin typeface="Menlo"/>
              </a:rPr>
              <a:t>@</a:t>
            </a:r>
            <a:r>
              <a:rPr kumimoji="0" lang="en-US" altLang="en-US" sz="2000" b="0" i="0" u="none" strike="noStrike" cap="none" normalizeH="0" baseline="0" dirty="0" err="1">
                <a:ln>
                  <a:noFill/>
                </a:ln>
                <a:solidFill>
                  <a:srgbClr val="006666"/>
                </a:solidFill>
                <a:effectLst/>
                <a:latin typeface="Menlo"/>
              </a:rPr>
              <a:t>Pointcut</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008800"/>
                </a:solidFill>
                <a:effectLst/>
                <a:latin typeface="Menlo"/>
              </a:rPr>
              <a:t>"execution(* </a:t>
            </a:r>
            <a:r>
              <a:rPr kumimoji="0" lang="en-US" altLang="en-US" sz="2000" b="0" i="0" u="none" strike="noStrike" cap="none" normalizeH="0" baseline="0" dirty="0" err="1">
                <a:ln>
                  <a:noFill/>
                </a:ln>
                <a:solidFill>
                  <a:srgbClr val="008800"/>
                </a:solidFill>
                <a:effectLst/>
                <a:latin typeface="Menlo"/>
              </a:rPr>
              <a:t>com.wipro.Student.getName</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private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void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313131"/>
                </a:solidFill>
                <a:effectLst/>
                <a:latin typeface="Menlo"/>
              </a:rPr>
              <a:t>getname</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1789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Declaring advices</a:t>
            </a:r>
          </a:p>
        </p:txBody>
      </p:sp>
      <p:sp>
        <p:nvSpPr>
          <p:cNvPr id="3" name="Content Placeholder 2"/>
          <p:cNvSpPr>
            <a:spLocks noGrp="1"/>
          </p:cNvSpPr>
          <p:nvPr>
            <p:ph idx="1"/>
          </p:nvPr>
        </p:nvSpPr>
        <p:spPr>
          <a:xfrm>
            <a:off x="289560" y="1222958"/>
            <a:ext cx="8229600" cy="1385332"/>
          </a:xfrm>
        </p:spPr>
        <p:txBody>
          <a:bodyPr/>
          <a:lstStyle/>
          <a:p>
            <a:r>
              <a:rPr lang="en-IN" dirty="0"/>
              <a:t>You can declare any of the five advices using </a:t>
            </a:r>
            <a:r>
              <a:rPr lang="en-IN" dirty="0">
                <a:solidFill>
                  <a:srgbClr val="C00000"/>
                </a:solidFill>
              </a:rPr>
              <a:t>@{ADVICE-NAME} </a:t>
            </a:r>
            <a:r>
              <a:rPr lang="en-IN" dirty="0"/>
              <a:t>annotations as given in the code snippet. </a:t>
            </a:r>
          </a:p>
          <a:p>
            <a:r>
              <a:rPr lang="en-IN" dirty="0"/>
              <a:t>This assumes that you already have defined a </a:t>
            </a:r>
            <a:r>
              <a:rPr lang="en-IN" dirty="0" err="1"/>
              <a:t>pointcut</a:t>
            </a:r>
            <a:r>
              <a:rPr lang="en-IN" dirty="0"/>
              <a:t> signature method </a:t>
            </a:r>
            <a:r>
              <a:rPr lang="en-IN" dirty="0" err="1"/>
              <a:t>businessService</a:t>
            </a:r>
            <a:r>
              <a:rPr lang="en-IN" dirty="0"/>
              <a:t>() −</a:t>
            </a:r>
          </a:p>
        </p:txBody>
      </p:sp>
      <p:sp>
        <p:nvSpPr>
          <p:cNvPr id="4" name="Rectangle 1"/>
          <p:cNvSpPr>
            <a:spLocks noChangeArrowheads="1"/>
          </p:cNvSpPr>
          <p:nvPr/>
        </p:nvSpPr>
        <p:spPr bwMode="auto">
          <a:xfrm>
            <a:off x="454451" y="2331292"/>
            <a:ext cx="8209864" cy="4656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6666"/>
                </a:solidFill>
                <a:effectLst/>
                <a:latin typeface="Menlo"/>
              </a:rPr>
              <a:t>@Before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businessService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void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doBeforeTask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6666"/>
                </a:solidFill>
                <a:effectLst/>
                <a:latin typeface="Menlo"/>
              </a:rPr>
              <a:t>@After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businessService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void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doAfterTask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6666"/>
                </a:solidFill>
                <a:effectLst/>
                <a:latin typeface="Menlo"/>
              </a:rPr>
              <a:t>@</a:t>
            </a:r>
            <a:r>
              <a:rPr kumimoji="0" lang="en-US" altLang="en-US" b="0" i="0" u="none" strike="noStrike" cap="none" normalizeH="0" baseline="0" dirty="0" err="1">
                <a:ln>
                  <a:noFill/>
                </a:ln>
                <a:solidFill>
                  <a:srgbClr val="006666"/>
                </a:solidFill>
                <a:effectLst/>
                <a:latin typeface="Menlo"/>
              </a:rPr>
              <a:t>AfterReturning</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err="1">
                <a:ln>
                  <a:noFill/>
                </a:ln>
                <a:solidFill>
                  <a:srgbClr val="313131"/>
                </a:solidFill>
                <a:effectLst/>
                <a:latin typeface="Menlo"/>
              </a:rPr>
              <a:t>pointcut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businessService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returning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retVal</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void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doAfterReturnningTask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7F0055"/>
                </a:solidFill>
                <a:effectLst/>
                <a:latin typeface="Menlo"/>
              </a:rPr>
              <a:t>Object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retVal</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you can intercept </a:t>
            </a:r>
            <a:r>
              <a:rPr kumimoji="0" lang="en-US" altLang="en-US" b="0" i="0" u="none" strike="noStrike" cap="none" normalizeH="0" baseline="0" dirty="0" err="1">
                <a:ln>
                  <a:noFill/>
                </a:ln>
                <a:solidFill>
                  <a:srgbClr val="880000"/>
                </a:solidFill>
                <a:effectLst/>
                <a:latin typeface="Menlo"/>
              </a:rPr>
              <a:t>retVal</a:t>
            </a:r>
            <a:r>
              <a:rPr kumimoji="0" lang="en-US" altLang="en-US" b="0" i="0" u="none" strike="noStrike" cap="none" normalizeH="0" baseline="0" dirty="0">
                <a:ln>
                  <a:noFill/>
                </a:ln>
                <a:solidFill>
                  <a:srgbClr val="880000"/>
                </a:solidFill>
                <a:effectLst/>
                <a:latin typeface="Menlo"/>
              </a:rPr>
              <a:t> here.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6666"/>
                </a:solidFill>
                <a:effectLst/>
                <a:latin typeface="Menlo"/>
              </a:rPr>
              <a:t>@</a:t>
            </a:r>
            <a:r>
              <a:rPr kumimoji="0" lang="en-US" altLang="en-US" b="0" i="0" u="none" strike="noStrike" cap="none" normalizeH="0" baseline="0" dirty="0" err="1">
                <a:ln>
                  <a:noFill/>
                </a:ln>
                <a:solidFill>
                  <a:srgbClr val="006666"/>
                </a:solidFill>
                <a:effectLst/>
                <a:latin typeface="Menlo"/>
              </a:rPr>
              <a:t>AfterThrowing</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err="1">
                <a:ln>
                  <a:noFill/>
                </a:ln>
                <a:solidFill>
                  <a:srgbClr val="313131"/>
                </a:solidFill>
                <a:effectLst/>
                <a:latin typeface="Menlo"/>
              </a:rPr>
              <a:t>pointcut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businessService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throwing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"ex"</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void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doAfterThrowingTask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7F0055"/>
                </a:solidFill>
                <a:effectLst/>
                <a:latin typeface="Menlo"/>
              </a:rPr>
              <a:t>Exception</a:t>
            </a:r>
            <a:r>
              <a:rPr kumimoji="0" lang="en-US" altLang="en-US" b="0" i="0" u="none" strike="noStrike" cap="none" normalizeH="0" baseline="0" dirty="0">
                <a:ln>
                  <a:noFill/>
                </a:ln>
                <a:solidFill>
                  <a:srgbClr val="313131"/>
                </a:solidFill>
                <a:effectLst/>
                <a:latin typeface="Menlo"/>
              </a:rPr>
              <a:t> ex</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you can intercept thrown exception here.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6666"/>
                </a:solidFill>
                <a:effectLst/>
                <a:latin typeface="Menlo"/>
              </a:rPr>
              <a:t>@Around</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businessService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void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doAroundTask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98973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dirty="0" err="1"/>
              <a:t>AspectJ</a:t>
            </a:r>
            <a:r>
              <a:rPr lang="en-IN" dirty="0"/>
              <a:t> Based AOP Example</a:t>
            </a:r>
          </a:p>
        </p:txBody>
      </p:sp>
      <p:sp>
        <p:nvSpPr>
          <p:cNvPr id="3" name="Content Placeholder 2"/>
          <p:cNvSpPr>
            <a:spLocks noGrp="1"/>
          </p:cNvSpPr>
          <p:nvPr>
            <p:ph idx="1"/>
          </p:nvPr>
        </p:nvSpPr>
        <p:spPr/>
        <p:txBody>
          <a:bodyPr/>
          <a:lstStyle/>
          <a:p>
            <a:r>
              <a:rPr lang="en-IN" dirty="0"/>
              <a:t>To understand the above-mentioned concepts related to @</a:t>
            </a:r>
            <a:r>
              <a:rPr lang="en-IN" dirty="0" err="1"/>
              <a:t>AspectJ</a:t>
            </a:r>
            <a:r>
              <a:rPr lang="en-IN" dirty="0"/>
              <a:t> based AOP, let us write an example which will implement few of the advices.</a:t>
            </a:r>
          </a:p>
          <a:p>
            <a:endParaRPr lang="en-IN" dirty="0"/>
          </a:p>
          <a:p>
            <a:r>
              <a:rPr lang="en-IN" dirty="0"/>
              <a:t>Create Java classes </a:t>
            </a:r>
            <a:r>
              <a:rPr lang="en-IN" b="1" dirty="0"/>
              <a:t>Logging</a:t>
            </a:r>
            <a:r>
              <a:rPr lang="en-IN" dirty="0"/>
              <a:t>, </a:t>
            </a:r>
            <a:r>
              <a:rPr lang="en-IN" i="1" dirty="0"/>
              <a:t>Student</a:t>
            </a:r>
            <a:r>
              <a:rPr lang="en-IN" dirty="0"/>
              <a:t> and </a:t>
            </a:r>
            <a:r>
              <a:rPr lang="en-IN" i="1" dirty="0" err="1"/>
              <a:t>MainApp</a:t>
            </a:r>
            <a:r>
              <a:rPr lang="en-IN" i="1" dirty="0"/>
              <a:t>.</a:t>
            </a:r>
          </a:p>
          <a:p>
            <a:r>
              <a:rPr lang="en-IN" dirty="0"/>
              <a:t>Create Beans configuration file .</a:t>
            </a:r>
          </a:p>
          <a:p>
            <a:r>
              <a:rPr lang="en-IN" dirty="0"/>
              <a:t>The final step is to create the content of all the Java files and Bean Configuration file and run the application</a:t>
            </a:r>
          </a:p>
        </p:txBody>
      </p:sp>
    </p:spTree>
    <p:extLst>
      <p:ext uri="{BB962C8B-B14F-4D97-AF65-F5344CB8AC3E}">
        <p14:creationId xmlns:p14="http://schemas.microsoft.com/office/powerpoint/2010/main" val="21367559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AOP – Aspects Ordering</a:t>
            </a:r>
          </a:p>
        </p:txBody>
      </p:sp>
      <p:sp>
        <p:nvSpPr>
          <p:cNvPr id="3" name="Content Placeholder 2"/>
          <p:cNvSpPr>
            <a:spLocks noGrp="1"/>
          </p:cNvSpPr>
          <p:nvPr>
            <p:ph idx="1"/>
          </p:nvPr>
        </p:nvSpPr>
        <p:spPr/>
        <p:txBody>
          <a:bodyPr/>
          <a:lstStyle/>
          <a:p>
            <a:r>
              <a:rPr lang="en-IN" dirty="0"/>
              <a:t>Suppose you have multiple aspects in your application and they are can be applied on a certain method.</a:t>
            </a:r>
          </a:p>
          <a:p>
            <a:r>
              <a:rPr lang="en-IN" dirty="0"/>
              <a:t>When there’s more than one aspect applied to the same join point, the precedence/order of the aspects will not be determined.</a:t>
            </a:r>
          </a:p>
          <a:p>
            <a:r>
              <a:rPr lang="en-IN" dirty="0"/>
              <a:t>Unless you have explicitly specified it using either </a:t>
            </a:r>
            <a:r>
              <a:rPr lang="en-IN" b="1" dirty="0">
                <a:solidFill>
                  <a:srgbClr val="C00000"/>
                </a:solidFill>
              </a:rPr>
              <a:t>@Order </a:t>
            </a:r>
            <a:r>
              <a:rPr lang="en-IN" dirty="0"/>
              <a:t>annotation or </a:t>
            </a:r>
            <a:r>
              <a:rPr lang="en-IN" dirty="0" err="1"/>
              <a:t>org.springframework.core.Ordered</a:t>
            </a:r>
            <a:r>
              <a:rPr lang="en-IN" dirty="0"/>
              <a:t> interface. </a:t>
            </a:r>
          </a:p>
          <a:p>
            <a:endParaRPr lang="en-IN" dirty="0"/>
          </a:p>
          <a:p>
            <a:endParaRPr lang="en-IN" dirty="0"/>
          </a:p>
        </p:txBody>
      </p:sp>
      <p:sp>
        <p:nvSpPr>
          <p:cNvPr id="4" name="Rectangle 1"/>
          <p:cNvSpPr>
            <a:spLocks noChangeArrowheads="1"/>
          </p:cNvSpPr>
          <p:nvPr/>
        </p:nvSpPr>
        <p:spPr bwMode="auto">
          <a:xfrm>
            <a:off x="2443396" y="3750918"/>
            <a:ext cx="2786019" cy="16619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Consolas" panose="020B0609020204030204" pitchFamily="49" charset="0"/>
              </a:rPr>
              <a:t>@Aspect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Consolas" panose="020B0609020204030204" pitchFamily="49" charset="0"/>
              </a:rPr>
              <a:t>@Order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9900"/>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public</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class </a:t>
            </a:r>
            <a:r>
              <a:rPr kumimoji="0" lang="en-US" altLang="en-US" b="1" i="0" u="none" strike="noStrike" cap="none" normalizeH="0" baseline="0" dirty="0" err="1">
                <a:ln>
                  <a:noFill/>
                </a:ln>
                <a:solidFill>
                  <a:srgbClr val="006699"/>
                </a:solidFill>
                <a:effectLst/>
                <a:latin typeface="Consolas" panose="020B0609020204030204" pitchFamily="49" charset="0"/>
              </a:rPr>
              <a:t>LogAspect</a:t>
            </a:r>
            <a:endParaRPr kumimoji="0" lang="en-US" altLang="en-US"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699"/>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699"/>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6345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XML Schema Based AOP with Spring</a:t>
            </a:r>
          </a:p>
        </p:txBody>
      </p:sp>
      <p:sp>
        <p:nvSpPr>
          <p:cNvPr id="3" name="Content Placeholder 2"/>
          <p:cNvSpPr>
            <a:spLocks noGrp="1"/>
          </p:cNvSpPr>
          <p:nvPr>
            <p:ph idx="1"/>
          </p:nvPr>
        </p:nvSpPr>
        <p:spPr>
          <a:xfrm>
            <a:off x="289560" y="1222957"/>
            <a:ext cx="8229600" cy="5327745"/>
          </a:xfrm>
        </p:spPr>
        <p:txBody>
          <a:bodyPr>
            <a:normAutofit lnSpcReduction="10000"/>
          </a:bodyPr>
          <a:lstStyle/>
          <a:p>
            <a:r>
              <a:rPr lang="en-IN" dirty="0"/>
              <a:t>To use the AOP namespace tags described in this section, you need to import the </a:t>
            </a:r>
            <a:r>
              <a:rPr lang="en-IN" dirty="0" err="1"/>
              <a:t>springAOP</a:t>
            </a:r>
            <a:r>
              <a:rPr lang="en-IN" dirty="0"/>
              <a:t> schema as described.</a:t>
            </a:r>
          </a:p>
          <a:p>
            <a:endParaRPr lang="en-IN" dirty="0"/>
          </a:p>
          <a:p>
            <a:pPr marL="0" indent="0">
              <a:buNone/>
            </a:pPr>
            <a:r>
              <a:rPr lang="en-IN" dirty="0"/>
              <a:t>&lt;?xml version = "1.0" encoding = "UTF-8"?&gt;</a:t>
            </a:r>
          </a:p>
          <a:p>
            <a:pPr marL="0" indent="0">
              <a:buNone/>
            </a:pPr>
            <a:r>
              <a:rPr lang="en-IN" dirty="0"/>
              <a:t>&lt;beans </a:t>
            </a:r>
            <a:r>
              <a:rPr lang="en-IN" dirty="0" err="1"/>
              <a:t>xmlns</a:t>
            </a:r>
            <a:r>
              <a:rPr lang="en-IN" dirty="0"/>
              <a:t> = "http://www.springframework.org/schema/beans"</a:t>
            </a:r>
          </a:p>
          <a:p>
            <a:pPr marL="0" indent="0">
              <a:buNone/>
            </a:pPr>
            <a:r>
              <a:rPr lang="en-IN" dirty="0"/>
              <a:t>   </a:t>
            </a:r>
            <a:r>
              <a:rPr lang="en-IN" dirty="0" err="1"/>
              <a:t>xmlns:xsi</a:t>
            </a:r>
            <a:r>
              <a:rPr lang="en-IN" dirty="0"/>
              <a:t> = "http://www.w3.org/2001/XMLSchema-instance" </a:t>
            </a:r>
          </a:p>
          <a:p>
            <a:pPr marL="0" indent="0">
              <a:buNone/>
            </a:pPr>
            <a:r>
              <a:rPr lang="en-IN" dirty="0">
                <a:solidFill>
                  <a:srgbClr val="C00000"/>
                </a:solidFill>
              </a:rPr>
              <a:t>   </a:t>
            </a:r>
            <a:r>
              <a:rPr lang="en-IN" dirty="0" err="1">
                <a:solidFill>
                  <a:srgbClr val="C00000"/>
                </a:solidFill>
              </a:rPr>
              <a:t>xmlns:aop</a:t>
            </a:r>
            <a:r>
              <a:rPr lang="en-IN" dirty="0">
                <a:solidFill>
                  <a:srgbClr val="C00000"/>
                </a:solidFill>
              </a:rPr>
              <a:t> = "http://www.springframework.org/schema/aop"</a:t>
            </a:r>
          </a:p>
          <a:p>
            <a:pPr marL="0" indent="0">
              <a:buNone/>
            </a:pPr>
            <a:r>
              <a:rPr lang="en-IN" dirty="0">
                <a:solidFill>
                  <a:srgbClr val="C00000"/>
                </a:solidFill>
              </a:rPr>
              <a:t>   </a:t>
            </a:r>
            <a:r>
              <a:rPr lang="en-IN" dirty="0" err="1">
                <a:solidFill>
                  <a:srgbClr val="C00000"/>
                </a:solidFill>
              </a:rPr>
              <a:t>xsi:schemaLocation</a:t>
            </a:r>
            <a:r>
              <a:rPr lang="en-IN" dirty="0">
                <a:solidFill>
                  <a:srgbClr val="C00000"/>
                </a:solidFill>
              </a:rPr>
              <a:t> = "http://www.springframework.org/schema/beans</a:t>
            </a:r>
          </a:p>
          <a:p>
            <a:pPr marL="0" indent="0">
              <a:buNone/>
            </a:pPr>
            <a:r>
              <a:rPr lang="en-IN" dirty="0"/>
              <a:t>   http://www.springframework.org/schema/beans/spring-beans-4.0.xsd </a:t>
            </a:r>
          </a:p>
          <a:p>
            <a:pPr marL="0" indent="0">
              <a:buNone/>
            </a:pPr>
            <a:r>
              <a:rPr lang="en-IN" dirty="0">
                <a:solidFill>
                  <a:srgbClr val="C00000"/>
                </a:solidFill>
              </a:rPr>
              <a:t>   http://www.springframework.org/schema/aop </a:t>
            </a:r>
          </a:p>
          <a:p>
            <a:pPr marL="0" indent="0">
              <a:buNone/>
            </a:pPr>
            <a:r>
              <a:rPr lang="en-IN" dirty="0">
                <a:solidFill>
                  <a:srgbClr val="C00000"/>
                </a:solidFill>
              </a:rPr>
              <a:t>   http://www.springframework.org/schema/aop/spring-aop-4.0.xsd "&gt;</a:t>
            </a:r>
          </a:p>
          <a:p>
            <a:pPr marL="0" indent="0">
              <a:buNone/>
            </a:pPr>
            <a:endParaRPr lang="en-IN" dirty="0"/>
          </a:p>
          <a:p>
            <a:pPr marL="0" indent="0">
              <a:buNone/>
            </a:pPr>
            <a:r>
              <a:rPr lang="en-IN" dirty="0"/>
              <a:t>   &lt;!-- bean definition &amp; AOP specific configuration --&gt;</a:t>
            </a:r>
          </a:p>
          <a:p>
            <a:pPr marL="0" indent="0">
              <a:buNone/>
            </a:pPr>
            <a:endParaRPr lang="en-IN" dirty="0"/>
          </a:p>
          <a:p>
            <a:pPr marL="0" indent="0">
              <a:buNone/>
            </a:pPr>
            <a:r>
              <a:rPr lang="en-IN" dirty="0"/>
              <a:t>&lt;/beans&gt;</a:t>
            </a:r>
          </a:p>
          <a:p>
            <a:endParaRPr lang="en-IN" dirty="0"/>
          </a:p>
        </p:txBody>
      </p:sp>
    </p:spTree>
    <p:extLst>
      <p:ext uri="{BB962C8B-B14F-4D97-AF65-F5344CB8AC3E}">
        <p14:creationId xmlns:p14="http://schemas.microsoft.com/office/powerpoint/2010/main" val="29183107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Declaring an aspect</a:t>
            </a:r>
          </a:p>
        </p:txBody>
      </p:sp>
      <p:sp>
        <p:nvSpPr>
          <p:cNvPr id="3" name="Content Placeholder 2"/>
          <p:cNvSpPr>
            <a:spLocks noGrp="1"/>
          </p:cNvSpPr>
          <p:nvPr>
            <p:ph idx="1"/>
          </p:nvPr>
        </p:nvSpPr>
        <p:spPr>
          <a:xfrm>
            <a:off x="289560" y="1222957"/>
            <a:ext cx="8229600" cy="800715"/>
          </a:xfrm>
        </p:spPr>
        <p:txBody>
          <a:bodyPr/>
          <a:lstStyle/>
          <a:p>
            <a:r>
              <a:rPr lang="en-IN" dirty="0"/>
              <a:t>An aspect is declared using the &lt;</a:t>
            </a:r>
            <a:r>
              <a:rPr lang="en-IN" dirty="0" err="1"/>
              <a:t>aop:aspect</a:t>
            </a:r>
            <a:r>
              <a:rPr lang="en-IN" dirty="0"/>
              <a:t>&gt; element, and the backing bean is referenced using the ref attribute as follows −</a:t>
            </a:r>
          </a:p>
        </p:txBody>
      </p:sp>
      <p:sp>
        <p:nvSpPr>
          <p:cNvPr id="4" name="Rectangle 1"/>
          <p:cNvSpPr>
            <a:spLocks noChangeArrowheads="1"/>
          </p:cNvSpPr>
          <p:nvPr/>
        </p:nvSpPr>
        <p:spPr bwMode="auto">
          <a:xfrm>
            <a:off x="1866806" y="2194883"/>
            <a:ext cx="5075107" cy="26865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aop:config</a:t>
            </a:r>
            <a:r>
              <a:rPr kumimoji="0" lang="en-US" altLang="en-US" sz="2000" b="0" i="0" u="none" strike="noStrike" cap="none" normalizeH="0" baseline="0" dirty="0">
                <a:ln>
                  <a:noFill/>
                </a:ln>
                <a:solidFill>
                  <a:srgbClr val="000088"/>
                </a:solidFill>
                <a:effectLst/>
                <a:latin typeface="Menlo"/>
              </a:rPr>
              <a:t>&gt;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aop:aspect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id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myAspect</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ref</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aBean</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000088"/>
                </a:solidFill>
                <a:effectLst/>
                <a:latin typeface="Menlo"/>
              </a:rPr>
              <a:t>&gt;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aop:aspect</a:t>
            </a:r>
            <a:r>
              <a:rPr kumimoji="0" lang="en-US" altLang="en-US" sz="20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aop:config</a:t>
            </a:r>
            <a:r>
              <a:rPr kumimoji="0" lang="en-US" altLang="en-US" sz="2000" b="0" i="0" u="none" strike="noStrike" cap="none" normalizeH="0" baseline="0" dirty="0">
                <a:ln>
                  <a:noFill/>
                </a:ln>
                <a:solidFill>
                  <a:srgbClr val="000088"/>
                </a:solidFill>
                <a:effectLst/>
                <a:latin typeface="Menlo"/>
              </a:rPr>
              <a:t>&gt;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&lt;bean</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id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aBean</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class</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13131"/>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&lt;/bean&gt;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629587" y="5305801"/>
            <a:ext cx="8184629" cy="646331"/>
          </a:xfrm>
          <a:prstGeom prst="rect">
            <a:avLst/>
          </a:prstGeom>
        </p:spPr>
        <p:txBody>
          <a:bodyPr wrap="square">
            <a:spAutoFit/>
          </a:bodyPr>
          <a:lstStyle/>
          <a:p>
            <a:r>
              <a:rPr lang="en-IN" dirty="0"/>
              <a:t>Here "</a:t>
            </a:r>
            <a:r>
              <a:rPr lang="en-IN" dirty="0" err="1"/>
              <a:t>aBean</a:t>
            </a:r>
            <a:r>
              <a:rPr lang="en-IN" dirty="0"/>
              <a:t>" will be configured and dependency injected just like any other Spring bean</a:t>
            </a:r>
          </a:p>
        </p:txBody>
      </p:sp>
    </p:spTree>
    <p:extLst>
      <p:ext uri="{BB962C8B-B14F-4D97-AF65-F5344CB8AC3E}">
        <p14:creationId xmlns:p14="http://schemas.microsoft.com/office/powerpoint/2010/main" val="42069249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Declaring a </a:t>
            </a:r>
            <a:r>
              <a:rPr lang="en-IN" dirty="0" err="1"/>
              <a:t>pointcut</a:t>
            </a:r>
            <a:endParaRPr lang="en-IN" dirty="0"/>
          </a:p>
        </p:txBody>
      </p:sp>
      <p:sp>
        <p:nvSpPr>
          <p:cNvPr id="3" name="Content Placeholder 2"/>
          <p:cNvSpPr>
            <a:spLocks noGrp="1"/>
          </p:cNvSpPr>
          <p:nvPr>
            <p:ph idx="1"/>
          </p:nvPr>
        </p:nvSpPr>
        <p:spPr>
          <a:xfrm>
            <a:off x="289560" y="1222958"/>
            <a:ext cx="8229600" cy="890656"/>
          </a:xfrm>
        </p:spPr>
        <p:txBody>
          <a:bodyPr/>
          <a:lstStyle/>
          <a:p>
            <a:r>
              <a:rPr lang="en-IN" dirty="0"/>
              <a:t>A </a:t>
            </a:r>
            <a:r>
              <a:rPr lang="en-IN" dirty="0" err="1"/>
              <a:t>pointcut</a:t>
            </a:r>
            <a:r>
              <a:rPr lang="en-IN" dirty="0"/>
              <a:t> helps in determining the join points (</a:t>
            </a:r>
            <a:r>
              <a:rPr lang="en-IN" dirty="0" err="1"/>
              <a:t>ie</a:t>
            </a:r>
            <a:r>
              <a:rPr lang="en-IN" dirty="0"/>
              <a:t> methods) of interest to be executed with different advices.</a:t>
            </a:r>
          </a:p>
        </p:txBody>
      </p:sp>
      <p:sp>
        <p:nvSpPr>
          <p:cNvPr id="4" name="Rectangle 1"/>
          <p:cNvSpPr>
            <a:spLocks noChangeArrowheads="1"/>
          </p:cNvSpPr>
          <p:nvPr/>
        </p:nvSpPr>
        <p:spPr bwMode="auto">
          <a:xfrm>
            <a:off x="839449" y="2548810"/>
            <a:ext cx="6460761" cy="29943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aop:config</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aop:aspect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myAspect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ref</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aBean</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aop:pointcut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businessService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F0055"/>
                </a:solidFill>
                <a:effectLst/>
                <a:latin typeface="Menlo"/>
              </a:rPr>
              <a:t>expression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"execution(*</a:t>
            </a:r>
            <a:r>
              <a:rPr kumimoji="0" lang="en-US" altLang="en-US" b="0" i="0" u="none" strike="noStrike" cap="none" normalizeH="0" baseline="0" dirty="0" err="1">
                <a:ln>
                  <a:noFill/>
                </a:ln>
                <a:solidFill>
                  <a:srgbClr val="008800"/>
                </a:solidFill>
                <a:effectLst/>
                <a:latin typeface="Menlo"/>
              </a:rPr>
              <a:t>com.xyz.myapp.service</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88"/>
                </a:solidFill>
                <a:effectLst/>
                <a:latin typeface="Menlo"/>
              </a:rPr>
              <a:t>/&gt;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aop:aspect</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aop:config</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&lt;bean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aBean</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class</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&lt;/bean&gt;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7464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Declaring advices</a:t>
            </a:r>
          </a:p>
        </p:txBody>
      </p:sp>
      <p:sp>
        <p:nvSpPr>
          <p:cNvPr id="3" name="Content Placeholder 2"/>
          <p:cNvSpPr>
            <a:spLocks noGrp="1"/>
          </p:cNvSpPr>
          <p:nvPr>
            <p:ph idx="1"/>
          </p:nvPr>
        </p:nvSpPr>
        <p:spPr>
          <a:xfrm>
            <a:off x="289560" y="1222957"/>
            <a:ext cx="8229600" cy="755745"/>
          </a:xfrm>
        </p:spPr>
        <p:txBody>
          <a:bodyPr/>
          <a:lstStyle/>
          <a:p>
            <a:r>
              <a:rPr lang="en-IN" dirty="0"/>
              <a:t>You can declare any of the five advices inside an &lt;</a:t>
            </a:r>
            <a:r>
              <a:rPr lang="en-IN" dirty="0" err="1"/>
              <a:t>aop:aspect</a:t>
            </a:r>
            <a:r>
              <a:rPr lang="en-IN" dirty="0"/>
              <a:t>&gt; using the &lt;</a:t>
            </a:r>
            <a:r>
              <a:rPr lang="en-IN" dirty="0" err="1"/>
              <a:t>aop</a:t>
            </a:r>
            <a:r>
              <a:rPr lang="en-IN" dirty="0"/>
              <a:t>:{ADVICE NAME}&gt; </a:t>
            </a:r>
          </a:p>
        </p:txBody>
      </p:sp>
      <p:sp>
        <p:nvSpPr>
          <p:cNvPr id="4" name="Rectangle 1"/>
          <p:cNvSpPr>
            <a:spLocks noChangeArrowheads="1"/>
          </p:cNvSpPr>
          <p:nvPr/>
        </p:nvSpPr>
        <p:spPr bwMode="auto">
          <a:xfrm>
            <a:off x="289560" y="2617876"/>
            <a:ext cx="8539645" cy="26865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aop:config</a:t>
            </a:r>
            <a:r>
              <a:rPr kumimoji="0" lang="en-US" altLang="en-US" sz="2000" b="0" i="0" u="none" strike="noStrike" cap="none" normalizeH="0" baseline="0" dirty="0">
                <a:ln>
                  <a:noFill/>
                </a:ln>
                <a:solidFill>
                  <a:srgbClr val="000088"/>
                </a:solidFill>
                <a:effectLst/>
                <a:latin typeface="Menlo"/>
              </a:rPr>
              <a:t>&gt;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aop:aspect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id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myAspect</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ref</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aBean</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aop:pointcut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id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businessService</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F0055"/>
                </a:solidFill>
                <a:effectLst/>
                <a:latin typeface="Menlo"/>
              </a:rPr>
              <a:t>expression</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"execution(* </a:t>
            </a:r>
            <a:r>
              <a:rPr kumimoji="0" lang="en-US" altLang="en-US" sz="2000" b="0" i="0" u="none" strike="noStrike" cap="none" normalizeH="0" baseline="0" dirty="0" err="1">
                <a:ln>
                  <a:noFill/>
                </a:ln>
                <a:solidFill>
                  <a:srgbClr val="008800"/>
                </a:solidFill>
                <a:effectLst/>
                <a:latin typeface="Menlo"/>
              </a:rPr>
              <a:t>com.xyz.myapp.service</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880000"/>
                </a:solidFill>
                <a:effectLst/>
                <a:latin typeface="Menlo"/>
              </a:rPr>
              <a:t>&lt;!-- a before advice definition --&gt;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aop:before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7F0055"/>
                </a:solidFill>
                <a:effectLst/>
                <a:latin typeface="Menlo"/>
              </a:rPr>
              <a:t>pointcut</a:t>
            </a:r>
            <a:r>
              <a:rPr kumimoji="0" lang="en-US" altLang="en-US" sz="2000" b="0" i="0" u="none" strike="noStrike" cap="none" normalizeH="0" baseline="0" dirty="0">
                <a:ln>
                  <a:noFill/>
                </a:ln>
                <a:solidFill>
                  <a:srgbClr val="7F0055"/>
                </a:solidFill>
                <a:effectLst/>
                <a:latin typeface="Menlo"/>
              </a:rPr>
              <a:t>-ref</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businessService</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method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doRequiredTask</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880000"/>
                </a:solidFill>
                <a:effectLst/>
                <a:latin typeface="Menlo"/>
              </a:rPr>
              <a:t>&lt;!-- an after advice definition --&gt;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&lt;</a:t>
            </a:r>
            <a:r>
              <a:rPr kumimoji="0" lang="en-US" altLang="en-US" sz="2000" b="0" i="0" u="none" strike="noStrike" cap="none" normalizeH="0" baseline="0" dirty="0" err="1">
                <a:ln>
                  <a:noFill/>
                </a:ln>
                <a:solidFill>
                  <a:srgbClr val="000088"/>
                </a:solidFill>
                <a:effectLst/>
                <a:latin typeface="Menlo"/>
              </a:rPr>
              <a:t>aop:after</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7F0055"/>
                </a:solidFill>
                <a:effectLst/>
                <a:latin typeface="Menlo"/>
              </a:rPr>
              <a:t>pointcut</a:t>
            </a:r>
            <a:r>
              <a:rPr kumimoji="0" lang="en-US" altLang="en-US" sz="2000" b="0" i="0" u="none" strike="noStrike" cap="none" normalizeH="0" baseline="0" dirty="0">
                <a:ln>
                  <a:noFill/>
                </a:ln>
                <a:solidFill>
                  <a:srgbClr val="7F0055"/>
                </a:solidFill>
                <a:effectLst/>
                <a:latin typeface="Menlo"/>
              </a:rPr>
              <a:t>-ref</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businessService</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7F0055"/>
                </a:solidFill>
                <a:effectLst/>
                <a:latin typeface="Menlo"/>
              </a:rPr>
              <a:t>method</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err="1">
                <a:ln>
                  <a:noFill/>
                </a:ln>
                <a:solidFill>
                  <a:srgbClr val="008800"/>
                </a:solidFill>
                <a:effectLst/>
                <a:latin typeface="Menlo"/>
              </a:rPr>
              <a:t>doRequiredTask</a:t>
            </a:r>
            <a:r>
              <a:rPr kumimoji="0" lang="en-US" altLang="en-US" sz="2000" b="0" i="0" u="none" strike="noStrike" cap="none" normalizeH="0" baseline="0" dirty="0">
                <a:ln>
                  <a:noFill/>
                </a:ln>
                <a:solidFill>
                  <a:srgbClr val="008800"/>
                </a:solidFill>
                <a:effectLst/>
                <a:latin typeface="Menlo"/>
              </a:rPr>
              <a:t>"</a:t>
            </a:r>
            <a:r>
              <a:rPr kumimoji="0" lang="en-US" altLang="en-US" sz="2000" b="0" i="0" u="none" strike="noStrike" cap="none" normalizeH="0" baseline="0" dirty="0">
                <a:ln>
                  <a:noFill/>
                </a:ln>
                <a:solidFill>
                  <a:srgbClr val="000088"/>
                </a:solidFill>
                <a:effectLst/>
                <a:latin typeface="Menlo"/>
              </a:rPr>
              <a:t>/&gt;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89560" y="5138940"/>
            <a:ext cx="5096655" cy="16093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aop:aspect</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aop:config</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&lt;bean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aBean</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class</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88"/>
                </a:solidFill>
                <a:effectLst/>
                <a:latin typeface="Menlo"/>
              </a:rPr>
              <a:t>&gt;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&lt;/bean&gt;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1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pPr eaLnBrk="1" hangingPunct="1"/>
            <a:r>
              <a:rPr lang="en-US" altLang="en-US"/>
              <a:t>Features</a:t>
            </a:r>
          </a:p>
        </p:txBody>
      </p:sp>
      <p:sp>
        <p:nvSpPr>
          <p:cNvPr id="55299" name="Rectangle 3"/>
          <p:cNvSpPr>
            <a:spLocks noGrp="1"/>
          </p:cNvSpPr>
          <p:nvPr>
            <p:ph type="body" idx="1"/>
          </p:nvPr>
        </p:nvSpPr>
        <p:spPr>
          <a:xfrm>
            <a:off x="411480" y="1219200"/>
            <a:ext cx="8229600" cy="5288280"/>
          </a:xfrm>
        </p:spPr>
        <p:txBody>
          <a:bodyPr>
            <a:normAutofit/>
          </a:bodyPr>
          <a:lstStyle/>
          <a:p>
            <a:pPr eaLnBrk="1" hangingPunct="1"/>
            <a:r>
              <a:rPr lang="en-US" altLang="en-US" dirty="0"/>
              <a:t>It is a lightweight framework</a:t>
            </a:r>
          </a:p>
          <a:p>
            <a:pPr eaLnBrk="1" hangingPunct="1"/>
            <a:r>
              <a:rPr lang="en-US" altLang="en-US" dirty="0"/>
              <a:t>There is no dependency on the framework </a:t>
            </a:r>
          </a:p>
          <a:p>
            <a:pPr eaLnBrk="1" hangingPunct="1"/>
            <a:r>
              <a:rPr lang="en-US" altLang="en-US" dirty="0"/>
              <a:t>Spring does not reinvent the wheel. Instead it makes all the existing solutions easier to use </a:t>
            </a:r>
          </a:p>
          <a:p>
            <a:pPr eaLnBrk="1" hangingPunct="1"/>
            <a:r>
              <a:rPr lang="en-US" altLang="en-US" dirty="0"/>
              <a:t>Spring is based on </a:t>
            </a:r>
            <a:r>
              <a:rPr lang="en-US" altLang="en-US" b="1" dirty="0"/>
              <a:t>Dependency Injection</a:t>
            </a:r>
            <a:r>
              <a:rPr lang="en-US" altLang="en-US" dirty="0"/>
              <a:t> flavor of </a:t>
            </a:r>
            <a:r>
              <a:rPr lang="en-US" altLang="en-US" b="1" dirty="0"/>
              <a:t>Inversion of Control </a:t>
            </a:r>
          </a:p>
          <a:p>
            <a:pPr eaLnBrk="1" hangingPunct="1"/>
            <a:r>
              <a:rPr lang="en-US" altLang="en-US" dirty="0"/>
              <a:t>Spring includes a proxy based AOP (Aspect Oriented Programming) framework </a:t>
            </a:r>
          </a:p>
          <a:p>
            <a:pPr eaLnBrk="1" hangingPunct="1"/>
            <a:r>
              <a:rPr lang="en-US" altLang="en-US" dirty="0"/>
              <a:t>Spring does not provide its own ORM mapping framework. </a:t>
            </a:r>
          </a:p>
          <a:p>
            <a:pPr lvl="1" eaLnBrk="1" hangingPunct="1"/>
            <a:r>
              <a:rPr lang="en-US" altLang="en-US" sz="2000" dirty="0"/>
              <a:t>Spring integrates well with all leading O/R mapping frameworks like hibernate, </a:t>
            </a:r>
            <a:r>
              <a:rPr lang="en-US" altLang="en-US" sz="2000" dirty="0" err="1"/>
              <a:t>TopLink</a:t>
            </a:r>
            <a:r>
              <a:rPr lang="en-US" altLang="en-US" sz="2000" dirty="0"/>
              <a:t>, JDP, Apache OJB, etc.</a:t>
            </a:r>
          </a:p>
          <a:p>
            <a:pPr eaLnBrk="1" hangingPunct="1"/>
            <a:r>
              <a:rPr lang="en-US" altLang="en-US" dirty="0"/>
              <a:t>It also integrates with a variety of web frameworks like struts, </a:t>
            </a:r>
            <a:r>
              <a:rPr lang="en-US" altLang="en-US" dirty="0" err="1"/>
              <a:t>webwork</a:t>
            </a:r>
            <a:r>
              <a:rPr lang="en-US" altLang="en-US" dirty="0"/>
              <a:t>, Spring MVC, Tapestry, JSP, etc. </a:t>
            </a:r>
          </a:p>
          <a:p>
            <a:pPr eaLnBrk="1" hangingPunct="1">
              <a:buFont typeface="Arial" charset="0"/>
              <a:buNone/>
            </a:pPr>
            <a:br>
              <a:rPr lang="en-US" altLang="en-US" sz="1800" dirty="0"/>
            </a:br>
            <a:endParaRPr lang="en-US" altLang="en-US" sz="1800" dirty="0"/>
          </a:p>
          <a:p>
            <a:pPr eaLnBrk="1" hangingPunct="1"/>
            <a:endParaRPr lang="en-US" altLang="en-US" sz="1600" dirty="0"/>
          </a:p>
          <a:p>
            <a:pPr eaLnBrk="1" hangingPunct="1"/>
            <a:endParaRPr lang="en-US" altLang="en-US" sz="1600" b="1" dirty="0"/>
          </a:p>
        </p:txBody>
      </p:sp>
    </p:spTree>
    <p:extLst>
      <p:ext uri="{BB962C8B-B14F-4D97-AF65-F5344CB8AC3E}">
        <p14:creationId xmlns:p14="http://schemas.microsoft.com/office/powerpoint/2010/main" val="36705055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330032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lstStyle/>
          <a:p>
            <a:pPr eaLnBrk="1" hangingPunct="1"/>
            <a:r>
              <a:rPr lang="en-US" altLang="en-US" dirty="0"/>
              <a:t>Spring AOP– </a:t>
            </a:r>
            <a:r>
              <a:rPr lang="en-US" altLang="en-US" dirty="0" err="1"/>
              <a:t>ProxyFactoryBean</a:t>
            </a:r>
            <a:endParaRPr lang="en-US" altLang="en-US" dirty="0"/>
          </a:p>
        </p:txBody>
      </p:sp>
      <p:sp>
        <p:nvSpPr>
          <p:cNvPr id="99331" name="Rectangle 3"/>
          <p:cNvSpPr>
            <a:spLocks noGrp="1"/>
          </p:cNvSpPr>
          <p:nvPr>
            <p:ph type="body" idx="1"/>
          </p:nvPr>
        </p:nvSpPr>
        <p:spPr>
          <a:xfrm>
            <a:off x="152400" y="1222957"/>
            <a:ext cx="8808720" cy="5055923"/>
          </a:xfrm>
        </p:spPr>
        <p:txBody>
          <a:bodyPr>
            <a:normAutofit lnSpcReduction="10000"/>
          </a:bodyPr>
          <a:lstStyle/>
          <a:p>
            <a:pPr eaLnBrk="1" hangingPunct="1"/>
            <a:r>
              <a:rPr lang="en-US" altLang="en-US" dirty="0"/>
              <a:t>Required to create a </a:t>
            </a:r>
            <a:r>
              <a:rPr lang="en-US" altLang="en-US" b="1" dirty="0"/>
              <a:t>proxy</a:t>
            </a:r>
            <a:r>
              <a:rPr lang="en-US" altLang="en-US" dirty="0"/>
              <a:t> for your bean that executes some advice on method calls when the </a:t>
            </a:r>
            <a:r>
              <a:rPr lang="en-US" altLang="en-US" dirty="0" err="1"/>
              <a:t>pointcut</a:t>
            </a:r>
            <a:r>
              <a:rPr lang="en-US" altLang="en-US" dirty="0"/>
              <a:t> says the method is a </a:t>
            </a:r>
            <a:r>
              <a:rPr lang="en-US" altLang="en-US" dirty="0" err="1"/>
              <a:t>joinpoint</a:t>
            </a:r>
            <a:r>
              <a:rPr lang="en-US" altLang="en-US" dirty="0"/>
              <a:t> </a:t>
            </a:r>
          </a:p>
          <a:p>
            <a:pPr eaLnBrk="1" hangingPunct="1"/>
            <a:r>
              <a:rPr lang="en-US" altLang="en-US" dirty="0"/>
              <a:t>You typically use</a:t>
            </a:r>
            <a:r>
              <a:rPr lang="en-US" altLang="en-US" dirty="0">
                <a:solidFill>
                  <a:srgbClr val="0000FF"/>
                </a:solidFill>
              </a:rPr>
              <a:t> </a:t>
            </a:r>
            <a:r>
              <a:rPr lang="en-US" altLang="en-US" b="1" i="1" dirty="0" err="1">
                <a:solidFill>
                  <a:srgbClr val="0000FF"/>
                </a:solidFill>
              </a:rPr>
              <a:t>ProxyFactoryBean</a:t>
            </a:r>
            <a:r>
              <a:rPr lang="en-US" altLang="en-US" i="1" dirty="0">
                <a:solidFill>
                  <a:srgbClr val="0000FF"/>
                </a:solidFill>
              </a:rPr>
              <a:t> </a:t>
            </a:r>
            <a:r>
              <a:rPr lang="en-US" altLang="en-US" dirty="0"/>
              <a:t>class to provide declarative proxy creation</a:t>
            </a:r>
          </a:p>
          <a:p>
            <a:pPr lvl="1" eaLnBrk="1" hangingPunct="1"/>
            <a:r>
              <a:rPr lang="en-US" altLang="en-US" sz="1800" dirty="0"/>
              <a:t>E.g.:</a:t>
            </a:r>
          </a:p>
          <a:p>
            <a:pPr lvl="2" eaLnBrk="1" hangingPunct="1">
              <a:buFont typeface="Arial" charset="0"/>
              <a:buNone/>
            </a:pPr>
            <a:r>
              <a:rPr lang="en-US" altLang="en-US" dirty="0"/>
              <a:t>&lt;bean name="</a:t>
            </a:r>
            <a:r>
              <a:rPr lang="en-US" altLang="en-US" dirty="0" err="1"/>
              <a:t>myController</a:t>
            </a:r>
            <a:r>
              <a:rPr lang="en-US" altLang="en-US" dirty="0"/>
              <a:t>“ class = "</a:t>
            </a:r>
            <a:r>
              <a:rPr lang="en-US" altLang="en-US" dirty="0" err="1"/>
              <a:t>org.springframework.aop.framework.</a:t>
            </a:r>
            <a:r>
              <a:rPr lang="en-US" altLang="en-US" b="1" dirty="0" err="1">
                <a:solidFill>
                  <a:srgbClr val="0000FF"/>
                </a:solidFill>
              </a:rPr>
              <a:t>ProxyFactoryBean</a:t>
            </a:r>
            <a:r>
              <a:rPr lang="en-US" altLang="en-US" dirty="0"/>
              <a:t>"&gt;</a:t>
            </a:r>
          </a:p>
          <a:p>
            <a:pPr lvl="2">
              <a:buNone/>
            </a:pPr>
            <a:r>
              <a:rPr lang="en-US" altLang="en-US" dirty="0"/>
              <a:t>     &lt;property name="</a:t>
            </a:r>
            <a:r>
              <a:rPr lang="en-US" altLang="en-US" b="1" dirty="0" err="1">
                <a:solidFill>
                  <a:srgbClr val="0000FF"/>
                </a:solidFill>
              </a:rPr>
              <a:t>proxyInterfaces</a:t>
            </a:r>
            <a:r>
              <a:rPr lang="en-US" altLang="en-US" dirty="0"/>
              <a:t>"&gt;</a:t>
            </a:r>
          </a:p>
          <a:p>
            <a:pPr lvl="2">
              <a:buNone/>
            </a:pPr>
            <a:r>
              <a:rPr lang="en-US" altLang="en-US" dirty="0"/>
              <a:t>            &lt;value&gt;</a:t>
            </a:r>
            <a:r>
              <a:rPr lang="en-US" altLang="en-US" dirty="0" err="1"/>
              <a:t>IBusinessLogic</a:t>
            </a:r>
            <a:r>
              <a:rPr lang="en-US" altLang="en-US" dirty="0"/>
              <a:t>&lt;/value&gt;</a:t>
            </a:r>
          </a:p>
          <a:p>
            <a:pPr lvl="2">
              <a:buNone/>
            </a:pPr>
            <a:r>
              <a:rPr lang="en-US" altLang="en-US" dirty="0"/>
              <a:t>        &lt;/property&gt; </a:t>
            </a:r>
          </a:p>
          <a:p>
            <a:pPr lvl="2" eaLnBrk="1" hangingPunct="1">
              <a:buFont typeface="Arial" charset="0"/>
              <a:buNone/>
            </a:pPr>
            <a:r>
              <a:rPr lang="en-US" altLang="en-US" dirty="0"/>
              <a:t>	&lt;property name="</a:t>
            </a:r>
            <a:r>
              <a:rPr lang="en-US" altLang="en-US" b="1" dirty="0">
                <a:solidFill>
                  <a:srgbClr val="0000FF"/>
                </a:solidFill>
              </a:rPr>
              <a:t>target</a:t>
            </a:r>
            <a:r>
              <a:rPr lang="en-US" altLang="en-US" dirty="0"/>
              <a:t>" ref="</a:t>
            </a:r>
            <a:r>
              <a:rPr lang="en-US" altLang="en-US" dirty="0" err="1"/>
              <a:t>myRawController</a:t>
            </a:r>
            <a:r>
              <a:rPr lang="en-US" altLang="en-US" dirty="0"/>
              <a:t>"/&gt; </a:t>
            </a:r>
            <a:br>
              <a:rPr lang="en-US" altLang="en-US" dirty="0"/>
            </a:br>
            <a:r>
              <a:rPr lang="en-US" altLang="en-US" dirty="0"/>
              <a:t>&lt;property name=</a:t>
            </a:r>
            <a:r>
              <a:rPr lang="en-US" altLang="en-US" b="1" dirty="0">
                <a:solidFill>
                  <a:srgbClr val="0000FF"/>
                </a:solidFill>
              </a:rPr>
              <a:t>"</a:t>
            </a:r>
            <a:r>
              <a:rPr lang="en-US" altLang="en-US" b="1" dirty="0" err="1">
                <a:solidFill>
                  <a:srgbClr val="0000FF"/>
                </a:solidFill>
              </a:rPr>
              <a:t>interceptorNames</a:t>
            </a:r>
            <a:r>
              <a:rPr lang="en-US" altLang="en-US" dirty="0"/>
              <a:t>"&gt; </a:t>
            </a:r>
          </a:p>
          <a:p>
            <a:pPr lvl="2" eaLnBrk="1" hangingPunct="1">
              <a:buFont typeface="Arial" charset="0"/>
              <a:buNone/>
            </a:pPr>
            <a:r>
              <a:rPr lang="en-US" altLang="en-US" dirty="0"/>
              <a:t>		&lt;list&gt; </a:t>
            </a:r>
          </a:p>
          <a:p>
            <a:pPr lvl="2" eaLnBrk="1" hangingPunct="1">
              <a:buFont typeface="Arial" charset="0"/>
              <a:buNone/>
            </a:pPr>
            <a:r>
              <a:rPr lang="en-US" altLang="en-US" dirty="0"/>
              <a:t>			&lt;value&gt;</a:t>
            </a:r>
            <a:r>
              <a:rPr lang="en-US" altLang="en-US" dirty="0" err="1"/>
              <a:t>beforeAdviceA</a:t>
            </a:r>
            <a:r>
              <a:rPr lang="en-US" altLang="en-US" dirty="0"/>
              <a:t>&lt;/value&gt; </a:t>
            </a:r>
          </a:p>
          <a:p>
            <a:pPr lvl="1" eaLnBrk="1" hangingPunct="1">
              <a:buFont typeface="Arial" charset="0"/>
              <a:buNone/>
            </a:pPr>
            <a:r>
              <a:rPr lang="en-US" altLang="en-US" sz="1800" dirty="0"/>
              <a:t>			&lt;value&gt;</a:t>
            </a:r>
          </a:p>
        </p:txBody>
      </p:sp>
    </p:spTree>
    <p:extLst>
      <p:ext uri="{BB962C8B-B14F-4D97-AF65-F5344CB8AC3E}">
        <p14:creationId xmlns:p14="http://schemas.microsoft.com/office/powerpoint/2010/main" val="27988834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p:txBody>
          <a:bodyPr/>
          <a:lstStyle/>
          <a:p>
            <a:pPr eaLnBrk="1" hangingPunct="1"/>
            <a:r>
              <a:rPr lang="en-US" altLang="en-US" dirty="0"/>
              <a:t>Spring AOP – Around Advice Infrastructure</a:t>
            </a:r>
          </a:p>
        </p:txBody>
      </p:sp>
      <p:sp>
        <p:nvSpPr>
          <p:cNvPr id="96259" name="Rectangle 3"/>
          <p:cNvSpPr>
            <a:spLocks noGrp="1"/>
          </p:cNvSpPr>
          <p:nvPr>
            <p:ph type="body" idx="1"/>
          </p:nvPr>
        </p:nvSpPr>
        <p:spPr/>
        <p:txBody>
          <a:bodyPr/>
          <a:lstStyle/>
          <a:p>
            <a:pPr eaLnBrk="1" hangingPunct="1"/>
            <a:r>
              <a:rPr lang="en-US" altLang="en-US" b="1" dirty="0">
                <a:solidFill>
                  <a:srgbClr val="0000FF"/>
                </a:solidFill>
              </a:rPr>
              <a:t>Around-Advice</a:t>
            </a:r>
            <a:r>
              <a:rPr lang="en-US" altLang="en-US" dirty="0">
                <a:solidFill>
                  <a:srgbClr val="C00000"/>
                </a:solidFill>
              </a:rPr>
              <a:t>‘ </a:t>
            </a:r>
            <a:r>
              <a:rPr lang="en-US" altLang="en-US" dirty="0"/>
              <a:t>implementations in Spring are simply implementations of the</a:t>
            </a:r>
            <a:r>
              <a:rPr lang="en-US" altLang="en-US" dirty="0">
                <a:solidFill>
                  <a:srgbClr val="0000FF"/>
                </a:solidFill>
              </a:rPr>
              <a:t> </a:t>
            </a:r>
            <a:r>
              <a:rPr lang="en-US" altLang="en-US" i="1" dirty="0" err="1">
                <a:solidFill>
                  <a:srgbClr val="0000FF"/>
                </a:solidFill>
              </a:rPr>
              <a:t>org.aopalliance.intercept.</a:t>
            </a:r>
            <a:r>
              <a:rPr lang="en-US" altLang="en-US" b="1" i="1" dirty="0" err="1">
                <a:solidFill>
                  <a:srgbClr val="0000FF"/>
                </a:solidFill>
              </a:rPr>
              <a:t>MethodInterceptor</a:t>
            </a:r>
            <a:r>
              <a:rPr lang="en-US" altLang="en-US" b="1" i="1" dirty="0">
                <a:solidFill>
                  <a:srgbClr val="0000FF"/>
                </a:solidFill>
              </a:rPr>
              <a:t> </a:t>
            </a:r>
            <a:r>
              <a:rPr lang="en-US" altLang="en-US" dirty="0"/>
              <a:t>interface </a:t>
            </a:r>
          </a:p>
          <a:p>
            <a:pPr eaLnBrk="1" hangingPunct="1"/>
            <a:endParaRPr lang="en-US" altLang="en-US" dirty="0"/>
          </a:p>
          <a:p>
            <a:pPr eaLnBrk="1" hangingPunct="1"/>
            <a:r>
              <a:rPr lang="en-US" altLang="en-US" dirty="0"/>
              <a:t>When you write an advice for intercepting a method, you have to implement one method - the</a:t>
            </a:r>
            <a:r>
              <a:rPr lang="en-US" altLang="en-US" dirty="0">
                <a:solidFill>
                  <a:srgbClr val="0000FF"/>
                </a:solidFill>
              </a:rPr>
              <a:t> </a:t>
            </a:r>
            <a:r>
              <a:rPr lang="en-US" altLang="en-US" b="1" dirty="0">
                <a:solidFill>
                  <a:srgbClr val="0000FF"/>
                </a:solidFill>
              </a:rPr>
              <a:t>invoke</a:t>
            </a:r>
            <a:r>
              <a:rPr lang="en-US" altLang="en-US" dirty="0">
                <a:solidFill>
                  <a:srgbClr val="0000FF"/>
                </a:solidFill>
              </a:rPr>
              <a:t> </a:t>
            </a:r>
            <a:r>
              <a:rPr lang="en-US" altLang="en-US" dirty="0"/>
              <a:t>method, and you are given a </a:t>
            </a:r>
            <a:r>
              <a:rPr lang="en-US" altLang="en-US" b="1" dirty="0" err="1">
                <a:solidFill>
                  <a:srgbClr val="0000FF"/>
                </a:solidFill>
              </a:rPr>
              <a:t>MethodInvocation</a:t>
            </a:r>
            <a:r>
              <a:rPr lang="en-US" altLang="en-US" dirty="0"/>
              <a:t> object to work with</a:t>
            </a:r>
          </a:p>
          <a:p>
            <a:pPr eaLnBrk="1" hangingPunct="1"/>
            <a:endParaRPr lang="en-US" altLang="en-US" dirty="0"/>
          </a:p>
          <a:p>
            <a:pPr eaLnBrk="1" hangingPunct="1"/>
            <a:r>
              <a:rPr lang="en-US" altLang="en-US" dirty="0"/>
              <a:t>The </a:t>
            </a:r>
            <a:r>
              <a:rPr lang="en-US" altLang="en-US" dirty="0" err="1"/>
              <a:t>MethodInvocation</a:t>
            </a:r>
            <a:r>
              <a:rPr lang="en-US" altLang="en-US" dirty="0"/>
              <a:t> object tells us about the method that we're intercepting, and also gives a hook to tell the method to go ahead and run  </a:t>
            </a:r>
          </a:p>
        </p:txBody>
      </p:sp>
    </p:spTree>
    <p:extLst>
      <p:ext uri="{BB962C8B-B14F-4D97-AF65-F5344CB8AC3E}">
        <p14:creationId xmlns:p14="http://schemas.microsoft.com/office/powerpoint/2010/main" val="34539282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eaLnBrk="1" hangingPunct="1"/>
            <a:endParaRPr lang="en-US" altLang="en-US"/>
          </a:p>
        </p:txBody>
      </p:sp>
      <p:sp>
        <p:nvSpPr>
          <p:cNvPr id="100355"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138247744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pPr eaLnBrk="1" hangingPunct="1"/>
            <a:endParaRPr lang="en-US" altLang="en-US"/>
          </a:p>
        </p:txBody>
      </p:sp>
      <p:sp>
        <p:nvSpPr>
          <p:cNvPr id="101379"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1137543539"/>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a:solidFill>
                  <a:schemeClr val="tx1"/>
                </a:solidFill>
              </a:rPr>
              <a:t>In this module, we have learnt</a:t>
            </a:r>
          </a:p>
          <a:p>
            <a:pPr lvl="1" eaLnBrk="1" hangingPunct="1"/>
            <a:r>
              <a:rPr lang="en-US" altLang="en-US" sz="2200" dirty="0">
                <a:solidFill>
                  <a:schemeClr val="tx1"/>
                </a:solidFill>
              </a:rPr>
              <a:t>Introducing Aspect Oriented Programming(AOP)</a:t>
            </a:r>
          </a:p>
          <a:p>
            <a:pPr lvl="1" eaLnBrk="1" hangingPunct="1"/>
            <a:r>
              <a:rPr lang="en-US" altLang="en-US" sz="2200" dirty="0">
                <a:solidFill>
                  <a:schemeClr val="tx1"/>
                </a:solidFill>
              </a:rPr>
              <a:t>AOP Concepts</a:t>
            </a:r>
          </a:p>
          <a:p>
            <a:pPr lvl="2"/>
            <a:r>
              <a:rPr lang="en-US" altLang="en-US" sz="2200" dirty="0">
                <a:solidFill>
                  <a:schemeClr val="tx1"/>
                </a:solidFill>
              </a:rPr>
              <a:t>Join Points</a:t>
            </a:r>
          </a:p>
          <a:p>
            <a:pPr lvl="2"/>
            <a:r>
              <a:rPr lang="en-US" altLang="en-US" sz="2200" dirty="0">
                <a:solidFill>
                  <a:schemeClr val="tx1"/>
                </a:solidFill>
              </a:rPr>
              <a:t>Advice</a:t>
            </a:r>
          </a:p>
          <a:p>
            <a:pPr lvl="2"/>
            <a:r>
              <a:rPr lang="en-US" altLang="en-US" sz="2200" dirty="0">
                <a:solidFill>
                  <a:schemeClr val="tx1"/>
                </a:solidFill>
              </a:rPr>
              <a:t>Point Cuts</a:t>
            </a:r>
          </a:p>
          <a:p>
            <a:pPr lvl="2"/>
            <a:r>
              <a:rPr lang="en-US" altLang="en-US" sz="2200" dirty="0">
                <a:solidFill>
                  <a:schemeClr val="tx1"/>
                </a:solidFill>
              </a:rPr>
              <a:t>Aspects</a:t>
            </a:r>
          </a:p>
          <a:p>
            <a:pPr lvl="2"/>
            <a:r>
              <a:rPr lang="en-US" altLang="en-US" sz="2200" dirty="0">
                <a:solidFill>
                  <a:schemeClr val="tx1"/>
                </a:solidFill>
              </a:rPr>
              <a:t>Weaving</a:t>
            </a:r>
          </a:p>
          <a:p>
            <a:pPr lvl="2"/>
            <a:r>
              <a:rPr lang="en-US" altLang="en-US" sz="2200" dirty="0">
                <a:solidFill>
                  <a:schemeClr val="tx1"/>
                </a:solidFill>
              </a:rPr>
              <a:t>Target</a:t>
            </a:r>
          </a:p>
          <a:p>
            <a:pPr lvl="2"/>
            <a:r>
              <a:rPr lang="en-US" altLang="en-US" sz="2200" dirty="0" err="1">
                <a:solidFill>
                  <a:schemeClr val="tx1"/>
                </a:solidFill>
              </a:rPr>
              <a:t>Pointcut</a:t>
            </a:r>
            <a:r>
              <a:rPr lang="en-US" altLang="en-US" sz="2200" dirty="0">
                <a:solidFill>
                  <a:schemeClr val="tx1"/>
                </a:solidFill>
              </a:rPr>
              <a:t> Advisor</a:t>
            </a:r>
          </a:p>
          <a:p>
            <a:pPr lvl="2"/>
            <a:r>
              <a:rPr lang="en-US" altLang="en-US" sz="2200" dirty="0">
                <a:solidFill>
                  <a:schemeClr val="tx1"/>
                </a:solidFill>
              </a:rPr>
              <a:t>Proxy </a:t>
            </a: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a:solidFill>
                  <a:schemeClr val="tx1"/>
                </a:solidFill>
              </a:rPr>
              <a:t>Summary</a:t>
            </a:r>
          </a:p>
        </p:txBody>
      </p:sp>
    </p:spTree>
    <p:extLst>
      <p:ext uri="{BB962C8B-B14F-4D97-AF65-F5344CB8AC3E}">
        <p14:creationId xmlns:p14="http://schemas.microsoft.com/office/powerpoint/2010/main" val="27670914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pPr eaLnBrk="1" hangingPunct="1"/>
            <a:r>
              <a:rPr lang="en-US" altLang="en-US"/>
              <a:t>References</a:t>
            </a:r>
          </a:p>
        </p:txBody>
      </p:sp>
      <p:sp>
        <p:nvSpPr>
          <p:cNvPr id="158723" name="Rectangle 3"/>
          <p:cNvSpPr>
            <a:spLocks noGrp="1"/>
          </p:cNvSpPr>
          <p:nvPr>
            <p:ph type="body" idx="1"/>
          </p:nvPr>
        </p:nvSpPr>
        <p:spPr>
          <a:xfrm>
            <a:off x="289560" y="1222957"/>
            <a:ext cx="8430370" cy="5055923"/>
          </a:xfrm>
        </p:spPr>
        <p:txBody>
          <a:bodyPr/>
          <a:lstStyle/>
          <a:p>
            <a:pPr eaLnBrk="1" hangingPunct="1"/>
            <a:r>
              <a:rPr lang="en-US" altLang="en-US" dirty="0"/>
              <a:t>http://www.theserverside.com/tt/articles/article.tss?l=SpringFramework</a:t>
            </a:r>
          </a:p>
          <a:p>
            <a:pPr marL="0" indent="0" eaLnBrk="1" hangingPunct="1">
              <a:buNone/>
            </a:pPr>
            <a:endParaRPr lang="en-US" altLang="en-US" dirty="0"/>
          </a:p>
          <a:p>
            <a:pPr eaLnBrk="1" hangingPunct="1"/>
            <a:r>
              <a:rPr lang="en-US" altLang="en-US" dirty="0"/>
              <a:t>http://static.springframework.org/spring/docs/</a:t>
            </a:r>
          </a:p>
          <a:p>
            <a:pPr marL="0" indent="0" eaLnBrk="1" hangingPunct="1">
              <a:buNone/>
            </a:pPr>
            <a:endParaRPr lang="en-US" altLang="en-US" dirty="0"/>
          </a:p>
          <a:p>
            <a:pPr eaLnBrk="1" hangingPunct="1"/>
            <a:r>
              <a:rPr lang="en-US" altLang="en-US" dirty="0"/>
              <a:t>http://www.javabeat.net/articles/71-introduction-to-spring-web-framework-3.html</a:t>
            </a:r>
          </a:p>
          <a:p>
            <a:pPr marL="0" indent="0" eaLnBrk="1" hangingPunct="1">
              <a:buNone/>
            </a:pPr>
            <a:endParaRPr lang="en-US" altLang="en-US" dirty="0"/>
          </a:p>
          <a:p>
            <a:pPr eaLnBrk="1" hangingPunct="1"/>
            <a:r>
              <a:rPr lang="en-US" altLang="en-US" dirty="0"/>
              <a:t>http://www.java2s.com/Code/Java/Hibernate/HibernateSpringHibernateTemplateFind.htm</a:t>
            </a:r>
          </a:p>
          <a:p>
            <a:pPr eaLnBrk="1" hangingPunct="1">
              <a:buFont typeface="Arial" charset="0"/>
              <a:buNone/>
            </a:pPr>
            <a:endParaRPr lang="en-US" altLang="en-US" dirty="0"/>
          </a:p>
          <a:p>
            <a:pPr eaLnBrk="1" hangingPunct="1"/>
            <a:endParaRPr lang="en-US" altLang="en-US" dirty="0"/>
          </a:p>
        </p:txBody>
      </p:sp>
    </p:spTree>
    <p:extLst>
      <p:ext uri="{BB962C8B-B14F-4D97-AF65-F5344CB8AC3E}">
        <p14:creationId xmlns:p14="http://schemas.microsoft.com/office/powerpoint/2010/main" val="38842657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7"/>
          <p:cNvSpPr>
            <a:spLocks noGrp="1"/>
          </p:cNvSpPr>
          <p:nvPr>
            <p:ph type="ctrTitle"/>
          </p:nvPr>
        </p:nvSpPr>
        <p:spPr/>
        <p:txBody>
          <a:bodyPr/>
          <a:lstStyle/>
          <a:p>
            <a:pPr algn="r" eaLnBrk="1" hangingPunct="1"/>
            <a:r>
              <a:rPr lang="en-US" altLang="en-US" b="1" dirty="0">
                <a:solidFill>
                  <a:schemeClr val="tx1"/>
                </a:solidFill>
              </a:rPr>
              <a:t>Thank You</a:t>
            </a:r>
          </a:p>
        </p:txBody>
      </p:sp>
    </p:spTree>
    <p:extLst>
      <p:ext uri="{BB962C8B-B14F-4D97-AF65-F5344CB8AC3E}">
        <p14:creationId xmlns:p14="http://schemas.microsoft.com/office/powerpoint/2010/main" val="251694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1015663"/>
          </a:xfrm>
        </p:spPr>
        <p:txBody>
          <a:bodyPr/>
          <a:lstStyle/>
          <a:p>
            <a:r>
              <a:rPr lang="en-IN" dirty="0"/>
              <a:t>Inversion Of Control (IOC) and Dependency Injection</a:t>
            </a:r>
          </a:p>
        </p:txBody>
      </p:sp>
      <p:sp>
        <p:nvSpPr>
          <p:cNvPr id="3" name="Content Placeholder 2"/>
          <p:cNvSpPr>
            <a:spLocks noGrp="1"/>
          </p:cNvSpPr>
          <p:nvPr>
            <p:ph idx="1"/>
          </p:nvPr>
        </p:nvSpPr>
        <p:spPr>
          <a:xfrm>
            <a:off x="289560" y="1222957"/>
            <a:ext cx="8229600" cy="1231485"/>
          </a:xfrm>
        </p:spPr>
        <p:txBody>
          <a:bodyPr/>
          <a:lstStyle/>
          <a:p>
            <a:r>
              <a:rPr lang="en-IN" dirty="0"/>
              <a:t>These are the design patterns that are used to remove dependency from the programming code. </a:t>
            </a:r>
          </a:p>
          <a:p>
            <a:r>
              <a:rPr lang="en-IN" dirty="0"/>
              <a:t>They make the code easier to test and maintain. </a:t>
            </a:r>
          </a:p>
        </p:txBody>
      </p:sp>
      <p:sp>
        <p:nvSpPr>
          <p:cNvPr id="4" name="Rectangle 3"/>
          <p:cNvSpPr/>
          <p:nvPr/>
        </p:nvSpPr>
        <p:spPr>
          <a:xfrm>
            <a:off x="2118360" y="2641529"/>
            <a:ext cx="4572000" cy="1938992"/>
          </a:xfrm>
          <a:prstGeom prst="rect">
            <a:avLst/>
          </a:prstGeom>
        </p:spPr>
        <p:txBody>
          <a:bodyPr>
            <a:spAutoFit/>
          </a:bodyPr>
          <a:lstStyle/>
          <a:p>
            <a:pPr algn="just"/>
            <a:r>
              <a:rPr lang="en-IN" sz="2000" b="1" dirty="0">
                <a:solidFill>
                  <a:srgbClr val="006699"/>
                </a:solidFill>
                <a:latin typeface="verdana" panose="020B0604030504040204" pitchFamily="34" charset="0"/>
              </a:rPr>
              <a:t>class</a:t>
            </a:r>
            <a:r>
              <a:rPr lang="en-IN" sz="2000" dirty="0">
                <a:solidFill>
                  <a:srgbClr val="000000"/>
                </a:solidFill>
                <a:latin typeface="verdana" panose="020B0604030504040204" pitchFamily="34" charset="0"/>
              </a:rPr>
              <a:t> Employee{  </a:t>
            </a:r>
          </a:p>
          <a:p>
            <a:pPr algn="just"/>
            <a:r>
              <a:rPr lang="en-IN" sz="2000" dirty="0">
                <a:solidFill>
                  <a:srgbClr val="000000"/>
                </a:solidFill>
                <a:latin typeface="verdana" panose="020B0604030504040204" pitchFamily="34" charset="0"/>
              </a:rPr>
              <a:t>Address </a:t>
            </a:r>
            <a:r>
              <a:rPr lang="en-IN" sz="2000" dirty="0" err="1">
                <a:solidFill>
                  <a:srgbClr val="000000"/>
                </a:solidFill>
                <a:latin typeface="verdana" panose="020B0604030504040204" pitchFamily="34" charset="0"/>
              </a:rPr>
              <a:t>address</a:t>
            </a:r>
            <a:r>
              <a:rPr lang="en-IN" sz="2000" dirty="0">
                <a:solidFill>
                  <a:srgbClr val="000000"/>
                </a:solidFill>
                <a:latin typeface="verdana" panose="020B0604030504040204" pitchFamily="34" charset="0"/>
              </a:rPr>
              <a:t>;  </a:t>
            </a:r>
          </a:p>
          <a:p>
            <a:pPr algn="just"/>
            <a:r>
              <a:rPr lang="en-IN" sz="2000" dirty="0">
                <a:solidFill>
                  <a:srgbClr val="000000"/>
                </a:solidFill>
                <a:latin typeface="verdana" panose="020B0604030504040204" pitchFamily="34" charset="0"/>
              </a:rPr>
              <a:t>Employee(){  </a:t>
            </a:r>
          </a:p>
          <a:p>
            <a:pPr algn="just"/>
            <a:r>
              <a:rPr lang="en-IN" sz="2000" dirty="0">
                <a:solidFill>
                  <a:srgbClr val="000000"/>
                </a:solidFill>
                <a:latin typeface="verdana" panose="020B0604030504040204" pitchFamily="34" charset="0"/>
              </a:rPr>
              <a:t>address=</a:t>
            </a:r>
            <a:r>
              <a:rPr lang="en-IN" sz="2000" b="1" dirty="0">
                <a:solidFill>
                  <a:srgbClr val="006699"/>
                </a:solidFill>
                <a:latin typeface="verdana" panose="020B0604030504040204" pitchFamily="34" charset="0"/>
              </a:rPr>
              <a:t>new</a:t>
            </a:r>
            <a:r>
              <a:rPr lang="en-IN" sz="2000" dirty="0">
                <a:solidFill>
                  <a:srgbClr val="000000"/>
                </a:solidFill>
                <a:latin typeface="verdana" panose="020B0604030504040204" pitchFamily="34" charset="0"/>
              </a:rPr>
              <a:t> Address();  </a:t>
            </a:r>
          </a:p>
          <a:p>
            <a:pPr algn="just"/>
            <a:r>
              <a:rPr lang="en-IN" sz="2000" dirty="0">
                <a:solidFill>
                  <a:srgbClr val="000000"/>
                </a:solidFill>
                <a:latin typeface="verdana" panose="020B0604030504040204" pitchFamily="34" charset="0"/>
              </a:rPr>
              <a:t>}  </a:t>
            </a:r>
          </a:p>
          <a:p>
            <a:pPr algn="just"/>
            <a:r>
              <a:rPr lang="en-IN" sz="2000" dirty="0">
                <a:solidFill>
                  <a:srgbClr val="000000"/>
                </a:solidFill>
                <a:latin typeface="verdana" panose="020B0604030504040204" pitchFamily="34" charset="0"/>
              </a:rPr>
              <a:t>}  </a:t>
            </a:r>
            <a:endParaRPr lang="en-IN" sz="2000" b="0" i="0" dirty="0">
              <a:solidFill>
                <a:srgbClr val="000000"/>
              </a:solidFill>
              <a:effectLst/>
              <a:latin typeface="verdana" panose="020B0604030504040204" pitchFamily="34" charset="0"/>
            </a:endParaRPr>
          </a:p>
        </p:txBody>
      </p:sp>
      <p:sp>
        <p:nvSpPr>
          <p:cNvPr id="5" name="Rectangle 4"/>
          <p:cNvSpPr/>
          <p:nvPr/>
        </p:nvSpPr>
        <p:spPr>
          <a:xfrm>
            <a:off x="289560" y="5143182"/>
            <a:ext cx="8373177" cy="707886"/>
          </a:xfrm>
          <a:prstGeom prst="rect">
            <a:avLst/>
          </a:prstGeom>
        </p:spPr>
        <p:txBody>
          <a:bodyPr wrap="square">
            <a:spAutoFit/>
          </a:bodyPr>
          <a:lstStyle/>
          <a:p>
            <a:pPr marL="342900" indent="-342900">
              <a:buFont typeface="Arial" panose="020B0604020202020204" pitchFamily="34" charset="0"/>
              <a:buChar char="•"/>
            </a:pPr>
            <a:r>
              <a:rPr lang="en-IN" sz="2000" dirty="0">
                <a:cs typeface="Arial"/>
              </a:rPr>
              <a:t>There is dependency between the Employee and Address (tight coupling).</a:t>
            </a:r>
          </a:p>
        </p:txBody>
      </p:sp>
    </p:spTree>
    <p:extLst>
      <p:ext uri="{BB962C8B-B14F-4D97-AF65-F5344CB8AC3E}">
        <p14:creationId xmlns:p14="http://schemas.microsoft.com/office/powerpoint/2010/main" val="368385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Inversion of Control</a:t>
            </a:r>
          </a:p>
        </p:txBody>
      </p:sp>
      <p:sp>
        <p:nvSpPr>
          <p:cNvPr id="3" name="Content Placeholder 2"/>
          <p:cNvSpPr>
            <a:spLocks noGrp="1"/>
          </p:cNvSpPr>
          <p:nvPr>
            <p:ph idx="1"/>
          </p:nvPr>
        </p:nvSpPr>
        <p:spPr/>
        <p:txBody>
          <a:bodyPr>
            <a:normAutofit lnSpcReduction="10000"/>
          </a:bodyPr>
          <a:lstStyle/>
          <a:p>
            <a:r>
              <a:rPr lang="en-IN" dirty="0"/>
              <a:t>IOC makes the code loosely coupled. </a:t>
            </a:r>
          </a:p>
          <a:p>
            <a:r>
              <a:rPr lang="en-IN" dirty="0"/>
              <a:t>In such case, there is no need to modify the code if our logic is moved to new environment.</a:t>
            </a:r>
          </a:p>
          <a:p>
            <a:pPr marL="0" indent="0">
              <a:buNone/>
            </a:pPr>
            <a:endParaRPr lang="en-IN" dirty="0"/>
          </a:p>
          <a:p>
            <a:pPr marL="0" indent="0">
              <a:buNone/>
            </a:pPr>
            <a:r>
              <a:rPr lang="en-IN" b="1" dirty="0">
                <a:solidFill>
                  <a:srgbClr val="006699"/>
                </a:solidFill>
                <a:latin typeface="verdana" panose="020B0604030504040204" pitchFamily="34" charset="0"/>
              </a:rPr>
              <a:t>class</a:t>
            </a:r>
            <a:r>
              <a:rPr lang="en-IN" dirty="0">
                <a:solidFill>
                  <a:srgbClr val="000000"/>
                </a:solidFill>
                <a:latin typeface="verdana" panose="020B0604030504040204" pitchFamily="34" charset="0"/>
              </a:rPr>
              <a:t> Employee{  </a:t>
            </a:r>
          </a:p>
          <a:p>
            <a:pPr marL="0" indent="0">
              <a:buNone/>
            </a:pPr>
            <a:r>
              <a:rPr lang="en-IN" dirty="0">
                <a:solidFill>
                  <a:srgbClr val="000000"/>
                </a:solidFill>
                <a:latin typeface="verdana" panose="020B0604030504040204" pitchFamily="34" charset="0"/>
              </a:rPr>
              <a:t>Address </a:t>
            </a:r>
            <a:r>
              <a:rPr lang="en-IN" dirty="0" err="1">
                <a:solidFill>
                  <a:srgbClr val="000000"/>
                </a:solidFill>
                <a:latin typeface="verdana" panose="020B0604030504040204" pitchFamily="34" charset="0"/>
              </a:rPr>
              <a:t>address</a:t>
            </a:r>
            <a:r>
              <a:rPr lang="en-IN" dirty="0">
                <a:solidFill>
                  <a:srgbClr val="000000"/>
                </a:solidFill>
                <a:latin typeface="verdana" panose="020B0604030504040204" pitchFamily="34" charset="0"/>
              </a:rPr>
              <a:t>;  </a:t>
            </a:r>
          </a:p>
          <a:p>
            <a:pPr marL="0" indent="0">
              <a:buNone/>
            </a:pPr>
            <a:r>
              <a:rPr lang="en-IN" dirty="0">
                <a:solidFill>
                  <a:srgbClr val="000000"/>
                </a:solidFill>
                <a:latin typeface="verdana" panose="020B0604030504040204" pitchFamily="34" charset="0"/>
              </a:rPr>
              <a:t>Employee(Address address){  </a:t>
            </a:r>
          </a:p>
          <a:p>
            <a:pPr marL="0" indent="0">
              <a:buNone/>
            </a:pPr>
            <a:r>
              <a:rPr lang="en-IN" b="1" dirty="0" err="1">
                <a:solidFill>
                  <a:srgbClr val="006699"/>
                </a:solidFill>
                <a:latin typeface="verdana" panose="020B0604030504040204" pitchFamily="34" charset="0"/>
              </a:rPr>
              <a:t>this</a:t>
            </a:r>
            <a:r>
              <a:rPr lang="en-IN" dirty="0" err="1">
                <a:solidFill>
                  <a:srgbClr val="000000"/>
                </a:solidFill>
                <a:latin typeface="verdana" panose="020B0604030504040204" pitchFamily="34" charset="0"/>
              </a:rPr>
              <a:t>.address</a:t>
            </a:r>
            <a:r>
              <a:rPr lang="en-IN" dirty="0">
                <a:solidFill>
                  <a:srgbClr val="000000"/>
                </a:solidFill>
                <a:latin typeface="verdana" panose="020B0604030504040204" pitchFamily="34" charset="0"/>
              </a:rPr>
              <a:t>=address;  </a:t>
            </a:r>
          </a:p>
          <a:p>
            <a:pPr marL="0" indent="0">
              <a:buNone/>
            </a:pPr>
            <a:r>
              <a:rPr lang="en-IN" dirty="0">
                <a:solidFill>
                  <a:srgbClr val="000000"/>
                </a:solidFill>
                <a:latin typeface="verdana" panose="020B0604030504040204" pitchFamily="34" charset="0"/>
              </a:rPr>
              <a:t>}  </a:t>
            </a:r>
          </a:p>
          <a:p>
            <a:pPr marL="0" indent="0">
              <a:buNone/>
            </a:pPr>
            <a:r>
              <a:rPr lang="en-IN" dirty="0">
                <a:solidFill>
                  <a:srgbClr val="000000"/>
                </a:solidFill>
                <a:latin typeface="verdana" panose="020B0604030504040204" pitchFamily="34" charset="0"/>
              </a:rPr>
              <a:t>}  </a:t>
            </a:r>
          </a:p>
          <a:p>
            <a:endParaRPr lang="en-IN" dirty="0"/>
          </a:p>
          <a:p>
            <a:r>
              <a:rPr lang="en-IN" dirty="0"/>
              <a:t>In Spring framework, IOC container is responsible to inject the dependency. </a:t>
            </a:r>
          </a:p>
          <a:p>
            <a:r>
              <a:rPr lang="en-IN" dirty="0"/>
              <a:t>We provide metadata to the IOC container either by XML file or annotation.</a:t>
            </a:r>
          </a:p>
        </p:txBody>
      </p:sp>
    </p:spTree>
    <p:extLst>
      <p:ext uri="{BB962C8B-B14F-4D97-AF65-F5344CB8AC3E}">
        <p14:creationId xmlns:p14="http://schemas.microsoft.com/office/powerpoint/2010/main" val="216376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 in Spring</a:t>
            </a:r>
          </a:p>
        </p:txBody>
      </p:sp>
      <p:sp>
        <p:nvSpPr>
          <p:cNvPr id="3" name="Content Placeholder 2"/>
          <p:cNvSpPr>
            <a:spLocks noGrp="1"/>
          </p:cNvSpPr>
          <p:nvPr>
            <p:ph idx="1"/>
          </p:nvPr>
        </p:nvSpPr>
        <p:spPr/>
        <p:txBody>
          <a:bodyPr/>
          <a:lstStyle/>
          <a:p>
            <a:r>
              <a:rPr lang="en-IN" dirty="0"/>
              <a:t>In Spring framework, IOC container is responsible to inject the dependency. </a:t>
            </a:r>
          </a:p>
          <a:p>
            <a:r>
              <a:rPr lang="en-IN" dirty="0"/>
              <a:t>Dependency Injection in Spring can be done through </a:t>
            </a:r>
          </a:p>
          <a:p>
            <a:pPr lvl="1"/>
            <a:r>
              <a:rPr lang="en-IN" dirty="0"/>
              <a:t>constructors, </a:t>
            </a:r>
          </a:p>
          <a:p>
            <a:pPr lvl="1"/>
            <a:r>
              <a:rPr lang="en-IN" dirty="0"/>
              <a:t>setters</a:t>
            </a:r>
          </a:p>
          <a:p>
            <a:pPr lvl="1"/>
            <a:r>
              <a:rPr lang="en-IN" dirty="0"/>
              <a:t>fields.</a:t>
            </a:r>
            <a:br>
              <a:rPr lang="en-IN" dirty="0"/>
            </a:br>
            <a:endParaRPr lang="en-IN" dirty="0"/>
          </a:p>
          <a:p>
            <a:pPr lvl="1"/>
            <a:endParaRPr lang="en-IN" dirty="0"/>
          </a:p>
          <a:p>
            <a:pPr marL="0" indent="-53975">
              <a:buNone/>
            </a:pPr>
            <a:r>
              <a:rPr lang="en-IN" b="1" dirty="0"/>
              <a:t>Advantages</a:t>
            </a:r>
          </a:p>
          <a:p>
            <a:pPr marL="457200" lvl="1" indent="0">
              <a:buNone/>
            </a:pPr>
            <a:endParaRPr lang="en-IN" b="1" dirty="0"/>
          </a:p>
          <a:p>
            <a:r>
              <a:rPr lang="en-IN" dirty="0"/>
              <a:t>It makes the code loosely coupled so easy to maintain</a:t>
            </a:r>
          </a:p>
          <a:p>
            <a:r>
              <a:rPr lang="en-IN" dirty="0"/>
              <a:t>It makes the code easy to test</a:t>
            </a:r>
          </a:p>
          <a:p>
            <a:endParaRPr lang="en-IN" dirty="0"/>
          </a:p>
        </p:txBody>
      </p:sp>
    </p:spTree>
    <p:extLst>
      <p:ext uri="{BB962C8B-B14F-4D97-AF65-F5344CB8AC3E}">
        <p14:creationId xmlns:p14="http://schemas.microsoft.com/office/powerpoint/2010/main" val="93839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1015663"/>
          </a:xfrm>
        </p:spPr>
        <p:txBody>
          <a:bodyPr/>
          <a:lstStyle/>
          <a:p>
            <a:r>
              <a:rPr lang="en-IN" dirty="0"/>
              <a:t>Advantages of Spring Framework</a:t>
            </a:r>
            <a:br>
              <a:rPr lang="en-IN" b="0" dirty="0"/>
            </a:br>
            <a:endParaRPr lang="en-IN" dirty="0"/>
          </a:p>
        </p:txBody>
      </p:sp>
      <p:sp>
        <p:nvSpPr>
          <p:cNvPr id="3" name="Content Placeholder 2"/>
          <p:cNvSpPr>
            <a:spLocks noGrp="1"/>
          </p:cNvSpPr>
          <p:nvPr>
            <p:ph idx="1"/>
          </p:nvPr>
        </p:nvSpPr>
        <p:spPr/>
        <p:txBody>
          <a:bodyPr/>
          <a:lstStyle/>
          <a:p>
            <a:pPr marL="0" indent="0">
              <a:buNone/>
            </a:pPr>
            <a:r>
              <a:rPr lang="en-IN" b="1" dirty="0"/>
              <a:t>Predefined Templates</a:t>
            </a:r>
          </a:p>
          <a:p>
            <a:r>
              <a:rPr lang="en-IN" dirty="0"/>
              <a:t>Spring framework provides templates for JDBC, Hibernate, JPA etc. technologies. </a:t>
            </a:r>
          </a:p>
          <a:p>
            <a:r>
              <a:rPr lang="en-IN" dirty="0"/>
              <a:t>So there is no need to write too much code. It hides the basic steps of these technologies.</a:t>
            </a:r>
          </a:p>
          <a:p>
            <a:r>
              <a:rPr lang="en-IN" dirty="0"/>
              <a:t>Example of </a:t>
            </a:r>
            <a:r>
              <a:rPr lang="en-IN" dirty="0" err="1"/>
              <a:t>JdbcTemplate</a:t>
            </a:r>
            <a:r>
              <a:rPr lang="en-IN" dirty="0"/>
              <a:t>, </a:t>
            </a:r>
          </a:p>
          <a:p>
            <a:pPr lvl="1"/>
            <a:r>
              <a:rPr lang="en-IN" dirty="0"/>
              <a:t>Don't need to write the code for exception handling, creating connection, creating statement, committing transaction, closing connection etc. We need to write the code of executing query only. Thus, it save a lot of JDBC code.</a:t>
            </a:r>
          </a:p>
          <a:p>
            <a:pPr marL="0" indent="0">
              <a:buNone/>
            </a:pPr>
            <a:r>
              <a:rPr lang="en-IN" b="1" dirty="0"/>
              <a:t>Loose Coupling</a:t>
            </a:r>
          </a:p>
          <a:p>
            <a:r>
              <a:rPr lang="en-IN" dirty="0"/>
              <a:t>The Spring applications are loosely coupled because of dependency injection.</a:t>
            </a:r>
            <a:endParaRPr lang="en-IN" b="1" dirty="0"/>
          </a:p>
          <a:p>
            <a:pPr marL="0" indent="0">
              <a:buNone/>
            </a:pPr>
            <a:endParaRPr lang="en-IN" dirty="0"/>
          </a:p>
          <a:p>
            <a:pPr lvl="1"/>
            <a:endParaRPr lang="en-IN" b="1" dirty="0"/>
          </a:p>
        </p:txBody>
      </p:sp>
    </p:spTree>
    <p:extLst>
      <p:ext uri="{BB962C8B-B14F-4D97-AF65-F5344CB8AC3E}">
        <p14:creationId xmlns:p14="http://schemas.microsoft.com/office/powerpoint/2010/main" val="221344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Spring Framework</a:t>
            </a:r>
          </a:p>
        </p:txBody>
      </p:sp>
      <p:sp>
        <p:nvSpPr>
          <p:cNvPr id="3" name="Content Placeholder 2"/>
          <p:cNvSpPr>
            <a:spLocks noGrp="1"/>
          </p:cNvSpPr>
          <p:nvPr>
            <p:ph idx="1"/>
          </p:nvPr>
        </p:nvSpPr>
        <p:spPr/>
        <p:txBody>
          <a:bodyPr/>
          <a:lstStyle/>
          <a:p>
            <a:pPr marL="0" indent="0">
              <a:buNone/>
            </a:pPr>
            <a:r>
              <a:rPr lang="en-IN" b="1" dirty="0"/>
              <a:t>Easy to test</a:t>
            </a:r>
          </a:p>
          <a:p>
            <a:r>
              <a:rPr lang="en-IN" dirty="0"/>
              <a:t>The Dependency Injection makes easier to test the application. </a:t>
            </a:r>
          </a:p>
          <a:p>
            <a:r>
              <a:rPr lang="en-IN" dirty="0"/>
              <a:t>The EJB or Struts application require server to run the application but Spring framework doesn't require server.</a:t>
            </a:r>
            <a:endParaRPr lang="en-IN" b="1" dirty="0"/>
          </a:p>
          <a:p>
            <a:pPr marL="0" indent="0">
              <a:buNone/>
            </a:pPr>
            <a:r>
              <a:rPr lang="en-IN" b="1" dirty="0"/>
              <a:t>Lightweight</a:t>
            </a:r>
          </a:p>
          <a:p>
            <a:r>
              <a:rPr lang="en-IN" dirty="0"/>
              <a:t>Spring framework is lightweight because of its POJO implementation.</a:t>
            </a:r>
          </a:p>
          <a:p>
            <a:r>
              <a:rPr lang="en-IN" dirty="0"/>
              <a:t> The Spring Framework doesn't force the programmer to inherit any class or implement any interface. </a:t>
            </a:r>
          </a:p>
          <a:p>
            <a:r>
              <a:rPr lang="en-IN" dirty="0"/>
              <a:t>That is why it is said non-invasive.</a:t>
            </a:r>
          </a:p>
          <a:p>
            <a:pPr marL="0" indent="0">
              <a:buNone/>
            </a:pPr>
            <a:r>
              <a:rPr lang="en-IN" b="1" dirty="0"/>
              <a:t> Fast Development</a:t>
            </a:r>
          </a:p>
          <a:p>
            <a:r>
              <a:rPr lang="en-IN" dirty="0"/>
              <a:t>The Dependency Injection feature of Spring Framework and it support to various frameworks makes the easy development of </a:t>
            </a:r>
            <a:r>
              <a:rPr lang="en-IN" dirty="0" err="1"/>
              <a:t>JavaEE</a:t>
            </a:r>
            <a:r>
              <a:rPr lang="en-IN" dirty="0"/>
              <a:t> application.</a:t>
            </a: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12094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Spring Framework</a:t>
            </a:r>
          </a:p>
        </p:txBody>
      </p:sp>
      <p:sp>
        <p:nvSpPr>
          <p:cNvPr id="3" name="Content Placeholder 2"/>
          <p:cNvSpPr>
            <a:spLocks noGrp="1"/>
          </p:cNvSpPr>
          <p:nvPr>
            <p:ph idx="1"/>
          </p:nvPr>
        </p:nvSpPr>
        <p:spPr/>
        <p:txBody>
          <a:bodyPr/>
          <a:lstStyle/>
          <a:p>
            <a:pPr marL="0" indent="0">
              <a:buNone/>
            </a:pPr>
            <a:r>
              <a:rPr lang="en-IN" b="1" dirty="0"/>
              <a:t>Powerful abstraction</a:t>
            </a:r>
          </a:p>
          <a:p>
            <a:r>
              <a:rPr lang="en-IN" dirty="0"/>
              <a:t>It provides powerful abstraction to </a:t>
            </a:r>
            <a:r>
              <a:rPr lang="en-IN" dirty="0" err="1"/>
              <a:t>JavaEE</a:t>
            </a:r>
            <a:r>
              <a:rPr lang="en-IN" dirty="0"/>
              <a:t> specifications such as JMS, JDBC, JPA and JTA.</a:t>
            </a:r>
          </a:p>
          <a:p>
            <a:endParaRPr lang="en-IN" b="1" dirty="0"/>
          </a:p>
          <a:p>
            <a:pPr marL="0" indent="0">
              <a:buNone/>
            </a:pPr>
            <a:r>
              <a:rPr lang="en-IN" b="1" dirty="0"/>
              <a:t>Declarative support</a:t>
            </a:r>
          </a:p>
          <a:p>
            <a:r>
              <a:rPr lang="en-IN" dirty="0"/>
              <a:t>It provides declarative support for caching, validation, transactions and formatting.</a:t>
            </a:r>
          </a:p>
          <a:p>
            <a:pPr marL="0" indent="0">
              <a:buNone/>
            </a:pPr>
            <a:r>
              <a:rPr lang="en-IN" b="1" dirty="0"/>
              <a:t>The Core feature</a:t>
            </a:r>
          </a:p>
          <a:p>
            <a:r>
              <a:rPr lang="en-IN" dirty="0"/>
              <a:t>Spring Framework can be used in developing any Java application.</a:t>
            </a:r>
          </a:p>
          <a:p>
            <a:r>
              <a:rPr lang="en-IN" dirty="0"/>
              <a:t>There are extensions for building web applications on top of the Java EE platform. </a:t>
            </a:r>
          </a:p>
          <a:p>
            <a:r>
              <a:rPr lang="en-IN" dirty="0"/>
              <a:t>Spring framework targets to make J2EE development easier to use and promotes good programming practices by enabling a POJO-based programming model.</a:t>
            </a:r>
          </a:p>
          <a:p>
            <a:endParaRPr lang="en-IN" b="1" dirty="0"/>
          </a:p>
        </p:txBody>
      </p:sp>
    </p:spTree>
    <p:extLst>
      <p:ext uri="{BB962C8B-B14F-4D97-AF65-F5344CB8AC3E}">
        <p14:creationId xmlns:p14="http://schemas.microsoft.com/office/powerpoint/2010/main" val="115725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1015663"/>
          </a:xfrm>
        </p:spPr>
        <p:txBody>
          <a:bodyPr/>
          <a:lstStyle/>
          <a:p>
            <a:r>
              <a:rPr lang="en-IN" dirty="0"/>
              <a:t> We have Business Logic like Servlet why go for Spring?</a:t>
            </a:r>
          </a:p>
        </p:txBody>
      </p:sp>
      <p:sp>
        <p:nvSpPr>
          <p:cNvPr id="3" name="Content Placeholder 2"/>
          <p:cNvSpPr>
            <a:spLocks noGrp="1"/>
          </p:cNvSpPr>
          <p:nvPr>
            <p:ph idx="1"/>
          </p:nvPr>
        </p:nvSpPr>
        <p:spPr/>
        <p:txBody>
          <a:bodyPr/>
          <a:lstStyle/>
          <a:p>
            <a:r>
              <a:rPr lang="en-IN" dirty="0"/>
              <a:t>In servlet for we have servlet objects for each functionality of applications.</a:t>
            </a:r>
          </a:p>
          <a:p>
            <a:pPr marL="0" indent="0">
              <a:buNone/>
            </a:pPr>
            <a:r>
              <a:rPr lang="en-IN" b="1" dirty="0"/>
              <a:t>If we develop Gmail using servlet, then we need to have</a:t>
            </a:r>
          </a:p>
          <a:p>
            <a:r>
              <a:rPr lang="en-IN" dirty="0" err="1"/>
              <a:t>LoginServlet</a:t>
            </a:r>
            <a:r>
              <a:rPr lang="en-IN" dirty="0"/>
              <a:t> object</a:t>
            </a:r>
          </a:p>
          <a:p>
            <a:r>
              <a:rPr lang="en-IN" dirty="0" err="1"/>
              <a:t>ComposeMailServelt</a:t>
            </a:r>
            <a:r>
              <a:rPr lang="en-IN" dirty="0"/>
              <a:t> object</a:t>
            </a:r>
          </a:p>
          <a:p>
            <a:r>
              <a:rPr lang="en-IN" dirty="0" err="1"/>
              <a:t>LogoutServelt</a:t>
            </a:r>
            <a:r>
              <a:rPr lang="en-IN" dirty="0"/>
              <a:t> object…</a:t>
            </a:r>
          </a:p>
          <a:p>
            <a:r>
              <a:rPr lang="en-IN" dirty="0"/>
              <a:t>And assume there are lots of functionality in Gmail,</a:t>
            </a:r>
          </a:p>
          <a:p>
            <a:r>
              <a:rPr lang="en-IN" dirty="0"/>
              <a:t>So, finally we need to manage and configure each Servlet object of Gmail in Web. xml.</a:t>
            </a:r>
          </a:p>
          <a:p>
            <a:endParaRPr lang="en-IN" dirty="0"/>
          </a:p>
          <a:p>
            <a:r>
              <a:rPr lang="en-IN" dirty="0"/>
              <a:t>So, </a:t>
            </a:r>
            <a:r>
              <a:rPr lang="en-IN" b="1" i="1" dirty="0"/>
              <a:t>here comes the role of Spring java application framework.</a:t>
            </a:r>
            <a:endParaRPr lang="en-IN" dirty="0"/>
          </a:p>
          <a:p>
            <a:r>
              <a:rPr lang="en-IN" dirty="0"/>
              <a:t>Spring has one servlet object for all </a:t>
            </a:r>
            <a:r>
              <a:rPr lang="en-IN"/>
              <a:t>those  </a:t>
            </a:r>
            <a:r>
              <a:rPr lang="en-IN" dirty="0"/>
              <a:t>no. Of functionalities.</a:t>
            </a:r>
          </a:p>
          <a:p>
            <a:endParaRPr lang="en-IN" dirty="0"/>
          </a:p>
          <a:p>
            <a:endParaRPr lang="en-IN" dirty="0"/>
          </a:p>
        </p:txBody>
      </p:sp>
    </p:spTree>
    <p:extLst>
      <p:ext uri="{BB962C8B-B14F-4D97-AF65-F5344CB8AC3E}">
        <p14:creationId xmlns:p14="http://schemas.microsoft.com/office/powerpoint/2010/main" val="267428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1005339" y="1335269"/>
            <a:ext cx="7010400" cy="652462"/>
          </a:xfrm>
        </p:spPr>
        <p:txBody>
          <a:bodyPr/>
          <a:lstStyle/>
          <a:p>
            <a:r>
              <a:rPr lang="en-US" dirty="0">
                <a:solidFill>
                  <a:schemeClr val="tx1"/>
                </a:solidFill>
                <a:latin typeface="+mj-lt"/>
              </a:rPr>
              <a:t>Introduction to Spring</a:t>
            </a:r>
            <a:endParaRPr lang="en-IN" dirty="0">
              <a:latin typeface="+mj-lt"/>
            </a:endParaRPr>
          </a:p>
        </p:txBody>
      </p:sp>
      <p:sp>
        <p:nvSpPr>
          <p:cNvPr id="15" name="Text Placeholder 14"/>
          <p:cNvSpPr>
            <a:spLocks noGrp="1"/>
          </p:cNvSpPr>
          <p:nvPr>
            <p:ph type="body" sz="quarter" idx="11"/>
          </p:nvPr>
        </p:nvSpPr>
        <p:spPr>
          <a:xfrm>
            <a:off x="1005339" y="2398252"/>
            <a:ext cx="7010400" cy="652464"/>
          </a:xfrm>
        </p:spPr>
        <p:txBody>
          <a:bodyPr>
            <a:normAutofit/>
          </a:bodyPr>
          <a:lstStyle/>
          <a:p>
            <a:r>
              <a:rPr lang="en-US" dirty="0">
                <a:solidFill>
                  <a:schemeClr val="tx1"/>
                </a:solidFill>
                <a:latin typeface="+mj-lt"/>
              </a:rPr>
              <a:t>Spring Basics and Inversion of Control</a:t>
            </a:r>
          </a:p>
          <a:p>
            <a:endParaRPr lang="en-IN" dirty="0">
              <a:latin typeface="+mj-lt"/>
            </a:endParaRPr>
          </a:p>
        </p:txBody>
      </p:sp>
      <p:sp>
        <p:nvSpPr>
          <p:cNvPr id="19" name="Title 18"/>
          <p:cNvSpPr>
            <a:spLocks noGrp="1"/>
          </p:cNvSpPr>
          <p:nvPr>
            <p:ph type="ctrTitle"/>
          </p:nvPr>
        </p:nvSpPr>
        <p:spPr>
          <a:xfrm>
            <a:off x="121920" y="145522"/>
            <a:ext cx="8528231" cy="554400"/>
          </a:xfrm>
        </p:spPr>
        <p:txBody>
          <a:bodyPr/>
          <a:lstStyle/>
          <a:p>
            <a:r>
              <a:rPr lang="en-IN" dirty="0"/>
              <a:t>Agenda</a:t>
            </a:r>
          </a:p>
        </p:txBody>
      </p:sp>
      <p:sp>
        <p:nvSpPr>
          <p:cNvPr id="8" name="Rectangle 7"/>
          <p:cNvSpPr/>
          <p:nvPr/>
        </p:nvSpPr>
        <p:spPr>
          <a:xfrm>
            <a:off x="458833" y="2259723"/>
            <a:ext cx="317512" cy="8254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9" name="Rectangle 8"/>
          <p:cNvSpPr/>
          <p:nvPr/>
        </p:nvSpPr>
        <p:spPr>
          <a:xfrm>
            <a:off x="461695" y="239825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latin typeface="+mj-lt"/>
              </a:rPr>
              <a:t>2</a:t>
            </a:r>
          </a:p>
        </p:txBody>
      </p:sp>
      <p:sp>
        <p:nvSpPr>
          <p:cNvPr id="12" name="Rectangle 11"/>
          <p:cNvSpPr/>
          <p:nvPr/>
        </p:nvSpPr>
        <p:spPr>
          <a:xfrm>
            <a:off x="458833" y="1124747"/>
            <a:ext cx="317512"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13" name="Rectangle 12"/>
          <p:cNvSpPr/>
          <p:nvPr/>
        </p:nvSpPr>
        <p:spPr>
          <a:xfrm>
            <a:off x="461695" y="143533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latin typeface="+mj-lt"/>
              </a:rPr>
              <a:t>1</a:t>
            </a:r>
          </a:p>
        </p:txBody>
      </p:sp>
      <p:sp>
        <p:nvSpPr>
          <p:cNvPr id="10" name="Text Placeholder 14"/>
          <p:cNvSpPr>
            <a:spLocks noGrp="1"/>
          </p:cNvSpPr>
          <p:nvPr>
            <p:ph type="body" sz="quarter" idx="11"/>
          </p:nvPr>
        </p:nvSpPr>
        <p:spPr>
          <a:xfrm>
            <a:off x="1005339" y="3411146"/>
            <a:ext cx="7010400" cy="652462"/>
          </a:xfrm>
        </p:spPr>
        <p:txBody>
          <a:bodyPr>
            <a:normAutofit/>
          </a:bodyPr>
          <a:lstStyle/>
          <a:p>
            <a:r>
              <a:rPr lang="en-US" dirty="0">
                <a:solidFill>
                  <a:schemeClr val="tx1"/>
                </a:solidFill>
                <a:latin typeface="+mj-lt"/>
              </a:rPr>
              <a:t>Spring AOP</a:t>
            </a:r>
            <a:endParaRPr lang="en-IN" dirty="0">
              <a:latin typeface="+mj-lt"/>
            </a:endParaRPr>
          </a:p>
        </p:txBody>
      </p:sp>
      <p:sp>
        <p:nvSpPr>
          <p:cNvPr id="11" name="Rectangle 10"/>
          <p:cNvSpPr/>
          <p:nvPr/>
        </p:nvSpPr>
        <p:spPr>
          <a:xfrm>
            <a:off x="458833" y="3290744"/>
            <a:ext cx="317512" cy="8254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mj-lt"/>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Features</a:t>
            </a:r>
          </a:p>
        </p:txBody>
      </p:sp>
      <p:sp>
        <p:nvSpPr>
          <p:cNvPr id="3" name="Content Placeholder 2"/>
          <p:cNvSpPr>
            <a:spLocks noGrp="1"/>
          </p:cNvSpPr>
          <p:nvPr>
            <p:ph idx="1"/>
          </p:nvPr>
        </p:nvSpPr>
        <p:spPr/>
        <p:txBody>
          <a:bodyPr>
            <a:normAutofit fontScale="92500" lnSpcReduction="10000"/>
          </a:bodyPr>
          <a:lstStyle/>
          <a:p>
            <a:r>
              <a:rPr lang="en-IN" dirty="0"/>
              <a:t>Spring is open source enterprise applications frame work.</a:t>
            </a:r>
          </a:p>
          <a:p>
            <a:r>
              <a:rPr lang="en-IN" dirty="0"/>
              <a:t>Spring is important integration technology.</a:t>
            </a:r>
          </a:p>
          <a:p>
            <a:r>
              <a:rPr lang="en-IN" dirty="0"/>
              <a:t>Spring provide infrastructure for building application.</a:t>
            </a:r>
          </a:p>
          <a:p>
            <a:r>
              <a:rPr lang="en-IN" dirty="0"/>
              <a:t>Spring implements IOC.</a:t>
            </a:r>
          </a:p>
          <a:p>
            <a:r>
              <a:rPr lang="en-IN" dirty="0"/>
              <a:t>It manage components of application. Manage refer to create, </a:t>
            </a:r>
            <a:r>
              <a:rPr lang="en-IN" dirty="0" err="1"/>
              <a:t>initilialize</a:t>
            </a:r>
            <a:r>
              <a:rPr lang="en-IN" dirty="0"/>
              <a:t>, destroy.</a:t>
            </a:r>
          </a:p>
          <a:p>
            <a:r>
              <a:rPr lang="en-IN" dirty="0"/>
              <a:t>Spring has concept like Dependency Injection. Dependency Injection is implementation of IOC. (IOC is implemented by Spring FW)</a:t>
            </a:r>
          </a:p>
          <a:p>
            <a:r>
              <a:rPr lang="en-IN" dirty="0"/>
              <a:t>Aspect oriented programming language.</a:t>
            </a:r>
          </a:p>
          <a:p>
            <a:endParaRPr lang="en-IN" dirty="0"/>
          </a:p>
          <a:p>
            <a:pPr marL="0" indent="0">
              <a:buNone/>
            </a:pPr>
            <a:r>
              <a:rPr lang="en-IN" b="1" dirty="0"/>
              <a:t>We can perform integration between</a:t>
            </a:r>
          </a:p>
          <a:p>
            <a:r>
              <a:rPr lang="en-IN" dirty="0" err="1"/>
              <a:t>jdbc</a:t>
            </a:r>
            <a:r>
              <a:rPr lang="en-IN" dirty="0"/>
              <a:t> and spring,</a:t>
            </a:r>
          </a:p>
          <a:p>
            <a:r>
              <a:rPr lang="en-IN" dirty="0"/>
              <a:t>hibernate and spring,</a:t>
            </a:r>
          </a:p>
          <a:p>
            <a:r>
              <a:rPr lang="en-IN" dirty="0" err="1"/>
              <a:t>jdbc</a:t>
            </a:r>
            <a:r>
              <a:rPr lang="en-IN" dirty="0"/>
              <a:t> and </a:t>
            </a:r>
            <a:r>
              <a:rPr lang="en-IN" dirty="0" err="1"/>
              <a:t>sevelet</a:t>
            </a:r>
            <a:r>
              <a:rPr lang="en-IN" dirty="0"/>
              <a:t>,</a:t>
            </a:r>
          </a:p>
          <a:p>
            <a:r>
              <a:rPr lang="en-IN" dirty="0"/>
              <a:t>hibernate and servlet.</a:t>
            </a:r>
          </a:p>
          <a:p>
            <a:endParaRPr lang="en-IN" dirty="0"/>
          </a:p>
          <a:p>
            <a:endParaRPr lang="en-IN" dirty="0"/>
          </a:p>
        </p:txBody>
      </p:sp>
    </p:spTree>
    <p:extLst>
      <p:ext uri="{BB962C8B-B14F-4D97-AF65-F5344CB8AC3E}">
        <p14:creationId xmlns:p14="http://schemas.microsoft.com/office/powerpoint/2010/main" val="3068770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pPr eaLnBrk="1" hangingPunct="1"/>
            <a:r>
              <a:rPr lang="en-US" altLang="en-US" dirty="0"/>
              <a:t>Architecture of Spring</a:t>
            </a:r>
          </a:p>
        </p:txBody>
      </p:sp>
      <p:sp>
        <p:nvSpPr>
          <p:cNvPr id="56323" name="Rectangle 3"/>
          <p:cNvSpPr>
            <a:spLocks noGrp="1"/>
          </p:cNvSpPr>
          <p:nvPr>
            <p:ph type="body" idx="1"/>
          </p:nvPr>
        </p:nvSpPr>
        <p:spPr/>
        <p:txBody>
          <a:bodyPr/>
          <a:lstStyle/>
          <a:p>
            <a:pPr eaLnBrk="1" hangingPunct="1"/>
            <a:r>
              <a:rPr lang="en-US" altLang="en-US" sz="2200" dirty="0"/>
              <a:t>Spring is well-organized architecture consisting  of seven modules. </a:t>
            </a:r>
          </a:p>
          <a:p>
            <a:pPr eaLnBrk="1" hangingPunct="1"/>
            <a:endParaRPr lang="en-US" altLang="en-US" sz="2200" dirty="0"/>
          </a:p>
          <a:p>
            <a:pPr eaLnBrk="1" hangingPunct="1"/>
            <a:r>
              <a:rPr lang="en-US" altLang="en-US" sz="2200" dirty="0"/>
              <a:t>Modules in the Spring framework are:</a:t>
            </a:r>
          </a:p>
          <a:p>
            <a:pPr lvl="1" eaLnBrk="1" hangingPunct="1"/>
            <a:r>
              <a:rPr lang="en-US" altLang="en-US" sz="2200" dirty="0"/>
              <a:t>Spring AOP</a:t>
            </a:r>
          </a:p>
          <a:p>
            <a:pPr lvl="1" eaLnBrk="1" hangingPunct="1"/>
            <a:r>
              <a:rPr lang="en-US" altLang="en-US" sz="2200" dirty="0"/>
              <a:t>Spring ORM</a:t>
            </a:r>
          </a:p>
          <a:p>
            <a:pPr lvl="1" eaLnBrk="1" hangingPunct="1"/>
            <a:r>
              <a:rPr lang="en-US" altLang="en-US" sz="2200" dirty="0"/>
              <a:t>Spring Web</a:t>
            </a:r>
          </a:p>
          <a:p>
            <a:pPr lvl="1" eaLnBrk="1" hangingPunct="1"/>
            <a:r>
              <a:rPr lang="en-US" altLang="en-US" sz="2200" dirty="0"/>
              <a:t>Spring DAO</a:t>
            </a:r>
          </a:p>
          <a:p>
            <a:pPr lvl="1" eaLnBrk="1" hangingPunct="1"/>
            <a:r>
              <a:rPr lang="en-US" altLang="en-US" sz="2200" dirty="0"/>
              <a:t>Spring Context</a:t>
            </a:r>
          </a:p>
          <a:p>
            <a:pPr lvl="1" eaLnBrk="1" hangingPunct="1"/>
            <a:r>
              <a:rPr lang="en-US" altLang="en-US" sz="2200" dirty="0"/>
              <a:t>Spring Web MVC</a:t>
            </a:r>
          </a:p>
          <a:p>
            <a:pPr lvl="1" eaLnBrk="1" hangingPunct="1"/>
            <a:r>
              <a:rPr lang="en-US" altLang="en-US" sz="2200" dirty="0"/>
              <a:t>Spring Core</a:t>
            </a:r>
          </a:p>
          <a:p>
            <a:pPr lvl="1" eaLnBrk="1" hangingPunct="1">
              <a:buFont typeface="Arial" charset="0"/>
              <a:buNone/>
            </a:pPr>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p:txBody>
      </p:sp>
    </p:spTree>
    <p:extLst>
      <p:ext uri="{BB962C8B-B14F-4D97-AF65-F5344CB8AC3E}">
        <p14:creationId xmlns:p14="http://schemas.microsoft.com/office/powerpoint/2010/main" val="315670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eaLnBrk="1" hangingPunct="1"/>
            <a:endParaRPr lang="en-US" altLang="en-US"/>
          </a:p>
        </p:txBody>
      </p:sp>
      <p:sp>
        <p:nvSpPr>
          <p:cNvPr id="57347" name="Rectangle 3"/>
          <p:cNvSpPr>
            <a:spLocks noGrp="1"/>
          </p:cNvSpPr>
          <p:nvPr>
            <p:ph type="body" idx="1"/>
          </p:nvPr>
        </p:nvSpPr>
        <p:spPr/>
        <p:txBody>
          <a:bodyPr/>
          <a:lstStyle/>
          <a:p>
            <a:pPr eaLnBrk="1" hangingPunct="1"/>
            <a:endParaRPr lang="en-US" altLang="en-US" dirty="0"/>
          </a:p>
        </p:txBody>
      </p:sp>
    </p:spTree>
    <p:extLst>
      <p:ext uri="{BB962C8B-B14F-4D97-AF65-F5344CB8AC3E}">
        <p14:creationId xmlns:p14="http://schemas.microsoft.com/office/powerpoint/2010/main" val="11765040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solidFill>
                  <a:schemeClr val="tx1"/>
                </a:solidFill>
              </a:rPr>
              <a:t>Architecture of Spring (Contd.).</a:t>
            </a:r>
          </a:p>
        </p:txBody>
      </p:sp>
      <p:sp>
        <p:nvSpPr>
          <p:cNvPr id="3" name="Text Placeholder 2"/>
          <p:cNvSpPr>
            <a:spLocks noGrp="1"/>
          </p:cNvSpPr>
          <p:nvPr>
            <p:ph type="body" sz="quarter" idx="16"/>
          </p:nvPr>
        </p:nvSpPr>
        <p:spPr>
          <a:xfrm>
            <a:off x="263471" y="960895"/>
            <a:ext cx="8655940" cy="5231357"/>
          </a:xfrm>
        </p:spPr>
        <p:txBody>
          <a:bodyPr>
            <a:normAutofit fontScale="92500" lnSpcReduction="10000"/>
          </a:bodyPr>
          <a:lstStyle/>
          <a:p>
            <a:pPr marL="0" indent="0">
              <a:buNone/>
            </a:pPr>
            <a:r>
              <a:rPr lang="en-US" altLang="en-US" b="1" dirty="0">
                <a:solidFill>
                  <a:schemeClr val="tx1"/>
                </a:solidFill>
              </a:rPr>
              <a:t>Spring ORM</a:t>
            </a:r>
          </a:p>
          <a:p>
            <a:r>
              <a:rPr lang="en-IN" altLang="en-US" dirty="0"/>
              <a:t>The ORM package is related to the database access. </a:t>
            </a:r>
          </a:p>
          <a:p>
            <a:r>
              <a:rPr lang="en-IN" altLang="en-US" dirty="0"/>
              <a:t>It provides integration layers for popular object-relational mapping APIs, including JDO, Hibernate and </a:t>
            </a:r>
            <a:r>
              <a:rPr lang="en-IN" altLang="en-US" dirty="0" err="1"/>
              <a:t>iBatis</a:t>
            </a:r>
            <a:r>
              <a:rPr lang="en-IN" altLang="en-US" dirty="0"/>
              <a:t>.</a:t>
            </a:r>
          </a:p>
          <a:p>
            <a:pPr marL="0" indent="0">
              <a:buNone/>
            </a:pPr>
            <a:r>
              <a:rPr lang="en-US" altLang="en-US" b="1" dirty="0">
                <a:solidFill>
                  <a:schemeClr val="tx1"/>
                </a:solidFill>
              </a:rPr>
              <a:t>Spring Web</a:t>
            </a:r>
            <a:endParaRPr lang="en-US" altLang="en-US" dirty="0"/>
          </a:p>
          <a:p>
            <a:r>
              <a:rPr lang="en-US" altLang="en-US" dirty="0"/>
              <a:t>The Spring Web module is part of Spring’s web application development stack, which includes Spring MVC.</a:t>
            </a:r>
          </a:p>
          <a:p>
            <a:pPr marL="0" indent="0">
              <a:buNone/>
            </a:pPr>
            <a:r>
              <a:rPr lang="en-US" altLang="en-US" b="1" dirty="0">
                <a:solidFill>
                  <a:schemeClr val="tx1"/>
                </a:solidFill>
              </a:rPr>
              <a:t>Spring DAO</a:t>
            </a:r>
          </a:p>
          <a:p>
            <a:r>
              <a:rPr lang="en-US" altLang="en-US" dirty="0"/>
              <a:t>The DAO (Data Access Object) support in Spring is primarily for standardizing the </a:t>
            </a:r>
            <a:r>
              <a:rPr lang="en-US" altLang="en-US" dirty="0" err="1"/>
              <a:t>dataaccess</a:t>
            </a:r>
            <a:r>
              <a:rPr lang="en-US" altLang="en-US" dirty="0"/>
              <a:t> work using the technologies like JDBC, Hibernate or JDO.</a:t>
            </a:r>
          </a:p>
          <a:p>
            <a:pPr marL="0" indent="0">
              <a:buNone/>
            </a:pPr>
            <a:r>
              <a:rPr lang="en-US" altLang="en-US" b="1" dirty="0">
                <a:solidFill>
                  <a:schemeClr val="tx1"/>
                </a:solidFill>
              </a:rPr>
              <a:t>Spring Context</a:t>
            </a:r>
          </a:p>
          <a:p>
            <a:r>
              <a:rPr lang="en-US" altLang="en-US" dirty="0"/>
              <a:t>This package builds on the beans package to add support for message </a:t>
            </a:r>
          </a:p>
          <a:p>
            <a:pPr marL="0" indent="0">
              <a:buNone/>
            </a:pPr>
            <a:r>
              <a:rPr lang="en-US" altLang="en-US" dirty="0"/>
              <a:t>sources and </a:t>
            </a:r>
            <a:r>
              <a:rPr lang="en-US" altLang="en-US" dirty="0" err="1"/>
              <a:t>forthe</a:t>
            </a:r>
            <a:r>
              <a:rPr lang="en-US" altLang="en-US" dirty="0"/>
              <a:t> Observer design pattern, and the ability for application </a:t>
            </a:r>
          </a:p>
          <a:p>
            <a:pPr marL="0" indent="0">
              <a:buNone/>
            </a:pPr>
            <a:r>
              <a:rPr lang="en-US" altLang="en-US" dirty="0"/>
              <a:t>objects to obtain resources using a consistent API.</a:t>
            </a:r>
            <a:br>
              <a:rPr lang="en-US" altLang="en-US" dirty="0"/>
            </a:br>
            <a:endParaRPr lang="en-IN" dirty="0"/>
          </a:p>
        </p:txBody>
      </p:sp>
    </p:spTree>
    <p:extLst>
      <p:ext uri="{BB962C8B-B14F-4D97-AF65-F5344CB8AC3E}">
        <p14:creationId xmlns:p14="http://schemas.microsoft.com/office/powerpoint/2010/main" val="3974898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solidFill>
                  <a:schemeClr val="tx1"/>
                </a:solidFill>
              </a:rPr>
              <a:t>Architecture of Spring (Contd.).</a:t>
            </a:r>
          </a:p>
        </p:txBody>
      </p:sp>
      <p:sp>
        <p:nvSpPr>
          <p:cNvPr id="3" name="Text Placeholder 2"/>
          <p:cNvSpPr>
            <a:spLocks noGrp="1"/>
          </p:cNvSpPr>
          <p:nvPr>
            <p:ph type="body" sz="quarter" idx="16"/>
          </p:nvPr>
        </p:nvSpPr>
        <p:spPr>
          <a:xfrm>
            <a:off x="272716" y="1360488"/>
            <a:ext cx="8630652" cy="4992186"/>
          </a:xfrm>
        </p:spPr>
        <p:txBody>
          <a:bodyPr/>
          <a:lstStyle/>
          <a:p>
            <a:pPr marL="0" indent="0">
              <a:buNone/>
            </a:pPr>
            <a:r>
              <a:rPr lang="en-US" altLang="en-US" b="1" dirty="0">
                <a:solidFill>
                  <a:schemeClr val="tx1"/>
                </a:solidFill>
              </a:rPr>
              <a:t>Spring Web MVC</a:t>
            </a:r>
          </a:p>
          <a:p>
            <a:r>
              <a:rPr lang="en-US" altLang="en-US" dirty="0"/>
              <a:t>This is the Module which provides the MVC implementations for </a:t>
            </a:r>
          </a:p>
          <a:p>
            <a:pPr marL="0" indent="0">
              <a:buNone/>
            </a:pPr>
            <a:r>
              <a:rPr lang="en-US" altLang="en-US" dirty="0"/>
              <a:t>the web applications.</a:t>
            </a:r>
          </a:p>
          <a:p>
            <a:pPr marL="0" indent="0">
              <a:buNone/>
            </a:pPr>
            <a:r>
              <a:rPr lang="en-US" altLang="en-US" b="1" dirty="0">
                <a:solidFill>
                  <a:schemeClr val="tx1"/>
                </a:solidFill>
              </a:rPr>
              <a:t>Spring Core</a:t>
            </a:r>
          </a:p>
          <a:p>
            <a:r>
              <a:rPr lang="en-US" altLang="en-US" dirty="0"/>
              <a:t>The </a:t>
            </a:r>
            <a:r>
              <a:rPr lang="en-US" altLang="en-US" i="1" dirty="0"/>
              <a:t>Core</a:t>
            </a:r>
            <a:r>
              <a:rPr lang="en-US" altLang="en-US" dirty="0"/>
              <a:t> package is the most important component of the Spring Framework. </a:t>
            </a:r>
          </a:p>
          <a:p>
            <a:r>
              <a:rPr lang="en-US" altLang="en-US" dirty="0"/>
              <a:t>This component provides the Dependency Injection features. </a:t>
            </a:r>
          </a:p>
          <a:p>
            <a:r>
              <a:rPr lang="en-US" altLang="en-US" dirty="0"/>
              <a:t>The </a:t>
            </a:r>
            <a:r>
              <a:rPr lang="en-US" altLang="en-US" dirty="0" err="1"/>
              <a:t>BeanFactory</a:t>
            </a:r>
            <a:r>
              <a:rPr lang="en-US" altLang="en-US" dirty="0"/>
              <a:t>  provides a factory pattern which separates the dependencies like initialization, creation and access of the objects from your actual program logic. </a:t>
            </a:r>
          </a:p>
          <a:p>
            <a:endParaRPr lang="en-IN" dirty="0"/>
          </a:p>
        </p:txBody>
      </p:sp>
    </p:spTree>
    <p:extLst>
      <p:ext uri="{BB962C8B-B14F-4D97-AF65-F5344CB8AC3E}">
        <p14:creationId xmlns:p14="http://schemas.microsoft.com/office/powerpoint/2010/main" val="2659207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pPr eaLnBrk="1" hangingPunct="1"/>
            <a:r>
              <a:rPr lang="en-US" altLang="en-US" dirty="0"/>
              <a:t>Architecture of Spring (Contd.).</a:t>
            </a:r>
          </a:p>
        </p:txBody>
      </p:sp>
      <p:sp>
        <p:nvSpPr>
          <p:cNvPr id="58371" name="Rectangle 3"/>
          <p:cNvSpPr>
            <a:spLocks noGrp="1"/>
          </p:cNvSpPr>
          <p:nvPr>
            <p:ph type="body" idx="1"/>
          </p:nvPr>
        </p:nvSpPr>
        <p:spPr>
          <a:xfrm>
            <a:off x="457200" y="1066800"/>
            <a:ext cx="8001000" cy="5181600"/>
          </a:xfrm>
        </p:spPr>
        <p:txBody>
          <a:bodyPr/>
          <a:lstStyle/>
          <a:p>
            <a:pPr eaLnBrk="1" hangingPunct="1">
              <a:buFont typeface="Arial" charset="0"/>
              <a:buNone/>
            </a:pPr>
            <a:r>
              <a:rPr lang="en-US" altLang="en-US" dirty="0"/>
              <a:t> </a:t>
            </a:r>
          </a:p>
        </p:txBody>
      </p:sp>
      <p:pic>
        <p:nvPicPr>
          <p:cNvPr id="58372" name="Picture 4" descr="spring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76350"/>
            <a:ext cx="83058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085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pPr eaLnBrk="1" hangingPunct="1"/>
            <a:r>
              <a:rPr lang="en-US" dirty="0">
                <a:solidFill>
                  <a:schemeClr val="tx1"/>
                </a:solidFill>
              </a:rPr>
              <a:t>Architecture</a:t>
            </a:r>
          </a:p>
        </p:txBody>
      </p:sp>
      <p:grpSp>
        <p:nvGrpSpPr>
          <p:cNvPr id="59395" name="Group 4"/>
          <p:cNvGrpSpPr>
            <a:grpSpLocks/>
          </p:cNvGrpSpPr>
          <p:nvPr/>
        </p:nvGrpSpPr>
        <p:grpSpPr bwMode="auto">
          <a:xfrm>
            <a:off x="1735138" y="1066800"/>
            <a:ext cx="5276850" cy="1504950"/>
            <a:chOff x="900" y="648"/>
            <a:chExt cx="3324" cy="948"/>
          </a:xfrm>
        </p:grpSpPr>
        <p:sp>
          <p:nvSpPr>
            <p:cNvPr id="59422" name="Rectangle 5"/>
            <p:cNvSpPr>
              <a:spLocks noChangeArrowheads="1"/>
            </p:cNvSpPr>
            <p:nvPr/>
          </p:nvSpPr>
          <p:spPr bwMode="auto">
            <a:xfrm>
              <a:off x="900" y="648"/>
              <a:ext cx="3324" cy="948"/>
            </a:xfrm>
            <a:prstGeom prst="rect">
              <a:avLst/>
            </a:prstGeom>
            <a:solidFill>
              <a:srgbClr val="CCFFFF"/>
            </a:solidFill>
            <a:ln w="9525" algn="ctr">
              <a:solidFill>
                <a:srgbClr val="C0C0C0"/>
              </a:solidFill>
              <a:miter lim="800000"/>
              <a:headEnd/>
              <a:tailEnd/>
            </a:ln>
          </p:spPr>
          <p:txBody>
            <a:bodyPr wrap="none" anchor="ctr"/>
            <a:lstStyle/>
            <a:p>
              <a:pPr algn="ctr">
                <a:lnSpc>
                  <a:spcPts val="2400"/>
                </a:lnSpc>
                <a:spcBef>
                  <a:spcPts val="1200"/>
                </a:spcBef>
              </a:pPr>
              <a:endParaRPr lang="en-US" sz="1300" i="1">
                <a:solidFill>
                  <a:schemeClr val="bg1"/>
                </a:solidFill>
                <a:ea typeface="MS PGothic" pitchFamily="34" charset="-128"/>
              </a:endParaRPr>
            </a:p>
          </p:txBody>
        </p:sp>
        <p:sp>
          <p:nvSpPr>
            <p:cNvPr id="59423" name="Text Box 6"/>
            <p:cNvSpPr txBox="1">
              <a:spLocks noChangeArrowheads="1"/>
            </p:cNvSpPr>
            <p:nvPr/>
          </p:nvSpPr>
          <p:spPr bwMode="auto">
            <a:xfrm>
              <a:off x="921" y="1063"/>
              <a:ext cx="697" cy="173"/>
            </a:xfrm>
            <a:prstGeom prst="rect">
              <a:avLst/>
            </a:prstGeom>
            <a:noFill/>
            <a:ln w="9525">
              <a:noFill/>
              <a:miter lim="800000"/>
              <a:headEnd/>
              <a:tailEnd/>
            </a:ln>
          </p:spPr>
          <p:txBody>
            <a:bodyPr wrap="none">
              <a:spAutoFit/>
            </a:bodyPr>
            <a:lstStyle/>
            <a:p>
              <a:r>
                <a:rPr lang="en-US" sz="1200" b="1" i="1">
                  <a:solidFill>
                    <a:schemeClr val="accent2"/>
                  </a:solidFill>
                  <a:ea typeface="MS PGothic" pitchFamily="34" charset="-128"/>
                </a:rPr>
                <a:t>Presentation</a:t>
              </a:r>
            </a:p>
          </p:txBody>
        </p:sp>
      </p:grpSp>
      <p:grpSp>
        <p:nvGrpSpPr>
          <p:cNvPr id="59396" name="Group 7"/>
          <p:cNvGrpSpPr>
            <a:grpSpLocks/>
          </p:cNvGrpSpPr>
          <p:nvPr/>
        </p:nvGrpSpPr>
        <p:grpSpPr bwMode="auto">
          <a:xfrm>
            <a:off x="1735138" y="2738438"/>
            <a:ext cx="5276850" cy="1414462"/>
            <a:chOff x="900" y="1701"/>
            <a:chExt cx="3324" cy="891"/>
          </a:xfrm>
        </p:grpSpPr>
        <p:sp>
          <p:nvSpPr>
            <p:cNvPr id="59420" name="Rectangle 8"/>
            <p:cNvSpPr>
              <a:spLocks noChangeArrowheads="1"/>
            </p:cNvSpPr>
            <p:nvPr/>
          </p:nvSpPr>
          <p:spPr bwMode="auto">
            <a:xfrm>
              <a:off x="900" y="1701"/>
              <a:ext cx="3324" cy="891"/>
            </a:xfrm>
            <a:prstGeom prst="rect">
              <a:avLst/>
            </a:prstGeom>
            <a:solidFill>
              <a:schemeClr val="accent1"/>
            </a:solidFill>
            <a:ln w="9525">
              <a:solidFill>
                <a:srgbClr val="C0C0C0"/>
              </a:solidFill>
              <a:miter lim="800000"/>
              <a:headEnd/>
              <a:tailEnd/>
            </a:ln>
          </p:spPr>
          <p:txBody>
            <a:bodyPr wrap="none" anchor="ctr"/>
            <a:lstStyle/>
            <a:p>
              <a:pPr algn="ctr">
                <a:lnSpc>
                  <a:spcPts val="2400"/>
                </a:lnSpc>
                <a:spcBef>
                  <a:spcPts val="1200"/>
                </a:spcBef>
              </a:pPr>
              <a:endParaRPr lang="en-US" sz="1300" i="1">
                <a:solidFill>
                  <a:schemeClr val="bg1"/>
                </a:solidFill>
                <a:ea typeface="MS PGothic" pitchFamily="34" charset="-128"/>
              </a:endParaRPr>
            </a:p>
          </p:txBody>
        </p:sp>
        <p:sp>
          <p:nvSpPr>
            <p:cNvPr id="59421" name="Text Box 9"/>
            <p:cNvSpPr txBox="1">
              <a:spLocks noChangeArrowheads="1"/>
            </p:cNvSpPr>
            <p:nvPr/>
          </p:nvSpPr>
          <p:spPr bwMode="auto">
            <a:xfrm>
              <a:off x="921" y="2032"/>
              <a:ext cx="542" cy="173"/>
            </a:xfrm>
            <a:prstGeom prst="rect">
              <a:avLst/>
            </a:prstGeom>
            <a:noFill/>
            <a:ln w="9525">
              <a:noFill/>
              <a:miter lim="800000"/>
              <a:headEnd/>
              <a:tailEnd/>
            </a:ln>
          </p:spPr>
          <p:txBody>
            <a:bodyPr wrap="none">
              <a:spAutoFit/>
            </a:bodyPr>
            <a:lstStyle/>
            <a:p>
              <a:r>
                <a:rPr lang="en-US" sz="1200" b="1" i="1" dirty="0">
                  <a:solidFill>
                    <a:schemeClr val="accent2"/>
                  </a:solidFill>
                  <a:ea typeface="MS PGothic" pitchFamily="34" charset="-128"/>
                </a:rPr>
                <a:t>Business</a:t>
              </a:r>
            </a:p>
          </p:txBody>
        </p:sp>
      </p:grpSp>
      <p:grpSp>
        <p:nvGrpSpPr>
          <p:cNvPr id="59397" name="Group 10"/>
          <p:cNvGrpSpPr>
            <a:grpSpLocks/>
          </p:cNvGrpSpPr>
          <p:nvPr/>
        </p:nvGrpSpPr>
        <p:grpSpPr bwMode="auto">
          <a:xfrm>
            <a:off x="1735138" y="4308475"/>
            <a:ext cx="5276850" cy="1303338"/>
            <a:chOff x="900" y="2690"/>
            <a:chExt cx="3324" cy="821"/>
          </a:xfrm>
        </p:grpSpPr>
        <p:sp>
          <p:nvSpPr>
            <p:cNvPr id="59418" name="Rectangle 11"/>
            <p:cNvSpPr>
              <a:spLocks noChangeArrowheads="1"/>
            </p:cNvSpPr>
            <p:nvPr/>
          </p:nvSpPr>
          <p:spPr bwMode="auto">
            <a:xfrm>
              <a:off x="900" y="2690"/>
              <a:ext cx="3324" cy="821"/>
            </a:xfrm>
            <a:prstGeom prst="rect">
              <a:avLst/>
            </a:prstGeom>
            <a:solidFill>
              <a:srgbClr val="CCFFCC"/>
            </a:solidFill>
            <a:ln w="9525">
              <a:solidFill>
                <a:srgbClr val="C0C0C0"/>
              </a:solidFill>
              <a:miter lim="800000"/>
              <a:headEnd/>
              <a:tailEnd/>
            </a:ln>
          </p:spPr>
          <p:txBody>
            <a:bodyPr wrap="none" anchor="ctr"/>
            <a:lstStyle/>
            <a:p>
              <a:pPr algn="ctr">
                <a:lnSpc>
                  <a:spcPts val="2400"/>
                </a:lnSpc>
                <a:spcBef>
                  <a:spcPts val="1200"/>
                </a:spcBef>
              </a:pPr>
              <a:endParaRPr lang="en-US" sz="1300" i="1">
                <a:solidFill>
                  <a:schemeClr val="bg1"/>
                </a:solidFill>
                <a:ea typeface="MS PGothic" pitchFamily="34" charset="-128"/>
              </a:endParaRPr>
            </a:p>
          </p:txBody>
        </p:sp>
        <p:sp>
          <p:nvSpPr>
            <p:cNvPr id="59419" name="Text Box 12"/>
            <p:cNvSpPr txBox="1">
              <a:spLocks noChangeArrowheads="1"/>
            </p:cNvSpPr>
            <p:nvPr/>
          </p:nvSpPr>
          <p:spPr bwMode="auto">
            <a:xfrm>
              <a:off x="921" y="3000"/>
              <a:ext cx="684" cy="173"/>
            </a:xfrm>
            <a:prstGeom prst="rect">
              <a:avLst/>
            </a:prstGeom>
            <a:noFill/>
            <a:ln w="9525">
              <a:noFill/>
              <a:miter lim="800000"/>
              <a:headEnd/>
              <a:tailEnd/>
            </a:ln>
          </p:spPr>
          <p:txBody>
            <a:bodyPr wrap="none">
              <a:spAutoFit/>
            </a:bodyPr>
            <a:lstStyle/>
            <a:p>
              <a:r>
                <a:rPr lang="en-US" sz="1200" b="1" i="1">
                  <a:solidFill>
                    <a:schemeClr val="accent2"/>
                  </a:solidFill>
                  <a:ea typeface="MS PGothic" pitchFamily="34" charset="-128"/>
                </a:rPr>
                <a:t>Data Access</a:t>
              </a:r>
            </a:p>
          </p:txBody>
        </p:sp>
      </p:grpSp>
      <p:grpSp>
        <p:nvGrpSpPr>
          <p:cNvPr id="5" name="Group 13"/>
          <p:cNvGrpSpPr>
            <a:grpSpLocks/>
          </p:cNvGrpSpPr>
          <p:nvPr/>
        </p:nvGrpSpPr>
        <p:grpSpPr bwMode="auto">
          <a:xfrm>
            <a:off x="4006850" y="4989513"/>
            <a:ext cx="1404938" cy="1603375"/>
            <a:chOff x="2331" y="3119"/>
            <a:chExt cx="885" cy="1010"/>
          </a:xfrm>
        </p:grpSpPr>
        <p:sp>
          <p:nvSpPr>
            <p:cNvPr id="59416" name="Oval 14"/>
            <p:cNvSpPr>
              <a:spLocks noChangeArrowheads="1"/>
            </p:cNvSpPr>
            <p:nvPr/>
          </p:nvSpPr>
          <p:spPr bwMode="auto">
            <a:xfrm>
              <a:off x="2331" y="3119"/>
              <a:ext cx="885" cy="1010"/>
            </a:xfrm>
            <a:prstGeom prst="ellipse">
              <a:avLst/>
            </a:prstGeom>
            <a:solidFill>
              <a:srgbClr val="FFCC99">
                <a:alpha val="50195"/>
              </a:srgbClr>
            </a:solidFill>
            <a:ln w="9525">
              <a:round/>
              <a:headEnd/>
              <a:tailEnd/>
            </a:ln>
            <a:scene3d>
              <a:camera prst="legacyPerspectiveFront">
                <a:rot lat="17099992" lon="0" rev="0"/>
              </a:camera>
              <a:lightRig rig="legacyFlat4" dir="b"/>
            </a:scene3d>
            <a:sp3d extrusionH="608000" prstMaterial="legacyMatte">
              <a:bevelT w="13500" h="13500" prst="angle"/>
              <a:bevelB w="13500" h="13500" prst="angle"/>
              <a:extrusionClr>
                <a:srgbClr val="FFCC99"/>
              </a:extrusionClr>
            </a:sp3d>
          </p:spPr>
          <p:txBody>
            <a:bodyPr wrap="none" anchor="ctr">
              <a:flatTx/>
            </a:bodyPr>
            <a:lstStyle/>
            <a:p>
              <a:pPr algn="ctr">
                <a:lnSpc>
                  <a:spcPts val="2400"/>
                </a:lnSpc>
                <a:spcBef>
                  <a:spcPts val="1200"/>
                </a:spcBef>
              </a:pPr>
              <a:endParaRPr lang="en-US" sz="1300" i="1">
                <a:solidFill>
                  <a:schemeClr val="bg1"/>
                </a:solidFill>
                <a:ea typeface="MS PGothic" pitchFamily="34" charset="-128"/>
              </a:endParaRPr>
            </a:p>
          </p:txBody>
        </p:sp>
        <p:sp>
          <p:nvSpPr>
            <p:cNvPr id="59417" name="Rectangle 15"/>
            <p:cNvSpPr>
              <a:spLocks noChangeArrowheads="1"/>
            </p:cNvSpPr>
            <p:nvPr/>
          </p:nvSpPr>
          <p:spPr bwMode="auto">
            <a:xfrm>
              <a:off x="2479" y="3835"/>
              <a:ext cx="613" cy="192"/>
            </a:xfrm>
            <a:prstGeom prst="rect">
              <a:avLst/>
            </a:prstGeom>
            <a:noFill/>
            <a:ln w="9525">
              <a:noFill/>
              <a:miter lim="800000"/>
              <a:headEnd/>
              <a:tailEnd/>
            </a:ln>
          </p:spPr>
          <p:txBody>
            <a:bodyPr wrap="none">
              <a:spAutoFit/>
            </a:bodyPr>
            <a:lstStyle/>
            <a:p>
              <a:pPr eaLnBrk="0" hangingPunct="0"/>
              <a:r>
                <a:rPr lang="en-US" sz="1400" b="1">
                  <a:ea typeface="MS PGothic" pitchFamily="34" charset="-128"/>
                </a:rPr>
                <a:t>Database</a:t>
              </a:r>
              <a:endParaRPr lang="en-US" sz="1000" b="1">
                <a:ea typeface="MS PGothic" pitchFamily="34" charset="-128"/>
              </a:endParaRPr>
            </a:p>
          </p:txBody>
        </p:sp>
      </p:grpSp>
      <p:sp>
        <p:nvSpPr>
          <p:cNvPr id="48145" name="Rectangle 17"/>
          <p:cNvSpPr>
            <a:spLocks noChangeArrowheads="1"/>
          </p:cNvSpPr>
          <p:nvPr/>
        </p:nvSpPr>
        <p:spPr bwMode="auto">
          <a:xfrm>
            <a:off x="2800350" y="5314950"/>
            <a:ext cx="3773488" cy="384175"/>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0" hangingPunct="0"/>
            <a:r>
              <a:rPr lang="en-US" sz="1400" b="1">
                <a:ea typeface="MS PGothic" pitchFamily="34" charset="-128"/>
              </a:rPr>
              <a:t>Hibernate 3</a:t>
            </a:r>
          </a:p>
        </p:txBody>
      </p:sp>
      <p:sp>
        <p:nvSpPr>
          <p:cNvPr id="48146" name="Rectangle 18"/>
          <p:cNvSpPr>
            <a:spLocks noChangeArrowheads="1"/>
          </p:cNvSpPr>
          <p:nvPr/>
        </p:nvSpPr>
        <p:spPr bwMode="auto">
          <a:xfrm>
            <a:off x="2800350" y="4848225"/>
            <a:ext cx="3773488" cy="382588"/>
          </a:xfrm>
          <a:prstGeom prst="rect">
            <a:avLst/>
          </a:pr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eaLnBrk="0" hangingPunct="0"/>
            <a:r>
              <a:rPr lang="en-US" sz="1400" b="1">
                <a:ea typeface="MS PGothic" pitchFamily="34" charset="-128"/>
              </a:rPr>
              <a:t>Spring - Hibernate</a:t>
            </a:r>
          </a:p>
        </p:txBody>
      </p:sp>
      <p:sp>
        <p:nvSpPr>
          <p:cNvPr id="48147" name="Rectangle 19"/>
          <p:cNvSpPr>
            <a:spLocks noChangeArrowheads="1"/>
          </p:cNvSpPr>
          <p:nvPr/>
        </p:nvSpPr>
        <p:spPr bwMode="auto">
          <a:xfrm>
            <a:off x="2803525" y="4381500"/>
            <a:ext cx="3773488" cy="382588"/>
          </a:xfrm>
          <a:prstGeom prst="rect">
            <a:avLst/>
          </a:pr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eaLnBrk="0" hangingPunct="0"/>
            <a:r>
              <a:rPr lang="en-US" sz="1400" b="1">
                <a:ea typeface="MS PGothic" pitchFamily="34" charset="-128"/>
              </a:rPr>
              <a:t>Spring DAO</a:t>
            </a:r>
          </a:p>
        </p:txBody>
      </p:sp>
      <p:sp>
        <p:nvSpPr>
          <p:cNvPr id="48148" name="Rectangle 20"/>
          <p:cNvSpPr>
            <a:spLocks noChangeArrowheads="1"/>
          </p:cNvSpPr>
          <p:nvPr/>
        </p:nvSpPr>
        <p:spPr bwMode="auto">
          <a:xfrm>
            <a:off x="2798763" y="3908425"/>
            <a:ext cx="3773487" cy="382588"/>
          </a:xfrm>
          <a:prstGeom prst="rect">
            <a:avLst/>
          </a:pr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eaLnBrk="0" hangingPunct="0"/>
            <a:r>
              <a:rPr lang="en-US" sz="1400" b="1">
                <a:ea typeface="MS PGothic" pitchFamily="34" charset="-128"/>
              </a:rPr>
              <a:t>Spring TX</a:t>
            </a:r>
          </a:p>
        </p:txBody>
      </p:sp>
      <p:sp>
        <p:nvSpPr>
          <p:cNvPr id="48149" name="Rectangle 21"/>
          <p:cNvSpPr>
            <a:spLocks noChangeArrowheads="1"/>
          </p:cNvSpPr>
          <p:nvPr/>
        </p:nvSpPr>
        <p:spPr bwMode="auto">
          <a:xfrm>
            <a:off x="2798763" y="1266825"/>
            <a:ext cx="1003300" cy="2541588"/>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0" hangingPunct="0"/>
            <a:r>
              <a:rPr lang="en-US" sz="1400" b="1">
                <a:ea typeface="MS PGothic" pitchFamily="34" charset="-128"/>
              </a:rPr>
              <a:t>Spring </a:t>
            </a:r>
          </a:p>
          <a:p>
            <a:pPr algn="ctr" eaLnBrk="0" hangingPunct="0"/>
            <a:r>
              <a:rPr lang="en-US" sz="1400" b="1">
                <a:ea typeface="MS PGothic" pitchFamily="34" charset="-128"/>
              </a:rPr>
              <a:t>Security</a:t>
            </a:r>
          </a:p>
          <a:p>
            <a:pPr algn="ctr" eaLnBrk="0" hangingPunct="0"/>
            <a:r>
              <a:rPr lang="en-US" sz="1400" b="1">
                <a:ea typeface="MS PGothic" pitchFamily="34" charset="-128"/>
              </a:rPr>
              <a:t>(Acegi)</a:t>
            </a:r>
          </a:p>
        </p:txBody>
      </p:sp>
      <p:sp>
        <p:nvSpPr>
          <p:cNvPr id="48150" name="Rectangle 22"/>
          <p:cNvSpPr>
            <a:spLocks noChangeArrowheads="1"/>
          </p:cNvSpPr>
          <p:nvPr/>
        </p:nvSpPr>
        <p:spPr bwMode="auto">
          <a:xfrm>
            <a:off x="3902075" y="3440113"/>
            <a:ext cx="2673350" cy="382587"/>
          </a:xfrm>
          <a:prstGeom prst="rect">
            <a:avLst/>
          </a:pr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eaLnBrk="0" hangingPunct="0"/>
            <a:r>
              <a:rPr lang="en-US" sz="1400" b="1">
                <a:ea typeface="MS PGothic" pitchFamily="34" charset="-128"/>
              </a:rPr>
              <a:t>Spring AOP</a:t>
            </a:r>
          </a:p>
        </p:txBody>
      </p:sp>
      <p:grpSp>
        <p:nvGrpSpPr>
          <p:cNvPr id="6" name="Group 23"/>
          <p:cNvGrpSpPr>
            <a:grpSpLocks/>
          </p:cNvGrpSpPr>
          <p:nvPr/>
        </p:nvGrpSpPr>
        <p:grpSpPr bwMode="auto">
          <a:xfrm>
            <a:off x="4184650" y="1595438"/>
            <a:ext cx="3848100" cy="3533775"/>
            <a:chOff x="2265" y="1049"/>
            <a:chExt cx="2424" cy="2226"/>
          </a:xfrm>
        </p:grpSpPr>
        <p:sp>
          <p:nvSpPr>
            <p:cNvPr id="59414" name="Freeform 24"/>
            <p:cNvSpPr>
              <a:spLocks/>
            </p:cNvSpPr>
            <p:nvPr/>
          </p:nvSpPr>
          <p:spPr bwMode="auto">
            <a:xfrm>
              <a:off x="2265" y="1049"/>
              <a:ext cx="2382" cy="2226"/>
            </a:xfrm>
            <a:custGeom>
              <a:avLst/>
              <a:gdLst>
                <a:gd name="T0" fmla="*/ 0 w 2566"/>
                <a:gd name="T1" fmla="*/ 318 h 2398"/>
                <a:gd name="T2" fmla="*/ 0 w 2566"/>
                <a:gd name="T3" fmla="*/ 511 h 2398"/>
                <a:gd name="T4" fmla="*/ 904 w 2566"/>
                <a:gd name="T5" fmla="*/ 515 h 2398"/>
                <a:gd name="T6" fmla="*/ 904 w 2566"/>
                <a:gd name="T7" fmla="*/ 1139 h 2398"/>
                <a:gd name="T8" fmla="*/ 1218 w 2566"/>
                <a:gd name="T9" fmla="*/ 1139 h 2398"/>
                <a:gd name="T10" fmla="*/ 1219 w 2566"/>
                <a:gd name="T11" fmla="*/ 0 h 2398"/>
                <a:gd name="T12" fmla="*/ 894 w 2566"/>
                <a:gd name="T13" fmla="*/ 0 h 2398"/>
                <a:gd name="T14" fmla="*/ 896 w 2566"/>
                <a:gd name="T15" fmla="*/ 323 h 2398"/>
                <a:gd name="T16" fmla="*/ 0 w 2566"/>
                <a:gd name="T17" fmla="*/ 318 h 23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66"/>
                <a:gd name="T28" fmla="*/ 0 h 2398"/>
                <a:gd name="T29" fmla="*/ 2566 w 2566"/>
                <a:gd name="T30" fmla="*/ 2398 h 23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66" h="2398">
                  <a:moveTo>
                    <a:pt x="0" y="669"/>
                  </a:moveTo>
                  <a:lnTo>
                    <a:pt x="0" y="1075"/>
                  </a:lnTo>
                  <a:lnTo>
                    <a:pt x="1902" y="1085"/>
                  </a:lnTo>
                  <a:lnTo>
                    <a:pt x="1902" y="2398"/>
                  </a:lnTo>
                  <a:lnTo>
                    <a:pt x="2563" y="2398"/>
                  </a:lnTo>
                  <a:lnTo>
                    <a:pt x="2566" y="0"/>
                  </a:lnTo>
                  <a:lnTo>
                    <a:pt x="1880" y="0"/>
                  </a:lnTo>
                  <a:lnTo>
                    <a:pt x="1884" y="680"/>
                  </a:lnTo>
                  <a:lnTo>
                    <a:pt x="0" y="669"/>
                  </a:lnTo>
                  <a:close/>
                </a:path>
              </a:pathLst>
            </a:custGeom>
            <a:solidFill>
              <a:srgbClr val="CCFFFF">
                <a:alpha val="50195"/>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endParaRPr lang="en-US"/>
            </a:p>
          </p:txBody>
        </p:sp>
        <p:sp>
          <p:nvSpPr>
            <p:cNvPr id="59415" name="Rectangle 25"/>
            <p:cNvSpPr>
              <a:spLocks noChangeArrowheads="1"/>
            </p:cNvSpPr>
            <p:nvPr/>
          </p:nvSpPr>
          <p:spPr bwMode="auto">
            <a:xfrm>
              <a:off x="4097" y="1761"/>
              <a:ext cx="592" cy="596"/>
            </a:xfrm>
            <a:prstGeom prst="rect">
              <a:avLst/>
            </a:prstGeom>
            <a:noFill/>
            <a:ln w="9525">
              <a:noFill/>
              <a:miter lim="800000"/>
              <a:headEnd/>
              <a:tailEnd/>
            </a:ln>
          </p:spPr>
          <p:txBody>
            <a:bodyPr wrap="none">
              <a:spAutoFit/>
            </a:bodyPr>
            <a:lstStyle/>
            <a:p>
              <a:pPr eaLnBrk="0" hangingPunct="0"/>
              <a:r>
                <a:rPr lang="en-US" sz="1600" b="1">
                  <a:ea typeface="MS PGothic" pitchFamily="34" charset="-128"/>
                </a:rPr>
                <a:t>Spring </a:t>
              </a:r>
            </a:p>
            <a:p>
              <a:pPr eaLnBrk="0" hangingPunct="0"/>
              <a:r>
                <a:rPr lang="en-US" sz="1600" b="1">
                  <a:ea typeface="MS PGothic" pitchFamily="34" charset="-128"/>
                </a:rPr>
                <a:t>Context</a:t>
              </a:r>
            </a:p>
            <a:p>
              <a:pPr eaLnBrk="0" hangingPunct="0"/>
              <a:r>
                <a:rPr lang="en-US" sz="1200" b="1">
                  <a:ea typeface="MS PGothic" pitchFamily="34" charset="-128"/>
                </a:rPr>
                <a:t>(DI / IoC </a:t>
              </a:r>
            </a:p>
            <a:p>
              <a:pPr eaLnBrk="0" hangingPunct="0"/>
              <a:r>
                <a:rPr lang="en-US" sz="1200" b="1">
                  <a:ea typeface="MS PGothic" pitchFamily="34" charset="-128"/>
                </a:rPr>
                <a:t>container)</a:t>
              </a:r>
            </a:p>
          </p:txBody>
        </p:sp>
      </p:grpSp>
      <p:sp>
        <p:nvSpPr>
          <p:cNvPr id="48154" name="AutoShape 26"/>
          <p:cNvSpPr>
            <a:spLocks noChangeArrowheads="1"/>
          </p:cNvSpPr>
          <p:nvPr/>
        </p:nvSpPr>
        <p:spPr bwMode="auto">
          <a:xfrm>
            <a:off x="4270375" y="3005138"/>
            <a:ext cx="366713" cy="200025"/>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r>
              <a:rPr lang="en-US" sz="1000" b="1">
                <a:ea typeface="MS PGothic" pitchFamily="34" charset="-128"/>
              </a:rPr>
              <a:t>POJO</a:t>
            </a:r>
            <a:endParaRPr lang="en-US" sz="1400">
              <a:latin typeface="Times New Roman" pitchFamily="18" charset="0"/>
              <a:ea typeface="MS PGothic" pitchFamily="34" charset="-128"/>
            </a:endParaRPr>
          </a:p>
        </p:txBody>
      </p:sp>
      <p:sp>
        <p:nvSpPr>
          <p:cNvPr id="48155" name="AutoShape 27"/>
          <p:cNvSpPr>
            <a:spLocks noChangeArrowheads="1"/>
          </p:cNvSpPr>
          <p:nvPr/>
        </p:nvSpPr>
        <p:spPr bwMode="auto">
          <a:xfrm>
            <a:off x="5038725" y="3005138"/>
            <a:ext cx="366713" cy="200025"/>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r>
              <a:rPr lang="en-US" sz="1000" b="1">
                <a:ea typeface="MS PGothic" pitchFamily="34" charset="-128"/>
              </a:rPr>
              <a:t>POJO</a:t>
            </a:r>
            <a:endParaRPr lang="en-US" sz="1400">
              <a:latin typeface="Times New Roman" pitchFamily="18" charset="0"/>
              <a:ea typeface="MS PGothic" pitchFamily="34" charset="-128"/>
            </a:endParaRPr>
          </a:p>
        </p:txBody>
      </p:sp>
      <p:sp>
        <p:nvSpPr>
          <p:cNvPr id="48156" name="AutoShape 28"/>
          <p:cNvSpPr>
            <a:spLocks noChangeArrowheads="1"/>
          </p:cNvSpPr>
          <p:nvPr/>
        </p:nvSpPr>
        <p:spPr bwMode="auto">
          <a:xfrm>
            <a:off x="5840413" y="3005138"/>
            <a:ext cx="366712" cy="200025"/>
          </a:xfrm>
          <a:prstGeom prst="roundRect">
            <a:avLst>
              <a:gd name="adj" fmla="val 16667"/>
            </a:avLst>
          </a:prstGeom>
          <a:solidFill>
            <a:srgbClr val="CCFFCC"/>
          </a:solidFill>
          <a:ln w="9525">
            <a:round/>
            <a:headEnd/>
            <a:tailEnd/>
          </a:ln>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r>
              <a:rPr lang="en-US" sz="1000" b="1">
                <a:ea typeface="MS PGothic" pitchFamily="34" charset="-128"/>
              </a:rPr>
              <a:t>POJO</a:t>
            </a:r>
            <a:endParaRPr lang="en-US" sz="1400">
              <a:latin typeface="Times New Roman" pitchFamily="18" charset="0"/>
              <a:ea typeface="MS PGothic" pitchFamily="34" charset="-128"/>
            </a:endParaRPr>
          </a:p>
        </p:txBody>
      </p:sp>
      <p:sp>
        <p:nvSpPr>
          <p:cNvPr id="48157" name="Rectangle 29"/>
          <p:cNvSpPr>
            <a:spLocks noChangeArrowheads="1"/>
          </p:cNvSpPr>
          <p:nvPr/>
        </p:nvSpPr>
        <p:spPr bwMode="auto">
          <a:xfrm>
            <a:off x="3911600" y="2203450"/>
            <a:ext cx="1557338" cy="384175"/>
          </a:xfrm>
          <a:prstGeom prst="rect">
            <a:avLst/>
          </a:pr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eaLnBrk="0" hangingPunct="0"/>
            <a:r>
              <a:rPr lang="en-US" sz="1400" b="1">
                <a:ea typeface="MS PGothic" pitchFamily="34" charset="-128"/>
              </a:rPr>
              <a:t>Spring WebFlow</a:t>
            </a:r>
          </a:p>
        </p:txBody>
      </p:sp>
      <p:sp>
        <p:nvSpPr>
          <p:cNvPr id="48161" name="Rectangle 33"/>
          <p:cNvSpPr>
            <a:spLocks noChangeArrowheads="1"/>
          </p:cNvSpPr>
          <p:nvPr/>
        </p:nvSpPr>
        <p:spPr bwMode="auto">
          <a:xfrm>
            <a:off x="3902075" y="1252538"/>
            <a:ext cx="2673350" cy="382587"/>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0" hangingPunct="0"/>
            <a:r>
              <a:rPr lang="en-US" sz="1400" b="1">
                <a:ea typeface="MS PGothic" pitchFamily="34" charset="-128"/>
              </a:rPr>
              <a:t>JSP / JSTL</a:t>
            </a:r>
          </a:p>
        </p:txBody>
      </p:sp>
      <p:grpSp>
        <p:nvGrpSpPr>
          <p:cNvPr id="7" name="Group 30"/>
          <p:cNvGrpSpPr>
            <a:grpSpLocks/>
          </p:cNvGrpSpPr>
          <p:nvPr/>
        </p:nvGrpSpPr>
        <p:grpSpPr bwMode="auto">
          <a:xfrm>
            <a:off x="3890963" y="1712913"/>
            <a:ext cx="2662237" cy="838200"/>
            <a:chOff x="2275" y="1066"/>
            <a:chExt cx="1677" cy="528"/>
          </a:xfrm>
        </p:grpSpPr>
        <p:sp>
          <p:nvSpPr>
            <p:cNvPr id="59412" name="Freeform 31"/>
            <p:cNvSpPr>
              <a:spLocks/>
            </p:cNvSpPr>
            <p:nvPr/>
          </p:nvSpPr>
          <p:spPr bwMode="auto">
            <a:xfrm>
              <a:off x="2275" y="1066"/>
              <a:ext cx="1677" cy="528"/>
            </a:xfrm>
            <a:custGeom>
              <a:avLst/>
              <a:gdLst>
                <a:gd name="T0" fmla="*/ 0 w 1677"/>
                <a:gd name="T1" fmla="*/ 3 h 528"/>
                <a:gd name="T2" fmla="*/ 0 w 1677"/>
                <a:gd name="T3" fmla="*/ 240 h 528"/>
                <a:gd name="T4" fmla="*/ 1047 w 1677"/>
                <a:gd name="T5" fmla="*/ 240 h 528"/>
                <a:gd name="T6" fmla="*/ 1053 w 1677"/>
                <a:gd name="T7" fmla="*/ 528 h 528"/>
                <a:gd name="T8" fmla="*/ 1677 w 1677"/>
                <a:gd name="T9" fmla="*/ 528 h 528"/>
                <a:gd name="T10" fmla="*/ 1677 w 1677"/>
                <a:gd name="T11" fmla="*/ 0 h 528"/>
                <a:gd name="T12" fmla="*/ 0 w 1677"/>
                <a:gd name="T13" fmla="*/ 3 h 528"/>
                <a:gd name="T14" fmla="*/ 0 60000 65536"/>
                <a:gd name="T15" fmla="*/ 0 60000 65536"/>
                <a:gd name="T16" fmla="*/ 0 60000 65536"/>
                <a:gd name="T17" fmla="*/ 0 60000 65536"/>
                <a:gd name="T18" fmla="*/ 0 60000 65536"/>
                <a:gd name="T19" fmla="*/ 0 60000 65536"/>
                <a:gd name="T20" fmla="*/ 0 60000 65536"/>
                <a:gd name="T21" fmla="*/ 0 w 1677"/>
                <a:gd name="T22" fmla="*/ 0 h 528"/>
                <a:gd name="T23" fmla="*/ 1677 w 167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7" h="528">
                  <a:moveTo>
                    <a:pt x="0" y="3"/>
                  </a:moveTo>
                  <a:lnTo>
                    <a:pt x="0" y="240"/>
                  </a:lnTo>
                  <a:lnTo>
                    <a:pt x="1047" y="240"/>
                  </a:lnTo>
                  <a:lnTo>
                    <a:pt x="1053" y="528"/>
                  </a:lnTo>
                  <a:lnTo>
                    <a:pt x="1677" y="528"/>
                  </a:lnTo>
                  <a:lnTo>
                    <a:pt x="1677" y="0"/>
                  </a:lnTo>
                  <a:lnTo>
                    <a:pt x="0" y="3"/>
                  </a:lnTo>
                  <a:close/>
                </a:path>
              </a:pathLst>
            </a:cu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endParaRPr lang="en-US"/>
            </a:p>
          </p:txBody>
        </p:sp>
        <p:sp>
          <p:nvSpPr>
            <p:cNvPr id="59413" name="Rectangle 32"/>
            <p:cNvSpPr>
              <a:spLocks noChangeArrowheads="1"/>
            </p:cNvSpPr>
            <p:nvPr/>
          </p:nvSpPr>
          <p:spPr bwMode="auto">
            <a:xfrm>
              <a:off x="2760" y="1094"/>
              <a:ext cx="750" cy="192"/>
            </a:xfrm>
            <a:prstGeom prst="rect">
              <a:avLst/>
            </a:prstGeom>
            <a:noFill/>
            <a:ln w="9525">
              <a:noFill/>
              <a:miter lim="800000"/>
              <a:headEnd/>
              <a:tailEnd/>
            </a:ln>
          </p:spPr>
          <p:txBody>
            <a:bodyPr wrap="none">
              <a:spAutoFit/>
            </a:bodyPr>
            <a:lstStyle/>
            <a:p>
              <a:r>
                <a:rPr lang="en-US" sz="1400" b="1">
                  <a:ea typeface="MS PGothic" pitchFamily="34" charset="-128"/>
                </a:rPr>
                <a:t>Spring MVC</a:t>
              </a:r>
            </a:p>
          </p:txBody>
        </p:sp>
      </p:grpSp>
    </p:spTree>
    <p:extLst>
      <p:ext uri="{BB962C8B-B14F-4D97-AF65-F5344CB8AC3E}">
        <p14:creationId xmlns:p14="http://schemas.microsoft.com/office/powerpoint/2010/main" val="952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61"/>
                                        </p:tgtEl>
                                        <p:attrNameLst>
                                          <p:attrName>style.visibility</p:attrName>
                                        </p:attrNameLst>
                                      </p:cBhvr>
                                      <p:to>
                                        <p:strVal val="visible"/>
                                      </p:to>
                                    </p:set>
                                    <p:anim calcmode="lin" valueType="num">
                                      <p:cBhvr additive="base">
                                        <p:cTn id="13" dur="500" fill="hold"/>
                                        <p:tgtEl>
                                          <p:spTgt spid="48161"/>
                                        </p:tgtEl>
                                        <p:attrNameLst>
                                          <p:attrName>ppt_x</p:attrName>
                                        </p:attrNameLst>
                                      </p:cBhvr>
                                      <p:tavLst>
                                        <p:tav tm="0">
                                          <p:val>
                                            <p:strVal val="1+#ppt_w/2"/>
                                          </p:val>
                                        </p:tav>
                                        <p:tav tm="100000">
                                          <p:val>
                                            <p:strVal val="#ppt_x"/>
                                          </p:val>
                                        </p:tav>
                                      </p:tavLst>
                                    </p:anim>
                                    <p:anim calcmode="lin" valueType="num">
                                      <p:cBhvr additive="base">
                                        <p:cTn id="14" dur="500" fill="hold"/>
                                        <p:tgtEl>
                                          <p:spTgt spid="481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45"/>
                                        </p:tgtEl>
                                        <p:attrNameLst>
                                          <p:attrName>style.visibility</p:attrName>
                                        </p:attrNameLst>
                                      </p:cBhvr>
                                      <p:to>
                                        <p:strVal val="visible"/>
                                      </p:to>
                                    </p:set>
                                    <p:anim calcmode="lin" valueType="num">
                                      <p:cBhvr additive="base">
                                        <p:cTn id="19" dur="500" fill="hold"/>
                                        <p:tgtEl>
                                          <p:spTgt spid="48145"/>
                                        </p:tgtEl>
                                        <p:attrNameLst>
                                          <p:attrName>ppt_x</p:attrName>
                                        </p:attrNameLst>
                                      </p:cBhvr>
                                      <p:tavLst>
                                        <p:tav tm="0">
                                          <p:val>
                                            <p:strVal val="1+#ppt_w/2"/>
                                          </p:val>
                                        </p:tav>
                                        <p:tav tm="100000">
                                          <p:val>
                                            <p:strVal val="#ppt_x"/>
                                          </p:val>
                                        </p:tav>
                                      </p:tavLst>
                                    </p:anim>
                                    <p:anim calcmode="lin" valueType="num">
                                      <p:cBhvr additive="base">
                                        <p:cTn id="20" dur="500" fill="hold"/>
                                        <p:tgtEl>
                                          <p:spTgt spid="481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146"/>
                                        </p:tgtEl>
                                        <p:attrNameLst>
                                          <p:attrName>style.visibility</p:attrName>
                                        </p:attrNameLst>
                                      </p:cBhvr>
                                      <p:to>
                                        <p:strVal val="visible"/>
                                      </p:to>
                                    </p:set>
                                    <p:anim calcmode="lin" valueType="num">
                                      <p:cBhvr additive="base">
                                        <p:cTn id="25" dur="500" fill="hold"/>
                                        <p:tgtEl>
                                          <p:spTgt spid="48146"/>
                                        </p:tgtEl>
                                        <p:attrNameLst>
                                          <p:attrName>ppt_x</p:attrName>
                                        </p:attrNameLst>
                                      </p:cBhvr>
                                      <p:tavLst>
                                        <p:tav tm="0">
                                          <p:val>
                                            <p:strVal val="1+#ppt_w/2"/>
                                          </p:val>
                                        </p:tav>
                                        <p:tav tm="100000">
                                          <p:val>
                                            <p:strVal val="#ppt_x"/>
                                          </p:val>
                                        </p:tav>
                                      </p:tavLst>
                                    </p:anim>
                                    <p:anim calcmode="lin" valueType="num">
                                      <p:cBhvr additive="base">
                                        <p:cTn id="26" dur="500" fill="hold"/>
                                        <p:tgtEl>
                                          <p:spTgt spid="4814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147"/>
                                        </p:tgtEl>
                                        <p:attrNameLst>
                                          <p:attrName>style.visibility</p:attrName>
                                        </p:attrNameLst>
                                      </p:cBhvr>
                                      <p:to>
                                        <p:strVal val="visible"/>
                                      </p:to>
                                    </p:set>
                                    <p:anim calcmode="lin" valueType="num">
                                      <p:cBhvr additive="base">
                                        <p:cTn id="31" dur="500" fill="hold"/>
                                        <p:tgtEl>
                                          <p:spTgt spid="48147"/>
                                        </p:tgtEl>
                                        <p:attrNameLst>
                                          <p:attrName>ppt_x</p:attrName>
                                        </p:attrNameLst>
                                      </p:cBhvr>
                                      <p:tavLst>
                                        <p:tav tm="0">
                                          <p:val>
                                            <p:strVal val="1+#ppt_w/2"/>
                                          </p:val>
                                        </p:tav>
                                        <p:tav tm="100000">
                                          <p:val>
                                            <p:strVal val="#ppt_x"/>
                                          </p:val>
                                        </p:tav>
                                      </p:tavLst>
                                    </p:anim>
                                    <p:anim calcmode="lin" valueType="num">
                                      <p:cBhvr additive="base">
                                        <p:cTn id="32" dur="500" fill="hold"/>
                                        <p:tgtEl>
                                          <p:spTgt spid="4814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48154"/>
                                        </p:tgtEl>
                                        <p:attrNameLst>
                                          <p:attrName>style.visibility</p:attrName>
                                        </p:attrNameLst>
                                      </p:cBhvr>
                                      <p:to>
                                        <p:strVal val="visible"/>
                                      </p:to>
                                    </p:set>
                                    <p:anim calcmode="lin" valueType="num">
                                      <p:cBhvr>
                                        <p:cTn id="37" dur="500" fill="hold"/>
                                        <p:tgtEl>
                                          <p:spTgt spid="48154"/>
                                        </p:tgtEl>
                                        <p:attrNameLst>
                                          <p:attrName>ppt_w</p:attrName>
                                        </p:attrNameLst>
                                      </p:cBhvr>
                                      <p:tavLst>
                                        <p:tav tm="0">
                                          <p:val>
                                            <p:strVal val="4*#ppt_w"/>
                                          </p:val>
                                        </p:tav>
                                        <p:tav tm="100000">
                                          <p:val>
                                            <p:strVal val="#ppt_w"/>
                                          </p:val>
                                        </p:tav>
                                      </p:tavLst>
                                    </p:anim>
                                    <p:anim calcmode="lin" valueType="num">
                                      <p:cBhvr>
                                        <p:cTn id="38" dur="500" fill="hold"/>
                                        <p:tgtEl>
                                          <p:spTgt spid="48154"/>
                                        </p:tgtEl>
                                        <p:attrNameLst>
                                          <p:attrName>ppt_h</p:attrName>
                                        </p:attrNameLst>
                                      </p:cBhvr>
                                      <p:tavLst>
                                        <p:tav tm="0">
                                          <p:val>
                                            <p:strVal val="4*#ppt_h"/>
                                          </p:val>
                                        </p:tav>
                                        <p:tav tm="100000">
                                          <p:val>
                                            <p:strVal val="#ppt_h"/>
                                          </p:val>
                                        </p:tav>
                                      </p:tavLst>
                                    </p:anim>
                                  </p:childTnLst>
                                </p:cTn>
                              </p:par>
                              <p:par>
                                <p:cTn id="39" presetID="23" presetClass="entr" presetSubtype="32" fill="hold" grpId="0" nodeType="withEffect">
                                  <p:stCondLst>
                                    <p:cond delay="0"/>
                                  </p:stCondLst>
                                  <p:childTnLst>
                                    <p:set>
                                      <p:cBhvr>
                                        <p:cTn id="40" dur="1" fill="hold">
                                          <p:stCondLst>
                                            <p:cond delay="0"/>
                                          </p:stCondLst>
                                        </p:cTn>
                                        <p:tgtEl>
                                          <p:spTgt spid="48155"/>
                                        </p:tgtEl>
                                        <p:attrNameLst>
                                          <p:attrName>style.visibility</p:attrName>
                                        </p:attrNameLst>
                                      </p:cBhvr>
                                      <p:to>
                                        <p:strVal val="visible"/>
                                      </p:to>
                                    </p:set>
                                    <p:anim calcmode="lin" valueType="num">
                                      <p:cBhvr>
                                        <p:cTn id="41" dur="500" fill="hold"/>
                                        <p:tgtEl>
                                          <p:spTgt spid="48155"/>
                                        </p:tgtEl>
                                        <p:attrNameLst>
                                          <p:attrName>ppt_w</p:attrName>
                                        </p:attrNameLst>
                                      </p:cBhvr>
                                      <p:tavLst>
                                        <p:tav tm="0">
                                          <p:val>
                                            <p:strVal val="4*#ppt_w"/>
                                          </p:val>
                                        </p:tav>
                                        <p:tav tm="100000">
                                          <p:val>
                                            <p:strVal val="#ppt_w"/>
                                          </p:val>
                                        </p:tav>
                                      </p:tavLst>
                                    </p:anim>
                                    <p:anim calcmode="lin" valueType="num">
                                      <p:cBhvr>
                                        <p:cTn id="42" dur="500" fill="hold"/>
                                        <p:tgtEl>
                                          <p:spTgt spid="48155"/>
                                        </p:tgtEl>
                                        <p:attrNameLst>
                                          <p:attrName>ppt_h</p:attrName>
                                        </p:attrNameLst>
                                      </p:cBhvr>
                                      <p:tavLst>
                                        <p:tav tm="0">
                                          <p:val>
                                            <p:strVal val="4*#ppt_h"/>
                                          </p:val>
                                        </p:tav>
                                        <p:tav tm="100000">
                                          <p:val>
                                            <p:strVal val="#ppt_h"/>
                                          </p:val>
                                        </p:tav>
                                      </p:tavLst>
                                    </p:anim>
                                  </p:childTnLst>
                                </p:cTn>
                              </p:par>
                              <p:par>
                                <p:cTn id="43" presetID="23" presetClass="entr" presetSubtype="32" fill="hold" grpId="0" nodeType="withEffect">
                                  <p:stCondLst>
                                    <p:cond delay="0"/>
                                  </p:stCondLst>
                                  <p:childTnLst>
                                    <p:set>
                                      <p:cBhvr>
                                        <p:cTn id="44" dur="1" fill="hold">
                                          <p:stCondLst>
                                            <p:cond delay="0"/>
                                          </p:stCondLst>
                                        </p:cTn>
                                        <p:tgtEl>
                                          <p:spTgt spid="48156"/>
                                        </p:tgtEl>
                                        <p:attrNameLst>
                                          <p:attrName>style.visibility</p:attrName>
                                        </p:attrNameLst>
                                      </p:cBhvr>
                                      <p:to>
                                        <p:strVal val="visible"/>
                                      </p:to>
                                    </p:set>
                                    <p:anim calcmode="lin" valueType="num">
                                      <p:cBhvr>
                                        <p:cTn id="45" dur="500" fill="hold"/>
                                        <p:tgtEl>
                                          <p:spTgt spid="48156"/>
                                        </p:tgtEl>
                                        <p:attrNameLst>
                                          <p:attrName>ppt_w</p:attrName>
                                        </p:attrNameLst>
                                      </p:cBhvr>
                                      <p:tavLst>
                                        <p:tav tm="0">
                                          <p:val>
                                            <p:strVal val="4*#ppt_w"/>
                                          </p:val>
                                        </p:tav>
                                        <p:tav tm="100000">
                                          <p:val>
                                            <p:strVal val="#ppt_w"/>
                                          </p:val>
                                        </p:tav>
                                      </p:tavLst>
                                    </p:anim>
                                    <p:anim calcmode="lin" valueType="num">
                                      <p:cBhvr>
                                        <p:cTn id="46" dur="500" fill="hold"/>
                                        <p:tgtEl>
                                          <p:spTgt spid="48156"/>
                                        </p:tgtEl>
                                        <p:attrNameLst>
                                          <p:attrName>ppt_h</p:attrName>
                                        </p:attrNameLst>
                                      </p:cBhvr>
                                      <p:tavLst>
                                        <p:tav tm="0">
                                          <p:val>
                                            <p:strVal val="4*#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1+#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8150"/>
                                        </p:tgtEl>
                                        <p:attrNameLst>
                                          <p:attrName>style.visibility</p:attrName>
                                        </p:attrNameLst>
                                      </p:cBhvr>
                                      <p:to>
                                        <p:strVal val="visible"/>
                                      </p:to>
                                    </p:set>
                                    <p:anim calcmode="lin" valueType="num">
                                      <p:cBhvr additive="base">
                                        <p:cTn id="57" dur="500" fill="hold"/>
                                        <p:tgtEl>
                                          <p:spTgt spid="48150"/>
                                        </p:tgtEl>
                                        <p:attrNameLst>
                                          <p:attrName>ppt_x</p:attrName>
                                        </p:attrNameLst>
                                      </p:cBhvr>
                                      <p:tavLst>
                                        <p:tav tm="0">
                                          <p:val>
                                            <p:strVal val="1+#ppt_w/2"/>
                                          </p:val>
                                        </p:tav>
                                        <p:tav tm="100000">
                                          <p:val>
                                            <p:strVal val="#ppt_x"/>
                                          </p:val>
                                        </p:tav>
                                      </p:tavLst>
                                    </p:anim>
                                    <p:anim calcmode="lin" valueType="num">
                                      <p:cBhvr additive="base">
                                        <p:cTn id="58" dur="500" fill="hold"/>
                                        <p:tgtEl>
                                          <p:spTgt spid="48150"/>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8148"/>
                                        </p:tgtEl>
                                        <p:attrNameLst>
                                          <p:attrName>style.visibility</p:attrName>
                                        </p:attrNameLst>
                                      </p:cBhvr>
                                      <p:to>
                                        <p:strVal val="visible"/>
                                      </p:to>
                                    </p:set>
                                    <p:anim calcmode="lin" valueType="num">
                                      <p:cBhvr additive="base">
                                        <p:cTn id="63" dur="500" fill="hold"/>
                                        <p:tgtEl>
                                          <p:spTgt spid="48148"/>
                                        </p:tgtEl>
                                        <p:attrNameLst>
                                          <p:attrName>ppt_x</p:attrName>
                                        </p:attrNameLst>
                                      </p:cBhvr>
                                      <p:tavLst>
                                        <p:tav tm="0">
                                          <p:val>
                                            <p:strVal val="1+#ppt_w/2"/>
                                          </p:val>
                                        </p:tav>
                                        <p:tav tm="100000">
                                          <p:val>
                                            <p:strVal val="#ppt_x"/>
                                          </p:val>
                                        </p:tav>
                                      </p:tavLst>
                                    </p:anim>
                                    <p:anim calcmode="lin" valueType="num">
                                      <p:cBhvr additive="base">
                                        <p:cTn id="64" dur="500" fill="hold"/>
                                        <p:tgtEl>
                                          <p:spTgt spid="4814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48157"/>
                                        </p:tgtEl>
                                        <p:attrNameLst>
                                          <p:attrName>style.visibility</p:attrName>
                                        </p:attrNameLst>
                                      </p:cBhvr>
                                      <p:to>
                                        <p:strVal val="visible"/>
                                      </p:to>
                                    </p:set>
                                    <p:anim calcmode="lin" valueType="num">
                                      <p:cBhvr additive="base">
                                        <p:cTn id="69" dur="500" fill="hold"/>
                                        <p:tgtEl>
                                          <p:spTgt spid="48157"/>
                                        </p:tgtEl>
                                        <p:attrNameLst>
                                          <p:attrName>ppt_x</p:attrName>
                                        </p:attrNameLst>
                                      </p:cBhvr>
                                      <p:tavLst>
                                        <p:tav tm="0">
                                          <p:val>
                                            <p:strVal val="1+#ppt_w/2"/>
                                          </p:val>
                                        </p:tav>
                                        <p:tav tm="100000">
                                          <p:val>
                                            <p:strVal val="#ppt_x"/>
                                          </p:val>
                                        </p:tav>
                                      </p:tavLst>
                                    </p:anim>
                                    <p:anim calcmode="lin" valueType="num">
                                      <p:cBhvr additive="base">
                                        <p:cTn id="70" dur="500" fill="hold"/>
                                        <p:tgtEl>
                                          <p:spTgt spid="48157"/>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48149"/>
                                        </p:tgtEl>
                                        <p:attrNameLst>
                                          <p:attrName>style.visibility</p:attrName>
                                        </p:attrNameLst>
                                      </p:cBhvr>
                                      <p:to>
                                        <p:strVal val="visible"/>
                                      </p:to>
                                    </p:set>
                                    <p:anim calcmode="lin" valueType="num">
                                      <p:cBhvr additive="base">
                                        <p:cTn id="75" dur="500" fill="hold"/>
                                        <p:tgtEl>
                                          <p:spTgt spid="48149"/>
                                        </p:tgtEl>
                                        <p:attrNameLst>
                                          <p:attrName>ppt_x</p:attrName>
                                        </p:attrNameLst>
                                      </p:cBhvr>
                                      <p:tavLst>
                                        <p:tav tm="0">
                                          <p:val>
                                            <p:strVal val="#ppt_x"/>
                                          </p:val>
                                        </p:tav>
                                        <p:tav tm="100000">
                                          <p:val>
                                            <p:strVal val="#ppt_x"/>
                                          </p:val>
                                        </p:tav>
                                      </p:tavLst>
                                    </p:anim>
                                    <p:anim calcmode="lin" valueType="num">
                                      <p:cBhvr additive="base">
                                        <p:cTn id="76" dur="500" fill="hold"/>
                                        <p:tgtEl>
                                          <p:spTgt spid="48149"/>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1+#ppt_w/2"/>
                                          </p:val>
                                        </p:tav>
                                        <p:tav tm="100000">
                                          <p:val>
                                            <p:strVal val="#ppt_x"/>
                                          </p:val>
                                        </p:tav>
                                      </p:tavLst>
                                    </p:anim>
                                    <p:anim calcmode="lin" valueType="num">
                                      <p:cBhvr additive="base">
                                        <p:cTn id="8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5" grpId="0" animBg="1"/>
      <p:bldP spid="48146" grpId="0" animBg="1"/>
      <p:bldP spid="48147" grpId="0" animBg="1"/>
      <p:bldP spid="48148" grpId="0" animBg="1"/>
      <p:bldP spid="48149" grpId="0" animBg="1"/>
      <p:bldP spid="48150" grpId="0" animBg="1"/>
      <p:bldP spid="48154" grpId="0" animBg="1"/>
      <p:bldP spid="48155" grpId="0" animBg="1"/>
      <p:bldP spid="48156" grpId="0" animBg="1"/>
      <p:bldP spid="48157" grpId="0" animBg="1"/>
      <p:bldP spid="481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pPr eaLnBrk="1" hangingPunct="1"/>
            <a:r>
              <a:rPr lang="en-US" altLang="en-US" dirty="0"/>
              <a:t>Know your knowledge …</a:t>
            </a:r>
          </a:p>
        </p:txBody>
      </p:sp>
      <p:sp>
        <p:nvSpPr>
          <p:cNvPr id="59395" name="Rectangle 3"/>
          <p:cNvSpPr>
            <a:spLocks noGrp="1"/>
          </p:cNvSpPr>
          <p:nvPr>
            <p:ph type="body" idx="1"/>
          </p:nvPr>
        </p:nvSpPr>
        <p:spPr/>
        <p:txBody>
          <a:bodyPr/>
          <a:lstStyle/>
          <a:p>
            <a:pPr marL="381000" indent="-381000" eaLnBrk="1" hangingPunct="1"/>
            <a:r>
              <a:rPr lang="en-US" altLang="en-US" dirty="0"/>
              <a:t>What is Spring?</a:t>
            </a:r>
          </a:p>
          <a:p>
            <a:pPr marL="800100" lvl="1" indent="-342900" eaLnBrk="1" hangingPunct="1">
              <a:buFont typeface="Arial" charset="0"/>
              <a:buAutoNum type="arabicPeriod"/>
            </a:pPr>
            <a:r>
              <a:rPr lang="en-US" altLang="en-US" sz="1800" dirty="0"/>
              <a:t> J2EE Design pattern</a:t>
            </a:r>
          </a:p>
          <a:p>
            <a:pPr marL="800100" lvl="1" indent="-342900" eaLnBrk="1" hangingPunct="1">
              <a:buFont typeface="Arial" charset="0"/>
              <a:buAutoNum type="arabicPeriod"/>
            </a:pPr>
            <a:r>
              <a:rPr lang="en-US" altLang="en-US" sz="1800" dirty="0"/>
              <a:t>J2EE Application Server</a:t>
            </a:r>
          </a:p>
          <a:p>
            <a:pPr marL="800100" lvl="1" indent="-342900" eaLnBrk="1" hangingPunct="1">
              <a:buFont typeface="Arial" charset="0"/>
              <a:buAutoNum type="arabicPeriod"/>
            </a:pPr>
            <a:r>
              <a:rPr lang="en-US" altLang="en-US" sz="1800" dirty="0"/>
              <a:t>J2EE Web Framework</a:t>
            </a:r>
          </a:p>
          <a:p>
            <a:pPr marL="800100" lvl="1" indent="-342900" eaLnBrk="1" hangingPunct="1">
              <a:buFont typeface="Arial" charset="0"/>
              <a:buAutoNum type="arabicPeriod"/>
            </a:pPr>
            <a:r>
              <a:rPr lang="en-US" altLang="en-US" sz="1800" dirty="0"/>
              <a:t>J2EE Application Framework</a:t>
            </a:r>
          </a:p>
          <a:p>
            <a:pPr marL="381000" indent="-381000" eaLnBrk="1" hangingPunct="1"/>
            <a:r>
              <a:rPr lang="en-US" altLang="en-US" dirty="0"/>
              <a:t>Which module of Spring provides integration layer with Hibernate?</a:t>
            </a:r>
          </a:p>
          <a:p>
            <a:pPr marL="800100" lvl="1" indent="-342900" eaLnBrk="1" hangingPunct="1">
              <a:buFont typeface="Arial" charset="0"/>
              <a:buAutoNum type="arabicPeriod"/>
            </a:pPr>
            <a:r>
              <a:rPr lang="en-US" altLang="en-US" sz="1800" dirty="0"/>
              <a:t>Spring DAO</a:t>
            </a:r>
          </a:p>
          <a:p>
            <a:pPr marL="800100" lvl="1" indent="-342900" eaLnBrk="1" hangingPunct="1">
              <a:buFont typeface="Arial" charset="0"/>
              <a:buAutoNum type="arabicPeriod"/>
            </a:pPr>
            <a:r>
              <a:rPr lang="en-US" altLang="en-US" sz="1800" dirty="0"/>
              <a:t>Spring ORM</a:t>
            </a:r>
          </a:p>
          <a:p>
            <a:pPr marL="800100" lvl="1" indent="-342900" eaLnBrk="1" hangingPunct="1">
              <a:buFont typeface="Arial" charset="0"/>
              <a:buAutoNum type="arabicPeriod"/>
            </a:pPr>
            <a:r>
              <a:rPr lang="en-US" altLang="en-US" sz="1800" dirty="0"/>
              <a:t>Spring Context</a:t>
            </a:r>
          </a:p>
          <a:p>
            <a:pPr marL="800100" lvl="1" indent="-342900" eaLnBrk="1" hangingPunct="1">
              <a:buFont typeface="Arial" charset="0"/>
              <a:buAutoNum type="arabicPeriod"/>
            </a:pPr>
            <a:r>
              <a:rPr lang="en-US" altLang="en-US" sz="1800" dirty="0"/>
              <a:t>None</a:t>
            </a:r>
          </a:p>
          <a:p>
            <a:pPr marL="381000" indent="-381000" eaLnBrk="1" hangingPunct="1"/>
            <a:r>
              <a:rPr lang="en-US" altLang="en-US" dirty="0"/>
              <a:t>Which module of Spring provides Dependency Injection feature?</a:t>
            </a:r>
          </a:p>
          <a:p>
            <a:pPr marL="800100" lvl="1" indent="-342900" eaLnBrk="1" hangingPunct="1">
              <a:buFont typeface="Arial" charset="0"/>
              <a:buAutoNum type="arabicPeriod"/>
            </a:pPr>
            <a:r>
              <a:rPr lang="en-US" altLang="en-US" sz="1800" dirty="0"/>
              <a:t>Spring Context</a:t>
            </a:r>
          </a:p>
          <a:p>
            <a:pPr marL="800100" lvl="1" indent="-342900" eaLnBrk="1" hangingPunct="1">
              <a:buFont typeface="Arial" charset="0"/>
              <a:buAutoNum type="arabicPeriod"/>
            </a:pPr>
            <a:r>
              <a:rPr lang="en-US" altLang="en-US" sz="1800" dirty="0"/>
              <a:t>Spring Core</a:t>
            </a:r>
          </a:p>
          <a:p>
            <a:pPr marL="800100" lvl="1" indent="-342900" eaLnBrk="1" hangingPunct="1">
              <a:buFont typeface="Arial" charset="0"/>
              <a:buAutoNum type="arabicPeriod"/>
            </a:pPr>
            <a:r>
              <a:rPr lang="en-US" altLang="en-US" sz="1800" dirty="0"/>
              <a:t>Spring DAO</a:t>
            </a:r>
          </a:p>
        </p:txBody>
      </p:sp>
    </p:spTree>
    <p:extLst>
      <p:ext uri="{BB962C8B-B14F-4D97-AF65-F5344CB8AC3E}">
        <p14:creationId xmlns:p14="http://schemas.microsoft.com/office/powerpoint/2010/main" val="1191179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pPr eaLnBrk="1" hangingPunct="1"/>
            <a:r>
              <a:rPr lang="en-US" altLang="en-US"/>
              <a:t>Summary</a:t>
            </a:r>
          </a:p>
        </p:txBody>
      </p:sp>
      <p:sp>
        <p:nvSpPr>
          <p:cNvPr id="60419" name="Rectangle 3"/>
          <p:cNvSpPr>
            <a:spLocks noGrp="1"/>
          </p:cNvSpPr>
          <p:nvPr>
            <p:ph type="body" idx="1"/>
          </p:nvPr>
        </p:nvSpPr>
        <p:spPr/>
        <p:txBody>
          <a:bodyPr>
            <a:normAutofit/>
          </a:bodyPr>
          <a:lstStyle/>
          <a:p>
            <a:pPr eaLnBrk="1" hangingPunct="1"/>
            <a:r>
              <a:rPr lang="en-US" altLang="en-US" dirty="0"/>
              <a:t>In this module, we have learnt:</a:t>
            </a:r>
          </a:p>
          <a:p>
            <a:pPr lvl="1" eaLnBrk="1" hangingPunct="1"/>
            <a:r>
              <a:rPr lang="en-US" altLang="en-US" dirty="0"/>
              <a:t>Spring as Framework</a:t>
            </a:r>
          </a:p>
          <a:p>
            <a:pPr lvl="1" eaLnBrk="1" hangingPunct="1"/>
            <a:r>
              <a:rPr lang="en-US" altLang="en-US" dirty="0"/>
              <a:t>Features of Spring</a:t>
            </a:r>
          </a:p>
          <a:p>
            <a:pPr lvl="1" eaLnBrk="1" hangingPunct="1"/>
            <a:r>
              <a:rPr lang="en-US" altLang="en-US" dirty="0"/>
              <a:t>Architecture of Spring</a:t>
            </a:r>
          </a:p>
          <a:p>
            <a:pPr lvl="1" eaLnBrk="1" hangingPunct="1"/>
            <a:r>
              <a:rPr lang="en-US" altLang="en-US" dirty="0"/>
              <a:t>Various Modules of Spring</a:t>
            </a:r>
          </a:p>
        </p:txBody>
      </p:sp>
    </p:spTree>
    <p:extLst>
      <p:ext uri="{BB962C8B-B14F-4D97-AF65-F5344CB8AC3E}">
        <p14:creationId xmlns:p14="http://schemas.microsoft.com/office/powerpoint/2010/main" val="1546474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9"/>
          <p:cNvSpPr>
            <a:spLocks noGrp="1"/>
          </p:cNvSpPr>
          <p:nvPr>
            <p:ph type="title" idx="4294967295"/>
          </p:nvPr>
        </p:nvSpPr>
        <p:spPr>
          <a:xfrm>
            <a:off x="1371600" y="3152140"/>
            <a:ext cx="7772400" cy="1477328"/>
          </a:xfrm>
        </p:spPr>
        <p:txBody>
          <a:bodyPr/>
          <a:lstStyle/>
          <a:p>
            <a:pPr algn="r"/>
            <a:r>
              <a:rPr lang="en-US" altLang="en-US" b="1" dirty="0">
                <a:solidFill>
                  <a:schemeClr val="tx1"/>
                </a:solidFill>
              </a:rPr>
              <a:t>Module 2- </a:t>
            </a:r>
            <a:r>
              <a:rPr lang="en-US" dirty="0">
                <a:solidFill>
                  <a:schemeClr val="tx1"/>
                </a:solidFill>
              </a:rPr>
              <a:t>Spring Basics and Inversion of Control</a:t>
            </a:r>
            <a:br>
              <a:rPr lang="en-US" dirty="0">
                <a:solidFill>
                  <a:schemeClr val="tx1"/>
                </a:solidFill>
              </a:rPr>
            </a:br>
            <a:r>
              <a:rPr lang="en-US" altLang="en-US" b="1" dirty="0"/>
              <a:t> </a:t>
            </a:r>
          </a:p>
        </p:txBody>
      </p:sp>
    </p:spTree>
    <p:extLst>
      <p:ext uri="{BB962C8B-B14F-4D97-AF65-F5344CB8AC3E}">
        <p14:creationId xmlns:p14="http://schemas.microsoft.com/office/powerpoint/2010/main" val="105570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a:bodyPr>
          <a:lstStyle/>
          <a:p>
            <a:r>
              <a:rPr lang="en-US" dirty="0">
                <a:solidFill>
                  <a:schemeClr val="tx1"/>
                </a:solidFill>
              </a:rPr>
              <a:t>Module 1: Introduction to Spring</a:t>
            </a:r>
          </a:p>
        </p:txBody>
      </p:sp>
      <p:pic>
        <p:nvPicPr>
          <p:cNvPr id="2" name="Picture 1"/>
          <p:cNvPicPr>
            <a:picLocks noChangeAspect="1"/>
          </p:cNvPicPr>
          <p:nvPr/>
        </p:nvPicPr>
        <p:blipFill>
          <a:blip r:embed="rId3"/>
          <a:stretch>
            <a:fillRect/>
          </a:stretch>
        </p:blipFill>
        <p:spPr>
          <a:xfrm>
            <a:off x="3379788" y="684347"/>
            <a:ext cx="2400300" cy="14287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a:solidFill>
                  <a:schemeClr val="tx1"/>
                </a:solidFill>
              </a:rPr>
              <a:t>This module is aimed at :</a:t>
            </a:r>
          </a:p>
          <a:p>
            <a:pPr lvl="1"/>
            <a:r>
              <a:rPr lang="en-US" altLang="en-US" sz="2200" dirty="0">
                <a:solidFill>
                  <a:schemeClr val="tx1"/>
                </a:solidFill>
              </a:rPr>
              <a:t>Spring Environment Setup</a:t>
            </a:r>
          </a:p>
          <a:p>
            <a:pPr lvl="1" eaLnBrk="1" hangingPunct="1"/>
            <a:r>
              <a:rPr lang="en-US" altLang="en-US" sz="2200" dirty="0">
                <a:solidFill>
                  <a:schemeClr val="tx1"/>
                </a:solidFill>
              </a:rPr>
              <a:t>Spring Containers</a:t>
            </a:r>
          </a:p>
          <a:p>
            <a:pPr lvl="1" eaLnBrk="1" hangingPunct="1"/>
            <a:r>
              <a:rPr lang="en-US" altLang="en-US" sz="2200" dirty="0">
                <a:solidFill>
                  <a:schemeClr val="tx1"/>
                </a:solidFill>
              </a:rPr>
              <a:t>Bean Configuration File and its content</a:t>
            </a:r>
          </a:p>
          <a:p>
            <a:pPr lvl="1" eaLnBrk="1" hangingPunct="1"/>
            <a:r>
              <a:rPr lang="en-US" altLang="en-US" sz="2200" dirty="0">
                <a:solidFill>
                  <a:schemeClr val="tx1"/>
                </a:solidFill>
              </a:rPr>
              <a:t>Inversion of Control methodologies</a:t>
            </a:r>
          </a:p>
          <a:p>
            <a:pPr lvl="2"/>
            <a:r>
              <a:rPr lang="en-US" altLang="en-US" sz="2200" dirty="0">
                <a:solidFill>
                  <a:schemeClr val="tx1"/>
                </a:solidFill>
              </a:rPr>
              <a:t>Setter Injection</a:t>
            </a:r>
          </a:p>
          <a:p>
            <a:pPr lvl="2"/>
            <a:r>
              <a:rPr lang="en-US" altLang="en-US" sz="2200" dirty="0">
                <a:solidFill>
                  <a:schemeClr val="tx1"/>
                </a:solidFill>
              </a:rPr>
              <a:t>Constructor Injection</a:t>
            </a:r>
          </a:p>
          <a:p>
            <a:pPr marL="457200" lvl="1" indent="0" eaLnBrk="1" hangingPunct="1">
              <a:buNone/>
            </a:pPr>
            <a:endParaRPr lang="en-US" altLang="en-US" sz="2200" dirty="0">
              <a:solidFill>
                <a:schemeClr val="tx1"/>
              </a:solidFill>
            </a:endParaRP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a:solidFill>
                  <a:schemeClr val="tx1"/>
                </a:solidFill>
              </a:rPr>
              <a:t>Objectives</a:t>
            </a:r>
          </a:p>
        </p:txBody>
      </p:sp>
    </p:spTree>
    <p:extLst>
      <p:ext uri="{BB962C8B-B14F-4D97-AF65-F5344CB8AC3E}">
        <p14:creationId xmlns:p14="http://schemas.microsoft.com/office/powerpoint/2010/main" val="2879635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Environment Setup</a:t>
            </a:r>
          </a:p>
        </p:txBody>
      </p:sp>
      <p:sp>
        <p:nvSpPr>
          <p:cNvPr id="3" name="Content Placeholder 2"/>
          <p:cNvSpPr>
            <a:spLocks noGrp="1"/>
          </p:cNvSpPr>
          <p:nvPr>
            <p:ph idx="1"/>
          </p:nvPr>
        </p:nvSpPr>
        <p:spPr/>
        <p:txBody>
          <a:bodyPr/>
          <a:lstStyle/>
          <a:p>
            <a:r>
              <a:rPr lang="en-IN" dirty="0"/>
              <a:t>Setup Java Development Kit (JDK)</a:t>
            </a:r>
          </a:p>
          <a:p>
            <a:r>
              <a:rPr lang="en-IN" dirty="0"/>
              <a:t>Create the java project</a:t>
            </a:r>
          </a:p>
          <a:p>
            <a:r>
              <a:rPr lang="en-IN" dirty="0"/>
              <a:t>Add spring jar files</a:t>
            </a:r>
          </a:p>
          <a:p>
            <a:r>
              <a:rPr lang="en-IN" dirty="0"/>
              <a:t>Create a Bean class</a:t>
            </a:r>
          </a:p>
          <a:p>
            <a:r>
              <a:rPr lang="en-IN" dirty="0"/>
              <a:t>Create the xml file to provide the values</a:t>
            </a:r>
          </a:p>
          <a:p>
            <a:r>
              <a:rPr lang="en-IN" dirty="0"/>
              <a:t>Create the test class</a:t>
            </a:r>
          </a:p>
          <a:p>
            <a:endParaRPr lang="en-IN" dirty="0"/>
          </a:p>
          <a:p>
            <a:endParaRPr lang="en-IN" dirty="0"/>
          </a:p>
        </p:txBody>
      </p:sp>
    </p:spTree>
    <p:extLst>
      <p:ext uri="{BB962C8B-B14F-4D97-AF65-F5344CB8AC3E}">
        <p14:creationId xmlns:p14="http://schemas.microsoft.com/office/powerpoint/2010/main" val="3804595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3635"/>
            <a:ext cx="8229600" cy="553998"/>
          </a:xfrm>
        </p:spPr>
        <p:txBody>
          <a:bodyPr/>
          <a:lstStyle/>
          <a:p>
            <a:r>
              <a:rPr lang="en-IN" dirty="0"/>
              <a:t>First Program - Demo</a:t>
            </a:r>
          </a:p>
        </p:txBody>
      </p:sp>
      <p:sp>
        <p:nvSpPr>
          <p:cNvPr id="3" name="Content Placeholder 2"/>
          <p:cNvSpPr>
            <a:spLocks noGrp="1"/>
          </p:cNvSpPr>
          <p:nvPr>
            <p:ph idx="1"/>
          </p:nvPr>
        </p:nvSpPr>
        <p:spPr>
          <a:xfrm>
            <a:off x="289560" y="833498"/>
            <a:ext cx="8651240" cy="2587043"/>
          </a:xfrm>
        </p:spPr>
        <p:txBody>
          <a:bodyPr/>
          <a:lstStyle/>
          <a:p>
            <a:pPr marL="0" indent="0">
              <a:buNone/>
            </a:pP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Test {</a:t>
            </a:r>
            <a:endParaRPr lang="en-IN" dirty="0">
              <a:latin typeface="Consolas" panose="020B0609020204030204" pitchFamily="49" charset="0"/>
            </a:endParaRPr>
          </a:p>
          <a:p>
            <a:pPr marL="0" indent="0">
              <a:buNone/>
            </a:pP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static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main(String[] </a:t>
            </a:r>
            <a:r>
              <a:rPr lang="en-IN" b="1" dirty="0" err="1">
                <a:solidFill>
                  <a:srgbClr val="6A3E3E"/>
                </a:solidFill>
                <a:latin typeface="Consolas" panose="020B0609020204030204" pitchFamily="49" charset="0"/>
              </a:rPr>
              <a:t>args</a:t>
            </a:r>
            <a:r>
              <a:rPr lang="en-IN" b="1" dirty="0">
                <a:solidFill>
                  <a:srgbClr val="000000"/>
                </a:solidFill>
                <a:latin typeface="Consolas" panose="020B0609020204030204" pitchFamily="49" charset="0"/>
              </a:rPr>
              <a:t>) {</a:t>
            </a:r>
          </a:p>
          <a:p>
            <a:pPr marL="0" indent="0">
              <a:buNone/>
            </a:pPr>
            <a:r>
              <a:rPr lang="fr-FR" dirty="0" err="1">
                <a:solidFill>
                  <a:srgbClr val="000000"/>
                </a:solidFill>
                <a:latin typeface="Consolas" panose="020B0609020204030204" pitchFamily="49" charset="0"/>
              </a:rPr>
              <a:t>ApplicationContext</a:t>
            </a:r>
            <a:r>
              <a:rPr lang="fr-FR" dirty="0">
                <a:solidFill>
                  <a:srgbClr val="000000"/>
                </a:solidFill>
                <a:latin typeface="Consolas" panose="020B0609020204030204" pitchFamily="49" charset="0"/>
              </a:rPr>
              <a:t> </a:t>
            </a:r>
            <a:r>
              <a:rPr lang="fr-FR" u="sng" dirty="0" err="1">
                <a:solidFill>
                  <a:srgbClr val="6A3E3E"/>
                </a:solidFill>
                <a:latin typeface="Consolas" panose="020B0609020204030204" pitchFamily="49" charset="0"/>
              </a:rPr>
              <a:t>context</a:t>
            </a:r>
            <a:r>
              <a:rPr lang="fr-FR" u="sng" dirty="0">
                <a:solidFill>
                  <a:srgbClr val="000000"/>
                </a:solidFill>
                <a:latin typeface="Consolas" panose="020B0609020204030204" pitchFamily="49" charset="0"/>
              </a:rPr>
              <a:t> = </a:t>
            </a:r>
            <a:r>
              <a:rPr lang="fr-FR" b="1" u="sng" dirty="0">
                <a:solidFill>
                  <a:srgbClr val="7F0055"/>
                </a:solidFill>
                <a:latin typeface="Consolas" panose="020B0609020204030204" pitchFamily="49" charset="0"/>
              </a:rPr>
              <a:t>new</a:t>
            </a:r>
            <a:r>
              <a:rPr lang="fr-FR" b="1" u="sng" dirty="0">
                <a:solidFill>
                  <a:srgbClr val="000000"/>
                </a:solidFill>
                <a:latin typeface="Consolas" panose="020B0609020204030204" pitchFamily="49" charset="0"/>
              </a:rPr>
              <a:t> </a:t>
            </a:r>
            <a:r>
              <a:rPr lang="fr-FR" b="1" u="sng" dirty="0" err="1">
                <a:solidFill>
                  <a:srgbClr val="000000"/>
                </a:solidFill>
                <a:latin typeface="Consolas" panose="020B0609020204030204" pitchFamily="49" charset="0"/>
              </a:rPr>
              <a:t>ClassPathXmlApplicationContext</a:t>
            </a:r>
            <a:r>
              <a:rPr lang="fr-FR" b="1" u="sng" dirty="0">
                <a:solidFill>
                  <a:srgbClr val="000000"/>
                </a:solidFill>
                <a:latin typeface="Consolas" panose="020B0609020204030204" pitchFamily="49" charset="0"/>
              </a:rPr>
              <a:t>(</a:t>
            </a:r>
            <a:r>
              <a:rPr lang="fr-FR" b="1" u="sng" dirty="0">
                <a:solidFill>
                  <a:srgbClr val="2A00FF"/>
                </a:solidFill>
                <a:latin typeface="Consolas" panose="020B0609020204030204" pitchFamily="49" charset="0"/>
              </a:rPr>
              <a:t>"applicationContext.xml"</a:t>
            </a:r>
            <a:r>
              <a:rPr lang="fr-FR" b="1" u="sng" dirty="0">
                <a:solidFill>
                  <a:srgbClr val="000000"/>
                </a:solidFill>
                <a:latin typeface="Consolas" panose="020B0609020204030204" pitchFamily="49" charset="0"/>
              </a:rPr>
              <a:t>);</a:t>
            </a:r>
          </a:p>
          <a:p>
            <a:pPr marL="0" indent="0">
              <a:buNone/>
            </a:pP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HelloWorld</a:t>
            </a:r>
            <a:r>
              <a:rPr lang="en-IN" dirty="0">
                <a:solidFill>
                  <a:srgbClr val="000000"/>
                </a:solidFill>
                <a:latin typeface="Consolas" panose="020B0609020204030204" pitchFamily="49" charset="0"/>
              </a:rPr>
              <a:t> </a:t>
            </a:r>
            <a:r>
              <a:rPr lang="en-IN" dirty="0" err="1">
                <a:solidFill>
                  <a:srgbClr val="6A3E3E"/>
                </a:solidFill>
                <a:latin typeface="Consolas" panose="020B0609020204030204" pitchFamily="49" charset="0"/>
              </a:rPr>
              <a:t>obj</a:t>
            </a:r>
            <a:r>
              <a:rPr lang="en-IN" dirty="0">
                <a:solidFill>
                  <a:srgbClr val="000000"/>
                </a:solidFill>
                <a:latin typeface="Consolas" panose="020B0609020204030204" pitchFamily="49" charset="0"/>
              </a:rPr>
              <a:t> = (</a:t>
            </a:r>
            <a:r>
              <a:rPr lang="en-IN" dirty="0" err="1">
                <a:solidFill>
                  <a:srgbClr val="000000"/>
                </a:solidFill>
                <a:latin typeface="Consolas" panose="020B0609020204030204" pitchFamily="49" charset="0"/>
              </a:rPr>
              <a:t>HelloWorld</a:t>
            </a:r>
            <a:r>
              <a:rPr lang="en-IN" dirty="0">
                <a:solidFill>
                  <a:srgbClr val="000000"/>
                </a:solidFill>
                <a:latin typeface="Consolas" panose="020B0609020204030204" pitchFamily="49" charset="0"/>
              </a:rPr>
              <a:t>)    			  	</a:t>
            </a:r>
            <a:r>
              <a:rPr lang="en-IN" dirty="0" err="1">
                <a:solidFill>
                  <a:srgbClr val="6A3E3E"/>
                </a:solidFill>
                <a:latin typeface="Consolas" panose="020B0609020204030204" pitchFamily="49" charset="0"/>
              </a:rPr>
              <a:t>context</a:t>
            </a:r>
            <a:r>
              <a:rPr lang="en-IN" dirty="0" err="1">
                <a:solidFill>
                  <a:srgbClr val="000000"/>
                </a:solidFill>
                <a:latin typeface="Consolas" panose="020B0609020204030204" pitchFamily="49" charset="0"/>
              </a:rPr>
              <a:t>.getBean</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userbean</a:t>
            </a:r>
            <a:r>
              <a:rPr lang="en-IN" dirty="0">
                <a:solidFill>
                  <a:srgbClr val="2A00FF"/>
                </a:solidFill>
                <a:latin typeface="Consolas" panose="020B0609020204030204" pitchFamily="49" charset="0"/>
              </a:rPr>
              <a:t>"</a:t>
            </a:r>
            <a:r>
              <a:rPr lang="en-IN" dirty="0">
                <a:solidFill>
                  <a:srgbClr val="000000"/>
                </a:solidFill>
                <a:latin typeface="Consolas" panose="020B0609020204030204" pitchFamily="49" charset="0"/>
              </a:rPr>
              <a:t>);</a:t>
            </a:r>
          </a:p>
          <a:p>
            <a:pPr marL="0" indent="0">
              <a:buNone/>
            </a:pPr>
            <a:r>
              <a:rPr lang="en-IN" dirty="0">
                <a:solidFill>
                  <a:srgbClr val="000000"/>
                </a:solidFill>
                <a:latin typeface="Consolas" panose="020B0609020204030204" pitchFamily="49" charset="0"/>
              </a:rPr>
              <a:t>      </a:t>
            </a:r>
            <a:r>
              <a:rPr lang="en-IN" dirty="0" err="1">
                <a:solidFill>
                  <a:srgbClr val="6A3E3E"/>
                </a:solidFill>
                <a:latin typeface="Consolas" panose="020B0609020204030204" pitchFamily="49" charset="0"/>
              </a:rPr>
              <a:t>obj</a:t>
            </a:r>
            <a:r>
              <a:rPr lang="en-IN" dirty="0" err="1">
                <a:solidFill>
                  <a:srgbClr val="000000"/>
                </a:solidFill>
                <a:latin typeface="Consolas" panose="020B0609020204030204" pitchFamily="49" charset="0"/>
              </a:rPr>
              <a:t>.display</a:t>
            </a:r>
            <a:r>
              <a:rPr lang="en-IN" dirty="0">
                <a:solidFill>
                  <a:srgbClr val="000000"/>
                </a:solidFill>
                <a:latin typeface="Consolas" panose="020B0609020204030204" pitchFamily="49" charset="0"/>
              </a:rPr>
              <a:t>();}}</a:t>
            </a:r>
            <a:endParaRPr lang="en-IN" dirty="0"/>
          </a:p>
        </p:txBody>
      </p:sp>
      <p:sp>
        <p:nvSpPr>
          <p:cNvPr id="4" name="Rectangle 3"/>
          <p:cNvSpPr/>
          <p:nvPr/>
        </p:nvSpPr>
        <p:spPr>
          <a:xfrm>
            <a:off x="182880" y="3483210"/>
            <a:ext cx="8757920" cy="158812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spcBef>
                <a:spcPct val="20000"/>
              </a:spcBef>
              <a:buFont typeface="Arial" panose="020B0604020202020204" pitchFamily="34" charset="0"/>
              <a:buChar char="•"/>
            </a:pPr>
            <a:r>
              <a:rPr lang="en-IN" dirty="0"/>
              <a:t>Create an application context where we used framework API </a:t>
            </a:r>
            <a:r>
              <a:rPr lang="en-IN" dirty="0" err="1"/>
              <a:t>ClassPathXmlApplicationContext</a:t>
            </a:r>
            <a:r>
              <a:rPr lang="en-IN" dirty="0"/>
              <a:t>().</a:t>
            </a:r>
          </a:p>
          <a:p>
            <a:pPr marL="342900" indent="-342900">
              <a:spcBef>
                <a:spcPct val="20000"/>
              </a:spcBef>
              <a:buFont typeface="Arial" panose="020B0604020202020204" pitchFamily="34" charset="0"/>
              <a:buChar char="•"/>
            </a:pPr>
            <a:r>
              <a:rPr lang="en-IN" dirty="0"/>
              <a:t>This API loads beans configuration file and eventually based on the provided API, </a:t>
            </a:r>
          </a:p>
          <a:p>
            <a:pPr>
              <a:spcBef>
                <a:spcPct val="20000"/>
              </a:spcBef>
            </a:pPr>
            <a:r>
              <a:rPr lang="en-IN" dirty="0"/>
              <a:t>      it takes care of creating and initializing all the objects, i.e. beans mentioned in the     	configuration file.</a:t>
            </a:r>
          </a:p>
        </p:txBody>
      </p:sp>
      <p:sp>
        <p:nvSpPr>
          <p:cNvPr id="5" name="Rectangle 4"/>
          <p:cNvSpPr/>
          <p:nvPr/>
        </p:nvSpPr>
        <p:spPr>
          <a:xfrm>
            <a:off x="182880" y="5189868"/>
            <a:ext cx="875792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IN" dirty="0"/>
              <a:t>Get the required bean using </a:t>
            </a:r>
            <a:r>
              <a:rPr lang="en-IN" dirty="0" err="1"/>
              <a:t>getBean</a:t>
            </a:r>
            <a:r>
              <a:rPr lang="en-IN" dirty="0"/>
              <a:t>() method of the created context. </a:t>
            </a:r>
          </a:p>
          <a:p>
            <a:pPr marL="285750" indent="-285750">
              <a:buFont typeface="Arial" panose="020B0604020202020204" pitchFamily="34" charset="0"/>
              <a:buChar char="•"/>
            </a:pPr>
            <a:r>
              <a:rPr lang="en-IN" dirty="0"/>
              <a:t>This method uses bean ID to return a generic object, which finally can be casted to the actual object. </a:t>
            </a:r>
          </a:p>
          <a:p>
            <a:pPr marL="285750" indent="-285750">
              <a:buFont typeface="Arial" panose="020B0604020202020204" pitchFamily="34" charset="0"/>
              <a:buChar char="•"/>
            </a:pPr>
            <a:r>
              <a:rPr lang="en-IN" dirty="0"/>
              <a:t>Once you have an object, you can use this object to call any class method.</a:t>
            </a:r>
          </a:p>
        </p:txBody>
      </p:sp>
    </p:spTree>
    <p:extLst>
      <p:ext uri="{BB962C8B-B14F-4D97-AF65-F5344CB8AC3E}">
        <p14:creationId xmlns:p14="http://schemas.microsoft.com/office/powerpoint/2010/main" val="4229730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pPr eaLnBrk="1" hangingPunct="1"/>
            <a:r>
              <a:rPr lang="en-US" altLang="en-US" dirty="0"/>
              <a:t>Core Spring</a:t>
            </a:r>
          </a:p>
        </p:txBody>
      </p:sp>
      <p:sp>
        <p:nvSpPr>
          <p:cNvPr id="62467" name="Rectangle 3"/>
          <p:cNvSpPr>
            <a:spLocks noGrp="1"/>
          </p:cNvSpPr>
          <p:nvPr>
            <p:ph type="body" idx="1"/>
          </p:nvPr>
        </p:nvSpPr>
        <p:spPr>
          <a:xfrm>
            <a:off x="457200" y="1371600"/>
            <a:ext cx="8229600" cy="5257800"/>
          </a:xfrm>
        </p:spPr>
        <p:txBody>
          <a:bodyPr/>
          <a:lstStyle/>
          <a:p>
            <a:pPr eaLnBrk="1" hangingPunct="1"/>
            <a:r>
              <a:rPr lang="en-US" altLang="en-US" dirty="0"/>
              <a:t>The Core Spring can be thought of a </a:t>
            </a:r>
            <a:r>
              <a:rPr lang="en-US" altLang="en-US" b="1" i="1" dirty="0"/>
              <a:t>Framework</a:t>
            </a:r>
            <a:r>
              <a:rPr lang="en-US" altLang="en-US" dirty="0"/>
              <a:t> and a </a:t>
            </a:r>
            <a:r>
              <a:rPr lang="en-US" altLang="en-US" b="1" i="1" dirty="0"/>
              <a:t>Container</a:t>
            </a:r>
            <a:r>
              <a:rPr lang="en-US" altLang="en-US" dirty="0"/>
              <a:t> for managing </a:t>
            </a:r>
            <a:r>
              <a:rPr lang="en-US" altLang="en-US" b="1" i="1" dirty="0"/>
              <a:t>Business Objects</a:t>
            </a:r>
            <a:r>
              <a:rPr lang="en-US" altLang="en-US" dirty="0"/>
              <a:t> and their relationship. </a:t>
            </a:r>
          </a:p>
          <a:p>
            <a:pPr eaLnBrk="1" hangingPunct="1"/>
            <a:endParaRPr lang="en-US" altLang="en-US" dirty="0"/>
          </a:p>
          <a:p>
            <a:pPr eaLnBrk="1" hangingPunct="1"/>
            <a:r>
              <a:rPr lang="en-US" altLang="en-US" dirty="0"/>
              <a:t>The Beauty of the Framework is that, in most of the times we don't need to depend on Spring specific Classes and Interfaces. </a:t>
            </a:r>
          </a:p>
          <a:p>
            <a:pPr lvl="1" eaLnBrk="1" hangingPunct="1"/>
            <a:r>
              <a:rPr lang="en-US" altLang="en-US" sz="1800" dirty="0"/>
              <a:t>This is unlike other Frameworks, where they will force the Client Applications to depend on their propriety Implementations </a:t>
            </a:r>
          </a:p>
          <a:p>
            <a:pPr eaLnBrk="1" hangingPunct="1"/>
            <a:endParaRPr lang="en-US" altLang="en-US" dirty="0"/>
          </a:p>
          <a:p>
            <a:pPr eaLnBrk="1" hangingPunct="1"/>
            <a:r>
              <a:rPr lang="en-US" altLang="en-US" dirty="0"/>
              <a:t>Business Components  in Spring are </a:t>
            </a:r>
            <a:r>
              <a:rPr lang="en-US" altLang="en-US" b="1" i="1" dirty="0"/>
              <a:t>POJO</a:t>
            </a:r>
            <a:r>
              <a:rPr lang="en-US" altLang="en-US" dirty="0"/>
              <a:t> (Plain Old Java Object) or </a:t>
            </a:r>
            <a:r>
              <a:rPr lang="en-US" altLang="en-US" b="1" i="1" dirty="0"/>
              <a:t>POJI</a:t>
            </a:r>
            <a:r>
              <a:rPr lang="en-US" altLang="en-US" dirty="0"/>
              <a:t> (Plain Old Java Interface)</a:t>
            </a:r>
          </a:p>
          <a:p>
            <a:pPr eaLnBrk="1" hangingPunct="1"/>
            <a:endParaRPr lang="en-US" altLang="en-US" dirty="0"/>
          </a:p>
        </p:txBody>
      </p:sp>
    </p:spTree>
    <p:extLst>
      <p:ext uri="{BB962C8B-B14F-4D97-AF65-F5344CB8AC3E}">
        <p14:creationId xmlns:p14="http://schemas.microsoft.com/office/powerpoint/2010/main" val="1158016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pPr eaLnBrk="1" hangingPunct="1"/>
            <a:r>
              <a:rPr lang="en-US" altLang="en-US" dirty="0" err="1"/>
              <a:t>BeanFactory</a:t>
            </a:r>
            <a:r>
              <a:rPr lang="en-US" altLang="en-US" dirty="0"/>
              <a:t> Vs </a:t>
            </a:r>
            <a:r>
              <a:rPr lang="en-US" altLang="en-US" dirty="0" err="1"/>
              <a:t>ApplicationContext</a:t>
            </a:r>
            <a:endParaRPr lang="en-US" altLang="en-US" dirty="0"/>
          </a:p>
        </p:txBody>
      </p:sp>
      <p:sp>
        <p:nvSpPr>
          <p:cNvPr id="63491" name="Rectangle 3"/>
          <p:cNvSpPr>
            <a:spLocks noGrp="1"/>
          </p:cNvSpPr>
          <p:nvPr>
            <p:ph type="body" idx="1"/>
          </p:nvPr>
        </p:nvSpPr>
        <p:spPr/>
        <p:txBody>
          <a:bodyPr>
            <a:normAutofit lnSpcReduction="10000"/>
          </a:bodyPr>
          <a:lstStyle/>
          <a:p>
            <a:pPr eaLnBrk="1" hangingPunct="1"/>
            <a:r>
              <a:rPr lang="en-US" altLang="en-US" dirty="0"/>
              <a:t>There are two ways in which clients can use the functionality of the Spring Framework:</a:t>
            </a:r>
          </a:p>
          <a:p>
            <a:pPr lvl="1" eaLnBrk="1" hangingPunct="1"/>
            <a:r>
              <a:rPr lang="en-US" altLang="en-US" sz="1800" dirty="0">
                <a:solidFill>
                  <a:srgbClr val="C00000"/>
                </a:solidFill>
              </a:rPr>
              <a:t> </a:t>
            </a:r>
            <a:r>
              <a:rPr lang="en-US" altLang="en-US" sz="1800" b="1" dirty="0" err="1">
                <a:solidFill>
                  <a:srgbClr val="C00000"/>
                </a:solidFill>
              </a:rPr>
              <a:t>BeanFactory</a:t>
            </a:r>
            <a:r>
              <a:rPr lang="en-US" altLang="en-US" sz="1800" dirty="0">
                <a:solidFill>
                  <a:srgbClr val="C00000"/>
                </a:solidFill>
              </a:rPr>
              <a:t> </a:t>
            </a:r>
          </a:p>
          <a:p>
            <a:pPr lvl="1" eaLnBrk="1" hangingPunct="1"/>
            <a:r>
              <a:rPr lang="en-US" altLang="en-US" sz="1800" dirty="0">
                <a:solidFill>
                  <a:srgbClr val="C00000"/>
                </a:solidFill>
              </a:rPr>
              <a:t> </a:t>
            </a:r>
            <a:r>
              <a:rPr lang="en-US" altLang="en-US" sz="1800" b="1" dirty="0" err="1">
                <a:solidFill>
                  <a:srgbClr val="C00000"/>
                </a:solidFill>
              </a:rPr>
              <a:t>ApplicationContext</a:t>
            </a:r>
            <a:endParaRPr lang="en-US" altLang="en-US" sz="1800" dirty="0">
              <a:solidFill>
                <a:srgbClr val="C00000"/>
              </a:solidFill>
            </a:endParaRPr>
          </a:p>
          <a:p>
            <a:pPr eaLnBrk="1" hangingPunct="1"/>
            <a:endParaRPr lang="en-US" altLang="en-US" dirty="0"/>
          </a:p>
          <a:p>
            <a:pPr eaLnBrk="1" hangingPunct="1"/>
            <a:r>
              <a:rPr lang="en-US" altLang="en-US" dirty="0"/>
              <a:t>Two of the most fundamental and important packages in Spring are:</a:t>
            </a:r>
          </a:p>
          <a:p>
            <a:pPr lvl="1" eaLnBrk="1" hangingPunct="1"/>
            <a:r>
              <a:rPr lang="en-US" altLang="en-US" sz="1800" b="1" dirty="0" err="1"/>
              <a:t>org.springframework.beans</a:t>
            </a:r>
            <a:r>
              <a:rPr lang="en-US" altLang="en-US" sz="1800" dirty="0"/>
              <a:t> </a:t>
            </a:r>
          </a:p>
          <a:p>
            <a:pPr lvl="1" eaLnBrk="1" hangingPunct="1"/>
            <a:r>
              <a:rPr lang="en-US" altLang="en-US" sz="1800" b="1" dirty="0" err="1"/>
              <a:t>org.springframework.context</a:t>
            </a:r>
            <a:endParaRPr lang="en-US" altLang="en-US" sz="1800" b="1" dirty="0"/>
          </a:p>
          <a:p>
            <a:pPr lvl="1" eaLnBrk="1" hangingPunct="1">
              <a:buFont typeface="Arial" charset="0"/>
              <a:buNone/>
            </a:pPr>
            <a:endParaRPr lang="en-US" altLang="en-US" sz="1800" dirty="0"/>
          </a:p>
          <a:p>
            <a:pPr eaLnBrk="1" hangingPunct="1"/>
            <a:r>
              <a:rPr lang="en-US" altLang="en-US" dirty="0"/>
              <a:t>Code in these packages provides the basis for Spring's </a:t>
            </a:r>
            <a:r>
              <a:rPr lang="en-US" altLang="en-US" i="1" dirty="0"/>
              <a:t>Inversion of Control –</a:t>
            </a:r>
            <a:r>
              <a:rPr lang="en-US" altLang="en-US" dirty="0"/>
              <a:t> </a:t>
            </a:r>
            <a:r>
              <a:rPr lang="en-US" altLang="en-US" b="1" dirty="0"/>
              <a:t>IOC </a:t>
            </a:r>
            <a:r>
              <a:rPr lang="en-US" altLang="en-US" dirty="0"/>
              <a:t>(alternately called </a:t>
            </a:r>
            <a:r>
              <a:rPr lang="en-US" altLang="en-US" b="1" i="1" dirty="0">
                <a:solidFill>
                  <a:srgbClr val="C00000"/>
                </a:solidFill>
              </a:rPr>
              <a:t>Dependency Injection</a:t>
            </a:r>
            <a:r>
              <a:rPr lang="en-US" altLang="en-US" dirty="0"/>
              <a:t>) features.</a:t>
            </a:r>
          </a:p>
          <a:p>
            <a:pPr eaLnBrk="1" hangingPunct="1">
              <a:buFont typeface="Arial" charset="0"/>
              <a:buNone/>
            </a:pPr>
            <a:endParaRPr lang="en-US" altLang="en-US" dirty="0"/>
          </a:p>
          <a:p>
            <a:pPr eaLnBrk="1" hangingPunct="1"/>
            <a:r>
              <a:rPr lang="en-US" altLang="en-US" dirty="0"/>
              <a:t>The </a:t>
            </a:r>
            <a:r>
              <a:rPr lang="en-US" altLang="en-US" b="1" dirty="0" err="1">
                <a:solidFill>
                  <a:srgbClr val="C00000"/>
                </a:solidFill>
              </a:rPr>
              <a:t>BeanFactory</a:t>
            </a:r>
            <a:r>
              <a:rPr lang="en-US" altLang="en-US" dirty="0"/>
              <a:t> provides an advanced configuration mechanism - capable of managing beans (objects) of any nature, using potentially any kind of storage facility. </a:t>
            </a:r>
          </a:p>
          <a:p>
            <a:pPr eaLnBrk="1" hangingPunct="1">
              <a:buFont typeface="Arial" charset="0"/>
              <a:buNone/>
            </a:pPr>
            <a:endParaRPr lang="en-US" altLang="en-US" dirty="0"/>
          </a:p>
        </p:txBody>
      </p:sp>
    </p:spTree>
    <p:extLst>
      <p:ext uri="{BB962C8B-B14F-4D97-AF65-F5344CB8AC3E}">
        <p14:creationId xmlns:p14="http://schemas.microsoft.com/office/powerpoint/2010/main" val="2975908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pPr eaLnBrk="1" hangingPunct="1"/>
            <a:r>
              <a:rPr lang="en-US" altLang="en-US" dirty="0" err="1"/>
              <a:t>BeanFactory</a:t>
            </a:r>
            <a:r>
              <a:rPr lang="en-US" altLang="en-US" dirty="0"/>
              <a:t> Vs </a:t>
            </a:r>
            <a:r>
              <a:rPr lang="en-US" altLang="en-US" dirty="0" err="1"/>
              <a:t>ApplicationContext</a:t>
            </a:r>
            <a:endParaRPr lang="en-US" altLang="en-US" dirty="0"/>
          </a:p>
        </p:txBody>
      </p:sp>
      <p:sp>
        <p:nvSpPr>
          <p:cNvPr id="64515" name="Rectangle 3"/>
          <p:cNvSpPr>
            <a:spLocks noGrp="1"/>
          </p:cNvSpPr>
          <p:nvPr>
            <p:ph type="body" idx="1"/>
          </p:nvPr>
        </p:nvSpPr>
        <p:spPr/>
        <p:txBody>
          <a:bodyPr/>
          <a:lstStyle/>
          <a:p>
            <a:pPr eaLnBrk="1" hangingPunct="1"/>
            <a:r>
              <a:rPr lang="en-US" altLang="en-US" dirty="0"/>
              <a:t>The </a:t>
            </a:r>
            <a:r>
              <a:rPr lang="en-US" altLang="en-US" b="1" dirty="0" err="1">
                <a:solidFill>
                  <a:srgbClr val="C00000"/>
                </a:solidFill>
              </a:rPr>
              <a:t>ApplicationContext</a:t>
            </a:r>
            <a:r>
              <a:rPr lang="en-US" altLang="en-US" dirty="0"/>
              <a:t> builds on top of the </a:t>
            </a:r>
            <a:r>
              <a:rPr lang="en-US" altLang="en-US" b="1" dirty="0" err="1"/>
              <a:t>BeanFactory</a:t>
            </a:r>
            <a:r>
              <a:rPr lang="en-US" altLang="en-US" b="1" dirty="0"/>
              <a:t> </a:t>
            </a:r>
            <a:r>
              <a:rPr lang="en-US" altLang="en-US" dirty="0"/>
              <a:t>and adds other functionality such as : </a:t>
            </a:r>
          </a:p>
          <a:p>
            <a:pPr lvl="1" eaLnBrk="1" hangingPunct="1"/>
            <a:r>
              <a:rPr lang="en-US" altLang="en-US" sz="1800" dirty="0"/>
              <a:t>easier integration with Springs AOP features</a:t>
            </a:r>
          </a:p>
          <a:p>
            <a:pPr lvl="1" eaLnBrk="1" hangingPunct="1"/>
            <a:r>
              <a:rPr lang="en-US" altLang="en-US" sz="1800" dirty="0"/>
              <a:t>message resource handling (for use in internationalization)</a:t>
            </a:r>
          </a:p>
          <a:p>
            <a:pPr lvl="1" eaLnBrk="1" hangingPunct="1"/>
            <a:r>
              <a:rPr lang="en-US" altLang="en-US" sz="1800" dirty="0"/>
              <a:t>event propagation </a:t>
            </a:r>
          </a:p>
          <a:p>
            <a:pPr lvl="1" eaLnBrk="1" hangingPunct="1"/>
            <a:r>
              <a:rPr lang="en-US" altLang="en-US" sz="1800" dirty="0"/>
              <a:t>declarative mechanisms to create the </a:t>
            </a:r>
            <a:r>
              <a:rPr lang="en-US" altLang="en-US" sz="1800" dirty="0" err="1"/>
              <a:t>ApplicationContext</a:t>
            </a:r>
            <a:r>
              <a:rPr lang="en-US" altLang="en-US" sz="1800" dirty="0"/>
              <a:t> </a:t>
            </a:r>
          </a:p>
          <a:p>
            <a:pPr lvl="1" eaLnBrk="1" hangingPunct="1"/>
            <a:r>
              <a:rPr lang="en-US" altLang="en-US" sz="1800" dirty="0"/>
              <a:t>application-layer specific contexts such as the </a:t>
            </a:r>
            <a:r>
              <a:rPr lang="en-US" altLang="en-US" sz="1800" dirty="0" err="1"/>
              <a:t>WebApplicationContext</a:t>
            </a:r>
            <a:endParaRPr lang="en-US" altLang="en-US" sz="1800" dirty="0"/>
          </a:p>
          <a:p>
            <a:pPr eaLnBrk="1" hangingPunct="1"/>
            <a:endParaRPr lang="en-US" altLang="en-US" dirty="0"/>
          </a:p>
          <a:p>
            <a:pPr eaLnBrk="1" hangingPunct="1"/>
            <a:r>
              <a:rPr lang="en-US" altLang="en-US" dirty="0"/>
              <a:t>In short, </a:t>
            </a:r>
          </a:p>
          <a:p>
            <a:pPr lvl="1" eaLnBrk="1" hangingPunct="1"/>
            <a:r>
              <a:rPr lang="en-US" altLang="en-US" sz="1800" dirty="0"/>
              <a:t>the </a:t>
            </a:r>
            <a:r>
              <a:rPr lang="en-US" altLang="en-US" sz="1800" dirty="0" err="1"/>
              <a:t>BeanFactory</a:t>
            </a:r>
            <a:r>
              <a:rPr lang="en-US" altLang="en-US" sz="1800" dirty="0"/>
              <a:t> provides the configuration framework and basic functionality</a:t>
            </a:r>
          </a:p>
          <a:p>
            <a:pPr lvl="1" eaLnBrk="1" hangingPunct="1"/>
            <a:r>
              <a:rPr lang="en-US" altLang="en-US" sz="1800" dirty="0"/>
              <a:t>the </a:t>
            </a:r>
            <a:r>
              <a:rPr lang="en-US" altLang="en-US" sz="1800" dirty="0" err="1"/>
              <a:t>ApplicationContext</a:t>
            </a:r>
            <a:r>
              <a:rPr lang="en-US" altLang="en-US" sz="1800" dirty="0"/>
              <a:t> adds enhanced capabilities to it, some of them perhaps more J2EE and enterprise-centric. </a:t>
            </a:r>
          </a:p>
          <a:p>
            <a:pPr eaLnBrk="1" hangingPunct="1">
              <a:buFont typeface="Arial" charset="0"/>
              <a:buNone/>
            </a:pPr>
            <a:endParaRPr lang="en-US" altLang="en-US" dirty="0"/>
          </a:p>
        </p:txBody>
      </p:sp>
    </p:spTree>
    <p:extLst>
      <p:ext uri="{BB962C8B-B14F-4D97-AF65-F5344CB8AC3E}">
        <p14:creationId xmlns:p14="http://schemas.microsoft.com/office/powerpoint/2010/main" val="2962973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pPr eaLnBrk="1" hangingPunct="1"/>
            <a:r>
              <a:rPr lang="en-US" altLang="en-US" dirty="0"/>
              <a:t>Spring Core API</a:t>
            </a:r>
          </a:p>
        </p:txBody>
      </p:sp>
      <p:sp>
        <p:nvSpPr>
          <p:cNvPr id="65539" name="Rectangle 3"/>
          <p:cNvSpPr>
            <a:spLocks noGrp="1"/>
          </p:cNvSpPr>
          <p:nvPr>
            <p:ph type="body" idx="1"/>
          </p:nvPr>
        </p:nvSpPr>
        <p:spPr/>
        <p:txBody>
          <a:bodyPr/>
          <a:lstStyle/>
          <a:p>
            <a:pPr eaLnBrk="1" hangingPunct="1"/>
            <a:r>
              <a:rPr lang="en-US" altLang="en-US" dirty="0"/>
              <a:t>The </a:t>
            </a:r>
            <a:r>
              <a:rPr lang="en-US" altLang="en-US" b="1" i="1" dirty="0"/>
              <a:t>Core API</a:t>
            </a:r>
            <a:r>
              <a:rPr lang="en-US" altLang="en-US" dirty="0"/>
              <a:t> in Spring is very limited and it generally involves in:</a:t>
            </a:r>
          </a:p>
          <a:p>
            <a:pPr lvl="1" eaLnBrk="1" hangingPunct="1"/>
            <a:r>
              <a:rPr lang="en-US" altLang="en-US" sz="1800" dirty="0"/>
              <a:t> </a:t>
            </a:r>
            <a:r>
              <a:rPr lang="en-US" altLang="en-US" sz="1800" b="1" i="1" dirty="0"/>
              <a:t>Configuring</a:t>
            </a:r>
            <a:endParaRPr lang="en-US" altLang="en-US" sz="1800" dirty="0"/>
          </a:p>
          <a:p>
            <a:pPr lvl="1" eaLnBrk="1" hangingPunct="1"/>
            <a:r>
              <a:rPr lang="en-US" altLang="en-US" sz="1800" b="1" i="1" dirty="0"/>
              <a:t>Creating</a:t>
            </a:r>
            <a:r>
              <a:rPr lang="en-US" altLang="en-US" sz="1800" dirty="0"/>
              <a:t> </a:t>
            </a:r>
          </a:p>
          <a:p>
            <a:pPr lvl="1" eaLnBrk="1" hangingPunct="1"/>
            <a:r>
              <a:rPr lang="en-US" altLang="en-US" sz="1800" dirty="0"/>
              <a:t>and </a:t>
            </a:r>
            <a:r>
              <a:rPr lang="en-US" altLang="en-US" sz="1800" b="1" i="1" dirty="0"/>
              <a:t>Making Associations</a:t>
            </a:r>
            <a:r>
              <a:rPr lang="en-US" altLang="en-US" sz="1800" dirty="0"/>
              <a:t> </a:t>
            </a:r>
          </a:p>
          <a:p>
            <a:pPr eaLnBrk="1" hangingPunct="1">
              <a:buFont typeface="Arial" charset="0"/>
              <a:buNone/>
            </a:pPr>
            <a:r>
              <a:rPr lang="en-US" altLang="en-US" dirty="0"/>
              <a:t>    between various </a:t>
            </a:r>
            <a:r>
              <a:rPr lang="en-US" altLang="en-US" b="1" i="1" dirty="0"/>
              <a:t>Business Components</a:t>
            </a:r>
            <a:r>
              <a:rPr lang="en-US" altLang="en-US" dirty="0"/>
              <a:t>. </a:t>
            </a:r>
          </a:p>
          <a:p>
            <a:pPr eaLnBrk="1" hangingPunct="1">
              <a:buFont typeface="Arial" charset="0"/>
              <a:buNone/>
            </a:pPr>
            <a:endParaRPr lang="en-US" altLang="en-US" dirty="0"/>
          </a:p>
          <a:p>
            <a:pPr eaLnBrk="1" hangingPunct="1"/>
            <a:r>
              <a:rPr lang="en-US" altLang="en-US" dirty="0"/>
              <a:t>Spring refers to these Business Components as </a:t>
            </a:r>
            <a:r>
              <a:rPr lang="en-US" altLang="en-US" b="1" i="1" dirty="0">
                <a:solidFill>
                  <a:srgbClr val="C00000"/>
                </a:solidFill>
              </a:rPr>
              <a:t>Beans</a:t>
            </a:r>
            <a:r>
              <a:rPr lang="en-US" altLang="en-US" dirty="0"/>
              <a:t>. </a:t>
            </a:r>
          </a:p>
          <a:p>
            <a:pPr eaLnBrk="1" hangingPunct="1"/>
            <a:endParaRPr lang="en-US" altLang="en-US" dirty="0"/>
          </a:p>
          <a:p>
            <a:pPr eaLnBrk="1" hangingPunct="1"/>
            <a:r>
              <a:rPr lang="en-US" altLang="en-US" dirty="0"/>
              <a:t>The following are the Core Classes or the Interfaces that are available in the Spring for achieving the goal. </a:t>
            </a:r>
          </a:p>
          <a:p>
            <a:pPr lvl="1" eaLnBrk="1" hangingPunct="1"/>
            <a:r>
              <a:rPr lang="en-US" altLang="en-US" sz="1800" b="1" dirty="0">
                <a:solidFill>
                  <a:srgbClr val="C00000"/>
                </a:solidFill>
              </a:rPr>
              <a:t>Resource </a:t>
            </a:r>
          </a:p>
          <a:p>
            <a:pPr lvl="1" eaLnBrk="1" hangingPunct="1"/>
            <a:r>
              <a:rPr lang="en-US" altLang="en-US" sz="1800" b="1" dirty="0" err="1">
                <a:solidFill>
                  <a:srgbClr val="C00000"/>
                </a:solidFill>
              </a:rPr>
              <a:t>BeanFactory</a:t>
            </a:r>
            <a:r>
              <a:rPr lang="en-US" altLang="en-US" sz="1800" b="1" dirty="0">
                <a:solidFill>
                  <a:srgbClr val="C00000"/>
                </a:solidFill>
              </a:rPr>
              <a:t> </a:t>
            </a:r>
          </a:p>
          <a:p>
            <a:pPr lvl="1" eaLnBrk="1" hangingPunct="1"/>
            <a:endParaRPr lang="en-US" altLang="en-US" sz="1800" dirty="0"/>
          </a:p>
        </p:txBody>
      </p:sp>
    </p:spTree>
    <p:extLst>
      <p:ext uri="{BB962C8B-B14F-4D97-AF65-F5344CB8AC3E}">
        <p14:creationId xmlns:p14="http://schemas.microsoft.com/office/powerpoint/2010/main" val="3668115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pPr eaLnBrk="1" hangingPunct="1"/>
            <a:r>
              <a:rPr lang="en-US" altLang="en-US"/>
              <a:t>Resource</a:t>
            </a:r>
          </a:p>
        </p:txBody>
      </p:sp>
      <p:sp>
        <p:nvSpPr>
          <p:cNvPr id="66563" name="Rectangle 3"/>
          <p:cNvSpPr>
            <a:spLocks noGrp="1"/>
          </p:cNvSpPr>
          <p:nvPr>
            <p:ph type="body" idx="1"/>
          </p:nvPr>
        </p:nvSpPr>
        <p:spPr>
          <a:xfrm>
            <a:off x="457200" y="1295400"/>
            <a:ext cx="8229600" cy="4953000"/>
          </a:xfrm>
        </p:spPr>
        <p:txBody>
          <a:bodyPr>
            <a:normAutofit fontScale="92500"/>
          </a:bodyPr>
          <a:lstStyle/>
          <a:p>
            <a:pPr eaLnBrk="1" hangingPunct="1"/>
            <a:r>
              <a:rPr lang="en-US" altLang="en-US" sz="2200" dirty="0"/>
              <a:t>Interface for a resource descriptor that abstracts from the actual type of underlying resource, such as a file or class path resource</a:t>
            </a:r>
          </a:p>
          <a:p>
            <a:pPr eaLnBrk="1" hangingPunct="1">
              <a:buFont typeface="Arial" charset="0"/>
              <a:buNone/>
            </a:pPr>
            <a:endParaRPr lang="en-US" altLang="en-US" sz="2200" dirty="0"/>
          </a:p>
          <a:p>
            <a:pPr eaLnBrk="1" hangingPunct="1"/>
            <a:r>
              <a:rPr lang="en-US" altLang="en-US" sz="2200" dirty="0"/>
              <a:t>Package : </a:t>
            </a:r>
            <a:r>
              <a:rPr lang="en-US" altLang="en-US" sz="2200" b="1" dirty="0">
                <a:solidFill>
                  <a:srgbClr val="C00000"/>
                </a:solidFill>
              </a:rPr>
              <a:t>org.springframework.core.io </a:t>
            </a:r>
          </a:p>
          <a:p>
            <a:pPr eaLnBrk="1" hangingPunct="1"/>
            <a:endParaRPr lang="en-US" altLang="en-US" sz="2200" b="1" dirty="0"/>
          </a:p>
          <a:p>
            <a:pPr eaLnBrk="1" hangingPunct="1"/>
            <a:r>
              <a:rPr lang="en-US" altLang="en-US" sz="2200" dirty="0"/>
              <a:t>Various classes which provide concrete implementation of ‘</a:t>
            </a:r>
            <a:r>
              <a:rPr lang="en-US" altLang="en-US" sz="2200" dirty="0" err="1"/>
              <a:t>Resource’are</a:t>
            </a:r>
            <a:r>
              <a:rPr lang="en-US" altLang="en-US" sz="2200" dirty="0"/>
              <a:t>:</a:t>
            </a:r>
          </a:p>
          <a:p>
            <a:pPr lvl="1" eaLnBrk="1" hangingPunct="1"/>
            <a:r>
              <a:rPr lang="en-US" altLang="en-US" sz="2200" dirty="0" err="1"/>
              <a:t>FileSystemResource</a:t>
            </a:r>
            <a:endParaRPr lang="en-US" altLang="en-US" sz="2200" dirty="0"/>
          </a:p>
          <a:p>
            <a:pPr lvl="1" eaLnBrk="1" hangingPunct="1"/>
            <a:r>
              <a:rPr lang="en-US" altLang="en-US" sz="2200" dirty="0"/>
              <a:t> </a:t>
            </a:r>
            <a:r>
              <a:rPr lang="en-US" altLang="en-US" sz="2200" dirty="0" err="1"/>
              <a:t>ClassPathResource</a:t>
            </a:r>
            <a:endParaRPr lang="en-US" altLang="en-US" sz="2200" dirty="0"/>
          </a:p>
          <a:p>
            <a:pPr lvl="1" eaLnBrk="1" hangingPunct="1"/>
            <a:r>
              <a:rPr lang="en-US" altLang="en-US" sz="2200" dirty="0"/>
              <a:t> </a:t>
            </a:r>
            <a:r>
              <a:rPr lang="en-US" altLang="en-US" sz="2200" dirty="0" err="1"/>
              <a:t>UrlResource</a:t>
            </a:r>
            <a:endParaRPr lang="en-US" altLang="en-US" sz="2200" dirty="0"/>
          </a:p>
          <a:p>
            <a:pPr lvl="1" eaLnBrk="1" hangingPunct="1"/>
            <a:r>
              <a:rPr lang="en-US" altLang="en-US" sz="2200" dirty="0" err="1"/>
              <a:t>ByteArrayResource</a:t>
            </a:r>
            <a:endParaRPr lang="en-US" altLang="en-US" sz="2200" dirty="0"/>
          </a:p>
          <a:p>
            <a:pPr lvl="1" eaLnBrk="1" hangingPunct="1"/>
            <a:r>
              <a:rPr lang="en-US" altLang="en-US" sz="2200" dirty="0" err="1"/>
              <a:t>InputStreamResource</a:t>
            </a:r>
            <a:endParaRPr lang="en-US" altLang="en-US" sz="2200" dirty="0"/>
          </a:p>
          <a:p>
            <a:pPr lvl="1" eaLnBrk="1" hangingPunct="1"/>
            <a:r>
              <a:rPr lang="en-US" altLang="en-US" sz="2200" dirty="0" err="1"/>
              <a:t>ServletContextResource</a:t>
            </a:r>
            <a:endParaRPr lang="en-US" altLang="en-US" sz="2200" dirty="0"/>
          </a:p>
          <a:p>
            <a:pPr lvl="1" eaLnBrk="1" hangingPunct="1">
              <a:buFont typeface="Arial" charset="0"/>
              <a:buNone/>
            </a:pPr>
            <a:endParaRPr lang="en-US" altLang="en-US" sz="2200" dirty="0"/>
          </a:p>
        </p:txBody>
      </p:sp>
    </p:spTree>
    <p:extLst>
      <p:ext uri="{BB962C8B-B14F-4D97-AF65-F5344CB8AC3E}">
        <p14:creationId xmlns:p14="http://schemas.microsoft.com/office/powerpoint/2010/main" val="175391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Resource – Sample Code</a:t>
            </a:r>
          </a:p>
        </p:txBody>
      </p:sp>
      <p:sp>
        <p:nvSpPr>
          <p:cNvPr id="67587" name="Content Placeholder 2"/>
          <p:cNvSpPr>
            <a:spLocks noGrp="1"/>
          </p:cNvSpPr>
          <p:nvPr>
            <p:ph idx="1"/>
          </p:nvPr>
        </p:nvSpPr>
        <p:spPr/>
        <p:txBody>
          <a:bodyPr/>
          <a:lstStyle/>
          <a:p>
            <a:pPr eaLnBrk="1" hangingPunct="1">
              <a:buFont typeface="Arial" charset="0"/>
              <a:buNone/>
            </a:pPr>
            <a:endParaRPr lang="en-US" altLang="en-US" sz="2200" dirty="0"/>
          </a:p>
          <a:p>
            <a:pPr eaLnBrk="1" hangingPunct="1"/>
            <a:r>
              <a:rPr lang="en-US" altLang="en-US" sz="2200" u="sng" dirty="0"/>
              <a:t>Example</a:t>
            </a:r>
          </a:p>
          <a:p>
            <a:pPr marL="0" indent="0" eaLnBrk="1" hangingPunct="1">
              <a:buNone/>
            </a:pPr>
            <a:r>
              <a:rPr lang="en-US" altLang="en-US" sz="2200" dirty="0"/>
              <a:t>String </a:t>
            </a:r>
            <a:r>
              <a:rPr lang="en-US" altLang="en-US" sz="2200" dirty="0" err="1"/>
              <a:t>xmlFile</a:t>
            </a:r>
            <a:r>
              <a:rPr lang="en-US" altLang="en-US" sz="2200" dirty="0"/>
              <a:t> = "./resources/myXml.xml");</a:t>
            </a:r>
          </a:p>
          <a:p>
            <a:pPr>
              <a:buFont typeface="Arial" charset="0"/>
              <a:buNone/>
            </a:pPr>
            <a:r>
              <a:rPr lang="en-US" altLang="en-US" sz="2200" dirty="0"/>
              <a:t>Resource </a:t>
            </a:r>
            <a:r>
              <a:rPr lang="en-US" altLang="en-US" sz="2200" dirty="0" err="1"/>
              <a:t>xmlResource</a:t>
            </a:r>
            <a:r>
              <a:rPr lang="en-US" altLang="en-US" sz="2200" dirty="0"/>
              <a:t> = new </a:t>
            </a:r>
            <a:r>
              <a:rPr lang="en-US" altLang="en-US" sz="2200" dirty="0" err="1"/>
              <a:t>FileSystemResource</a:t>
            </a:r>
            <a:r>
              <a:rPr lang="en-US" altLang="en-US" sz="2200" dirty="0"/>
              <a:t>(</a:t>
            </a:r>
            <a:r>
              <a:rPr lang="en-US" altLang="en-US" sz="2200" dirty="0" err="1"/>
              <a:t>xmlFile</a:t>
            </a:r>
            <a:r>
              <a:rPr lang="en-US" altLang="en-US" sz="2200" dirty="0"/>
              <a:t>); </a:t>
            </a:r>
          </a:p>
          <a:p>
            <a:pPr lvl="1" eaLnBrk="1" hangingPunct="1"/>
            <a:endParaRPr lang="en-US" altLang="en-US" sz="2400" dirty="0"/>
          </a:p>
          <a:p>
            <a:endParaRPr lang="en-US" altLang="en-US" dirty="0"/>
          </a:p>
        </p:txBody>
      </p:sp>
    </p:spTree>
    <p:extLst>
      <p:ext uri="{BB962C8B-B14F-4D97-AF65-F5344CB8AC3E}">
        <p14:creationId xmlns:p14="http://schemas.microsoft.com/office/powerpoint/2010/main" val="2524770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pPr eaLnBrk="1" hangingPunct="1"/>
            <a:r>
              <a:rPr lang="en-US" altLang="en-US" dirty="0"/>
              <a:t>Bean Factory</a:t>
            </a:r>
          </a:p>
        </p:txBody>
      </p:sp>
      <p:sp>
        <p:nvSpPr>
          <p:cNvPr id="68611" name="Rectangle 3"/>
          <p:cNvSpPr>
            <a:spLocks noGrp="1"/>
          </p:cNvSpPr>
          <p:nvPr>
            <p:ph type="body" idx="1"/>
          </p:nvPr>
        </p:nvSpPr>
        <p:spPr/>
        <p:txBody>
          <a:bodyPr/>
          <a:lstStyle/>
          <a:p>
            <a:pPr eaLnBrk="1" hangingPunct="1"/>
            <a:r>
              <a:rPr lang="en-US" altLang="en-US" dirty="0"/>
              <a:t>The</a:t>
            </a:r>
            <a:r>
              <a:rPr lang="en-US" altLang="en-US" dirty="0">
                <a:solidFill>
                  <a:srgbClr val="C00000"/>
                </a:solidFill>
              </a:rPr>
              <a:t> </a:t>
            </a:r>
            <a:r>
              <a:rPr lang="en-US" altLang="en-US" b="1" dirty="0" err="1">
                <a:solidFill>
                  <a:srgbClr val="C00000"/>
                </a:solidFill>
              </a:rPr>
              <a:t>BeanFactory</a:t>
            </a:r>
            <a:r>
              <a:rPr lang="en-US" altLang="en-US" dirty="0">
                <a:solidFill>
                  <a:srgbClr val="C00000"/>
                </a:solidFill>
              </a:rPr>
              <a:t> </a:t>
            </a:r>
            <a:r>
              <a:rPr lang="en-US" altLang="en-US" dirty="0"/>
              <a:t>provides an advanced configuration mechanism capable of managing beans (objects) of any nature</a:t>
            </a:r>
          </a:p>
          <a:p>
            <a:pPr eaLnBrk="1" hangingPunct="1"/>
            <a:endParaRPr lang="en-US" altLang="en-US" dirty="0"/>
          </a:p>
          <a:p>
            <a:pPr eaLnBrk="1" hangingPunct="1"/>
            <a:r>
              <a:rPr lang="en-US" altLang="en-US" dirty="0"/>
              <a:t>The </a:t>
            </a:r>
            <a:r>
              <a:rPr lang="en-US" altLang="en-US" b="1" dirty="0" err="1"/>
              <a:t>BeanFactory</a:t>
            </a:r>
            <a:r>
              <a:rPr lang="en-US" altLang="en-US" dirty="0"/>
              <a:t> is the actual </a:t>
            </a:r>
            <a:r>
              <a:rPr lang="en-US" altLang="en-US" b="1" i="1" dirty="0">
                <a:solidFill>
                  <a:srgbClr val="C00000"/>
                </a:solidFill>
              </a:rPr>
              <a:t>container</a:t>
            </a:r>
            <a:r>
              <a:rPr lang="en-US" altLang="en-US" b="1" dirty="0"/>
              <a:t> </a:t>
            </a:r>
            <a:r>
              <a:rPr lang="en-US" altLang="en-US" dirty="0"/>
              <a:t>which instantiates, configures, and manages a number of beans. </a:t>
            </a:r>
          </a:p>
          <a:p>
            <a:pPr lvl="1" eaLnBrk="1" hangingPunct="1"/>
            <a:r>
              <a:rPr lang="en-US" altLang="en-US" sz="1800" dirty="0"/>
              <a:t>These beans typically collaborate with one another, and thus have dependencies between themselves. </a:t>
            </a:r>
          </a:p>
          <a:p>
            <a:pPr lvl="1" eaLnBrk="1" hangingPunct="1"/>
            <a:r>
              <a:rPr lang="en-US" altLang="en-US" sz="1800" dirty="0"/>
              <a:t>These dependencies are reflected in the configuration data used by the </a:t>
            </a:r>
            <a:r>
              <a:rPr lang="en-US" altLang="en-US" sz="1800" dirty="0" err="1"/>
              <a:t>BeanFactory</a:t>
            </a:r>
            <a:r>
              <a:rPr lang="en-US" altLang="en-US" sz="1800" dirty="0"/>
              <a:t> </a:t>
            </a:r>
          </a:p>
          <a:p>
            <a:pPr eaLnBrk="1" hangingPunct="1"/>
            <a:endParaRPr lang="en-US" altLang="en-US" dirty="0"/>
          </a:p>
          <a:p>
            <a:pPr eaLnBrk="1" hangingPunct="1"/>
            <a:r>
              <a:rPr lang="en-US" altLang="en-US" dirty="0"/>
              <a:t>A </a:t>
            </a:r>
            <a:r>
              <a:rPr lang="en-US" altLang="en-US" dirty="0" err="1"/>
              <a:t>BeanFactory</a:t>
            </a:r>
            <a:r>
              <a:rPr lang="en-US" altLang="en-US" dirty="0"/>
              <a:t> is represented by the interface </a:t>
            </a:r>
            <a:r>
              <a:rPr lang="en-US" altLang="en-US" b="1" dirty="0" err="1"/>
              <a:t>org.springframework.beans.factory.BeanFactory</a:t>
            </a:r>
            <a:r>
              <a:rPr lang="en-US" altLang="en-US" dirty="0"/>
              <a:t>, for which there are multiple implementations. </a:t>
            </a:r>
          </a:p>
          <a:p>
            <a:pPr lvl="1" eaLnBrk="1" hangingPunct="1"/>
            <a:r>
              <a:rPr lang="en-US" altLang="en-US" sz="1800" dirty="0"/>
              <a:t>The most commonly used simple </a:t>
            </a:r>
            <a:r>
              <a:rPr lang="en-US" altLang="en-US" sz="1800" dirty="0" err="1"/>
              <a:t>BeanFactory</a:t>
            </a:r>
            <a:r>
              <a:rPr lang="en-US" altLang="en-US" sz="1800" dirty="0"/>
              <a:t> implementation is </a:t>
            </a:r>
            <a:r>
              <a:rPr lang="en-US" altLang="en-US" sz="1800" dirty="0" err="1"/>
              <a:t>org.springframework.beans.factory.xml.</a:t>
            </a:r>
            <a:r>
              <a:rPr lang="en-US" altLang="en-US" sz="1800" b="1" dirty="0" err="1"/>
              <a:t>XmlBeanFactory</a:t>
            </a:r>
            <a:endParaRPr lang="en-US" altLang="en-US" sz="1800" b="1" dirty="0"/>
          </a:p>
        </p:txBody>
      </p:sp>
    </p:spTree>
    <p:extLst>
      <p:ext uri="{BB962C8B-B14F-4D97-AF65-F5344CB8AC3E}">
        <p14:creationId xmlns:p14="http://schemas.microsoft.com/office/powerpoint/2010/main" val="163503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a:solidFill>
                  <a:schemeClr val="tx1"/>
                </a:solidFill>
              </a:rPr>
              <a:t>This module is aimed at :</a:t>
            </a:r>
          </a:p>
          <a:p>
            <a:pPr lvl="1" eaLnBrk="1" hangingPunct="1"/>
            <a:r>
              <a:rPr lang="en-US" altLang="en-US" sz="2200" dirty="0">
                <a:solidFill>
                  <a:schemeClr val="tx1"/>
                </a:solidFill>
              </a:rPr>
              <a:t>Introducing Spring as a  Framework</a:t>
            </a:r>
          </a:p>
          <a:p>
            <a:pPr lvl="1" eaLnBrk="1" hangingPunct="1"/>
            <a:r>
              <a:rPr lang="en-US" altLang="en-US" sz="2200" dirty="0">
                <a:solidFill>
                  <a:schemeClr val="tx1"/>
                </a:solidFill>
              </a:rPr>
              <a:t>Exploring Features of Spring</a:t>
            </a:r>
          </a:p>
          <a:p>
            <a:pPr lvl="1" eaLnBrk="1" hangingPunct="1"/>
            <a:r>
              <a:rPr lang="en-US" altLang="en-US" sz="2200" dirty="0">
                <a:solidFill>
                  <a:schemeClr val="tx1"/>
                </a:solidFill>
              </a:rPr>
              <a:t> Understanding Architecture of Spring</a:t>
            </a:r>
          </a:p>
          <a:p>
            <a:pPr lvl="1" eaLnBrk="1" hangingPunct="1"/>
            <a:r>
              <a:rPr lang="en-US" altLang="en-US" sz="2200" dirty="0">
                <a:solidFill>
                  <a:schemeClr val="tx1"/>
                </a:solidFill>
              </a:rPr>
              <a:t> Various Modules of Spring</a:t>
            </a: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a:solidFill>
                  <a:schemeClr val="tx1"/>
                </a:solidFill>
              </a:rPr>
              <a:t>Objectives</a:t>
            </a:r>
          </a:p>
        </p:txBody>
      </p:sp>
    </p:spTree>
    <p:extLst>
      <p:ext uri="{BB962C8B-B14F-4D97-AF65-F5344CB8AC3E}">
        <p14:creationId xmlns:p14="http://schemas.microsoft.com/office/powerpoint/2010/main" val="1153591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err="1"/>
              <a:t>BeanFactory</a:t>
            </a:r>
            <a:r>
              <a:rPr lang="en-US" altLang="en-US" dirty="0"/>
              <a:t> and Resource Example</a:t>
            </a:r>
          </a:p>
        </p:txBody>
      </p:sp>
      <p:sp>
        <p:nvSpPr>
          <p:cNvPr id="69635" name="Content Placeholder 2"/>
          <p:cNvSpPr>
            <a:spLocks noGrp="1"/>
          </p:cNvSpPr>
          <p:nvPr>
            <p:ph idx="1"/>
          </p:nvPr>
        </p:nvSpPr>
        <p:spPr>
          <a:xfrm>
            <a:off x="289560" y="1222957"/>
            <a:ext cx="8430370" cy="5055923"/>
          </a:xfrm>
        </p:spPr>
        <p:txBody>
          <a:bodyPr/>
          <a:lstStyle/>
          <a:p>
            <a:pPr>
              <a:buFont typeface="Arial" charset="0"/>
              <a:buNone/>
            </a:pPr>
            <a:r>
              <a:rPr lang="en-US" altLang="en-US" sz="2200" dirty="0"/>
              <a:t>Resource </a:t>
            </a:r>
            <a:r>
              <a:rPr lang="en-US" altLang="en-US" sz="2200" dirty="0" err="1"/>
              <a:t>xmlResource</a:t>
            </a:r>
            <a:r>
              <a:rPr lang="en-US" altLang="en-US" sz="2200" dirty="0"/>
              <a:t> = new </a:t>
            </a:r>
            <a:r>
              <a:rPr lang="en-US" altLang="en-US" sz="2200" dirty="0" err="1"/>
              <a:t>FileSystemResource</a:t>
            </a:r>
            <a:r>
              <a:rPr lang="en-US" altLang="en-US" sz="2200" dirty="0"/>
              <a:t> ("beans.xml");</a:t>
            </a:r>
          </a:p>
          <a:p>
            <a:pPr>
              <a:buFont typeface="Arial" charset="0"/>
              <a:buNone/>
            </a:pPr>
            <a:r>
              <a:rPr lang="en-US" altLang="en-US" sz="2200" dirty="0"/>
              <a:t> </a:t>
            </a:r>
            <a:r>
              <a:rPr lang="en-US" altLang="en-US" sz="2200" dirty="0" err="1"/>
              <a:t>BeanFactory</a:t>
            </a:r>
            <a:r>
              <a:rPr lang="en-US" altLang="en-US" sz="2200" dirty="0"/>
              <a:t> factory = new </a:t>
            </a:r>
            <a:r>
              <a:rPr lang="en-US" altLang="en-US" sz="2200" dirty="0" err="1"/>
              <a:t>XmlBeanFactory</a:t>
            </a:r>
            <a:r>
              <a:rPr lang="en-US" altLang="en-US" sz="2200" dirty="0"/>
              <a:t>(</a:t>
            </a:r>
            <a:r>
              <a:rPr lang="en-US" altLang="en-US" sz="2200" dirty="0" err="1"/>
              <a:t>xmlResource</a:t>
            </a:r>
            <a:r>
              <a:rPr lang="en-US" altLang="en-US" sz="2200" dirty="0"/>
              <a:t>); </a:t>
            </a:r>
          </a:p>
          <a:p>
            <a:endParaRPr lang="en-US" altLang="en-US" dirty="0"/>
          </a:p>
        </p:txBody>
      </p:sp>
    </p:spTree>
    <p:extLst>
      <p:ext uri="{BB962C8B-B14F-4D97-AF65-F5344CB8AC3E}">
        <p14:creationId xmlns:p14="http://schemas.microsoft.com/office/powerpoint/2010/main" val="1586514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lstStyle/>
          <a:p>
            <a:pPr eaLnBrk="1" hangingPunct="1"/>
            <a:r>
              <a:rPr lang="en-US" altLang="en-US" dirty="0"/>
              <a:t>Sample Application</a:t>
            </a:r>
          </a:p>
        </p:txBody>
      </p:sp>
      <p:sp>
        <p:nvSpPr>
          <p:cNvPr id="70659" name="Rectangle 3"/>
          <p:cNvSpPr>
            <a:spLocks noGrp="1"/>
          </p:cNvSpPr>
          <p:nvPr>
            <p:ph type="body" idx="1"/>
          </p:nvPr>
        </p:nvSpPr>
        <p:spPr>
          <a:xfrm>
            <a:off x="381000" y="1219200"/>
            <a:ext cx="8229600" cy="4953000"/>
          </a:xfrm>
        </p:spPr>
        <p:txBody>
          <a:bodyPr>
            <a:normAutofit lnSpcReduction="10000"/>
          </a:bodyPr>
          <a:lstStyle/>
          <a:p>
            <a:pPr eaLnBrk="1" hangingPunct="1"/>
            <a:r>
              <a:rPr lang="en-US" altLang="en-US" sz="2100" dirty="0"/>
              <a:t>In this simple application, which is based on “Spring”, we create the following:</a:t>
            </a:r>
          </a:p>
          <a:p>
            <a:pPr lvl="1" eaLnBrk="1" hangingPunct="1"/>
            <a:r>
              <a:rPr lang="en-US" altLang="en-US" sz="2100" b="1" dirty="0">
                <a:solidFill>
                  <a:srgbClr val="C00000"/>
                </a:solidFill>
              </a:rPr>
              <a:t>Business Object </a:t>
            </a:r>
            <a:r>
              <a:rPr lang="en-US" altLang="en-US" sz="2100" dirty="0">
                <a:solidFill>
                  <a:srgbClr val="C00000"/>
                </a:solidFill>
              </a:rPr>
              <a:t>(Namer.java) </a:t>
            </a:r>
          </a:p>
          <a:p>
            <a:pPr lvl="2" eaLnBrk="1" hangingPunct="1"/>
            <a:r>
              <a:rPr lang="en-US" altLang="en-US" sz="2100" dirty="0"/>
              <a:t>Business Component ‘</a:t>
            </a:r>
            <a:r>
              <a:rPr lang="en-US" altLang="en-US" sz="2100" dirty="0" err="1"/>
              <a:t>Namer</a:t>
            </a:r>
            <a:r>
              <a:rPr lang="en-US" altLang="en-US" sz="2100" dirty="0"/>
              <a:t>’, which is used to store the given name </a:t>
            </a:r>
          </a:p>
          <a:p>
            <a:pPr lvl="1" eaLnBrk="1" hangingPunct="1"/>
            <a:r>
              <a:rPr lang="en-US" altLang="en-US" sz="2100" b="1" dirty="0">
                <a:solidFill>
                  <a:srgbClr val="C00000"/>
                </a:solidFill>
              </a:rPr>
              <a:t>XML Configuration file </a:t>
            </a:r>
            <a:r>
              <a:rPr lang="en-US" altLang="en-US" sz="2100" dirty="0">
                <a:solidFill>
                  <a:srgbClr val="C00000"/>
                </a:solidFill>
              </a:rPr>
              <a:t>(namer.xml)</a:t>
            </a:r>
          </a:p>
          <a:p>
            <a:pPr lvl="2" eaLnBrk="1" hangingPunct="1"/>
            <a:r>
              <a:rPr lang="en-US" altLang="en-US" sz="2100" dirty="0"/>
              <a:t>to define and configure the Bean class along with its properties</a:t>
            </a:r>
          </a:p>
          <a:p>
            <a:pPr lvl="1" eaLnBrk="1" hangingPunct="1"/>
            <a:r>
              <a:rPr lang="en-US" altLang="en-US" sz="2100" b="1" dirty="0"/>
              <a:t> </a:t>
            </a:r>
            <a:r>
              <a:rPr lang="en-US" altLang="en-US" sz="2100" b="1" dirty="0">
                <a:solidFill>
                  <a:srgbClr val="C00000"/>
                </a:solidFill>
              </a:rPr>
              <a:t>Client program </a:t>
            </a:r>
            <a:r>
              <a:rPr lang="en-US" altLang="en-US" sz="2100" dirty="0">
                <a:solidFill>
                  <a:srgbClr val="C00000"/>
                </a:solidFill>
              </a:rPr>
              <a:t>(SimpleSpringApp.java )</a:t>
            </a:r>
          </a:p>
          <a:p>
            <a:pPr lvl="2" eaLnBrk="1" hangingPunct="1"/>
            <a:r>
              <a:rPr lang="en-US" altLang="en-US" sz="2100" dirty="0"/>
              <a:t>which makes reference to the Xml File using the </a:t>
            </a:r>
            <a:r>
              <a:rPr lang="en-US" altLang="en-US" sz="2100" dirty="0" err="1"/>
              <a:t>Resourceobject</a:t>
            </a:r>
            <a:endParaRPr lang="en-US" altLang="en-US" sz="2100" dirty="0"/>
          </a:p>
          <a:p>
            <a:pPr lvl="2" eaLnBrk="1" hangingPunct="1"/>
            <a:r>
              <a:rPr lang="en-US" altLang="en-US" sz="2100" dirty="0"/>
              <a:t> and then the contents of the Xml File are read using the </a:t>
            </a:r>
            <a:r>
              <a:rPr lang="en-US" altLang="en-US" sz="2100" dirty="0" err="1"/>
              <a:t>XmlBeanFactory</a:t>
            </a:r>
            <a:r>
              <a:rPr lang="en-US" altLang="en-US" sz="2100" dirty="0"/>
              <a:t> class </a:t>
            </a:r>
          </a:p>
          <a:p>
            <a:pPr lvl="2" eaLnBrk="1" hangingPunct="1"/>
            <a:r>
              <a:rPr lang="en-US" altLang="en-US" sz="2100" dirty="0"/>
              <a:t>An instance of the object of type </a:t>
            </a:r>
            <a:r>
              <a:rPr lang="en-US" altLang="en-US" sz="2100" dirty="0" err="1"/>
              <a:t>Namer</a:t>
            </a:r>
            <a:r>
              <a:rPr lang="en-US" altLang="en-US" sz="2100" dirty="0"/>
              <a:t> is then retrieved by calling the </a:t>
            </a:r>
            <a:r>
              <a:rPr lang="en-US" altLang="en-US" sz="2100" dirty="0" err="1"/>
              <a:t>BeanFactory.getBean</a:t>
            </a:r>
            <a:r>
              <a:rPr lang="en-US" altLang="en-US" sz="2100" dirty="0"/>
              <a:t>(id) method </a:t>
            </a:r>
          </a:p>
        </p:txBody>
      </p:sp>
    </p:spTree>
    <p:extLst>
      <p:ext uri="{BB962C8B-B14F-4D97-AF65-F5344CB8AC3E}">
        <p14:creationId xmlns:p14="http://schemas.microsoft.com/office/powerpoint/2010/main" val="4134206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pPr eaLnBrk="1" hangingPunct="1"/>
            <a:r>
              <a:rPr lang="en-US" altLang="en-US" dirty="0"/>
              <a:t>Sample Application (Contd.).</a:t>
            </a:r>
          </a:p>
        </p:txBody>
      </p:sp>
      <p:sp>
        <p:nvSpPr>
          <p:cNvPr id="71683" name="Rectangle 3"/>
          <p:cNvSpPr>
            <a:spLocks noGrp="1"/>
          </p:cNvSpPr>
          <p:nvPr>
            <p:ph type="body" idx="1"/>
          </p:nvPr>
        </p:nvSpPr>
        <p:spPr/>
        <p:txBody>
          <a:bodyPr/>
          <a:lstStyle/>
          <a:p>
            <a:pPr eaLnBrk="1" hangingPunct="1"/>
            <a:r>
              <a:rPr lang="en-US" altLang="en-US" b="1" u="sng" dirty="0">
                <a:solidFill>
                  <a:srgbClr val="C00000"/>
                </a:solidFill>
              </a:rPr>
              <a:t>Namer.java</a:t>
            </a:r>
          </a:p>
          <a:p>
            <a:pPr lvl="1" eaLnBrk="1" hangingPunct="1">
              <a:buFont typeface="Arial" charset="0"/>
              <a:buNone/>
            </a:pPr>
            <a:r>
              <a:rPr lang="en-US" altLang="en-US" sz="2000" dirty="0"/>
              <a:t>public class </a:t>
            </a:r>
            <a:r>
              <a:rPr lang="en-US" altLang="en-US" sz="2000" dirty="0" err="1"/>
              <a:t>Namer</a:t>
            </a:r>
            <a:endParaRPr lang="en-US" altLang="en-US" sz="2000" dirty="0"/>
          </a:p>
          <a:p>
            <a:pPr lvl="1" eaLnBrk="1" hangingPunct="1">
              <a:buFont typeface="Arial" charset="0"/>
              <a:buNone/>
            </a:pPr>
            <a:r>
              <a:rPr lang="en-US" altLang="en-US" sz="2000" dirty="0"/>
              <a:t> { </a:t>
            </a:r>
          </a:p>
          <a:p>
            <a:pPr lvl="1" eaLnBrk="1" hangingPunct="1">
              <a:buFont typeface="Arial" charset="0"/>
              <a:buNone/>
            </a:pPr>
            <a:r>
              <a:rPr lang="en-US" altLang="en-US" sz="2000" dirty="0"/>
              <a:t>private String name; </a:t>
            </a:r>
          </a:p>
          <a:p>
            <a:pPr lvl="1" eaLnBrk="1" hangingPunct="1">
              <a:buFont typeface="Arial" charset="0"/>
              <a:buNone/>
            </a:pPr>
            <a:r>
              <a:rPr lang="en-US" altLang="en-US" sz="2000" dirty="0"/>
              <a:t>public </a:t>
            </a:r>
            <a:r>
              <a:rPr lang="en-US" altLang="en-US" sz="2000" dirty="0" err="1"/>
              <a:t>Namer</a:t>
            </a:r>
            <a:r>
              <a:rPr lang="en-US" altLang="en-US" sz="2000" dirty="0"/>
              <a:t>() </a:t>
            </a:r>
          </a:p>
          <a:p>
            <a:pPr lvl="1" eaLnBrk="1" hangingPunct="1">
              <a:buFont typeface="Arial" charset="0"/>
              <a:buNone/>
            </a:pPr>
            <a:r>
              <a:rPr lang="en-US" altLang="en-US" sz="2000" dirty="0"/>
              <a:t>	{ } </a:t>
            </a:r>
          </a:p>
          <a:p>
            <a:pPr lvl="1" eaLnBrk="1" hangingPunct="1">
              <a:buFont typeface="Arial" charset="0"/>
              <a:buNone/>
            </a:pPr>
            <a:r>
              <a:rPr lang="en-US" altLang="en-US" sz="2000" dirty="0"/>
              <a:t>public String </a:t>
            </a:r>
            <a:r>
              <a:rPr lang="en-US" altLang="en-US" sz="2000" dirty="0" err="1"/>
              <a:t>getName</a:t>
            </a:r>
            <a:r>
              <a:rPr lang="en-US" altLang="en-US" sz="2000" dirty="0"/>
              <a:t>() </a:t>
            </a:r>
          </a:p>
          <a:p>
            <a:pPr lvl="1" eaLnBrk="1" hangingPunct="1">
              <a:buFont typeface="Arial" charset="0"/>
              <a:buNone/>
            </a:pPr>
            <a:r>
              <a:rPr lang="en-US" altLang="en-US" sz="2000" dirty="0"/>
              <a:t>	{ return name; </a:t>
            </a:r>
          </a:p>
          <a:p>
            <a:pPr lvl="1" eaLnBrk="1" hangingPunct="1">
              <a:buFont typeface="Arial" charset="0"/>
              <a:buNone/>
            </a:pPr>
            <a:r>
              <a:rPr lang="en-US" altLang="en-US" sz="2000" dirty="0"/>
              <a:t>	} </a:t>
            </a:r>
          </a:p>
          <a:p>
            <a:pPr lvl="1" eaLnBrk="1" hangingPunct="1">
              <a:buFont typeface="Arial" charset="0"/>
              <a:buNone/>
            </a:pPr>
            <a:r>
              <a:rPr lang="en-US" altLang="en-US" sz="2000" dirty="0"/>
              <a:t>public void </a:t>
            </a:r>
            <a:r>
              <a:rPr lang="en-US" altLang="en-US" sz="2000" dirty="0" err="1"/>
              <a:t>setName</a:t>
            </a:r>
            <a:r>
              <a:rPr lang="en-US" altLang="en-US" sz="2000" dirty="0"/>
              <a:t>(String name) </a:t>
            </a:r>
          </a:p>
          <a:p>
            <a:pPr lvl="1" eaLnBrk="1" hangingPunct="1">
              <a:buFont typeface="Arial" charset="0"/>
              <a:buNone/>
            </a:pPr>
            <a:r>
              <a:rPr lang="en-US" altLang="en-US" sz="2000" dirty="0"/>
              <a:t>	{ this.name = name; </a:t>
            </a:r>
          </a:p>
          <a:p>
            <a:pPr lvl="1" eaLnBrk="1" hangingPunct="1">
              <a:buFont typeface="Arial" charset="0"/>
              <a:buNone/>
            </a:pPr>
            <a:r>
              <a:rPr lang="en-US" altLang="en-US" sz="2000" dirty="0"/>
              <a:t>	} </a:t>
            </a:r>
          </a:p>
          <a:p>
            <a:pPr lvl="1" eaLnBrk="1" hangingPunct="1">
              <a:buFont typeface="Arial" charset="0"/>
              <a:buNone/>
            </a:pPr>
            <a:r>
              <a:rPr lang="en-US" altLang="en-US" sz="2000" dirty="0"/>
              <a:t>} </a:t>
            </a:r>
          </a:p>
        </p:txBody>
      </p:sp>
    </p:spTree>
    <p:extLst>
      <p:ext uri="{BB962C8B-B14F-4D97-AF65-F5344CB8AC3E}">
        <p14:creationId xmlns:p14="http://schemas.microsoft.com/office/powerpoint/2010/main" val="3193700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pPr eaLnBrk="1" hangingPunct="1"/>
            <a:r>
              <a:rPr lang="en-US" altLang="en-US" dirty="0"/>
              <a:t>Sample Application (Contd.).</a:t>
            </a:r>
          </a:p>
        </p:txBody>
      </p:sp>
      <p:sp>
        <p:nvSpPr>
          <p:cNvPr id="72707" name="Rectangle 3"/>
          <p:cNvSpPr>
            <a:spLocks noGrp="1"/>
          </p:cNvSpPr>
          <p:nvPr>
            <p:ph type="body" idx="1"/>
          </p:nvPr>
        </p:nvSpPr>
        <p:spPr>
          <a:xfrm>
            <a:off x="304800" y="1143000"/>
            <a:ext cx="8610600" cy="5257800"/>
          </a:xfrm>
        </p:spPr>
        <p:txBody>
          <a:bodyPr>
            <a:normAutofit lnSpcReduction="10000"/>
          </a:bodyPr>
          <a:lstStyle/>
          <a:p>
            <a:pPr eaLnBrk="1" hangingPunct="1"/>
            <a:r>
              <a:rPr lang="en-US" altLang="en-US" b="1" u="sng" dirty="0">
                <a:solidFill>
                  <a:srgbClr val="C00000"/>
                </a:solidFill>
              </a:rPr>
              <a:t>Namer.xml</a:t>
            </a:r>
          </a:p>
          <a:p>
            <a:pPr lvl="1" eaLnBrk="1" hangingPunct="1">
              <a:buFont typeface="Arial" charset="0"/>
              <a:buNone/>
            </a:pPr>
            <a:endParaRPr lang="en-US" altLang="en-US" sz="2100" dirty="0"/>
          </a:p>
          <a:p>
            <a:pPr lvl="1" eaLnBrk="1" hangingPunct="1">
              <a:buFont typeface="Arial" charset="0"/>
              <a:buNone/>
            </a:pPr>
            <a:r>
              <a:rPr lang="en-US" altLang="en-US" sz="2100" dirty="0"/>
              <a:t>&lt;?xml version="1.0" encoding="UTF-8"?&gt; </a:t>
            </a:r>
          </a:p>
          <a:p>
            <a:pPr lvl="1" eaLnBrk="1" hangingPunct="1">
              <a:buFont typeface="Arial" charset="0"/>
              <a:buNone/>
            </a:pPr>
            <a:r>
              <a:rPr lang="en-US" altLang="en-US" sz="2100" dirty="0"/>
              <a:t>&lt;beans </a:t>
            </a:r>
            <a:r>
              <a:rPr lang="en-US" altLang="en-US" sz="2100" dirty="0" err="1"/>
              <a:t>xmlns</a:t>
            </a:r>
            <a:r>
              <a:rPr lang="en-US" altLang="en-US" sz="2100" dirty="0"/>
              <a:t>=</a:t>
            </a:r>
            <a:r>
              <a:rPr lang="en-US" altLang="en-US" sz="2100" dirty="0">
                <a:hlinkClick r:id="rId3"/>
              </a:rPr>
              <a:t>“http://www.springframework.org/schema/beans</a:t>
            </a:r>
            <a:r>
              <a:rPr lang="en-US" altLang="en-US" sz="2100" dirty="0"/>
              <a:t>” </a:t>
            </a:r>
            <a:r>
              <a:rPr lang="en-US" altLang="en-US" sz="2100" dirty="0" err="1"/>
              <a:t>xmlns:xsi</a:t>
            </a:r>
            <a:r>
              <a:rPr lang="en-US" altLang="en-US" sz="2100" dirty="0"/>
              <a:t>="http://www.w3.org/2001/XMLSchema-instance" </a:t>
            </a:r>
            <a:r>
              <a:rPr lang="en-US" altLang="en-US" sz="2100" dirty="0" err="1"/>
              <a:t>xsi:schemaLocation</a:t>
            </a:r>
            <a:r>
              <a:rPr lang="en-US" altLang="en-US" sz="2100" dirty="0"/>
              <a:t> = "http://www.springframework.org/schema/beans </a:t>
            </a:r>
            <a:br>
              <a:rPr lang="en-US" altLang="en-US" sz="2100" dirty="0"/>
            </a:br>
            <a:r>
              <a:rPr lang="en-US" altLang="en-US" sz="2100" dirty="0"/>
              <a:t>http://www.springframework.org/schema/beans/spring-beans-2.0.xsd"&gt; </a:t>
            </a:r>
          </a:p>
          <a:p>
            <a:pPr lvl="1" eaLnBrk="1" hangingPunct="1">
              <a:buFont typeface="Arial" charset="0"/>
              <a:buNone/>
            </a:pPr>
            <a:r>
              <a:rPr lang="en-US" altLang="en-US" sz="2100" dirty="0"/>
              <a:t>&lt;bean id="</a:t>
            </a:r>
            <a:r>
              <a:rPr lang="en-US" altLang="en-US" sz="2100" dirty="0" err="1"/>
              <a:t>namerId</a:t>
            </a:r>
            <a:r>
              <a:rPr lang="en-US" altLang="en-US" sz="2100" dirty="0"/>
              <a:t>“ class=“</a:t>
            </a:r>
            <a:r>
              <a:rPr lang="en-US" altLang="en-US" sz="2100" dirty="0" err="1"/>
              <a:t>Namer</a:t>
            </a:r>
            <a:r>
              <a:rPr lang="en-US" altLang="en-US" sz="2100" dirty="0"/>
              <a:t>"&gt; </a:t>
            </a:r>
          </a:p>
          <a:p>
            <a:pPr lvl="2" eaLnBrk="1" hangingPunct="1">
              <a:buFont typeface="Arial" charset="0"/>
              <a:buNone/>
            </a:pPr>
            <a:r>
              <a:rPr lang="en-US" altLang="en-US" sz="2100" dirty="0"/>
              <a:t>&lt;property name = "name"&gt; </a:t>
            </a:r>
          </a:p>
          <a:p>
            <a:pPr lvl="2" eaLnBrk="1" hangingPunct="1">
              <a:buFont typeface="Arial" charset="0"/>
              <a:buNone/>
            </a:pPr>
            <a:r>
              <a:rPr lang="en-US" altLang="en-US" sz="2100" dirty="0"/>
              <a:t>	&lt;value&gt;Steve&lt;/value&gt; </a:t>
            </a:r>
          </a:p>
          <a:p>
            <a:pPr lvl="2" eaLnBrk="1" hangingPunct="1">
              <a:buFont typeface="Arial" charset="0"/>
              <a:buNone/>
            </a:pPr>
            <a:r>
              <a:rPr lang="en-US" altLang="en-US" sz="2100" dirty="0"/>
              <a:t>&lt;/property&gt; </a:t>
            </a:r>
          </a:p>
          <a:p>
            <a:pPr lvl="1" eaLnBrk="1" hangingPunct="1">
              <a:buFont typeface="Arial" charset="0"/>
              <a:buNone/>
            </a:pPr>
            <a:r>
              <a:rPr lang="en-US" altLang="en-US" sz="2100" dirty="0"/>
              <a:t>&lt;/bean&gt; </a:t>
            </a:r>
          </a:p>
          <a:p>
            <a:pPr lvl="1" eaLnBrk="1" hangingPunct="1">
              <a:buFont typeface="Arial" charset="0"/>
              <a:buNone/>
            </a:pPr>
            <a:r>
              <a:rPr lang="en-US" altLang="en-US" sz="2100" dirty="0"/>
              <a:t>&lt;/beans&gt; </a:t>
            </a:r>
          </a:p>
        </p:txBody>
      </p:sp>
    </p:spTree>
    <p:extLst>
      <p:ext uri="{BB962C8B-B14F-4D97-AF65-F5344CB8AC3E}">
        <p14:creationId xmlns:p14="http://schemas.microsoft.com/office/powerpoint/2010/main" val="2277628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lstStyle/>
          <a:p>
            <a:pPr eaLnBrk="1" hangingPunct="1"/>
            <a:r>
              <a:rPr lang="en-US" altLang="en-US" dirty="0"/>
              <a:t>Sample Application (Contd.).</a:t>
            </a:r>
          </a:p>
        </p:txBody>
      </p:sp>
      <p:sp>
        <p:nvSpPr>
          <p:cNvPr id="73731" name="Rectangle 3"/>
          <p:cNvSpPr>
            <a:spLocks noGrp="1"/>
          </p:cNvSpPr>
          <p:nvPr>
            <p:ph type="body" idx="1"/>
          </p:nvPr>
        </p:nvSpPr>
        <p:spPr/>
        <p:txBody>
          <a:bodyPr>
            <a:normAutofit/>
          </a:bodyPr>
          <a:lstStyle/>
          <a:p>
            <a:pPr eaLnBrk="1" hangingPunct="1"/>
            <a:r>
              <a:rPr lang="en-US" altLang="en-US" b="1" u="sng" dirty="0">
                <a:solidFill>
                  <a:srgbClr val="C00000"/>
                </a:solidFill>
              </a:rPr>
              <a:t>SimpleSpringApp.java (Client code)</a:t>
            </a:r>
          </a:p>
          <a:p>
            <a:pPr lvl="1" eaLnBrk="1" hangingPunct="1">
              <a:buFont typeface="Arial" charset="0"/>
              <a:buNone/>
            </a:pPr>
            <a:r>
              <a:rPr lang="en-US" altLang="en-US" sz="2000" dirty="0"/>
              <a:t>import </a:t>
            </a:r>
            <a:r>
              <a:rPr lang="en-US" altLang="en-US" sz="2000" dirty="0" err="1"/>
              <a:t>org.springframework.beans.factory</a:t>
            </a:r>
            <a:r>
              <a:rPr lang="en-US" altLang="en-US" sz="2000" dirty="0"/>
              <a:t>.*; </a:t>
            </a:r>
          </a:p>
          <a:p>
            <a:pPr lvl="1" eaLnBrk="1" hangingPunct="1">
              <a:buFont typeface="Arial" charset="0"/>
              <a:buNone/>
            </a:pPr>
            <a:r>
              <a:rPr lang="en-US" altLang="en-US" sz="2000" dirty="0"/>
              <a:t>import org.springframework.beans.factory.xml.*; </a:t>
            </a:r>
          </a:p>
          <a:p>
            <a:pPr lvl="1" eaLnBrk="1" hangingPunct="1">
              <a:buFont typeface="Arial" charset="0"/>
              <a:buNone/>
            </a:pPr>
            <a:r>
              <a:rPr lang="en-US" altLang="en-US" sz="2000" dirty="0"/>
              <a:t>import org.springframework.core.io.*; </a:t>
            </a:r>
          </a:p>
          <a:p>
            <a:pPr lvl="1" eaLnBrk="1" hangingPunct="1">
              <a:buFont typeface="Arial" charset="0"/>
              <a:buNone/>
            </a:pPr>
            <a:endParaRPr lang="en-US" altLang="en-US" sz="2000" dirty="0"/>
          </a:p>
          <a:p>
            <a:pPr lvl="1" eaLnBrk="1" hangingPunct="1">
              <a:buFont typeface="Arial" charset="0"/>
              <a:buNone/>
            </a:pPr>
            <a:r>
              <a:rPr lang="en-US" altLang="en-US" sz="2000" dirty="0"/>
              <a:t>public class </a:t>
            </a:r>
            <a:r>
              <a:rPr lang="en-US" altLang="en-US" sz="2000" dirty="0" err="1"/>
              <a:t>SimpleSpringApp</a:t>
            </a:r>
            <a:r>
              <a:rPr lang="en-US" altLang="en-US" sz="2000" dirty="0"/>
              <a:t> { </a:t>
            </a:r>
          </a:p>
          <a:p>
            <a:pPr lvl="1" eaLnBrk="1" hangingPunct="1">
              <a:buFont typeface="Arial" charset="0"/>
              <a:buNone/>
            </a:pPr>
            <a:r>
              <a:rPr lang="en-US" altLang="en-US" sz="2000" dirty="0"/>
              <a:t>public static void main(String </a:t>
            </a:r>
            <a:r>
              <a:rPr lang="en-US" altLang="en-US" sz="2000" dirty="0" err="1"/>
              <a:t>args</a:t>
            </a:r>
            <a:r>
              <a:rPr lang="en-US" altLang="en-US" sz="2000" dirty="0"/>
              <a:t>[]){ </a:t>
            </a:r>
          </a:p>
          <a:p>
            <a:pPr lvl="1" eaLnBrk="1" hangingPunct="1">
              <a:buFont typeface="Arial" charset="0"/>
              <a:buNone/>
            </a:pPr>
            <a:r>
              <a:rPr lang="en-US" altLang="en-US" sz="2000" u="sng" dirty="0"/>
              <a:t>Resource</a:t>
            </a:r>
            <a:r>
              <a:rPr lang="en-US" altLang="en-US" sz="2000" dirty="0"/>
              <a:t> </a:t>
            </a:r>
            <a:r>
              <a:rPr lang="en-US" altLang="en-US" sz="2000" dirty="0" err="1"/>
              <a:t>namerXmlFile</a:t>
            </a:r>
            <a:r>
              <a:rPr lang="en-US" altLang="en-US" sz="2000" dirty="0"/>
              <a:t> = new </a:t>
            </a:r>
            <a:r>
              <a:rPr lang="en-US" altLang="en-US" sz="2000" dirty="0" err="1"/>
              <a:t>FileSystemResource</a:t>
            </a:r>
            <a:r>
              <a:rPr lang="en-US" altLang="en-US" sz="2000" dirty="0"/>
              <a:t>("</a:t>
            </a:r>
            <a:r>
              <a:rPr lang="en-US" altLang="en-US" sz="2000" dirty="0" err="1"/>
              <a:t>src</a:t>
            </a:r>
            <a:r>
              <a:rPr lang="en-US" altLang="en-US" sz="2000" dirty="0"/>
              <a:t>/ namer.xml"); </a:t>
            </a:r>
          </a:p>
          <a:p>
            <a:pPr lvl="1" eaLnBrk="1" hangingPunct="1">
              <a:buFont typeface="Arial" charset="0"/>
              <a:buNone/>
            </a:pPr>
            <a:r>
              <a:rPr lang="en-US" altLang="en-US" sz="2000" dirty="0" err="1"/>
              <a:t>BeanFactory</a:t>
            </a:r>
            <a:r>
              <a:rPr lang="en-US" altLang="en-US" sz="2000" dirty="0"/>
              <a:t> factory = new </a:t>
            </a:r>
            <a:r>
              <a:rPr lang="en-US" altLang="en-US" sz="2000" dirty="0" err="1"/>
              <a:t>XmlBeanFactory</a:t>
            </a:r>
            <a:r>
              <a:rPr lang="en-US" altLang="en-US" sz="2000" dirty="0"/>
              <a:t>(</a:t>
            </a:r>
            <a:r>
              <a:rPr lang="en-US" altLang="en-US" sz="2000" dirty="0" err="1"/>
              <a:t>namerXmlFile</a:t>
            </a:r>
            <a:r>
              <a:rPr lang="en-US" altLang="en-US" sz="2000" dirty="0"/>
              <a:t>); </a:t>
            </a:r>
          </a:p>
          <a:p>
            <a:pPr lvl="1" eaLnBrk="1" hangingPunct="1">
              <a:buFont typeface="Arial" charset="0"/>
              <a:buNone/>
            </a:pPr>
            <a:r>
              <a:rPr lang="en-US" altLang="en-US" sz="2000" dirty="0" err="1"/>
              <a:t>Namer</a:t>
            </a:r>
            <a:r>
              <a:rPr lang="en-US" altLang="en-US" sz="2000" dirty="0"/>
              <a:t> </a:t>
            </a:r>
            <a:r>
              <a:rPr lang="en-US" altLang="en-US" sz="2000" dirty="0" err="1"/>
              <a:t>namer</a:t>
            </a:r>
            <a:r>
              <a:rPr lang="en-US" altLang="en-US" sz="2000" dirty="0"/>
              <a:t> = (</a:t>
            </a:r>
            <a:r>
              <a:rPr lang="en-US" altLang="en-US" sz="2000" dirty="0" err="1"/>
              <a:t>Namer</a:t>
            </a:r>
            <a:r>
              <a:rPr lang="en-US" altLang="en-US" sz="2000" dirty="0"/>
              <a:t>)</a:t>
            </a:r>
            <a:r>
              <a:rPr lang="en-US" altLang="en-US" sz="2000" dirty="0" err="1"/>
              <a:t>factory.getBean</a:t>
            </a:r>
            <a:r>
              <a:rPr lang="en-US" altLang="en-US" sz="2000" dirty="0"/>
              <a:t>("</a:t>
            </a:r>
            <a:r>
              <a:rPr lang="en-US" altLang="en-US" sz="2000" dirty="0" err="1"/>
              <a:t>namerId</a:t>
            </a:r>
            <a:r>
              <a:rPr lang="en-US" altLang="en-US" sz="2000" dirty="0"/>
              <a:t>");</a:t>
            </a:r>
          </a:p>
          <a:p>
            <a:pPr lvl="1" eaLnBrk="1" hangingPunct="1">
              <a:buFont typeface="Arial" charset="0"/>
              <a:buNone/>
            </a:pPr>
            <a:r>
              <a:rPr lang="en-US" altLang="en-US" sz="2000" dirty="0"/>
              <a:t> </a:t>
            </a:r>
            <a:r>
              <a:rPr lang="en-US" altLang="en-US" sz="2000" dirty="0" err="1"/>
              <a:t>System.out.println</a:t>
            </a:r>
            <a:r>
              <a:rPr lang="en-US" altLang="en-US" sz="2000" dirty="0"/>
              <a:t>(</a:t>
            </a:r>
            <a:r>
              <a:rPr lang="en-US" altLang="en-US" sz="2000" dirty="0" err="1"/>
              <a:t>namer.getName</a:t>
            </a:r>
            <a:r>
              <a:rPr lang="en-US" altLang="en-US" sz="2000" dirty="0"/>
              <a:t>()); </a:t>
            </a:r>
          </a:p>
          <a:p>
            <a:pPr lvl="1" eaLnBrk="1" hangingPunct="1">
              <a:buFont typeface="Arial" charset="0"/>
              <a:buNone/>
            </a:pPr>
            <a:r>
              <a:rPr lang="en-US" altLang="en-US" sz="2000" dirty="0"/>
              <a:t>}   } </a:t>
            </a:r>
          </a:p>
        </p:txBody>
      </p:sp>
    </p:spTree>
    <p:extLst>
      <p:ext uri="{BB962C8B-B14F-4D97-AF65-F5344CB8AC3E}">
        <p14:creationId xmlns:p14="http://schemas.microsoft.com/office/powerpoint/2010/main" val="1478301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pPr eaLnBrk="1" hangingPunct="1"/>
            <a:r>
              <a:rPr lang="en-US" altLang="en-US" dirty="0"/>
              <a:t>Bean Definition Configuration File</a:t>
            </a:r>
          </a:p>
        </p:txBody>
      </p:sp>
      <p:sp>
        <p:nvSpPr>
          <p:cNvPr id="74755" name="Rectangle 3"/>
          <p:cNvSpPr>
            <a:spLocks noGrp="1"/>
          </p:cNvSpPr>
          <p:nvPr>
            <p:ph type="body" idx="1"/>
          </p:nvPr>
        </p:nvSpPr>
        <p:spPr/>
        <p:txBody>
          <a:bodyPr>
            <a:normAutofit fontScale="92500" lnSpcReduction="10000"/>
          </a:bodyPr>
          <a:lstStyle/>
          <a:p>
            <a:pPr eaLnBrk="1" hangingPunct="1"/>
            <a:r>
              <a:rPr lang="en-US" altLang="en-US" dirty="0"/>
              <a:t>All the basic definition of the Bean classes along with the Configuration Information, their relationships with other Bean objects can be defined in the </a:t>
            </a:r>
            <a:r>
              <a:rPr lang="en-US" altLang="en-US" b="1" i="1" dirty="0"/>
              <a:t>Xml Configuration File</a:t>
            </a:r>
            <a:r>
              <a:rPr lang="en-US" altLang="en-US" dirty="0"/>
              <a:t> </a:t>
            </a:r>
          </a:p>
          <a:p>
            <a:pPr eaLnBrk="1" hangingPunct="1"/>
            <a:r>
              <a:rPr lang="en-US" altLang="en-US" dirty="0"/>
              <a:t>The major configuration features :</a:t>
            </a:r>
          </a:p>
          <a:p>
            <a:pPr lvl="1" eaLnBrk="1" hangingPunct="1"/>
            <a:r>
              <a:rPr lang="en-US" altLang="en-US" sz="2000" dirty="0">
                <a:solidFill>
                  <a:srgbClr val="C00000"/>
                </a:solidFill>
              </a:rPr>
              <a:t>Making Associations between Bean Objects</a:t>
            </a:r>
          </a:p>
          <a:p>
            <a:pPr lvl="2" eaLnBrk="1" hangingPunct="1"/>
            <a:r>
              <a:rPr lang="en-US" altLang="en-US" sz="2000" dirty="0"/>
              <a:t>using the </a:t>
            </a:r>
            <a:r>
              <a:rPr lang="en-US" altLang="en-US" sz="2000" dirty="0">
                <a:solidFill>
                  <a:srgbClr val="C00000"/>
                </a:solidFill>
              </a:rPr>
              <a:t>'ref' </a:t>
            </a:r>
            <a:r>
              <a:rPr lang="en-US" altLang="en-US" sz="2000" dirty="0"/>
              <a:t>element through the property bean </a:t>
            </a:r>
          </a:p>
          <a:p>
            <a:pPr lvl="2" eaLnBrk="1" hangingPunct="1"/>
            <a:endParaRPr lang="en-US" altLang="en-US" sz="2000" dirty="0"/>
          </a:p>
          <a:p>
            <a:pPr lvl="1" eaLnBrk="1" hangingPunct="1"/>
            <a:r>
              <a:rPr lang="en-US" altLang="en-US" sz="2000" dirty="0">
                <a:solidFill>
                  <a:srgbClr val="C00000"/>
                </a:solidFill>
              </a:rPr>
              <a:t>Mapping Collection Properties </a:t>
            </a:r>
          </a:p>
          <a:p>
            <a:pPr lvl="2" eaLnBrk="1" hangingPunct="1"/>
            <a:r>
              <a:rPr lang="en-US" altLang="en-US" sz="2000" dirty="0"/>
              <a:t>By including various Collection properties</a:t>
            </a:r>
          </a:p>
          <a:p>
            <a:pPr lvl="2" eaLnBrk="1" hangingPunct="1"/>
            <a:endParaRPr lang="en-US" altLang="en-US" sz="2000" dirty="0"/>
          </a:p>
          <a:p>
            <a:pPr lvl="1" eaLnBrk="1" hangingPunct="1"/>
            <a:r>
              <a:rPr lang="en-US" altLang="en-US" sz="2000" dirty="0">
                <a:solidFill>
                  <a:srgbClr val="C00000"/>
                </a:solidFill>
              </a:rPr>
              <a:t>Importing Configuration Files into a master xml file</a:t>
            </a:r>
          </a:p>
          <a:p>
            <a:pPr lvl="2" eaLnBrk="1" hangingPunct="1">
              <a:buFont typeface="Arial" charset="0"/>
              <a:buNone/>
            </a:pPr>
            <a:r>
              <a:rPr lang="en-US" altLang="en-US" sz="2000" dirty="0"/>
              <a:t>E.g.:&lt;beans&gt; </a:t>
            </a:r>
          </a:p>
          <a:p>
            <a:pPr lvl="2" eaLnBrk="1" hangingPunct="1">
              <a:buFont typeface="Arial" charset="0"/>
              <a:buNone/>
            </a:pPr>
            <a:r>
              <a:rPr lang="en-US" altLang="en-US" sz="2000" dirty="0"/>
              <a:t>		&lt;import resource = “emp.xml"/&gt; </a:t>
            </a:r>
          </a:p>
          <a:p>
            <a:pPr lvl="2" eaLnBrk="1" hangingPunct="1">
              <a:buFont typeface="Arial" charset="0"/>
              <a:buNone/>
            </a:pPr>
            <a:r>
              <a:rPr lang="en-US" altLang="en-US" sz="2000" dirty="0"/>
              <a:t>		&lt;import resource = “address.xml"/&gt; </a:t>
            </a:r>
          </a:p>
          <a:p>
            <a:pPr lvl="2" eaLnBrk="1" hangingPunct="1">
              <a:buFont typeface="Arial" charset="0"/>
              <a:buNone/>
            </a:pPr>
            <a:r>
              <a:rPr lang="en-US" altLang="en-US" sz="2000" dirty="0"/>
              <a:t>	   &lt;/beans&gt; </a:t>
            </a:r>
          </a:p>
          <a:p>
            <a:pPr lvl="1" eaLnBrk="1" hangingPunct="1"/>
            <a:endParaRPr lang="en-US" altLang="en-US" sz="1800" dirty="0"/>
          </a:p>
        </p:txBody>
      </p:sp>
    </p:spTree>
    <p:extLst>
      <p:ext uri="{BB962C8B-B14F-4D97-AF65-F5344CB8AC3E}">
        <p14:creationId xmlns:p14="http://schemas.microsoft.com/office/powerpoint/2010/main" val="687033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pPr eaLnBrk="1" hangingPunct="1"/>
            <a:endParaRPr lang="en-US" altLang="en-US"/>
          </a:p>
        </p:txBody>
      </p:sp>
      <p:sp>
        <p:nvSpPr>
          <p:cNvPr id="75779"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80824407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pPr eaLnBrk="1" hangingPunct="1"/>
            <a:endParaRPr lang="en-US" altLang="en-US"/>
          </a:p>
        </p:txBody>
      </p:sp>
      <p:sp>
        <p:nvSpPr>
          <p:cNvPr id="76803" name="Rectangle 3"/>
          <p:cNvSpPr>
            <a:spLocks noGrp="1"/>
          </p:cNvSpPr>
          <p:nvPr>
            <p:ph type="body" idx="1"/>
          </p:nvPr>
        </p:nvSpPr>
        <p:spPr/>
        <p:txBody>
          <a:bodyPr/>
          <a:lstStyle/>
          <a:p>
            <a:pPr eaLnBrk="1" hangingPunct="1"/>
            <a:endParaRPr lang="en-US" altLang="en-US" dirty="0"/>
          </a:p>
        </p:txBody>
      </p:sp>
    </p:spTree>
    <p:extLst>
      <p:ext uri="{BB962C8B-B14F-4D97-AF65-F5344CB8AC3E}">
        <p14:creationId xmlns:p14="http://schemas.microsoft.com/office/powerpoint/2010/main" val="159030043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pPr eaLnBrk="1" hangingPunct="1"/>
            <a:endParaRPr lang="en-US" altLang="en-US"/>
          </a:p>
        </p:txBody>
      </p:sp>
      <p:sp>
        <p:nvSpPr>
          <p:cNvPr id="77827"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97210284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a:lstStyle/>
          <a:p>
            <a:pPr eaLnBrk="1" hangingPunct="1"/>
            <a:endParaRPr lang="en-US" altLang="en-US"/>
          </a:p>
        </p:txBody>
      </p:sp>
      <p:sp>
        <p:nvSpPr>
          <p:cNvPr id="78851"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6505563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1"/>
          </p:nvPr>
        </p:nvSpPr>
        <p:spPr/>
        <p:txBody>
          <a:bodyPr/>
          <a:lstStyle/>
          <a:p>
            <a:pPr eaLnBrk="1" hangingPunct="1"/>
            <a:r>
              <a:rPr lang="en-US" dirty="0">
                <a:solidFill>
                  <a:schemeClr val="tx1"/>
                </a:solidFill>
              </a:rPr>
              <a:t>J2EE tends to contain excessive amounts of plumbing code like JNDI lookup, try/catch to acquire and release JDBC resources etc.</a:t>
            </a:r>
          </a:p>
          <a:p>
            <a:pPr eaLnBrk="1" hangingPunct="1"/>
            <a:endParaRPr lang="en-US" dirty="0">
              <a:solidFill>
                <a:schemeClr val="tx1"/>
              </a:solidFill>
            </a:endParaRPr>
          </a:p>
          <a:p>
            <a:pPr eaLnBrk="1" hangingPunct="1"/>
            <a:r>
              <a:rPr lang="en-US" dirty="0">
                <a:solidFill>
                  <a:schemeClr val="tx1"/>
                </a:solidFill>
              </a:rPr>
              <a:t>The EJB Component model is unduly complex.</a:t>
            </a:r>
          </a:p>
          <a:p>
            <a:pPr eaLnBrk="1" hangingPunct="1"/>
            <a:endParaRPr lang="en-US" dirty="0">
              <a:solidFill>
                <a:schemeClr val="tx1"/>
              </a:solidFill>
            </a:endParaRPr>
          </a:p>
          <a:p>
            <a:pPr eaLnBrk="1" hangingPunct="1"/>
            <a:r>
              <a:rPr lang="en-US" dirty="0" err="1">
                <a:solidFill>
                  <a:schemeClr val="tx1"/>
                </a:solidFill>
              </a:rPr>
              <a:t>Ejb</a:t>
            </a:r>
            <a:r>
              <a:rPr lang="en-US" dirty="0">
                <a:solidFill>
                  <a:schemeClr val="tx1"/>
                </a:solidFill>
              </a:rPr>
              <a:t> is Overused.</a:t>
            </a:r>
          </a:p>
          <a:p>
            <a:pPr eaLnBrk="1" hangingPunct="1">
              <a:buFont typeface="Arial" pitchFamily="34" charset="0"/>
              <a:buNone/>
            </a:pPr>
            <a:endParaRPr lang="en-US" dirty="0">
              <a:solidFill>
                <a:schemeClr val="tx1"/>
              </a:solidFill>
            </a:endParaRPr>
          </a:p>
          <a:p>
            <a:pPr eaLnBrk="1" hangingPunct="1"/>
            <a:r>
              <a:rPr lang="en-US" dirty="0">
                <a:solidFill>
                  <a:schemeClr val="tx1"/>
                </a:solidFill>
              </a:rPr>
              <a:t>J2EE applications are hard to unit test.</a:t>
            </a:r>
          </a:p>
        </p:txBody>
      </p:sp>
      <p:sp>
        <p:nvSpPr>
          <p:cNvPr id="52227" name="Rectangle 2"/>
          <p:cNvSpPr>
            <a:spLocks noGrp="1"/>
          </p:cNvSpPr>
          <p:nvPr>
            <p:ph type="title"/>
          </p:nvPr>
        </p:nvSpPr>
        <p:spPr/>
        <p:txBody>
          <a:bodyPr/>
          <a:lstStyle/>
          <a:p>
            <a:pPr eaLnBrk="1" hangingPunct="1"/>
            <a:r>
              <a:rPr lang="en-US" sz="2800" dirty="0">
                <a:solidFill>
                  <a:schemeClr val="tx1"/>
                </a:solidFill>
              </a:rPr>
              <a:t>Problems with Traditional Approach to J2EE</a:t>
            </a:r>
          </a:p>
        </p:txBody>
      </p:sp>
    </p:spTree>
    <p:extLst>
      <p:ext uri="{BB962C8B-B14F-4D97-AF65-F5344CB8AC3E}">
        <p14:creationId xmlns:p14="http://schemas.microsoft.com/office/powerpoint/2010/main" val="2296680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a:lstStyle/>
          <a:p>
            <a:pPr eaLnBrk="1" hangingPunct="1"/>
            <a:endParaRPr lang="en-US" altLang="en-US" dirty="0"/>
          </a:p>
        </p:txBody>
      </p:sp>
      <p:sp>
        <p:nvSpPr>
          <p:cNvPr id="79875" name="Rectangle 3"/>
          <p:cNvSpPr>
            <a:spLocks noGrp="1"/>
          </p:cNvSpPr>
          <p:nvPr>
            <p:ph type="body" idx="1"/>
          </p:nvPr>
        </p:nvSpPr>
        <p:spPr/>
        <p:txBody>
          <a:bodyPr/>
          <a:lstStyle/>
          <a:p>
            <a:pPr eaLnBrk="1" hangingPunct="1"/>
            <a:endParaRPr lang="en-US" altLang="en-US" dirty="0"/>
          </a:p>
        </p:txBody>
      </p:sp>
    </p:spTree>
    <p:extLst>
      <p:ext uri="{BB962C8B-B14F-4D97-AF65-F5344CB8AC3E}">
        <p14:creationId xmlns:p14="http://schemas.microsoft.com/office/powerpoint/2010/main" val="311717687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857250"/>
            <a:ext cx="8772041" cy="5486400"/>
          </a:xfrm>
          <a:prstGeom prst="rect">
            <a:avLst/>
          </a:prstGeom>
        </p:spPr>
      </p:pic>
    </p:spTree>
    <p:extLst>
      <p:ext uri="{BB962C8B-B14F-4D97-AF65-F5344CB8AC3E}">
        <p14:creationId xmlns:p14="http://schemas.microsoft.com/office/powerpoint/2010/main" val="2056808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solidFill>
                  <a:schemeClr val="tx1"/>
                </a:solidFill>
              </a:rPr>
              <a:t>Spring Bean Life Cycle</a:t>
            </a:r>
          </a:p>
        </p:txBody>
      </p:sp>
      <p:pic>
        <p:nvPicPr>
          <p:cNvPr id="1026" name="Picture 2" descr="Image result for spring life cycle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67" y="1012278"/>
            <a:ext cx="847876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7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1" y="215901"/>
            <a:ext cx="8799443" cy="552726"/>
          </a:xfrm>
        </p:spPr>
        <p:txBody>
          <a:bodyPr/>
          <a:lstStyle/>
          <a:p>
            <a:pPr eaLnBrk="1" hangingPunct="1"/>
            <a:r>
              <a:rPr lang="en-US" altLang="en-US" dirty="0"/>
              <a:t>Bean Definition Configuration File (Contd.).</a:t>
            </a:r>
          </a:p>
        </p:txBody>
      </p:sp>
      <p:sp>
        <p:nvSpPr>
          <p:cNvPr id="80899" name="Rectangle 3"/>
          <p:cNvSpPr>
            <a:spLocks noGrp="1"/>
          </p:cNvSpPr>
          <p:nvPr>
            <p:ph type="body" idx="1"/>
          </p:nvPr>
        </p:nvSpPr>
        <p:spPr/>
        <p:txBody>
          <a:bodyPr>
            <a:normAutofit/>
          </a:bodyPr>
          <a:lstStyle/>
          <a:p>
            <a:pPr lvl="1" eaLnBrk="1" hangingPunct="1"/>
            <a:r>
              <a:rPr lang="en-US" altLang="en-US" sz="1800" b="1" u="sng" dirty="0"/>
              <a:t>Bean Life Cycle</a:t>
            </a:r>
          </a:p>
          <a:p>
            <a:pPr lvl="2" eaLnBrk="1" hangingPunct="1"/>
            <a:r>
              <a:rPr lang="en-US" altLang="en-US" sz="1800" dirty="0"/>
              <a:t>The entire Bean objects defined in the Xml Configuration File undergoes a </a:t>
            </a:r>
            <a:r>
              <a:rPr lang="en-US" altLang="en-US" sz="1800" b="1" i="1" dirty="0"/>
              <a:t>Standard Lifecycle Mechanism</a:t>
            </a:r>
            <a:r>
              <a:rPr lang="en-US" altLang="en-US" sz="1800" dirty="0"/>
              <a:t> </a:t>
            </a:r>
          </a:p>
          <a:p>
            <a:pPr lvl="2" eaLnBrk="1" hangingPunct="1"/>
            <a:r>
              <a:rPr lang="en-US" altLang="en-US" sz="1800" dirty="0"/>
              <a:t>Lifecycle interfaces like </a:t>
            </a:r>
            <a:r>
              <a:rPr lang="en-US" altLang="en-US" sz="1800" b="1" dirty="0" err="1">
                <a:solidFill>
                  <a:srgbClr val="C00000"/>
                </a:solidFill>
              </a:rPr>
              <a:t>InitializingBean</a:t>
            </a:r>
            <a:r>
              <a:rPr lang="en-US" altLang="en-US" sz="1800" dirty="0"/>
              <a:t> and </a:t>
            </a:r>
            <a:r>
              <a:rPr lang="en-US" altLang="en-US" sz="1800" b="1" dirty="0" err="1">
                <a:solidFill>
                  <a:srgbClr val="C00000"/>
                </a:solidFill>
              </a:rPr>
              <a:t>DisposableBean</a:t>
            </a:r>
            <a:r>
              <a:rPr lang="en-US" altLang="en-US" sz="1800" dirty="0">
                <a:solidFill>
                  <a:srgbClr val="C00000"/>
                </a:solidFill>
              </a:rPr>
              <a:t> </a:t>
            </a:r>
            <a:r>
              <a:rPr lang="en-US" altLang="en-US" sz="1800" dirty="0"/>
              <a:t>are available to enhance/modify the lifecycle.</a:t>
            </a:r>
          </a:p>
          <a:p>
            <a:pPr lvl="2" eaLnBrk="1" hangingPunct="1"/>
            <a:r>
              <a:rPr lang="en-US" altLang="en-US" sz="1800" dirty="0"/>
              <a:t>The </a:t>
            </a:r>
            <a:r>
              <a:rPr lang="en-US" altLang="en-US" sz="1800" b="1" dirty="0" err="1">
                <a:solidFill>
                  <a:srgbClr val="0000FF"/>
                </a:solidFill>
              </a:rPr>
              <a:t>InitializingBean</a:t>
            </a:r>
            <a:r>
              <a:rPr lang="en-US" altLang="en-US" sz="1800" b="1" dirty="0">
                <a:solidFill>
                  <a:srgbClr val="0000FF"/>
                </a:solidFill>
              </a:rPr>
              <a:t> interface </a:t>
            </a:r>
            <a:r>
              <a:rPr lang="en-US" altLang="en-US" sz="1800" dirty="0"/>
              <a:t>has a single method called </a:t>
            </a:r>
            <a:r>
              <a:rPr lang="en-US" altLang="en-US" sz="1800" b="1" dirty="0" err="1">
                <a:solidFill>
                  <a:srgbClr val="C00000"/>
                </a:solidFill>
              </a:rPr>
              <a:t>afterPropertiesSet</a:t>
            </a:r>
            <a:r>
              <a:rPr lang="en-US" altLang="en-US" sz="1800" b="1" dirty="0">
                <a:solidFill>
                  <a:srgbClr val="C00000"/>
                </a:solidFill>
              </a:rPr>
              <a:t>()</a:t>
            </a:r>
            <a:r>
              <a:rPr lang="en-US" altLang="en-US" sz="1800" dirty="0">
                <a:solidFill>
                  <a:srgbClr val="C00000"/>
                </a:solidFill>
              </a:rPr>
              <a:t> </a:t>
            </a:r>
            <a:r>
              <a:rPr lang="en-US" altLang="en-US" sz="1800" dirty="0"/>
              <a:t>which will be called immediately after all the property values that have been defined in the Xml Configuration file is set. </a:t>
            </a:r>
          </a:p>
          <a:p>
            <a:pPr lvl="2" eaLnBrk="1" hangingPunct="1"/>
            <a:r>
              <a:rPr lang="en-US" altLang="en-US" sz="1800" dirty="0"/>
              <a:t>The </a:t>
            </a:r>
            <a:r>
              <a:rPr lang="en-US" altLang="en-US" sz="1800" b="1" dirty="0" err="1">
                <a:solidFill>
                  <a:srgbClr val="0000FF"/>
                </a:solidFill>
              </a:rPr>
              <a:t>DisposableBean</a:t>
            </a:r>
            <a:r>
              <a:rPr lang="en-US" altLang="en-US" sz="1800" dirty="0"/>
              <a:t> has a single method called </a:t>
            </a:r>
            <a:r>
              <a:rPr lang="en-US" altLang="en-US" sz="1800" b="1" dirty="0">
                <a:solidFill>
                  <a:srgbClr val="C00000"/>
                </a:solidFill>
              </a:rPr>
              <a:t>destroy()</a:t>
            </a:r>
            <a:r>
              <a:rPr lang="en-US" altLang="en-US" sz="1800" dirty="0">
                <a:solidFill>
                  <a:srgbClr val="C00000"/>
                </a:solidFill>
              </a:rPr>
              <a:t> </a:t>
            </a:r>
            <a:r>
              <a:rPr lang="en-US" altLang="en-US" sz="1800" dirty="0"/>
              <a:t>which will be called during the shut down of the Bean Container</a:t>
            </a:r>
          </a:p>
          <a:p>
            <a:pPr lvl="2" eaLnBrk="1" hangingPunct="1"/>
            <a:endParaRPr lang="en-US" altLang="en-US" sz="1800" dirty="0"/>
          </a:p>
          <a:p>
            <a:pPr lvl="1" eaLnBrk="1" hangingPunct="1"/>
            <a:r>
              <a:rPr lang="en-US" altLang="en-US" sz="1800" dirty="0"/>
              <a:t> </a:t>
            </a:r>
            <a:r>
              <a:rPr lang="en-US" altLang="en-US" sz="1800" b="1" u="sng" dirty="0"/>
              <a:t>Controlling the Order of Creation of Beans </a:t>
            </a:r>
          </a:p>
          <a:p>
            <a:pPr lvl="2" eaLnBrk="1" hangingPunct="1"/>
            <a:r>
              <a:rPr lang="en-US" altLang="en-US" sz="1800" dirty="0"/>
              <a:t>in a situation where Component A must be created before Component B, we can use the </a:t>
            </a:r>
            <a:r>
              <a:rPr lang="en-US" altLang="en-US" sz="1800" b="1" dirty="0">
                <a:solidFill>
                  <a:srgbClr val="C00000"/>
                </a:solidFill>
              </a:rPr>
              <a:t>depends-on</a:t>
            </a:r>
            <a:r>
              <a:rPr lang="en-US" altLang="en-US" sz="1800" dirty="0"/>
              <a:t> attribute which takes a list of previously defined Bean Definition identifiers </a:t>
            </a:r>
          </a:p>
        </p:txBody>
      </p:sp>
      <p:sp>
        <p:nvSpPr>
          <p:cNvPr id="80900" name="Text Box 4"/>
          <p:cNvSpPr txBox="1">
            <a:spLocks noChangeArrowheads="1"/>
          </p:cNvSpPr>
          <p:nvPr/>
        </p:nvSpPr>
        <p:spPr bwMode="auto">
          <a:xfrm>
            <a:off x="3505200" y="6400800"/>
            <a:ext cx="2401888" cy="2444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dirty="0"/>
              <a:t>Source: http://www.javabeat.net/articles</a:t>
            </a:r>
          </a:p>
        </p:txBody>
      </p:sp>
    </p:spTree>
    <p:extLst>
      <p:ext uri="{BB962C8B-B14F-4D97-AF65-F5344CB8AC3E}">
        <p14:creationId xmlns:p14="http://schemas.microsoft.com/office/powerpoint/2010/main" val="2641865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0" y="215901"/>
            <a:ext cx="8706678" cy="539474"/>
          </a:xfrm>
        </p:spPr>
        <p:txBody>
          <a:bodyPr/>
          <a:lstStyle/>
          <a:p>
            <a:pPr eaLnBrk="1" hangingPunct="1"/>
            <a:r>
              <a:rPr lang="en-US" altLang="en-US" dirty="0"/>
              <a:t>Bean Definition Configuration File (Contd.).</a:t>
            </a:r>
          </a:p>
        </p:txBody>
      </p:sp>
      <p:sp>
        <p:nvSpPr>
          <p:cNvPr id="81923" name="Rectangle 3"/>
          <p:cNvSpPr>
            <a:spLocks noGrp="1"/>
          </p:cNvSpPr>
          <p:nvPr>
            <p:ph type="body" idx="1"/>
          </p:nvPr>
        </p:nvSpPr>
        <p:spPr/>
        <p:txBody>
          <a:bodyPr/>
          <a:lstStyle/>
          <a:p>
            <a:pPr lvl="1" eaLnBrk="1" hangingPunct="1"/>
            <a:endParaRPr lang="en-US" altLang="en-US" sz="2000" dirty="0"/>
          </a:p>
          <a:p>
            <a:pPr eaLnBrk="1" hangingPunct="1"/>
            <a:r>
              <a:rPr lang="en-US" altLang="en-US" dirty="0"/>
              <a:t>Creating Bean Instances through Factory classes </a:t>
            </a:r>
          </a:p>
          <a:p>
            <a:pPr lvl="1" eaLnBrk="1" hangingPunct="1"/>
            <a:endParaRPr lang="en-US" altLang="en-US" sz="2000" dirty="0"/>
          </a:p>
          <a:p>
            <a:pPr lvl="1" eaLnBrk="1" hangingPunct="1"/>
            <a:r>
              <a:rPr lang="en-US" altLang="en-US" sz="2000" dirty="0"/>
              <a:t>If method in Factory class is a static method, then </a:t>
            </a:r>
            <a:r>
              <a:rPr lang="en-US" altLang="en-US" sz="2000" dirty="0">
                <a:solidFill>
                  <a:srgbClr val="C00000"/>
                </a:solidFill>
              </a:rPr>
              <a:t>use ‘</a:t>
            </a:r>
            <a:r>
              <a:rPr lang="en-US" altLang="en-US" sz="2000" b="1" dirty="0">
                <a:solidFill>
                  <a:srgbClr val="C00000"/>
                </a:solidFill>
              </a:rPr>
              <a:t>factory-method</a:t>
            </a:r>
            <a:r>
              <a:rPr lang="en-US" altLang="en-US" sz="2000" dirty="0"/>
              <a:t>’ attribute</a:t>
            </a:r>
          </a:p>
          <a:p>
            <a:pPr lvl="1" eaLnBrk="1" hangingPunct="1"/>
            <a:endParaRPr lang="en-US" altLang="en-US" sz="2000" dirty="0"/>
          </a:p>
          <a:p>
            <a:pPr lvl="1" eaLnBrk="1" hangingPunct="1"/>
            <a:r>
              <a:rPr lang="en-US" altLang="en-US" sz="2000" dirty="0"/>
              <a:t>If method is a non-static method, then </a:t>
            </a:r>
            <a:r>
              <a:rPr lang="en-US" altLang="en-US" sz="2000" dirty="0">
                <a:solidFill>
                  <a:srgbClr val="C00000"/>
                </a:solidFill>
              </a:rPr>
              <a:t>'</a:t>
            </a:r>
            <a:r>
              <a:rPr lang="en-US" altLang="en-US" sz="2000" b="1" dirty="0">
                <a:solidFill>
                  <a:srgbClr val="C00000"/>
                </a:solidFill>
              </a:rPr>
              <a:t>factory-method</a:t>
            </a:r>
            <a:r>
              <a:rPr lang="en-US" altLang="en-US" sz="2000" dirty="0"/>
              <a:t>' and </a:t>
            </a:r>
            <a:r>
              <a:rPr lang="en-US" altLang="en-US" sz="2000" dirty="0">
                <a:solidFill>
                  <a:srgbClr val="C00000"/>
                </a:solidFill>
              </a:rPr>
              <a:t>'</a:t>
            </a:r>
            <a:r>
              <a:rPr lang="en-US" altLang="en-US" sz="2000" b="1" dirty="0">
                <a:solidFill>
                  <a:srgbClr val="C00000"/>
                </a:solidFill>
              </a:rPr>
              <a:t>factory-bean</a:t>
            </a:r>
            <a:r>
              <a:rPr lang="en-US" altLang="en-US" sz="2000" dirty="0">
                <a:solidFill>
                  <a:srgbClr val="C00000"/>
                </a:solidFill>
              </a:rPr>
              <a:t>'</a:t>
            </a:r>
            <a:r>
              <a:rPr lang="en-US" altLang="en-US" sz="2000" dirty="0"/>
              <a:t> attributes  must be used</a:t>
            </a:r>
          </a:p>
          <a:p>
            <a:pPr lvl="1" eaLnBrk="1" hangingPunct="1"/>
            <a:endParaRPr lang="en-US" altLang="en-US" sz="2000" dirty="0"/>
          </a:p>
          <a:p>
            <a:pPr eaLnBrk="1" hangingPunct="1"/>
            <a:r>
              <a:rPr lang="en-US" altLang="en-US" dirty="0"/>
              <a:t>Bean Inheritance </a:t>
            </a:r>
          </a:p>
          <a:p>
            <a:pPr lvl="1" eaLnBrk="1" hangingPunct="1"/>
            <a:r>
              <a:rPr lang="en-US" altLang="en-US" sz="2000" dirty="0"/>
              <a:t>Minimal support of </a:t>
            </a:r>
            <a:r>
              <a:rPr lang="en-US" altLang="en-US" sz="2000" b="1" i="1" dirty="0">
                <a:solidFill>
                  <a:srgbClr val="C00000"/>
                </a:solidFill>
              </a:rPr>
              <a:t>Inheritance</a:t>
            </a:r>
            <a:r>
              <a:rPr lang="en-US" altLang="en-US" sz="2000" dirty="0"/>
              <a:t> is given between the Bean Components in the form of the attribute '</a:t>
            </a:r>
            <a:r>
              <a:rPr lang="en-US" altLang="en-US" sz="2000" b="1" dirty="0">
                <a:solidFill>
                  <a:srgbClr val="C00000"/>
                </a:solidFill>
              </a:rPr>
              <a:t>parent</a:t>
            </a:r>
            <a:r>
              <a:rPr lang="en-US" altLang="en-US" sz="2000" dirty="0"/>
              <a:t>' within the 'bean' tag </a:t>
            </a:r>
          </a:p>
          <a:p>
            <a:pPr lvl="1" eaLnBrk="1" hangingPunct="1">
              <a:buFont typeface="Arial" charset="0"/>
              <a:buNone/>
            </a:pPr>
            <a:endParaRPr lang="en-US" altLang="en-US" sz="3200" dirty="0"/>
          </a:p>
          <a:p>
            <a:pPr lvl="1" eaLnBrk="1" hangingPunct="1"/>
            <a:endParaRPr lang="en-US" altLang="en-US" sz="2000" dirty="0"/>
          </a:p>
          <a:p>
            <a:pPr lvl="2" eaLnBrk="1" hangingPunct="1">
              <a:buFont typeface="Arial" charset="0"/>
              <a:buNone/>
            </a:pPr>
            <a:endParaRPr lang="en-US" altLang="en-US" sz="2000" dirty="0"/>
          </a:p>
        </p:txBody>
      </p:sp>
    </p:spTree>
    <p:extLst>
      <p:ext uri="{BB962C8B-B14F-4D97-AF65-F5344CB8AC3E}">
        <p14:creationId xmlns:p14="http://schemas.microsoft.com/office/powerpoint/2010/main" val="44296703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a:lstStyle/>
          <a:p>
            <a:pPr eaLnBrk="1" hangingPunct="1"/>
            <a:endParaRPr lang="en-US" altLang="en-US"/>
          </a:p>
        </p:txBody>
      </p:sp>
      <p:sp>
        <p:nvSpPr>
          <p:cNvPr id="82947"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362940113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a:lstStyle/>
          <a:p>
            <a:pPr eaLnBrk="1" hangingPunct="1"/>
            <a:r>
              <a:rPr lang="en-US" altLang="en-US" dirty="0"/>
              <a:t>Inversion of Control (</a:t>
            </a:r>
            <a:r>
              <a:rPr lang="en-US" altLang="en-US" dirty="0" err="1"/>
              <a:t>IoC</a:t>
            </a:r>
            <a:r>
              <a:rPr lang="en-US" altLang="en-US" dirty="0"/>
              <a:t>)</a:t>
            </a:r>
          </a:p>
        </p:txBody>
      </p:sp>
      <p:sp>
        <p:nvSpPr>
          <p:cNvPr id="83971" name="Rectangle 3"/>
          <p:cNvSpPr>
            <a:spLocks noGrp="1"/>
          </p:cNvSpPr>
          <p:nvPr>
            <p:ph type="body" idx="1"/>
          </p:nvPr>
        </p:nvSpPr>
        <p:spPr/>
        <p:txBody>
          <a:bodyPr/>
          <a:lstStyle/>
          <a:p>
            <a:pPr eaLnBrk="1" hangingPunct="1"/>
            <a:r>
              <a:rPr lang="en-US" altLang="en-US" dirty="0"/>
              <a:t>The Framework insists that Associations between Business objects should be externalized </a:t>
            </a:r>
          </a:p>
          <a:p>
            <a:pPr lvl="1" eaLnBrk="1" hangingPunct="1"/>
            <a:r>
              <a:rPr lang="en-US" altLang="en-US" sz="1800" dirty="0"/>
              <a:t>and never the Client Applications should be involved in doing these kinds of activities </a:t>
            </a:r>
          </a:p>
          <a:p>
            <a:pPr eaLnBrk="1" hangingPunct="1"/>
            <a:endParaRPr lang="en-US" altLang="en-US" b="1" i="1" dirty="0">
              <a:solidFill>
                <a:srgbClr val="0000FF"/>
              </a:solidFill>
            </a:endParaRPr>
          </a:p>
          <a:p>
            <a:pPr eaLnBrk="1" hangingPunct="1"/>
            <a:r>
              <a:rPr lang="en-US" altLang="en-US" b="1" i="1" dirty="0">
                <a:solidFill>
                  <a:srgbClr val="0000FF"/>
                </a:solidFill>
              </a:rPr>
              <a:t>Component Wiring</a:t>
            </a:r>
            <a:r>
              <a:rPr lang="en-US" altLang="en-US" dirty="0">
                <a:solidFill>
                  <a:srgbClr val="0000FF"/>
                </a:solidFill>
              </a:rPr>
              <a:t> </a:t>
            </a:r>
            <a:r>
              <a:rPr lang="en-US" altLang="en-US" dirty="0"/>
              <a:t>is a fancy term given to make associations between various Components </a:t>
            </a:r>
          </a:p>
          <a:p>
            <a:pPr eaLnBrk="1" hangingPunct="1"/>
            <a:endParaRPr lang="en-US" altLang="en-US" dirty="0"/>
          </a:p>
          <a:p>
            <a:pPr eaLnBrk="1" hangingPunct="1"/>
            <a:r>
              <a:rPr lang="en-US" altLang="en-US" dirty="0"/>
              <a:t>Instead of Clients having the control to establish relationship between Components, now the Framework carries this job</a:t>
            </a:r>
          </a:p>
          <a:p>
            <a:pPr lvl="1" eaLnBrk="1" hangingPunct="1"/>
            <a:r>
              <a:rPr lang="en-US" altLang="en-US" sz="1800" dirty="0"/>
              <a:t> which means that the Control is reversed from the Clients to the Framework </a:t>
            </a:r>
          </a:p>
          <a:p>
            <a:pPr lvl="1" eaLnBrk="1" hangingPunct="1"/>
            <a:r>
              <a:rPr lang="en-US" altLang="en-US" sz="1800" dirty="0"/>
              <a:t>that's why this principle is rightly termed as </a:t>
            </a:r>
            <a:r>
              <a:rPr lang="en-US" altLang="en-US" sz="1800" b="1" i="1" dirty="0">
                <a:solidFill>
                  <a:srgbClr val="0000FF"/>
                </a:solidFill>
              </a:rPr>
              <a:t>Inversion of Control</a:t>
            </a:r>
            <a:endParaRPr lang="en-US" altLang="en-US" sz="1800" dirty="0">
              <a:solidFill>
                <a:srgbClr val="0000FF"/>
              </a:solidFill>
            </a:endParaRPr>
          </a:p>
          <a:p>
            <a:pPr eaLnBrk="1" hangingPunct="1"/>
            <a:endParaRPr lang="en-US" altLang="en-US" dirty="0"/>
          </a:p>
        </p:txBody>
      </p:sp>
    </p:spTree>
    <p:extLst>
      <p:ext uri="{BB962C8B-B14F-4D97-AF65-F5344CB8AC3E}">
        <p14:creationId xmlns:p14="http://schemas.microsoft.com/office/powerpoint/2010/main" val="331752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a:lstStyle/>
          <a:p>
            <a:pPr eaLnBrk="1" hangingPunct="1"/>
            <a:r>
              <a:rPr lang="en-US" altLang="en-US" dirty="0"/>
              <a:t>Inversion of Control (Contd.).</a:t>
            </a:r>
          </a:p>
        </p:txBody>
      </p:sp>
      <p:sp>
        <p:nvSpPr>
          <p:cNvPr id="84995" name="Rectangle 3"/>
          <p:cNvSpPr>
            <a:spLocks noGrp="1"/>
          </p:cNvSpPr>
          <p:nvPr>
            <p:ph type="body" idx="1"/>
          </p:nvPr>
        </p:nvSpPr>
        <p:spPr/>
        <p:txBody>
          <a:bodyPr/>
          <a:lstStyle/>
          <a:p>
            <a:pPr eaLnBrk="1" hangingPunct="1"/>
            <a:r>
              <a:rPr lang="en-US" altLang="en-US" dirty="0"/>
              <a:t>Spring is most closely identified with a flavor of Inversion of Control known as </a:t>
            </a:r>
            <a:r>
              <a:rPr lang="en-US" altLang="en-US" b="1" dirty="0">
                <a:solidFill>
                  <a:srgbClr val="0000FF"/>
                </a:solidFill>
              </a:rPr>
              <a:t>Dependency Injection</a:t>
            </a:r>
            <a:r>
              <a:rPr lang="en-US" altLang="en-US" dirty="0">
                <a:solidFill>
                  <a:srgbClr val="0000FF"/>
                </a:solidFill>
              </a:rPr>
              <a:t> </a:t>
            </a:r>
          </a:p>
          <a:p>
            <a:pPr eaLnBrk="1" hangingPunct="1"/>
            <a:endParaRPr lang="en-US" altLang="en-US" dirty="0"/>
          </a:p>
          <a:p>
            <a:pPr eaLnBrk="1" hangingPunct="1"/>
            <a:r>
              <a:rPr lang="en-US" altLang="en-US" dirty="0"/>
              <a:t>Dependency Injection is a form of IOC that removes explicit dependence on container APIs</a:t>
            </a:r>
          </a:p>
          <a:p>
            <a:pPr lvl="1" eaLnBrk="1" hangingPunct="1"/>
            <a:r>
              <a:rPr lang="en-US" altLang="en-US" sz="1800" dirty="0"/>
              <a:t>ordinary Java methods are used to </a:t>
            </a:r>
            <a:r>
              <a:rPr lang="en-US" altLang="en-US" sz="1800" i="1" dirty="0"/>
              <a:t>inject</a:t>
            </a:r>
            <a:r>
              <a:rPr lang="en-US" altLang="en-US" sz="1800" dirty="0"/>
              <a:t> dependencies such as collaborating objects or configuration values into application object instances. </a:t>
            </a:r>
          </a:p>
          <a:p>
            <a:pPr eaLnBrk="1" hangingPunct="1"/>
            <a:endParaRPr lang="en-US" altLang="en-US" dirty="0"/>
          </a:p>
          <a:p>
            <a:pPr eaLnBrk="1" hangingPunct="1"/>
            <a:r>
              <a:rPr lang="en-US" altLang="en-US" dirty="0"/>
              <a:t>The two major flavors of Dependency Injection are </a:t>
            </a:r>
          </a:p>
          <a:p>
            <a:pPr lvl="1" eaLnBrk="1" hangingPunct="1"/>
            <a:r>
              <a:rPr lang="en-US" altLang="en-US" sz="1800" b="1" dirty="0">
                <a:solidFill>
                  <a:srgbClr val="0000FF"/>
                </a:solidFill>
              </a:rPr>
              <a:t>Setter Injection</a:t>
            </a:r>
            <a:r>
              <a:rPr lang="en-US" altLang="en-US" sz="1800" dirty="0">
                <a:solidFill>
                  <a:srgbClr val="0000FF"/>
                </a:solidFill>
              </a:rPr>
              <a:t> </a:t>
            </a:r>
            <a:r>
              <a:rPr lang="en-US" altLang="en-US" sz="1800" dirty="0">
                <a:solidFill>
                  <a:srgbClr val="C00000"/>
                </a:solidFill>
              </a:rPr>
              <a:t>(</a:t>
            </a:r>
            <a:r>
              <a:rPr lang="en-US" altLang="en-US" sz="1800" dirty="0"/>
              <a:t>injection via JavaBean setters</a:t>
            </a:r>
            <a:r>
              <a:rPr lang="en-US" altLang="en-US" sz="1800" dirty="0">
                <a:solidFill>
                  <a:srgbClr val="C00000"/>
                </a:solidFill>
              </a:rPr>
              <a:t>)</a:t>
            </a:r>
          </a:p>
          <a:p>
            <a:pPr lvl="1" eaLnBrk="1" hangingPunct="1"/>
            <a:r>
              <a:rPr lang="en-US" altLang="en-US" sz="1800" b="1" dirty="0">
                <a:solidFill>
                  <a:srgbClr val="0000FF"/>
                </a:solidFill>
              </a:rPr>
              <a:t>Constructor Injection</a:t>
            </a:r>
            <a:r>
              <a:rPr lang="en-US" altLang="en-US" sz="1800" dirty="0">
                <a:solidFill>
                  <a:srgbClr val="0000FF"/>
                </a:solidFill>
              </a:rPr>
              <a:t> </a:t>
            </a:r>
            <a:r>
              <a:rPr lang="en-US" altLang="en-US" sz="1800" dirty="0"/>
              <a:t>(injection via constructor arguments). </a:t>
            </a:r>
          </a:p>
          <a:p>
            <a:pPr eaLnBrk="1" hangingPunct="1"/>
            <a:endParaRPr lang="en-US" altLang="en-US" dirty="0"/>
          </a:p>
        </p:txBody>
      </p:sp>
    </p:spTree>
    <p:extLst>
      <p:ext uri="{BB962C8B-B14F-4D97-AF65-F5344CB8AC3E}">
        <p14:creationId xmlns:p14="http://schemas.microsoft.com/office/powerpoint/2010/main" val="3913718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857250"/>
            <a:ext cx="8865031" cy="5486400"/>
          </a:xfrm>
          <a:prstGeom prst="rect">
            <a:avLst/>
          </a:prstGeom>
        </p:spPr>
      </p:pic>
    </p:spTree>
    <p:extLst>
      <p:ext uri="{BB962C8B-B14F-4D97-AF65-F5344CB8AC3E}">
        <p14:creationId xmlns:p14="http://schemas.microsoft.com/office/powerpoint/2010/main" val="2466868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a:t>
            </a:r>
          </a:p>
        </p:txBody>
      </p:sp>
      <p:sp>
        <p:nvSpPr>
          <p:cNvPr id="3" name="Content Placeholder 2"/>
          <p:cNvSpPr>
            <a:spLocks noGrp="1"/>
          </p:cNvSpPr>
          <p:nvPr>
            <p:ph idx="1"/>
          </p:nvPr>
        </p:nvSpPr>
        <p:spPr/>
        <p:txBody>
          <a:bodyPr/>
          <a:lstStyle/>
          <a:p>
            <a:r>
              <a:rPr lang="en-IN" dirty="0"/>
              <a:t>The basic concept of the dependency injection (also known as Inversion of Control pattern) is that you do not create your objects but describe how they should be created. </a:t>
            </a:r>
          </a:p>
          <a:p>
            <a:r>
              <a:rPr lang="en-IN" dirty="0"/>
              <a:t>You don’t directly connect your components and services together in code but describe which services are needed by which components in a configuration file. </a:t>
            </a:r>
          </a:p>
          <a:p>
            <a:r>
              <a:rPr lang="en-IN" dirty="0"/>
              <a:t>A container (in the case of the Spring framework, the IOC container) is then responsible for hooking it all up.</a:t>
            </a:r>
          </a:p>
          <a:p>
            <a:r>
              <a:rPr lang="en-IN" dirty="0"/>
              <a:t>Applying </a:t>
            </a:r>
            <a:r>
              <a:rPr lang="en-IN" dirty="0" err="1"/>
              <a:t>IoC</a:t>
            </a:r>
            <a:r>
              <a:rPr lang="en-IN" dirty="0"/>
              <a:t>, objects are given their dependencies at creation time by some external entity that coordinates each object in the system. </a:t>
            </a:r>
          </a:p>
          <a:p>
            <a:r>
              <a:rPr lang="en-IN" dirty="0"/>
              <a:t>That is, dependencies are injected into objects. </a:t>
            </a:r>
          </a:p>
          <a:p>
            <a:r>
              <a:rPr lang="en-IN" dirty="0"/>
              <a:t>So, </a:t>
            </a:r>
            <a:r>
              <a:rPr lang="en-IN" dirty="0" err="1"/>
              <a:t>IoC</a:t>
            </a:r>
            <a:r>
              <a:rPr lang="en-IN" dirty="0"/>
              <a:t> means an inversion of responsibility with regard to how an object obtains references to collaborating objects.</a:t>
            </a:r>
          </a:p>
        </p:txBody>
      </p:sp>
    </p:spTree>
    <p:extLst>
      <p:ext uri="{BB962C8B-B14F-4D97-AF65-F5344CB8AC3E}">
        <p14:creationId xmlns:p14="http://schemas.microsoft.com/office/powerpoint/2010/main" val="117684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idx="1"/>
          </p:nvPr>
        </p:nvSpPr>
        <p:spPr/>
        <p:txBody>
          <a:bodyPr/>
          <a:lstStyle/>
          <a:p>
            <a:pPr eaLnBrk="1" hangingPunct="1"/>
            <a:r>
              <a:rPr lang="en-US" dirty="0">
                <a:solidFill>
                  <a:schemeClr val="tx1"/>
                </a:solidFill>
              </a:rPr>
              <a:t>Good design is more important than technology.</a:t>
            </a:r>
          </a:p>
          <a:p>
            <a:pPr eaLnBrk="1" hangingPunct="1"/>
            <a:endParaRPr lang="en-US" dirty="0">
              <a:solidFill>
                <a:schemeClr val="tx1"/>
              </a:solidFill>
            </a:endParaRPr>
          </a:p>
          <a:p>
            <a:pPr eaLnBrk="1" hangingPunct="1"/>
            <a:r>
              <a:rPr lang="en-US" dirty="0">
                <a:solidFill>
                  <a:schemeClr val="tx1"/>
                </a:solidFill>
              </a:rPr>
              <a:t>Java Beans loosely coupled through interfaces is good model.</a:t>
            </a:r>
          </a:p>
          <a:p>
            <a:pPr eaLnBrk="1" hangingPunct="1"/>
            <a:endParaRPr lang="en-US" dirty="0">
              <a:solidFill>
                <a:schemeClr val="tx1"/>
              </a:solidFill>
            </a:endParaRPr>
          </a:p>
          <a:p>
            <a:pPr eaLnBrk="1" hangingPunct="1"/>
            <a:r>
              <a:rPr lang="en-US" dirty="0">
                <a:solidFill>
                  <a:schemeClr val="tx1"/>
                </a:solidFill>
              </a:rPr>
              <a:t>Code should be easy to test.</a:t>
            </a:r>
          </a:p>
        </p:txBody>
      </p:sp>
      <p:sp>
        <p:nvSpPr>
          <p:cNvPr id="53251" name="Rectangle 2"/>
          <p:cNvSpPr>
            <a:spLocks noGrp="1"/>
          </p:cNvSpPr>
          <p:nvPr>
            <p:ph type="title"/>
          </p:nvPr>
        </p:nvSpPr>
        <p:spPr/>
        <p:txBody>
          <a:bodyPr/>
          <a:lstStyle/>
          <a:p>
            <a:pPr eaLnBrk="1" hangingPunct="1"/>
            <a:r>
              <a:rPr lang="en-US" dirty="0">
                <a:solidFill>
                  <a:schemeClr val="tx1"/>
                </a:solidFill>
              </a:rPr>
              <a:t>Spring Pledge </a:t>
            </a:r>
          </a:p>
        </p:txBody>
      </p:sp>
    </p:spTree>
    <p:extLst>
      <p:ext uri="{BB962C8B-B14F-4D97-AF65-F5344CB8AC3E}">
        <p14:creationId xmlns:p14="http://schemas.microsoft.com/office/powerpoint/2010/main" val="37978081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 - Example</a:t>
            </a:r>
          </a:p>
        </p:txBody>
      </p:sp>
      <p:sp>
        <p:nvSpPr>
          <p:cNvPr id="3" name="Content Placeholder 2"/>
          <p:cNvSpPr>
            <a:spLocks noGrp="1"/>
          </p:cNvSpPr>
          <p:nvPr>
            <p:ph idx="1"/>
          </p:nvPr>
        </p:nvSpPr>
        <p:spPr>
          <a:xfrm>
            <a:off x="289560" y="1222958"/>
            <a:ext cx="8229600" cy="2649796"/>
          </a:xfrm>
        </p:spPr>
        <p:txBody>
          <a:bodyPr/>
          <a:lstStyle/>
          <a:p>
            <a:r>
              <a:rPr lang="en-IN" dirty="0"/>
              <a:t> Lets we have two classes-Car and </a:t>
            </a:r>
            <a:r>
              <a:rPr lang="en-IN" dirty="0" err="1"/>
              <a:t>Engine.Car</a:t>
            </a:r>
            <a:r>
              <a:rPr lang="en-IN" dirty="0"/>
              <a:t> has a object of Engine.</a:t>
            </a:r>
          </a:p>
          <a:p>
            <a:pPr marL="0" indent="0" fontAlgn="base">
              <a:buNone/>
            </a:pPr>
            <a:r>
              <a:rPr lang="en-IN" b="1" dirty="0"/>
              <a:t>Normal way:</a:t>
            </a:r>
            <a:endParaRPr lang="en-IN" dirty="0"/>
          </a:p>
          <a:p>
            <a:pPr fontAlgn="base"/>
            <a:r>
              <a:rPr lang="en-IN" dirty="0"/>
              <a:t>There are many ways to instantiate a object. A simple and common way is with new operator.</a:t>
            </a:r>
          </a:p>
          <a:p>
            <a:pPr fontAlgn="base"/>
            <a:r>
              <a:rPr lang="en-IN" dirty="0"/>
              <a:t>so here Car class contain object of Engine and we have it instantiated using new operator.</a:t>
            </a:r>
          </a:p>
          <a:p>
            <a:endParaRPr lang="en-IN" dirty="0"/>
          </a:p>
        </p:txBody>
      </p:sp>
      <p:pic>
        <p:nvPicPr>
          <p:cNvPr id="4" name="Picture 3"/>
          <p:cNvPicPr>
            <a:picLocks noChangeAspect="1"/>
          </p:cNvPicPr>
          <p:nvPr/>
        </p:nvPicPr>
        <p:blipFill>
          <a:blip r:embed="rId2"/>
          <a:stretch>
            <a:fillRect/>
          </a:stretch>
        </p:blipFill>
        <p:spPr>
          <a:xfrm>
            <a:off x="3430905" y="3872754"/>
            <a:ext cx="1733550" cy="2133600"/>
          </a:xfrm>
          <a:prstGeom prst="rect">
            <a:avLst/>
          </a:prstGeom>
        </p:spPr>
      </p:pic>
      <p:sp>
        <p:nvSpPr>
          <p:cNvPr id="5" name="Rectangle 4"/>
          <p:cNvSpPr/>
          <p:nvPr/>
        </p:nvSpPr>
        <p:spPr>
          <a:xfrm>
            <a:off x="6361529" y="5270358"/>
            <a:ext cx="1261884" cy="369332"/>
          </a:xfrm>
          <a:prstGeom prst="rect">
            <a:avLst/>
          </a:prstGeom>
        </p:spPr>
        <p:txBody>
          <a:bodyPr wrap="none">
            <a:spAutoFit/>
          </a:bodyPr>
          <a:lstStyle/>
          <a:p>
            <a:r>
              <a:rPr lang="en-IN" dirty="0"/>
              <a:t>Without DI</a:t>
            </a:r>
          </a:p>
        </p:txBody>
      </p:sp>
    </p:spTree>
    <p:extLst>
      <p:ext uri="{BB962C8B-B14F-4D97-AF65-F5344CB8AC3E}">
        <p14:creationId xmlns:p14="http://schemas.microsoft.com/office/powerpoint/2010/main" val="26740325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 Example</a:t>
            </a:r>
          </a:p>
        </p:txBody>
      </p:sp>
      <p:sp>
        <p:nvSpPr>
          <p:cNvPr id="3" name="Content Placeholder 2"/>
          <p:cNvSpPr>
            <a:spLocks noGrp="1"/>
          </p:cNvSpPr>
          <p:nvPr>
            <p:ph idx="1"/>
          </p:nvPr>
        </p:nvSpPr>
        <p:spPr>
          <a:xfrm>
            <a:off x="289559" y="1005360"/>
            <a:ext cx="8229600" cy="3564196"/>
          </a:xfrm>
        </p:spPr>
        <p:txBody>
          <a:bodyPr/>
          <a:lstStyle/>
          <a:p>
            <a:r>
              <a:rPr lang="en-IN" dirty="0"/>
              <a:t>Now we outsource instantiation and supply job of instantiating to third party.</a:t>
            </a:r>
          </a:p>
          <a:p>
            <a:r>
              <a:rPr lang="en-IN" dirty="0"/>
              <a:t>Car needs object of Engine to operate but it outsources that job to some third party. </a:t>
            </a:r>
          </a:p>
          <a:p>
            <a:r>
              <a:rPr lang="en-IN" dirty="0"/>
              <a:t>The designated third party, decides the moment of instantiation and the type to use to create the instance. </a:t>
            </a:r>
          </a:p>
          <a:p>
            <a:r>
              <a:rPr lang="en-IN" dirty="0"/>
              <a:t>The dependency between class Car and class Engine is injected by a third party. </a:t>
            </a:r>
          </a:p>
          <a:p>
            <a:r>
              <a:rPr lang="en-IN" dirty="0"/>
              <a:t>Whole of this agreement involves some configuration information too.</a:t>
            </a:r>
          </a:p>
          <a:p>
            <a:r>
              <a:rPr lang="en-IN" dirty="0"/>
              <a:t> This whole process is called dependency injection.</a:t>
            </a:r>
          </a:p>
        </p:txBody>
      </p:sp>
      <p:pic>
        <p:nvPicPr>
          <p:cNvPr id="4" name="Picture 3"/>
          <p:cNvPicPr>
            <a:picLocks noChangeAspect="1"/>
          </p:cNvPicPr>
          <p:nvPr/>
        </p:nvPicPr>
        <p:blipFill>
          <a:blip r:embed="rId2"/>
          <a:stretch>
            <a:fillRect/>
          </a:stretch>
        </p:blipFill>
        <p:spPr>
          <a:xfrm>
            <a:off x="2199322" y="4787154"/>
            <a:ext cx="4410075" cy="1676400"/>
          </a:xfrm>
          <a:prstGeom prst="rect">
            <a:avLst/>
          </a:prstGeom>
        </p:spPr>
      </p:pic>
      <p:sp>
        <p:nvSpPr>
          <p:cNvPr id="5" name="Rectangle 4"/>
          <p:cNvSpPr/>
          <p:nvPr/>
        </p:nvSpPr>
        <p:spPr>
          <a:xfrm>
            <a:off x="7239006" y="5440688"/>
            <a:ext cx="941283" cy="369332"/>
          </a:xfrm>
          <a:prstGeom prst="rect">
            <a:avLst/>
          </a:prstGeom>
        </p:spPr>
        <p:txBody>
          <a:bodyPr wrap="none">
            <a:spAutoFit/>
          </a:bodyPr>
          <a:lstStyle/>
          <a:p>
            <a:r>
              <a:rPr lang="en-IN" dirty="0"/>
              <a:t>With DI</a:t>
            </a:r>
          </a:p>
        </p:txBody>
      </p:sp>
    </p:spTree>
    <p:extLst>
      <p:ext uri="{BB962C8B-B14F-4D97-AF65-F5344CB8AC3E}">
        <p14:creationId xmlns:p14="http://schemas.microsoft.com/office/powerpoint/2010/main" val="3706653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a:lstStyle/>
          <a:p>
            <a:pPr eaLnBrk="1" hangingPunct="1"/>
            <a:r>
              <a:rPr lang="en-US" altLang="en-US" dirty="0"/>
              <a:t>Dependency Injection</a:t>
            </a:r>
          </a:p>
        </p:txBody>
      </p:sp>
      <p:sp>
        <p:nvSpPr>
          <p:cNvPr id="86019" name="Rectangle 3"/>
          <p:cNvSpPr>
            <a:spLocks noGrp="1"/>
          </p:cNvSpPr>
          <p:nvPr>
            <p:ph type="body" idx="1"/>
          </p:nvPr>
        </p:nvSpPr>
        <p:spPr/>
        <p:txBody>
          <a:bodyPr/>
          <a:lstStyle/>
          <a:p>
            <a:pPr eaLnBrk="1" hangingPunct="1"/>
            <a:r>
              <a:rPr lang="en-US" altLang="en-US" dirty="0"/>
              <a:t>Dependency Injection has several important benefits :</a:t>
            </a:r>
          </a:p>
          <a:p>
            <a:pPr lvl="1" eaLnBrk="1" hangingPunct="1"/>
            <a:r>
              <a:rPr lang="en-US" altLang="en-US" sz="1800" dirty="0"/>
              <a:t>Because components don't need to look up collaborators at runtime, they're much simpler to write and maintain.</a:t>
            </a:r>
          </a:p>
          <a:p>
            <a:pPr lvl="1" eaLnBrk="1" hangingPunct="1"/>
            <a:endParaRPr lang="en-US" altLang="en-US" sz="1800" dirty="0"/>
          </a:p>
          <a:p>
            <a:pPr lvl="1" eaLnBrk="1" hangingPunct="1"/>
            <a:r>
              <a:rPr lang="en-US" altLang="en-US" sz="1800" dirty="0"/>
              <a:t>With a Dependency Injection approach, dependencies are explicit, and evident in constructor or JavaBean properties </a:t>
            </a:r>
          </a:p>
          <a:p>
            <a:pPr lvl="1" eaLnBrk="1" hangingPunct="1"/>
            <a:endParaRPr lang="en-US" altLang="en-US" sz="1800" dirty="0"/>
          </a:p>
          <a:p>
            <a:pPr lvl="1" eaLnBrk="1" hangingPunct="1"/>
            <a:r>
              <a:rPr lang="en-US" altLang="en-US" sz="1800" dirty="0"/>
              <a:t>easy to use objects either inside or outside the </a:t>
            </a:r>
            <a:r>
              <a:rPr lang="en-US" altLang="en-US" sz="1800" dirty="0" err="1"/>
              <a:t>IoC</a:t>
            </a:r>
            <a:r>
              <a:rPr lang="en-US" altLang="en-US" sz="1800" dirty="0"/>
              <a:t> container </a:t>
            </a:r>
          </a:p>
          <a:p>
            <a:pPr lvl="1" eaLnBrk="1" hangingPunct="1"/>
            <a:endParaRPr lang="en-US" altLang="en-US" sz="1800" dirty="0"/>
          </a:p>
          <a:p>
            <a:pPr lvl="1" eaLnBrk="1" hangingPunct="1"/>
            <a:r>
              <a:rPr lang="en-US" altLang="en-US" sz="1800" dirty="0"/>
              <a:t>Spring also provides unique support for instantiating objects from static factory methods or even methods on other objects managed by the </a:t>
            </a:r>
            <a:r>
              <a:rPr lang="en-US" altLang="en-US" sz="1800" dirty="0" err="1"/>
              <a:t>IoC</a:t>
            </a:r>
            <a:r>
              <a:rPr lang="en-US" altLang="en-US" sz="1800" dirty="0"/>
              <a:t> container </a:t>
            </a:r>
          </a:p>
          <a:p>
            <a:pPr lvl="1" eaLnBrk="1" hangingPunct="1"/>
            <a:endParaRPr lang="en-US" altLang="en-US" sz="1800" dirty="0"/>
          </a:p>
          <a:p>
            <a:pPr lvl="1" eaLnBrk="1" hangingPunct="1"/>
            <a:r>
              <a:rPr lang="en-US" altLang="en-US" sz="1800" dirty="0"/>
              <a:t>your business objects can potentially be run in different Dependency Injection frameworks - or outside any framework - without code changes </a:t>
            </a:r>
          </a:p>
        </p:txBody>
      </p:sp>
    </p:spTree>
    <p:extLst>
      <p:ext uri="{BB962C8B-B14F-4D97-AF65-F5344CB8AC3E}">
        <p14:creationId xmlns:p14="http://schemas.microsoft.com/office/powerpoint/2010/main" val="5808449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857250"/>
            <a:ext cx="9753600" cy="5486400"/>
          </a:xfrm>
          <a:prstGeom prst="rect">
            <a:avLst/>
          </a:prstGeom>
        </p:spPr>
      </p:pic>
    </p:spTree>
    <p:extLst>
      <p:ext uri="{BB962C8B-B14F-4D97-AF65-F5344CB8AC3E}">
        <p14:creationId xmlns:p14="http://schemas.microsoft.com/office/powerpoint/2010/main" val="3012987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a:lstStyle/>
          <a:p>
            <a:pPr eaLnBrk="1" hangingPunct="1"/>
            <a:r>
              <a:rPr lang="en-US" altLang="en-US" dirty="0"/>
              <a:t>Dependency Injection (Contd.).</a:t>
            </a:r>
          </a:p>
        </p:txBody>
      </p:sp>
      <p:sp>
        <p:nvSpPr>
          <p:cNvPr id="87043" name="Rectangle 3"/>
          <p:cNvSpPr>
            <a:spLocks noGrp="1"/>
          </p:cNvSpPr>
          <p:nvPr>
            <p:ph type="body" idx="1"/>
          </p:nvPr>
        </p:nvSpPr>
        <p:spPr/>
        <p:txBody>
          <a:bodyPr>
            <a:normAutofit/>
          </a:bodyPr>
          <a:lstStyle/>
          <a:p>
            <a:pPr eaLnBrk="1" hangingPunct="1"/>
            <a:r>
              <a:rPr lang="en-US" altLang="en-US" dirty="0"/>
              <a:t>There are two types of </a:t>
            </a:r>
            <a:r>
              <a:rPr lang="en-US" altLang="en-US" b="1" i="1" dirty="0"/>
              <a:t>Dependency Injection(DI)</a:t>
            </a:r>
            <a:r>
              <a:rPr lang="en-US" altLang="en-US" dirty="0"/>
              <a:t> techniques we can use:</a:t>
            </a:r>
          </a:p>
          <a:p>
            <a:pPr lvl="1" eaLnBrk="1" hangingPunct="1"/>
            <a:r>
              <a:rPr lang="en-US" altLang="en-US" sz="2000" u="sng" dirty="0">
                <a:solidFill>
                  <a:srgbClr val="0000FF"/>
                </a:solidFill>
              </a:rPr>
              <a:t> </a:t>
            </a:r>
            <a:r>
              <a:rPr lang="en-US" altLang="en-US" sz="2000" b="1" i="1" u="sng" dirty="0">
                <a:solidFill>
                  <a:srgbClr val="0000FF"/>
                </a:solidFill>
              </a:rPr>
              <a:t>Setter Injection</a:t>
            </a:r>
            <a:r>
              <a:rPr lang="en-US" altLang="en-US" sz="2000" u="sng" dirty="0">
                <a:solidFill>
                  <a:srgbClr val="0000FF"/>
                </a:solidFill>
              </a:rPr>
              <a:t> </a:t>
            </a:r>
          </a:p>
          <a:p>
            <a:pPr lvl="2" eaLnBrk="1" hangingPunct="1"/>
            <a:r>
              <a:rPr lang="en-US" altLang="en-US" sz="2000" dirty="0"/>
              <a:t>using setter methods in a bean class, the </a:t>
            </a:r>
            <a:r>
              <a:rPr lang="en-US" altLang="en-US" sz="2000" b="1" i="1" dirty="0"/>
              <a:t>Spring IOC</a:t>
            </a:r>
            <a:r>
              <a:rPr lang="en-US" altLang="en-US" dirty="0"/>
              <a:t> </a:t>
            </a:r>
            <a:r>
              <a:rPr lang="en-US" altLang="en-US" sz="2000" dirty="0"/>
              <a:t>container will inject the dependencies </a:t>
            </a:r>
          </a:p>
          <a:p>
            <a:pPr lvl="1" eaLnBrk="1" hangingPunct="1"/>
            <a:r>
              <a:rPr lang="en-US" altLang="en-US" sz="2000" b="1" i="1" u="sng" dirty="0">
                <a:solidFill>
                  <a:srgbClr val="0000FF"/>
                </a:solidFill>
              </a:rPr>
              <a:t>Constructor Injection</a:t>
            </a:r>
          </a:p>
          <a:p>
            <a:pPr lvl="2" eaLnBrk="1" hangingPunct="1"/>
            <a:r>
              <a:rPr lang="en-US" altLang="en-US" sz="2000" dirty="0"/>
              <a:t>The constructor will take arguments based on number of dependencies required </a:t>
            </a:r>
          </a:p>
          <a:p>
            <a:pPr lvl="2" eaLnBrk="1" hangingPunct="1"/>
            <a:r>
              <a:rPr lang="en-US" altLang="en-US" sz="2000" dirty="0"/>
              <a:t>You don't have option to reconfigure the dependencies at later point of time, since all the dependencies are resolved only at the time of invoking the constructor </a:t>
            </a:r>
          </a:p>
          <a:p>
            <a:pPr lvl="2" eaLnBrk="1" hangingPunct="1"/>
            <a:r>
              <a:rPr lang="en-US" altLang="en-US" sz="2000" dirty="0" err="1"/>
              <a:t>Eg</a:t>
            </a:r>
            <a:r>
              <a:rPr lang="en-US" altLang="en-US" sz="2000" dirty="0"/>
              <a:t>.:</a:t>
            </a:r>
          </a:p>
          <a:p>
            <a:pPr lvl="2">
              <a:buNone/>
            </a:pPr>
            <a:r>
              <a:rPr lang="en-US" altLang="en-US" sz="2000" dirty="0"/>
              <a:t>	</a:t>
            </a:r>
            <a:r>
              <a:rPr lang="en-US" altLang="en-US" sz="2000" b="1" dirty="0">
                <a:solidFill>
                  <a:srgbClr val="0000FF"/>
                </a:solidFill>
              </a:rPr>
              <a:t>&lt;constructor-</a:t>
            </a:r>
            <a:r>
              <a:rPr lang="en-US" altLang="en-US" sz="2000" b="1" dirty="0" err="1">
                <a:solidFill>
                  <a:srgbClr val="0000FF"/>
                </a:solidFill>
              </a:rPr>
              <a:t>arg</a:t>
            </a:r>
            <a:r>
              <a:rPr lang="en-US" altLang="en-US" sz="2000" b="1" dirty="0">
                <a:solidFill>
                  <a:srgbClr val="0000FF"/>
                </a:solidFill>
              </a:rPr>
              <a:t> index=“0</a:t>
            </a:r>
            <a:r>
              <a:rPr lang="en-US" altLang="en-US" b="1" dirty="0">
                <a:solidFill>
                  <a:srgbClr val="0000FF"/>
                </a:solidFill>
              </a:rPr>
              <a:t>”</a:t>
            </a:r>
            <a:r>
              <a:rPr lang="en-US" altLang="en-US" sz="2000" b="1" dirty="0">
                <a:solidFill>
                  <a:srgbClr val="0000FF"/>
                </a:solidFill>
              </a:rPr>
              <a:t> type="</a:t>
            </a:r>
            <a:r>
              <a:rPr lang="en-US" altLang="en-US" b="1" dirty="0" err="1">
                <a:solidFill>
                  <a:srgbClr val="0000FF"/>
                </a:solidFill>
              </a:rPr>
              <a:t>java.lang.String</a:t>
            </a:r>
            <a:r>
              <a:rPr lang="en-US" altLang="en-US" b="1" dirty="0">
                <a:solidFill>
                  <a:srgbClr val="0000FF"/>
                </a:solidFill>
              </a:rPr>
              <a:t>" </a:t>
            </a:r>
            <a:r>
              <a:rPr lang="en-US" altLang="en-US" sz="2000" b="1" dirty="0">
                <a:solidFill>
                  <a:srgbClr val="0000FF"/>
                </a:solidFill>
              </a:rPr>
              <a:t>value="</a:t>
            </a:r>
            <a:r>
              <a:rPr lang="en-US" altLang="en-US" b="1" dirty="0" err="1">
                <a:solidFill>
                  <a:srgbClr val="0000FF"/>
                </a:solidFill>
              </a:rPr>
              <a:t>MyName</a:t>
            </a:r>
            <a:r>
              <a:rPr lang="en-US" altLang="en-US" b="1" dirty="0">
                <a:solidFill>
                  <a:srgbClr val="0000FF"/>
                </a:solidFill>
              </a:rPr>
              <a:t>" </a:t>
            </a:r>
            <a:r>
              <a:rPr lang="en-US" altLang="en-US" sz="2000" b="1" dirty="0">
                <a:solidFill>
                  <a:srgbClr val="0000FF"/>
                </a:solidFill>
              </a:rPr>
              <a:t>/&gt; </a:t>
            </a:r>
          </a:p>
          <a:p>
            <a:pPr lvl="2" eaLnBrk="1" hangingPunct="1"/>
            <a:endParaRPr lang="en-US" altLang="en-US" dirty="0"/>
          </a:p>
          <a:p>
            <a:pPr lvl="2"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041339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857250"/>
            <a:ext cx="9753600" cy="5486400"/>
          </a:xfrm>
          <a:prstGeom prst="rect">
            <a:avLst/>
          </a:prstGeom>
        </p:spPr>
      </p:pic>
    </p:spTree>
    <p:extLst>
      <p:ext uri="{BB962C8B-B14F-4D97-AF65-F5344CB8AC3E}">
        <p14:creationId xmlns:p14="http://schemas.microsoft.com/office/powerpoint/2010/main" val="4073983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Setter vs Constructor Injection in Spring</a:t>
            </a:r>
          </a:p>
        </p:txBody>
      </p:sp>
      <p:pic>
        <p:nvPicPr>
          <p:cNvPr id="4" name="Picture 3"/>
          <p:cNvPicPr>
            <a:picLocks noChangeAspect="1"/>
          </p:cNvPicPr>
          <p:nvPr/>
        </p:nvPicPr>
        <p:blipFill>
          <a:blip r:embed="rId2"/>
          <a:stretch>
            <a:fillRect/>
          </a:stretch>
        </p:blipFill>
        <p:spPr>
          <a:xfrm>
            <a:off x="798286" y="1451429"/>
            <a:ext cx="7614194" cy="4702628"/>
          </a:xfrm>
          <a:prstGeom prst="rect">
            <a:avLst/>
          </a:prstGeom>
        </p:spPr>
      </p:pic>
    </p:spTree>
    <p:extLst>
      <p:ext uri="{BB962C8B-B14F-4D97-AF65-F5344CB8AC3E}">
        <p14:creationId xmlns:p14="http://schemas.microsoft.com/office/powerpoint/2010/main" val="29135588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a:lstStyle/>
          <a:p>
            <a:pPr eaLnBrk="1" hangingPunct="1"/>
            <a:endParaRPr lang="en-US" altLang="en-US"/>
          </a:p>
        </p:txBody>
      </p:sp>
      <p:sp>
        <p:nvSpPr>
          <p:cNvPr id="88067"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370209515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a:lstStyle/>
          <a:p>
            <a:pPr eaLnBrk="1" hangingPunct="1"/>
            <a:endParaRPr lang="en-US" altLang="en-US"/>
          </a:p>
        </p:txBody>
      </p:sp>
      <p:sp>
        <p:nvSpPr>
          <p:cNvPr id="89091" name="Rectangle 3"/>
          <p:cNvSpPr>
            <a:spLocks noGrp="1"/>
          </p:cNvSpPr>
          <p:nvPr>
            <p:ph type="body" idx="1"/>
          </p:nvPr>
        </p:nvSpPr>
        <p:spPr/>
        <p:txBody>
          <a:bodyPr/>
          <a:lstStyle/>
          <a:p>
            <a:pPr eaLnBrk="1" hangingPunct="1"/>
            <a:endParaRPr lang="en-US" altLang="en-US"/>
          </a:p>
        </p:txBody>
      </p:sp>
    </p:spTree>
    <p:extLst>
      <p:ext uri="{BB962C8B-B14F-4D97-AF65-F5344CB8AC3E}">
        <p14:creationId xmlns:p14="http://schemas.microsoft.com/office/powerpoint/2010/main" val="295268580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pPr eaLnBrk="1" hangingPunct="1"/>
            <a:endParaRPr lang="en-US" altLang="en-US"/>
          </a:p>
        </p:txBody>
      </p:sp>
      <p:sp>
        <p:nvSpPr>
          <p:cNvPr id="90115" name="Rectangle 3"/>
          <p:cNvSpPr>
            <a:spLocks noGrp="1"/>
          </p:cNvSpPr>
          <p:nvPr>
            <p:ph type="body" idx="1"/>
          </p:nvPr>
        </p:nvSpPr>
        <p:spPr/>
        <p:txBody>
          <a:bodyPr/>
          <a:lstStyle/>
          <a:p>
            <a:pPr eaLnBrk="1" hangingPunct="1"/>
            <a:endParaRPr lang="en-US" altLang="en-US" dirty="0"/>
          </a:p>
        </p:txBody>
      </p:sp>
    </p:spTree>
    <p:extLst>
      <p:ext uri="{BB962C8B-B14F-4D97-AF65-F5344CB8AC3E}">
        <p14:creationId xmlns:p14="http://schemas.microsoft.com/office/powerpoint/2010/main" val="41337693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228600" y="304800"/>
            <a:ext cx="8229600" cy="553998"/>
          </a:xfrm>
        </p:spPr>
        <p:txBody>
          <a:bodyPr/>
          <a:lstStyle/>
          <a:p>
            <a:pPr eaLnBrk="1" hangingPunct="1"/>
            <a:r>
              <a:rPr lang="en-US" altLang="en-US" dirty="0"/>
              <a:t>What is Spring ?</a:t>
            </a:r>
          </a:p>
        </p:txBody>
      </p:sp>
      <p:sp>
        <p:nvSpPr>
          <p:cNvPr id="52227" name="Rectangle 3"/>
          <p:cNvSpPr>
            <a:spLocks noGrp="1"/>
          </p:cNvSpPr>
          <p:nvPr>
            <p:ph type="body" idx="1"/>
          </p:nvPr>
        </p:nvSpPr>
        <p:spPr>
          <a:xfrm>
            <a:off x="457200" y="1051560"/>
            <a:ext cx="8229600" cy="5471160"/>
          </a:xfrm>
        </p:spPr>
        <p:txBody>
          <a:bodyPr>
            <a:noAutofit/>
          </a:bodyPr>
          <a:lstStyle/>
          <a:p>
            <a:pPr eaLnBrk="1" hangingPunct="1"/>
            <a:r>
              <a:rPr lang="en-US" altLang="en-US" sz="1900" dirty="0"/>
              <a:t>Spring 1.0 – released in March,2004 (by Rod Johnson &amp; </a:t>
            </a:r>
            <a:r>
              <a:rPr lang="en-US" altLang="en-US" sz="1900" dirty="0" err="1"/>
              <a:t>Juergen</a:t>
            </a:r>
            <a:r>
              <a:rPr lang="en-US" altLang="en-US" sz="1900" dirty="0"/>
              <a:t>  Holler), as a J2EE Application Framework.</a:t>
            </a:r>
          </a:p>
          <a:p>
            <a:pPr eaLnBrk="1" hangingPunct="1"/>
            <a:endParaRPr lang="en-US" altLang="en-US" sz="1900" dirty="0"/>
          </a:p>
          <a:p>
            <a:r>
              <a:rPr lang="en-US" sz="1900" dirty="0"/>
              <a:t>The current version is Spring Framework 5.0, which was released in </a:t>
            </a:r>
          </a:p>
          <a:p>
            <a:pPr marL="0" indent="0">
              <a:buNone/>
            </a:pPr>
            <a:r>
              <a:rPr lang="en-US" sz="1900"/>
              <a:t> 2017</a:t>
            </a:r>
            <a:endParaRPr lang="en-US" altLang="en-US" sz="1900" dirty="0"/>
          </a:p>
          <a:p>
            <a:pPr eaLnBrk="1" hangingPunct="1">
              <a:buFont typeface="Arial" charset="0"/>
              <a:buNone/>
            </a:pPr>
            <a:endParaRPr lang="en-US" altLang="en-US" sz="1900" dirty="0"/>
          </a:p>
          <a:p>
            <a:pPr eaLnBrk="1" hangingPunct="1"/>
            <a:r>
              <a:rPr lang="en-US" altLang="en-US" sz="1900" dirty="0"/>
              <a:t>Is a popular open source </a:t>
            </a:r>
            <a:r>
              <a:rPr lang="en-US" altLang="en-US" sz="1900" b="1" dirty="0"/>
              <a:t>application framework</a:t>
            </a:r>
            <a:r>
              <a:rPr lang="en-US" altLang="en-US" sz="1900" dirty="0"/>
              <a:t> that can make J2EE development easier by enabling a </a:t>
            </a:r>
            <a:r>
              <a:rPr lang="en-US" altLang="en-US" sz="1900" b="1" dirty="0"/>
              <a:t>POJO</a:t>
            </a:r>
            <a:r>
              <a:rPr lang="en-US" altLang="en-US" sz="1900" dirty="0"/>
              <a:t>-based programming model </a:t>
            </a:r>
          </a:p>
          <a:p>
            <a:pPr eaLnBrk="1" hangingPunct="1">
              <a:buFont typeface="Arial" charset="0"/>
              <a:buNone/>
            </a:pPr>
            <a:r>
              <a:rPr lang="en-US" altLang="en-US" sz="1900" dirty="0"/>
              <a:t> </a:t>
            </a:r>
          </a:p>
          <a:p>
            <a:pPr eaLnBrk="1" hangingPunct="1"/>
            <a:r>
              <a:rPr lang="en-US" altLang="en-US" sz="1900" dirty="0"/>
              <a:t>Consists of </a:t>
            </a:r>
          </a:p>
          <a:p>
            <a:pPr lvl="1" eaLnBrk="1" hangingPunct="1"/>
            <a:r>
              <a:rPr lang="en-US" altLang="en-US" sz="1800" dirty="0"/>
              <a:t>a container</a:t>
            </a:r>
          </a:p>
          <a:p>
            <a:pPr lvl="1" eaLnBrk="1" hangingPunct="1"/>
            <a:r>
              <a:rPr lang="en-US" altLang="en-US" sz="1800" dirty="0"/>
              <a:t>a framework for managing components</a:t>
            </a:r>
          </a:p>
          <a:p>
            <a:pPr lvl="1" eaLnBrk="1" hangingPunct="1"/>
            <a:r>
              <a:rPr lang="en-US" altLang="en-US" sz="1800" dirty="0"/>
              <a:t>and a set of snap-in services for </a:t>
            </a:r>
          </a:p>
          <a:p>
            <a:pPr lvl="2" eaLnBrk="1" hangingPunct="1"/>
            <a:r>
              <a:rPr lang="en-US" altLang="en-US" sz="1800" dirty="0"/>
              <a:t>web user interfaces</a:t>
            </a:r>
          </a:p>
          <a:p>
            <a:pPr lvl="2" eaLnBrk="1" hangingPunct="1"/>
            <a:r>
              <a:rPr lang="en-US" altLang="en-US" sz="1800" dirty="0"/>
              <a:t>Transactions</a:t>
            </a:r>
          </a:p>
          <a:p>
            <a:pPr lvl="2" eaLnBrk="1" hangingPunct="1"/>
            <a:r>
              <a:rPr lang="en-US" altLang="en-US" sz="1800" dirty="0"/>
              <a:t>and persistence</a:t>
            </a:r>
          </a:p>
        </p:txBody>
      </p:sp>
      <p:pic>
        <p:nvPicPr>
          <p:cNvPr id="1026" name="Picture 2" descr="Image result for spring j2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4196166"/>
            <a:ext cx="24003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996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1015663"/>
          </a:xfrm>
        </p:spPr>
        <p:txBody>
          <a:bodyPr/>
          <a:lstStyle/>
          <a:p>
            <a:r>
              <a:rPr lang="en-IN" dirty="0"/>
              <a:t>Spring - Beans Auto-Wiring</a:t>
            </a:r>
            <a:br>
              <a:rPr lang="en-IN" b="0" dirty="0"/>
            </a:br>
            <a:endParaRPr lang="en-IN" dirty="0"/>
          </a:p>
        </p:txBody>
      </p:sp>
      <p:sp>
        <p:nvSpPr>
          <p:cNvPr id="3" name="Content Placeholder 2"/>
          <p:cNvSpPr>
            <a:spLocks noGrp="1"/>
          </p:cNvSpPr>
          <p:nvPr>
            <p:ph idx="1"/>
          </p:nvPr>
        </p:nvSpPr>
        <p:spPr/>
        <p:txBody>
          <a:bodyPr>
            <a:normAutofit/>
          </a:bodyPr>
          <a:lstStyle/>
          <a:p>
            <a:r>
              <a:rPr lang="en-IN" dirty="0"/>
              <a:t>You have learnt how to declare beans using the &lt;bean&gt; element and inject &lt;bean&gt; using &lt;constructor-</a:t>
            </a:r>
            <a:r>
              <a:rPr lang="en-IN" dirty="0" err="1"/>
              <a:t>arg</a:t>
            </a:r>
            <a:r>
              <a:rPr lang="en-IN" dirty="0"/>
              <a:t>&gt; and &lt;property&gt; elements in XML configuration file.</a:t>
            </a:r>
          </a:p>
          <a:p>
            <a:r>
              <a:rPr lang="en-IN" dirty="0"/>
              <a:t>The Spring container can </a:t>
            </a:r>
            <a:r>
              <a:rPr lang="en-IN" b="1" dirty="0" err="1"/>
              <a:t>autowire</a:t>
            </a:r>
            <a:r>
              <a:rPr lang="en-IN" dirty="0"/>
              <a:t> relationships between collaborating beans without using &lt;constructor-</a:t>
            </a:r>
            <a:r>
              <a:rPr lang="en-IN" dirty="0" err="1"/>
              <a:t>arg</a:t>
            </a:r>
            <a:r>
              <a:rPr lang="en-IN" dirty="0"/>
              <a:t>&gt; and &lt;property&gt; elements.</a:t>
            </a:r>
          </a:p>
          <a:p>
            <a:r>
              <a:rPr lang="en-IN" b="1" dirty="0" err="1"/>
              <a:t>Autowiring</a:t>
            </a:r>
            <a:r>
              <a:rPr lang="en-IN" b="1" dirty="0"/>
              <a:t> feature of spring framework enables you to inject the object dependency implicitly. </a:t>
            </a:r>
          </a:p>
          <a:p>
            <a:r>
              <a:rPr lang="en-IN" dirty="0"/>
              <a:t>It internally uses setter or constructor injection.</a:t>
            </a:r>
          </a:p>
          <a:p>
            <a:r>
              <a:rPr lang="en-IN" dirty="0" err="1"/>
              <a:t>Autowiring</a:t>
            </a:r>
            <a:r>
              <a:rPr lang="en-IN" dirty="0"/>
              <a:t> can't be used to inject primitive and string values. It works with reference only.</a:t>
            </a:r>
          </a:p>
          <a:p>
            <a:r>
              <a:rPr lang="en-IN" dirty="0"/>
              <a:t>This helps cut down on the amount of XML configuration you write for a big Spring-based application.</a:t>
            </a:r>
          </a:p>
          <a:p>
            <a:endParaRPr lang="en-IN" dirty="0"/>
          </a:p>
        </p:txBody>
      </p:sp>
    </p:spTree>
    <p:extLst>
      <p:ext uri="{BB962C8B-B14F-4D97-AF65-F5344CB8AC3E}">
        <p14:creationId xmlns:p14="http://schemas.microsoft.com/office/powerpoint/2010/main" val="2569851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Autowiring Modes</a:t>
            </a:r>
          </a:p>
        </p:txBody>
      </p:sp>
      <p:sp>
        <p:nvSpPr>
          <p:cNvPr id="3" name="Content Placeholder 2"/>
          <p:cNvSpPr>
            <a:spLocks noGrp="1"/>
          </p:cNvSpPr>
          <p:nvPr>
            <p:ph idx="1"/>
          </p:nvPr>
        </p:nvSpPr>
        <p:spPr/>
        <p:txBody>
          <a:bodyPr>
            <a:normAutofit lnSpcReduction="10000"/>
          </a:bodyPr>
          <a:lstStyle/>
          <a:p>
            <a:r>
              <a:rPr lang="en-IN" dirty="0"/>
              <a:t>The following are the autowiring modes, which can be used to instruct the Spring container to use autowiring for dependency injection. </a:t>
            </a:r>
          </a:p>
          <a:p>
            <a:r>
              <a:rPr lang="en-IN" dirty="0"/>
              <a:t>You use the </a:t>
            </a:r>
            <a:r>
              <a:rPr lang="en-IN" dirty="0" err="1"/>
              <a:t>autowire</a:t>
            </a:r>
            <a:r>
              <a:rPr lang="en-IN" dirty="0"/>
              <a:t> attribute of the &lt;bean/&gt; element to specify </a:t>
            </a:r>
            <a:r>
              <a:rPr lang="en-IN" dirty="0" err="1"/>
              <a:t>autowire</a:t>
            </a:r>
            <a:r>
              <a:rPr lang="en-IN" dirty="0"/>
              <a:t> mode for a bean definition.</a:t>
            </a:r>
          </a:p>
          <a:p>
            <a:endParaRPr lang="en-IN" dirty="0"/>
          </a:p>
          <a:p>
            <a:r>
              <a:rPr lang="en-IN" b="1" dirty="0"/>
              <a:t>No</a:t>
            </a:r>
          </a:p>
          <a:p>
            <a:pPr lvl="1"/>
            <a:r>
              <a:rPr lang="en-IN" dirty="0"/>
              <a:t>This is default setting which means no autowiring and you should use explicit bean reference for wiring. </a:t>
            </a:r>
          </a:p>
          <a:p>
            <a:pPr lvl="1"/>
            <a:r>
              <a:rPr lang="en-IN" dirty="0"/>
              <a:t>You have nothing to do special for this wiring. </a:t>
            </a:r>
          </a:p>
          <a:p>
            <a:r>
              <a:rPr lang="en-IN" b="1" dirty="0" err="1"/>
              <a:t>byName</a:t>
            </a:r>
            <a:endParaRPr lang="en-IN" b="1" dirty="0"/>
          </a:p>
          <a:p>
            <a:pPr lvl="1"/>
            <a:r>
              <a:rPr lang="en-IN" dirty="0"/>
              <a:t>Autowiring by property name. </a:t>
            </a:r>
          </a:p>
          <a:p>
            <a:pPr lvl="1"/>
            <a:r>
              <a:rPr lang="en-IN" dirty="0"/>
              <a:t>Spring container looks at the properties of the beans on which </a:t>
            </a:r>
            <a:r>
              <a:rPr lang="en-IN" dirty="0" err="1"/>
              <a:t>autowire</a:t>
            </a:r>
            <a:r>
              <a:rPr lang="en-IN" dirty="0"/>
              <a:t> attribute is set to </a:t>
            </a:r>
            <a:r>
              <a:rPr lang="en-IN" dirty="0" err="1"/>
              <a:t>byName</a:t>
            </a:r>
            <a:r>
              <a:rPr lang="en-IN" dirty="0"/>
              <a:t> in the XML configuration file.</a:t>
            </a:r>
          </a:p>
          <a:p>
            <a:pPr lvl="1"/>
            <a:r>
              <a:rPr lang="en-IN" dirty="0"/>
              <a:t> It then tries to match and wire its properties with the beans defined by the same names in the configuration file.</a:t>
            </a:r>
          </a:p>
          <a:p>
            <a:endParaRPr lang="en-IN" dirty="0"/>
          </a:p>
        </p:txBody>
      </p:sp>
    </p:spTree>
    <p:extLst>
      <p:ext uri="{BB962C8B-B14F-4D97-AF65-F5344CB8AC3E}">
        <p14:creationId xmlns:p14="http://schemas.microsoft.com/office/powerpoint/2010/main" val="1819394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AutoWiring</a:t>
            </a:r>
            <a:r>
              <a:rPr lang="en-IN" dirty="0"/>
              <a:t> Modes</a:t>
            </a:r>
          </a:p>
        </p:txBody>
      </p:sp>
      <p:sp>
        <p:nvSpPr>
          <p:cNvPr id="3" name="Content Placeholder 2"/>
          <p:cNvSpPr>
            <a:spLocks noGrp="1"/>
          </p:cNvSpPr>
          <p:nvPr>
            <p:ph idx="1"/>
          </p:nvPr>
        </p:nvSpPr>
        <p:spPr/>
        <p:txBody>
          <a:bodyPr/>
          <a:lstStyle/>
          <a:p>
            <a:r>
              <a:rPr lang="en-IN" b="1" dirty="0" err="1"/>
              <a:t>byType</a:t>
            </a:r>
            <a:endParaRPr lang="en-IN" b="1" dirty="0"/>
          </a:p>
          <a:p>
            <a:pPr lvl="1"/>
            <a:r>
              <a:rPr lang="en-IN" dirty="0"/>
              <a:t>Autowiring by property </a:t>
            </a:r>
            <a:r>
              <a:rPr lang="en-IN" dirty="0" err="1"/>
              <a:t>datatype</a:t>
            </a:r>
            <a:r>
              <a:rPr lang="en-IN" dirty="0"/>
              <a:t>. </a:t>
            </a:r>
          </a:p>
          <a:p>
            <a:pPr lvl="1"/>
            <a:r>
              <a:rPr lang="en-IN" dirty="0"/>
              <a:t>Spring container looks at the properties of the beans on which </a:t>
            </a:r>
            <a:r>
              <a:rPr lang="en-IN" dirty="0" err="1"/>
              <a:t>autowire</a:t>
            </a:r>
            <a:r>
              <a:rPr lang="en-IN" dirty="0"/>
              <a:t> attribute is set to </a:t>
            </a:r>
            <a:r>
              <a:rPr lang="en-IN" dirty="0" err="1"/>
              <a:t>byType</a:t>
            </a:r>
            <a:r>
              <a:rPr lang="en-IN" dirty="0"/>
              <a:t> in the XML configuration file. </a:t>
            </a:r>
          </a:p>
          <a:p>
            <a:pPr lvl="1"/>
            <a:r>
              <a:rPr lang="en-IN" dirty="0"/>
              <a:t>It then tries to match and wire a property if its type matches with exactly one of the beans name in configuration file. </a:t>
            </a:r>
          </a:p>
          <a:p>
            <a:pPr lvl="1"/>
            <a:r>
              <a:rPr lang="en-IN" dirty="0"/>
              <a:t>If more than one such beans exists, a fatal exception is thrown.</a:t>
            </a:r>
          </a:p>
          <a:p>
            <a:r>
              <a:rPr lang="en-IN" b="1" dirty="0"/>
              <a:t>constructor</a:t>
            </a:r>
          </a:p>
          <a:p>
            <a:pPr lvl="1"/>
            <a:r>
              <a:rPr lang="en-IN" dirty="0"/>
              <a:t>Similar to </a:t>
            </a:r>
            <a:r>
              <a:rPr lang="en-IN" dirty="0" err="1"/>
              <a:t>byType</a:t>
            </a:r>
            <a:r>
              <a:rPr lang="en-IN" dirty="0"/>
              <a:t>, but type applies to constructor arguments. </a:t>
            </a:r>
          </a:p>
          <a:p>
            <a:pPr lvl="1"/>
            <a:r>
              <a:rPr lang="en-IN" dirty="0"/>
              <a:t>If there is not exactly one bean of the constructor argument type in the container, a fatal error is raised.</a:t>
            </a:r>
          </a:p>
          <a:p>
            <a:r>
              <a:rPr lang="en-IN" b="1" dirty="0" err="1"/>
              <a:t>autodetect</a:t>
            </a:r>
            <a:endParaRPr lang="en-IN" b="1" dirty="0"/>
          </a:p>
          <a:p>
            <a:pPr lvl="1"/>
            <a:r>
              <a:rPr lang="en-IN" dirty="0"/>
              <a:t>Spring first tries to wire using </a:t>
            </a:r>
            <a:r>
              <a:rPr lang="en-IN" dirty="0" err="1"/>
              <a:t>autowire</a:t>
            </a:r>
            <a:r>
              <a:rPr lang="en-IN" dirty="0"/>
              <a:t> by constructor, if it does not work, Spring tries to </a:t>
            </a:r>
            <a:r>
              <a:rPr lang="en-IN" dirty="0" err="1"/>
              <a:t>autowire</a:t>
            </a:r>
            <a:r>
              <a:rPr lang="en-IN" dirty="0"/>
              <a:t> by </a:t>
            </a:r>
            <a:r>
              <a:rPr lang="en-IN" dirty="0" err="1"/>
              <a:t>byType</a:t>
            </a:r>
            <a:r>
              <a:rPr lang="en-IN" dirty="0"/>
              <a:t>.</a:t>
            </a:r>
          </a:p>
          <a:p>
            <a:pPr lvl="1"/>
            <a:endParaRPr lang="en-IN" dirty="0"/>
          </a:p>
          <a:p>
            <a:pPr lvl="1"/>
            <a:endParaRPr lang="en-IN" dirty="0"/>
          </a:p>
        </p:txBody>
      </p:sp>
    </p:spTree>
    <p:extLst>
      <p:ext uri="{BB962C8B-B14F-4D97-AF65-F5344CB8AC3E}">
        <p14:creationId xmlns:p14="http://schemas.microsoft.com/office/powerpoint/2010/main" val="6460776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err="1">
                <a:solidFill>
                  <a:schemeClr val="tx1"/>
                </a:solidFill>
              </a:rPr>
              <a:t>Autowiring</a:t>
            </a:r>
            <a:r>
              <a:rPr lang="en-IN" dirty="0">
                <a:solidFill>
                  <a:schemeClr val="tx1"/>
                </a:solidFill>
              </a:rPr>
              <a:t> – Pros &amp; Cons</a:t>
            </a:r>
          </a:p>
        </p:txBody>
      </p:sp>
      <p:sp>
        <p:nvSpPr>
          <p:cNvPr id="3" name="Text Placeholder 2"/>
          <p:cNvSpPr>
            <a:spLocks noGrp="1"/>
          </p:cNvSpPr>
          <p:nvPr>
            <p:ph type="body" sz="quarter" idx="16"/>
          </p:nvPr>
        </p:nvSpPr>
        <p:spPr/>
        <p:txBody>
          <a:bodyPr/>
          <a:lstStyle/>
          <a:p>
            <a:r>
              <a:rPr lang="en-IN" dirty="0">
                <a:solidFill>
                  <a:schemeClr val="tx1"/>
                </a:solidFill>
              </a:rPr>
              <a:t>It requires the </a:t>
            </a:r>
            <a:r>
              <a:rPr lang="en-IN" b="1" dirty="0">
                <a:solidFill>
                  <a:schemeClr val="tx1"/>
                </a:solidFill>
              </a:rPr>
              <a:t>less code</a:t>
            </a:r>
            <a:r>
              <a:rPr lang="en-IN" dirty="0">
                <a:solidFill>
                  <a:schemeClr val="tx1"/>
                </a:solidFill>
              </a:rPr>
              <a:t> because we don't need to write the code to inject the dependency explicitly.</a:t>
            </a:r>
          </a:p>
          <a:p>
            <a:endParaRPr lang="en-IN" dirty="0">
              <a:solidFill>
                <a:schemeClr val="tx1"/>
              </a:solidFill>
            </a:endParaRPr>
          </a:p>
          <a:p>
            <a:endParaRPr lang="en-IN" dirty="0">
              <a:solidFill>
                <a:schemeClr val="tx1"/>
              </a:solidFill>
            </a:endParaRPr>
          </a:p>
          <a:p>
            <a:endParaRPr lang="en-IN" dirty="0">
              <a:solidFill>
                <a:schemeClr val="tx1"/>
              </a:solidFill>
            </a:endParaRPr>
          </a:p>
          <a:p>
            <a:r>
              <a:rPr lang="en-IN" dirty="0">
                <a:solidFill>
                  <a:schemeClr val="tx1"/>
                </a:solidFill>
              </a:rPr>
              <a:t>No control of programmer.</a:t>
            </a:r>
          </a:p>
          <a:p>
            <a:r>
              <a:rPr lang="en-IN" dirty="0">
                <a:solidFill>
                  <a:schemeClr val="tx1"/>
                </a:solidFill>
              </a:rPr>
              <a:t>It can't be used for primitive and string values.</a:t>
            </a:r>
          </a:p>
          <a:p>
            <a:endParaRPr lang="en-IN" dirty="0"/>
          </a:p>
        </p:txBody>
      </p:sp>
    </p:spTree>
    <p:extLst>
      <p:ext uri="{BB962C8B-B14F-4D97-AF65-F5344CB8AC3E}">
        <p14:creationId xmlns:p14="http://schemas.microsoft.com/office/powerpoint/2010/main" val="3846729396"/>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53998"/>
          </a:xfrm>
        </p:spPr>
        <p:txBody>
          <a:bodyPr/>
          <a:lstStyle/>
          <a:p>
            <a:r>
              <a:rPr lang="en-IN" dirty="0"/>
              <a:t>Annotations in Spring Based Configuration</a:t>
            </a:r>
          </a:p>
        </p:txBody>
      </p:sp>
      <p:sp>
        <p:nvSpPr>
          <p:cNvPr id="3" name="Content Placeholder 2"/>
          <p:cNvSpPr>
            <a:spLocks noGrp="1"/>
          </p:cNvSpPr>
          <p:nvPr>
            <p:ph idx="1"/>
          </p:nvPr>
        </p:nvSpPr>
        <p:spPr/>
        <p:txBody>
          <a:bodyPr>
            <a:normAutofit/>
          </a:bodyPr>
          <a:lstStyle/>
          <a:p>
            <a:r>
              <a:rPr lang="en-IN" dirty="0"/>
              <a:t>Starting from Spring 2.5 it became possible to configure the dependency injection using </a:t>
            </a:r>
            <a:r>
              <a:rPr lang="en-IN" b="1" dirty="0"/>
              <a:t>annotations</a:t>
            </a:r>
            <a:r>
              <a:rPr lang="en-IN" dirty="0"/>
              <a:t>. </a:t>
            </a:r>
          </a:p>
          <a:p>
            <a:endParaRPr lang="en-IN" dirty="0"/>
          </a:p>
          <a:p>
            <a:r>
              <a:rPr lang="en-IN" dirty="0"/>
              <a:t>So instead of using XML to describe a bean wiring, you can move the bean configuration into the component class.</a:t>
            </a:r>
          </a:p>
          <a:p>
            <a:endParaRPr lang="en-IN" dirty="0"/>
          </a:p>
          <a:p>
            <a:r>
              <a:rPr lang="en-IN" dirty="0"/>
              <a:t>It is done by using annotations on the relevant class, method, or field declaration.</a:t>
            </a:r>
          </a:p>
          <a:p>
            <a:endParaRPr lang="en-IN" dirty="0"/>
          </a:p>
          <a:p>
            <a:r>
              <a:rPr lang="en-IN" dirty="0"/>
              <a:t>Annotation injection is performed before XML injection. </a:t>
            </a:r>
          </a:p>
          <a:p>
            <a:endParaRPr lang="en-IN" dirty="0"/>
          </a:p>
          <a:p>
            <a:r>
              <a:rPr lang="en-IN" dirty="0"/>
              <a:t>Thus, the latter configuration will override the former for properties wired through both approaches.</a:t>
            </a:r>
          </a:p>
          <a:p>
            <a:endParaRPr lang="en-IN" dirty="0"/>
          </a:p>
        </p:txBody>
      </p:sp>
    </p:spTree>
    <p:extLst>
      <p:ext uri="{BB962C8B-B14F-4D97-AF65-F5344CB8AC3E}">
        <p14:creationId xmlns:p14="http://schemas.microsoft.com/office/powerpoint/2010/main" val="21431652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Annotation Wiring</a:t>
            </a:r>
          </a:p>
        </p:txBody>
      </p:sp>
      <p:sp>
        <p:nvSpPr>
          <p:cNvPr id="3" name="Content Placeholder 2"/>
          <p:cNvSpPr>
            <a:spLocks noGrp="1"/>
          </p:cNvSpPr>
          <p:nvPr>
            <p:ph idx="1"/>
          </p:nvPr>
        </p:nvSpPr>
        <p:spPr>
          <a:xfrm>
            <a:off x="289560" y="1222957"/>
            <a:ext cx="8229600" cy="1229957"/>
          </a:xfrm>
        </p:spPr>
        <p:txBody>
          <a:bodyPr/>
          <a:lstStyle/>
          <a:p>
            <a:r>
              <a:rPr lang="en-IN" dirty="0"/>
              <a:t>Annotation wiring is not turned on in the Spring container by default. </a:t>
            </a:r>
          </a:p>
          <a:p>
            <a:r>
              <a:rPr lang="en-IN" dirty="0"/>
              <a:t>So, before we can use annotation-based wiring, we will need to enable it in our Spring configuration file. </a:t>
            </a:r>
          </a:p>
          <a:p>
            <a:endParaRPr lang="en-IN" dirty="0"/>
          </a:p>
          <a:p>
            <a:endParaRPr lang="en-IN" dirty="0"/>
          </a:p>
        </p:txBody>
      </p:sp>
      <p:sp>
        <p:nvSpPr>
          <p:cNvPr id="4" name="Rectangle 3"/>
          <p:cNvSpPr/>
          <p:nvPr/>
        </p:nvSpPr>
        <p:spPr>
          <a:xfrm>
            <a:off x="551543" y="2452914"/>
            <a:ext cx="8171544" cy="3970318"/>
          </a:xfrm>
          <a:prstGeom prst="rect">
            <a:avLst/>
          </a:prstGeom>
        </p:spPr>
        <p:txBody>
          <a:bodyPr wrap="square">
            <a:spAutoFit/>
          </a:bodyPr>
          <a:lstStyle/>
          <a:p>
            <a:r>
              <a:rPr lang="en-IN" dirty="0"/>
              <a:t>&lt;?xml version = "1.0" encoding = "UTF-8"?&gt;</a:t>
            </a:r>
          </a:p>
          <a:p>
            <a:endParaRPr lang="en-IN" dirty="0"/>
          </a:p>
          <a:p>
            <a:r>
              <a:rPr lang="en-IN" dirty="0"/>
              <a:t>&lt;beans </a:t>
            </a:r>
            <a:r>
              <a:rPr lang="en-IN" dirty="0" err="1"/>
              <a:t>xmlns</a:t>
            </a:r>
            <a:r>
              <a:rPr lang="en-IN" dirty="0"/>
              <a:t> = "http://www.springframework.org/schema/beans"</a:t>
            </a:r>
          </a:p>
          <a:p>
            <a:r>
              <a:rPr lang="en-IN" dirty="0"/>
              <a:t>   </a:t>
            </a:r>
            <a:r>
              <a:rPr lang="en-IN" dirty="0" err="1"/>
              <a:t>xmlns:xsi</a:t>
            </a:r>
            <a:r>
              <a:rPr lang="en-IN" dirty="0"/>
              <a:t> = "http://www.w3.org/2001/XMLSchema-instance"</a:t>
            </a:r>
          </a:p>
          <a:p>
            <a:r>
              <a:rPr lang="en-IN" dirty="0"/>
              <a:t>   </a:t>
            </a:r>
            <a:r>
              <a:rPr lang="en-IN" dirty="0" err="1">
                <a:solidFill>
                  <a:srgbClr val="FF0000"/>
                </a:solidFill>
              </a:rPr>
              <a:t>xmlns:context</a:t>
            </a:r>
            <a:r>
              <a:rPr lang="en-IN" dirty="0">
                <a:solidFill>
                  <a:srgbClr val="FF0000"/>
                </a:solidFill>
              </a:rPr>
              <a:t> = "http://www.springframework.org/schema/context"</a:t>
            </a:r>
          </a:p>
          <a:p>
            <a:r>
              <a:rPr lang="en-IN" dirty="0"/>
              <a:t>   </a:t>
            </a:r>
            <a:r>
              <a:rPr lang="en-IN" dirty="0" err="1"/>
              <a:t>xsi:schemaLocation</a:t>
            </a:r>
            <a:r>
              <a:rPr lang="en-IN" dirty="0"/>
              <a:t> = "http://www.springframework.org/schema/beans</a:t>
            </a:r>
          </a:p>
          <a:p>
            <a:r>
              <a:rPr lang="en-IN" dirty="0"/>
              <a:t>   http://www.springframework.org/schema/beans/spring-beans-4.0.xsd</a:t>
            </a:r>
          </a:p>
          <a:p>
            <a:r>
              <a:rPr lang="en-IN" dirty="0"/>
              <a:t>   </a:t>
            </a:r>
            <a:r>
              <a:rPr lang="en-IN" dirty="0">
                <a:solidFill>
                  <a:srgbClr val="FF0000"/>
                </a:solidFill>
              </a:rPr>
              <a:t>http://www.springframework.org/schema/context</a:t>
            </a:r>
          </a:p>
          <a:p>
            <a:r>
              <a:rPr lang="en-IN" dirty="0">
                <a:solidFill>
                  <a:srgbClr val="FF0000"/>
                </a:solidFill>
              </a:rPr>
              <a:t>   http://www.springframework.org/schema/context/spring-context-4.0.xsd</a:t>
            </a:r>
            <a:r>
              <a:rPr lang="en-IN" dirty="0"/>
              <a:t>"&gt;</a:t>
            </a:r>
          </a:p>
          <a:p>
            <a:endParaRPr lang="en-IN" dirty="0"/>
          </a:p>
          <a:p>
            <a:r>
              <a:rPr lang="en-IN" dirty="0"/>
              <a:t>   &lt;</a:t>
            </a:r>
            <a:r>
              <a:rPr lang="en-IN" dirty="0" err="1"/>
              <a:t>context:annotation-config</a:t>
            </a:r>
            <a:r>
              <a:rPr lang="en-IN" dirty="0"/>
              <a:t>/&gt;</a:t>
            </a:r>
          </a:p>
          <a:p>
            <a:r>
              <a:rPr lang="en-IN" dirty="0"/>
              <a:t>   &lt;!-- bean definitions go here --&gt;</a:t>
            </a:r>
          </a:p>
          <a:p>
            <a:endParaRPr lang="en-IN" dirty="0"/>
          </a:p>
          <a:p>
            <a:r>
              <a:rPr lang="en-IN" dirty="0"/>
              <a:t>&lt;/beans&gt;</a:t>
            </a:r>
          </a:p>
        </p:txBody>
      </p:sp>
    </p:spTree>
    <p:extLst>
      <p:ext uri="{BB962C8B-B14F-4D97-AF65-F5344CB8AC3E}">
        <p14:creationId xmlns:p14="http://schemas.microsoft.com/office/powerpoint/2010/main" val="3715432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a:t>
            </a:r>
            <a:r>
              <a:rPr lang="en-IN" dirty="0" err="1"/>
              <a:t>context:annotation-config</a:t>
            </a:r>
            <a:r>
              <a:rPr lang="en-IN" dirty="0"/>
              <a:t>/&gt;</a:t>
            </a:r>
          </a:p>
        </p:txBody>
      </p:sp>
      <p:sp>
        <p:nvSpPr>
          <p:cNvPr id="3" name="Content Placeholder 2"/>
          <p:cNvSpPr>
            <a:spLocks noGrp="1"/>
          </p:cNvSpPr>
          <p:nvPr>
            <p:ph idx="1"/>
          </p:nvPr>
        </p:nvSpPr>
        <p:spPr>
          <a:xfrm>
            <a:off x="289560" y="1222958"/>
            <a:ext cx="8229600" cy="1883100"/>
          </a:xfrm>
        </p:spPr>
        <p:txBody>
          <a:bodyPr/>
          <a:lstStyle/>
          <a:p>
            <a:r>
              <a:rPr lang="en-IN" dirty="0"/>
              <a:t>The new configurations in the Spring context file(spring.xml).</a:t>
            </a:r>
          </a:p>
          <a:p>
            <a:r>
              <a:rPr lang="en-IN" dirty="0"/>
              <a:t>The </a:t>
            </a:r>
            <a:r>
              <a:rPr lang="en-IN" b="1" dirty="0"/>
              <a:t>&lt;</a:t>
            </a:r>
            <a:r>
              <a:rPr lang="en-IN" b="1" dirty="0" err="1"/>
              <a:t>context:annotation-config</a:t>
            </a:r>
            <a:r>
              <a:rPr lang="en-IN" b="1" dirty="0"/>
              <a:t>/&gt; </a:t>
            </a:r>
            <a:r>
              <a:rPr lang="en-IN" dirty="0"/>
              <a:t>element is used to automatically register all of Spring’s standard post-processors for annotation-based configuration.</a:t>
            </a:r>
          </a:p>
          <a:p>
            <a:r>
              <a:rPr lang="en-IN" dirty="0"/>
              <a:t>Activates various annotations to be detected in bean classes: </a:t>
            </a:r>
          </a:p>
        </p:txBody>
      </p:sp>
      <p:graphicFrame>
        <p:nvGraphicFramePr>
          <p:cNvPr id="4" name="Table 3"/>
          <p:cNvGraphicFramePr>
            <a:graphicFrameLocks noGrp="1"/>
          </p:cNvGraphicFramePr>
          <p:nvPr>
            <p:extLst>
              <p:ext uri="{D42A27DB-BD31-4B8C-83A1-F6EECF244321}">
                <p14:modId xmlns:p14="http://schemas.microsoft.com/office/powerpoint/2010/main" val="2522833239"/>
              </p:ext>
            </p:extLst>
          </p:nvPr>
        </p:nvGraphicFramePr>
        <p:xfrm>
          <a:off x="435429" y="3149602"/>
          <a:ext cx="8389257" cy="3234028"/>
        </p:xfrm>
        <a:graphic>
          <a:graphicData uri="http://schemas.openxmlformats.org/drawingml/2006/table">
            <a:tbl>
              <a:tblPr/>
              <a:tblGrid>
                <a:gridCol w="8389257">
                  <a:extLst>
                    <a:ext uri="{9D8B030D-6E8A-4147-A177-3AD203B41FA5}">
                      <a16:colId xmlns:a16="http://schemas.microsoft.com/office/drawing/2014/main" val="20000"/>
                    </a:ext>
                  </a:extLst>
                </a:gridCol>
              </a:tblGrid>
              <a:tr h="184295">
                <a:tc>
                  <a:txBody>
                    <a:bodyPr/>
                    <a:lstStyle/>
                    <a:p>
                      <a:endParaRPr lang="en-IN" sz="1200" dirty="0"/>
                    </a:p>
                  </a:txBody>
                  <a:tcPr marL="62940" marR="62940" marT="31470" marB="31470">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539720">
                <a:tc>
                  <a:txBody>
                    <a:bodyPr/>
                    <a:lstStyle/>
                    <a:p>
                      <a:pPr algn="just" fontAlgn="t"/>
                      <a:r>
                        <a:rPr lang="en-IN" sz="1800" b="1" u="none" strike="noStrike" dirty="0">
                          <a:solidFill>
                            <a:srgbClr val="FF0000"/>
                          </a:solidFill>
                          <a:effectLst/>
                        </a:rPr>
                        <a:t>@Required </a:t>
                      </a:r>
                      <a:r>
                        <a:rPr lang="en-IN" sz="1800" dirty="0">
                          <a:solidFill>
                            <a:srgbClr val="000000"/>
                          </a:solidFill>
                          <a:effectLst/>
                        </a:rPr>
                        <a:t>The @Required annotation applies to bean property setter methods.</a:t>
                      </a:r>
                    </a:p>
                  </a:txBody>
                  <a:tcPr marL="52450" marR="52450" marT="52450" marB="524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76671">
                <a:tc>
                  <a:txBody>
                    <a:bodyPr/>
                    <a:lstStyle/>
                    <a:p>
                      <a:pPr algn="just" fontAlgn="t"/>
                      <a:r>
                        <a:rPr lang="en-IN" sz="1800" b="1" u="none" strike="noStrike" dirty="0">
                          <a:solidFill>
                            <a:srgbClr val="FF0000"/>
                          </a:solidFill>
                          <a:effectLst/>
                        </a:rPr>
                        <a:t>@Autowired </a:t>
                      </a:r>
                      <a:r>
                        <a:rPr lang="en-IN" sz="1800" dirty="0">
                          <a:solidFill>
                            <a:srgbClr val="000000"/>
                          </a:solidFill>
                          <a:effectLst/>
                        </a:rPr>
                        <a:t>The @Autowired annotation can apply to bean property setter methods, non-setter methods, constructor and properties.</a:t>
                      </a:r>
                    </a:p>
                  </a:txBody>
                  <a:tcPr marL="52450" marR="52450" marT="52450" marB="524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76671">
                <a:tc>
                  <a:txBody>
                    <a:bodyPr/>
                    <a:lstStyle/>
                    <a:p>
                      <a:pPr algn="just" fontAlgn="t"/>
                      <a:r>
                        <a:rPr lang="en-IN" sz="1800" b="1" u="none" strike="noStrike" dirty="0">
                          <a:solidFill>
                            <a:srgbClr val="FF0000"/>
                          </a:solidFill>
                          <a:effectLst/>
                        </a:rPr>
                        <a:t>@Qualifier </a:t>
                      </a:r>
                      <a:r>
                        <a:rPr lang="en-IN" sz="1800" dirty="0">
                          <a:solidFill>
                            <a:srgbClr val="000000"/>
                          </a:solidFill>
                          <a:effectLst/>
                        </a:rPr>
                        <a:t>The @Qualifier annotation along with @Autowired can be used to remove the confusion by </a:t>
                      </a:r>
                      <a:r>
                        <a:rPr lang="en-IN" sz="1800" dirty="0" err="1">
                          <a:solidFill>
                            <a:srgbClr val="000000"/>
                          </a:solidFill>
                          <a:effectLst/>
                        </a:rPr>
                        <a:t>specifiying</a:t>
                      </a:r>
                      <a:r>
                        <a:rPr lang="en-IN" sz="1800" dirty="0">
                          <a:solidFill>
                            <a:srgbClr val="000000"/>
                          </a:solidFill>
                          <a:effectLst/>
                        </a:rPr>
                        <a:t> which exact bean will be wired.</a:t>
                      </a:r>
                    </a:p>
                  </a:txBody>
                  <a:tcPr marL="52450" marR="52450" marT="52450" marB="524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895146">
                <a:tc>
                  <a:txBody>
                    <a:bodyPr/>
                    <a:lstStyle/>
                    <a:p>
                      <a:pPr algn="just" fontAlgn="t"/>
                      <a:r>
                        <a:rPr lang="en-IN" sz="1800" b="1" u="none" strike="noStrike" dirty="0">
                          <a:solidFill>
                            <a:srgbClr val="FF0000"/>
                          </a:solidFill>
                          <a:effectLst/>
                        </a:rPr>
                        <a:t>JSR-250 Annotations </a:t>
                      </a:r>
                      <a:r>
                        <a:rPr lang="en-IN" sz="1800" dirty="0">
                          <a:solidFill>
                            <a:srgbClr val="000000"/>
                          </a:solidFill>
                          <a:effectLst/>
                        </a:rPr>
                        <a:t>Spring supports JSR-250 based annotations which include @Resource, @</a:t>
                      </a:r>
                      <a:r>
                        <a:rPr lang="en-IN" sz="1800" dirty="0" err="1">
                          <a:solidFill>
                            <a:srgbClr val="000000"/>
                          </a:solidFill>
                          <a:effectLst/>
                        </a:rPr>
                        <a:t>PostConstruct</a:t>
                      </a:r>
                      <a:r>
                        <a:rPr lang="en-IN" sz="1800" dirty="0">
                          <a:solidFill>
                            <a:srgbClr val="000000"/>
                          </a:solidFill>
                          <a:effectLst/>
                        </a:rPr>
                        <a:t> and @</a:t>
                      </a:r>
                      <a:r>
                        <a:rPr lang="en-IN" sz="1800" dirty="0" err="1">
                          <a:solidFill>
                            <a:srgbClr val="000000"/>
                          </a:solidFill>
                          <a:effectLst/>
                        </a:rPr>
                        <a:t>PreDestroy</a:t>
                      </a:r>
                      <a:r>
                        <a:rPr lang="en-IN" sz="1800" dirty="0">
                          <a:solidFill>
                            <a:srgbClr val="000000"/>
                          </a:solidFill>
                          <a:effectLst/>
                        </a:rPr>
                        <a:t> annotations.</a:t>
                      </a:r>
                    </a:p>
                  </a:txBody>
                  <a:tcPr marL="52450" marR="52450" marT="52450" marB="524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45280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Annotation @Required</a:t>
            </a:r>
          </a:p>
        </p:txBody>
      </p:sp>
      <p:sp>
        <p:nvSpPr>
          <p:cNvPr id="3" name="Content Placeholder 2"/>
          <p:cNvSpPr>
            <a:spLocks noGrp="1"/>
          </p:cNvSpPr>
          <p:nvPr>
            <p:ph idx="1"/>
          </p:nvPr>
        </p:nvSpPr>
        <p:spPr/>
        <p:txBody>
          <a:bodyPr/>
          <a:lstStyle/>
          <a:p>
            <a:pPr marL="0" indent="0">
              <a:buNone/>
            </a:pPr>
            <a:r>
              <a:rPr lang="en-IN" b="1" dirty="0"/>
              <a:t>Target:  </a:t>
            </a:r>
          </a:p>
          <a:p>
            <a:r>
              <a:rPr lang="en-IN" dirty="0"/>
              <a:t>bean property setter methods</a:t>
            </a:r>
          </a:p>
          <a:p>
            <a:pPr marL="0" indent="0">
              <a:buNone/>
            </a:pPr>
            <a:endParaRPr lang="en-IN" dirty="0"/>
          </a:p>
          <a:p>
            <a:pPr marL="0" indent="0" fontAlgn="base">
              <a:buNone/>
            </a:pPr>
            <a:r>
              <a:rPr lang="en-IN" b="1" dirty="0" err="1"/>
              <a:t>Desrcription</a:t>
            </a:r>
            <a:r>
              <a:rPr lang="en-IN" b="1" dirty="0"/>
              <a:t>- </a:t>
            </a:r>
            <a:endParaRPr lang="en-IN" dirty="0"/>
          </a:p>
          <a:p>
            <a:pPr fontAlgn="base"/>
            <a:r>
              <a:rPr lang="en-IN" dirty="0"/>
              <a:t>The </a:t>
            </a:r>
            <a:r>
              <a:rPr lang="en-IN" b="1" dirty="0">
                <a:hlinkClick r:id="rId2"/>
              </a:rPr>
              <a:t>@Required</a:t>
            </a:r>
            <a:r>
              <a:rPr lang="en-IN" b="1" dirty="0"/>
              <a:t> </a:t>
            </a:r>
            <a:r>
              <a:rPr lang="en-IN" dirty="0"/>
              <a:t>annotation is used to specify that the value of a bean property is required to be dependency injected. </a:t>
            </a:r>
          </a:p>
          <a:p>
            <a:pPr fontAlgn="base"/>
            <a:r>
              <a:rPr lang="en-IN" dirty="0"/>
              <a:t>That means, an error is caused if a value is not specified for that property.</a:t>
            </a:r>
          </a:p>
          <a:p>
            <a:endParaRPr lang="en-IN" dirty="0"/>
          </a:p>
        </p:txBody>
      </p:sp>
    </p:spTree>
    <p:extLst>
      <p:ext uri="{BB962C8B-B14F-4D97-AF65-F5344CB8AC3E}">
        <p14:creationId xmlns:p14="http://schemas.microsoft.com/office/powerpoint/2010/main" val="41428228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Annotation @Autowired</a:t>
            </a:r>
          </a:p>
        </p:txBody>
      </p:sp>
      <p:sp>
        <p:nvSpPr>
          <p:cNvPr id="3" name="Content Placeholder 2"/>
          <p:cNvSpPr>
            <a:spLocks noGrp="1"/>
          </p:cNvSpPr>
          <p:nvPr>
            <p:ph idx="1"/>
          </p:nvPr>
        </p:nvSpPr>
        <p:spPr/>
        <p:txBody>
          <a:bodyPr>
            <a:normAutofit/>
          </a:bodyPr>
          <a:lstStyle/>
          <a:p>
            <a:r>
              <a:rPr lang="en-IN" dirty="0"/>
              <a:t>Spring Autowiring by using the “</a:t>
            </a:r>
            <a:r>
              <a:rPr lang="en-IN" dirty="0" err="1"/>
              <a:t>autowire</a:t>
            </a:r>
            <a:r>
              <a:rPr lang="en-IN" dirty="0"/>
              <a:t>” attribute in the bean configuration file  we can wire all the properties of the bean class. </a:t>
            </a:r>
          </a:p>
          <a:p>
            <a:r>
              <a:rPr lang="en-IN" dirty="0"/>
              <a:t>Using Spring Autowiring through XML you cannot wire a particular property.</a:t>
            </a:r>
          </a:p>
          <a:p>
            <a:r>
              <a:rPr lang="en-IN" dirty="0"/>
              <a:t> In those cases we can use the Spring @Autowired annotation which allows auto-wiring of setter method, a constructor, a field, or even an arbitrary method.</a:t>
            </a:r>
          </a:p>
          <a:p>
            <a:pPr marL="0" indent="0">
              <a:buNone/>
            </a:pPr>
            <a:r>
              <a:rPr lang="en-IN" b="1" dirty="0"/>
              <a:t>Target:</a:t>
            </a:r>
          </a:p>
          <a:p>
            <a:r>
              <a:rPr lang="en-IN" dirty="0"/>
              <a:t>bean property setter methods, non-setter methods, constructor and properties.</a:t>
            </a:r>
          </a:p>
          <a:p>
            <a:pPr marL="0" indent="0">
              <a:buNone/>
            </a:pPr>
            <a:endParaRPr lang="en-IN" dirty="0"/>
          </a:p>
        </p:txBody>
      </p:sp>
    </p:spTree>
    <p:extLst>
      <p:ext uri="{BB962C8B-B14F-4D97-AF65-F5344CB8AC3E}">
        <p14:creationId xmlns:p14="http://schemas.microsoft.com/office/powerpoint/2010/main" val="1606810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Annotation @Qualifier</a:t>
            </a:r>
          </a:p>
        </p:txBody>
      </p:sp>
      <p:sp>
        <p:nvSpPr>
          <p:cNvPr id="3" name="Content Placeholder 2"/>
          <p:cNvSpPr>
            <a:spLocks noGrp="1"/>
          </p:cNvSpPr>
          <p:nvPr>
            <p:ph idx="1"/>
          </p:nvPr>
        </p:nvSpPr>
        <p:spPr/>
        <p:txBody>
          <a:bodyPr>
            <a:normAutofit lnSpcReduction="10000"/>
          </a:bodyPr>
          <a:lstStyle/>
          <a:p>
            <a:r>
              <a:rPr lang="en-IN" dirty="0"/>
              <a:t>There may be a situation when you create more than one bean of the same type and want to wire only one of them with a property. </a:t>
            </a:r>
          </a:p>
          <a:p>
            <a:r>
              <a:rPr lang="en-IN" dirty="0"/>
              <a:t>In such cases, you can use the </a:t>
            </a:r>
            <a:r>
              <a:rPr lang="en-IN" b="1" dirty="0"/>
              <a:t>@Qualifier</a:t>
            </a:r>
            <a:r>
              <a:rPr lang="en-IN" dirty="0"/>
              <a:t> annotation along with </a:t>
            </a:r>
            <a:r>
              <a:rPr lang="en-IN" b="1" dirty="0"/>
              <a:t>@Autowired</a:t>
            </a:r>
            <a:r>
              <a:rPr lang="en-IN" dirty="0"/>
              <a:t> to remove the confusion by specifying which exact bean will be wired. </a:t>
            </a:r>
            <a:endParaRPr lang="en-IN" b="1" dirty="0"/>
          </a:p>
          <a:p>
            <a:pPr marL="0" indent="0">
              <a:buNone/>
            </a:pPr>
            <a:endParaRPr lang="en-IN" b="1" dirty="0"/>
          </a:p>
          <a:p>
            <a:pPr marL="0" indent="0">
              <a:buNone/>
            </a:pPr>
            <a:r>
              <a:rPr lang="en-IN" b="1" dirty="0"/>
              <a:t>Target:</a:t>
            </a:r>
          </a:p>
          <a:p>
            <a:r>
              <a:rPr lang="en-IN" dirty="0"/>
              <a:t>bean property setter methods</a:t>
            </a:r>
          </a:p>
          <a:p>
            <a:pPr marL="0" indent="0">
              <a:buNone/>
            </a:pPr>
            <a:r>
              <a:rPr lang="en-IN" b="1" dirty="0"/>
              <a:t>Description- </a:t>
            </a:r>
          </a:p>
          <a:p>
            <a:pPr lvl="1"/>
            <a:r>
              <a:rPr lang="en-IN" dirty="0"/>
              <a:t>There may be a situation when you create more than one bean of the same type and want to wire only one of them with a property.</a:t>
            </a:r>
          </a:p>
          <a:p>
            <a:pPr lvl="1"/>
            <a:r>
              <a:rPr lang="en-IN" dirty="0"/>
              <a:t> in such case you can use @Qualifier annotation along with @Autowired to remove the confusion by specifying which exact bean will be wired. </a:t>
            </a:r>
          </a:p>
        </p:txBody>
      </p:sp>
    </p:spTree>
    <p:extLst>
      <p:ext uri="{BB962C8B-B14F-4D97-AF65-F5344CB8AC3E}">
        <p14:creationId xmlns:p14="http://schemas.microsoft.com/office/powerpoint/2010/main" val="271285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idx="1"/>
          </p:nvPr>
        </p:nvSpPr>
        <p:spPr/>
        <p:txBody>
          <a:bodyPr/>
          <a:lstStyle/>
          <a:p>
            <a:pPr eaLnBrk="1" hangingPunct="1"/>
            <a:r>
              <a:rPr lang="en-US" dirty="0">
                <a:solidFill>
                  <a:schemeClr val="tx1"/>
                </a:solidFill>
              </a:rPr>
              <a:t>Lightweight</a:t>
            </a:r>
          </a:p>
          <a:p>
            <a:pPr eaLnBrk="1" hangingPunct="1"/>
            <a:endParaRPr lang="en-US" dirty="0">
              <a:solidFill>
                <a:schemeClr val="tx1"/>
              </a:solidFill>
            </a:endParaRPr>
          </a:p>
          <a:p>
            <a:pPr eaLnBrk="1" hangingPunct="1"/>
            <a:r>
              <a:rPr lang="en-US" dirty="0">
                <a:solidFill>
                  <a:schemeClr val="tx1"/>
                </a:solidFill>
              </a:rPr>
              <a:t>Spring is non-intrusive Inversion of control(IOC)</a:t>
            </a:r>
          </a:p>
          <a:p>
            <a:pPr eaLnBrk="1" hangingPunct="1"/>
            <a:endParaRPr lang="en-US" dirty="0">
              <a:solidFill>
                <a:schemeClr val="tx1"/>
              </a:solidFill>
            </a:endParaRPr>
          </a:p>
          <a:p>
            <a:pPr eaLnBrk="1" hangingPunct="1"/>
            <a:r>
              <a:rPr lang="en-US" dirty="0">
                <a:solidFill>
                  <a:schemeClr val="tx1"/>
                </a:solidFill>
              </a:rPr>
              <a:t>Aspect-Oriented</a:t>
            </a:r>
          </a:p>
          <a:p>
            <a:pPr eaLnBrk="1" hangingPunct="1"/>
            <a:endParaRPr lang="en-US" dirty="0">
              <a:solidFill>
                <a:schemeClr val="tx1"/>
              </a:solidFill>
            </a:endParaRPr>
          </a:p>
          <a:p>
            <a:pPr eaLnBrk="1" hangingPunct="1"/>
            <a:r>
              <a:rPr lang="en-US" dirty="0">
                <a:solidFill>
                  <a:schemeClr val="tx1"/>
                </a:solidFill>
              </a:rPr>
              <a:t>Container</a:t>
            </a:r>
            <a:endParaRPr lang="en-US" sz="1600" dirty="0">
              <a:solidFill>
                <a:schemeClr val="tx1"/>
              </a:solidFill>
            </a:endParaRPr>
          </a:p>
        </p:txBody>
      </p:sp>
      <p:sp>
        <p:nvSpPr>
          <p:cNvPr id="54275" name="Rectangle 2"/>
          <p:cNvSpPr>
            <a:spLocks noGrp="1"/>
          </p:cNvSpPr>
          <p:nvPr>
            <p:ph type="title"/>
          </p:nvPr>
        </p:nvSpPr>
        <p:spPr/>
        <p:txBody>
          <a:bodyPr/>
          <a:lstStyle/>
          <a:p>
            <a:pPr eaLnBrk="1" hangingPunct="1"/>
            <a:r>
              <a:rPr lang="en-US" dirty="0">
                <a:solidFill>
                  <a:schemeClr val="tx1"/>
                </a:solidFill>
              </a:rPr>
              <a:t>What is Spring?</a:t>
            </a:r>
          </a:p>
        </p:txBody>
      </p:sp>
    </p:spTree>
    <p:extLst>
      <p:ext uri="{BB962C8B-B14F-4D97-AF65-F5344CB8AC3E}">
        <p14:creationId xmlns:p14="http://schemas.microsoft.com/office/powerpoint/2010/main" val="23007233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5"/>
            <a:ext cx="8229600" cy="462922"/>
          </a:xfrm>
        </p:spPr>
        <p:txBody>
          <a:bodyPr/>
          <a:lstStyle/>
          <a:p>
            <a:r>
              <a:rPr lang="en-IN" dirty="0"/>
              <a:t>Spring JSR-250 Annotations -</a:t>
            </a:r>
            <a:r>
              <a:rPr lang="en-IN" b="0" dirty="0"/>
              <a:t>@Resource</a:t>
            </a:r>
            <a:br>
              <a:rPr lang="en-IN" b="0" dirty="0"/>
            </a:br>
            <a:endParaRPr lang="en-IN" dirty="0"/>
          </a:p>
        </p:txBody>
      </p:sp>
      <p:sp>
        <p:nvSpPr>
          <p:cNvPr id="3" name="Content Placeholder 2"/>
          <p:cNvSpPr>
            <a:spLocks noGrp="1"/>
          </p:cNvSpPr>
          <p:nvPr>
            <p:ph idx="1"/>
          </p:nvPr>
        </p:nvSpPr>
        <p:spPr/>
        <p:txBody>
          <a:bodyPr/>
          <a:lstStyle/>
          <a:p>
            <a:r>
              <a:rPr lang="en-IN" dirty="0"/>
              <a:t>We can use </a:t>
            </a:r>
            <a:r>
              <a:rPr lang="en-IN" b="1" dirty="0"/>
              <a:t>@Resource</a:t>
            </a:r>
            <a:r>
              <a:rPr lang="en-IN" dirty="0"/>
              <a:t> annotation on fields or setter methods and it works the same as in Java </a:t>
            </a:r>
            <a:r>
              <a:rPr lang="en-IN"/>
              <a:t>EE 6. </a:t>
            </a:r>
            <a:endParaRPr lang="en-IN" dirty="0"/>
          </a:p>
          <a:p>
            <a:r>
              <a:rPr lang="en-IN" dirty="0"/>
              <a:t>The @Resource annotation takes a 'name' attribute which will be interpreted as the bean name to be injected. </a:t>
            </a:r>
          </a:p>
          <a:p>
            <a:r>
              <a:rPr lang="en-IN" dirty="0"/>
              <a:t>In other words, </a:t>
            </a:r>
            <a:r>
              <a:rPr lang="en-IN" i="1" dirty="0"/>
              <a:t>it follows by-name semantics</a:t>
            </a:r>
            <a:r>
              <a:rPr lang="en-IN" dirty="0"/>
              <a:t>. </a:t>
            </a:r>
          </a:p>
          <a:p>
            <a:r>
              <a:rPr lang="en-IN" dirty="0"/>
              <a:t>That's where it differs from other annotations for autowiring like </a:t>
            </a:r>
            <a:r>
              <a:rPr lang="en-IN" u="sng" dirty="0"/>
              <a:t>@Autowired and @Inject</a:t>
            </a:r>
            <a:r>
              <a:rPr lang="en-IN" dirty="0"/>
              <a:t> which are equivalent to </a:t>
            </a:r>
            <a:r>
              <a:rPr lang="en-IN" b="1" dirty="0"/>
              <a:t>autowiring="</a:t>
            </a:r>
            <a:r>
              <a:rPr lang="en-IN" b="1" dirty="0" err="1"/>
              <a:t>byType</a:t>
            </a:r>
            <a:r>
              <a:rPr lang="en-IN" b="1" dirty="0"/>
              <a:t>"</a:t>
            </a:r>
            <a:r>
              <a:rPr lang="en-IN" dirty="0"/>
              <a:t> in </a:t>
            </a:r>
            <a:r>
              <a:rPr lang="en-IN" u="sng" dirty="0"/>
              <a:t>autowiring using XML configuration file</a:t>
            </a:r>
            <a:r>
              <a:rPr lang="en-IN" dirty="0"/>
              <a:t>.</a:t>
            </a:r>
          </a:p>
          <a:p>
            <a:r>
              <a:rPr lang="en-IN" dirty="0"/>
              <a:t>In case no name is provided with @Resource annotation explicitly, the default name is derived from the field name or setter method.</a:t>
            </a:r>
          </a:p>
          <a:p>
            <a:pPr lvl="1"/>
            <a:r>
              <a:rPr lang="en-IN" dirty="0"/>
              <a:t>In case of a field, it takes the field name;</a:t>
            </a:r>
          </a:p>
          <a:p>
            <a:pPr lvl="1"/>
            <a:r>
              <a:rPr lang="en-IN" dirty="0"/>
              <a:t>In case of a setter method, it takes the bean property name</a:t>
            </a:r>
          </a:p>
          <a:p>
            <a:pPr lvl="1"/>
            <a:endParaRPr lang="en-IN" dirty="0"/>
          </a:p>
        </p:txBody>
      </p:sp>
    </p:spTree>
    <p:extLst>
      <p:ext uri="{BB962C8B-B14F-4D97-AF65-F5344CB8AC3E}">
        <p14:creationId xmlns:p14="http://schemas.microsoft.com/office/powerpoint/2010/main" val="29029134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33764"/>
            <a:ext cx="8229600" cy="523220"/>
          </a:xfrm>
        </p:spPr>
        <p:txBody>
          <a:bodyPr/>
          <a:lstStyle/>
          <a:p>
            <a:r>
              <a:rPr lang="en-IN" sz="2800" dirty="0"/>
              <a:t>Spring Dependency Injection With Collections</a:t>
            </a:r>
          </a:p>
        </p:txBody>
      </p:sp>
      <p:sp>
        <p:nvSpPr>
          <p:cNvPr id="3" name="Content Placeholder 2"/>
          <p:cNvSpPr>
            <a:spLocks noGrp="1"/>
          </p:cNvSpPr>
          <p:nvPr>
            <p:ph idx="1"/>
          </p:nvPr>
        </p:nvSpPr>
        <p:spPr>
          <a:xfrm>
            <a:off x="289560" y="1222958"/>
            <a:ext cx="8229600" cy="2986185"/>
          </a:xfrm>
        </p:spPr>
        <p:txBody>
          <a:bodyPr/>
          <a:lstStyle/>
          <a:p>
            <a:r>
              <a:rPr lang="en-IN" dirty="0"/>
              <a:t> Spring support injection in the form of the collection as well, it supports the below collections.</a:t>
            </a:r>
          </a:p>
          <a:p>
            <a:pPr lvl="1"/>
            <a:r>
              <a:rPr lang="en-IN" dirty="0"/>
              <a:t>List</a:t>
            </a:r>
          </a:p>
          <a:p>
            <a:pPr lvl="1"/>
            <a:r>
              <a:rPr lang="en-IN" dirty="0"/>
              <a:t>Set</a:t>
            </a:r>
          </a:p>
          <a:p>
            <a:pPr lvl="1"/>
            <a:r>
              <a:rPr lang="en-IN" dirty="0"/>
              <a:t>Map</a:t>
            </a:r>
          </a:p>
          <a:p>
            <a:pPr lvl="1"/>
            <a:r>
              <a:rPr lang="en-IN" dirty="0"/>
              <a:t>Properties</a:t>
            </a:r>
          </a:p>
          <a:p>
            <a:r>
              <a:rPr lang="en-IN" dirty="0"/>
              <a:t> Injecting String values to a list and Objects to another list using </a:t>
            </a:r>
            <a:r>
              <a:rPr lang="en-IN" b="1" dirty="0"/>
              <a:t>&lt;list&gt; </a:t>
            </a:r>
            <a:r>
              <a:rPr lang="en-IN" dirty="0"/>
              <a:t>tag in our configuration file.</a:t>
            </a:r>
          </a:p>
        </p:txBody>
      </p:sp>
      <p:sp>
        <p:nvSpPr>
          <p:cNvPr id="4" name="Rectangle 3"/>
          <p:cNvSpPr/>
          <p:nvPr/>
        </p:nvSpPr>
        <p:spPr>
          <a:xfrm>
            <a:off x="2011680" y="4441372"/>
            <a:ext cx="4572000" cy="2031325"/>
          </a:xfrm>
          <a:prstGeom prst="rect">
            <a:avLst/>
          </a:prstGeom>
        </p:spPr>
        <p:txBody>
          <a:bodyPr>
            <a:spAutoFit/>
          </a:bodyPr>
          <a:lstStyle/>
          <a:p>
            <a:r>
              <a:rPr lang="en-IN" dirty="0"/>
              <a:t>&lt;property name="</a:t>
            </a:r>
            <a:r>
              <a:rPr lang="en-IN" dirty="0" err="1"/>
              <a:t>stringList</a:t>
            </a:r>
            <a:r>
              <a:rPr lang="en-IN" dirty="0"/>
              <a:t>"&gt;</a:t>
            </a:r>
          </a:p>
          <a:p>
            <a:r>
              <a:rPr lang="en-IN" dirty="0"/>
              <a:t>     &lt;list&gt;</a:t>
            </a:r>
          </a:p>
          <a:p>
            <a:r>
              <a:rPr lang="en-IN" dirty="0"/>
              <a:t>         &lt;value&gt;Google&lt;/value&gt;</a:t>
            </a:r>
          </a:p>
          <a:p>
            <a:r>
              <a:rPr lang="en-IN" dirty="0"/>
              <a:t>         &lt;value&gt;Microsoft&lt;/value&gt;</a:t>
            </a:r>
          </a:p>
          <a:p>
            <a:r>
              <a:rPr lang="en-IN" dirty="0"/>
              <a:t>         &lt;value&gt;</a:t>
            </a:r>
            <a:r>
              <a:rPr lang="en-IN" dirty="0" err="1"/>
              <a:t>Redhat</a:t>
            </a:r>
            <a:r>
              <a:rPr lang="en-IN" dirty="0"/>
              <a:t>&lt;/value&gt;</a:t>
            </a:r>
          </a:p>
          <a:p>
            <a:r>
              <a:rPr lang="en-IN" dirty="0"/>
              <a:t>     &lt;/list&gt;</a:t>
            </a:r>
          </a:p>
          <a:p>
            <a:r>
              <a:rPr lang="en-IN" dirty="0"/>
              <a:t> &lt;/property&gt; </a:t>
            </a:r>
          </a:p>
        </p:txBody>
      </p:sp>
    </p:spTree>
    <p:extLst>
      <p:ext uri="{BB962C8B-B14F-4D97-AF65-F5344CB8AC3E}">
        <p14:creationId xmlns:p14="http://schemas.microsoft.com/office/powerpoint/2010/main" val="7783702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Bean Life Cycle and </a:t>
            </a:r>
            <a:r>
              <a:rPr lang="en-IN" dirty="0" err="1"/>
              <a:t>Callbacks</a:t>
            </a:r>
            <a:endParaRPr lang="en-IN" dirty="0"/>
          </a:p>
        </p:txBody>
      </p:sp>
      <p:sp>
        <p:nvSpPr>
          <p:cNvPr id="3" name="Content Placeholder 2"/>
          <p:cNvSpPr>
            <a:spLocks noGrp="1"/>
          </p:cNvSpPr>
          <p:nvPr>
            <p:ph idx="1"/>
          </p:nvPr>
        </p:nvSpPr>
        <p:spPr/>
        <p:txBody>
          <a:bodyPr/>
          <a:lstStyle/>
          <a:p>
            <a:r>
              <a:rPr lang="en-IN" dirty="0"/>
              <a:t>Spring Bean Life cycle is  managed by the spring container.</a:t>
            </a:r>
          </a:p>
          <a:p>
            <a:r>
              <a:rPr lang="en-IN" dirty="0"/>
              <a:t>The Spring bean life cycle is easy to understand. </a:t>
            </a:r>
          </a:p>
          <a:p>
            <a:r>
              <a:rPr lang="en-IN" dirty="0"/>
              <a:t>When a bean is instantiated, it may be required to perform some initialization to get it into a usable state. </a:t>
            </a:r>
          </a:p>
          <a:p>
            <a:r>
              <a:rPr lang="en-IN" dirty="0"/>
              <a:t>Similarly, when the bean is no longer required and is removed from the container, some </a:t>
            </a:r>
            <a:r>
              <a:rPr lang="en-IN" dirty="0" err="1"/>
              <a:t>cleanup</a:t>
            </a:r>
            <a:r>
              <a:rPr lang="en-IN" dirty="0"/>
              <a:t> may be required.</a:t>
            </a:r>
          </a:p>
          <a:p>
            <a:r>
              <a:rPr lang="en-IN" dirty="0"/>
              <a:t> Two important bean life cycle </a:t>
            </a:r>
            <a:r>
              <a:rPr lang="en-IN" dirty="0" err="1"/>
              <a:t>callback</a:t>
            </a:r>
            <a:r>
              <a:rPr lang="en-IN" dirty="0"/>
              <a:t> methods which are required at the time of bean initialization and its destruction.</a:t>
            </a:r>
          </a:p>
          <a:p>
            <a:r>
              <a:rPr lang="en-IN" dirty="0"/>
              <a:t>“</a:t>
            </a:r>
            <a:r>
              <a:rPr lang="en-IN" b="1" i="1" dirty="0" err="1"/>
              <a:t>myinit</a:t>
            </a:r>
            <a:r>
              <a:rPr lang="en-IN" dirty="0"/>
              <a:t>” and “</a:t>
            </a:r>
            <a:r>
              <a:rPr lang="en-IN" b="1" i="1" dirty="0" err="1"/>
              <a:t>cleanUp</a:t>
            </a:r>
            <a:r>
              <a:rPr lang="en-IN" dirty="0"/>
              <a:t>” are names of instance methods in the bean class.</a:t>
            </a:r>
          </a:p>
          <a:p>
            <a:r>
              <a:rPr lang="en-IN" dirty="0"/>
              <a:t> This is done in XML by specifying attributes </a:t>
            </a:r>
            <a:r>
              <a:rPr lang="en-IN" b="1" i="1" dirty="0" err="1"/>
              <a:t>init</a:t>
            </a:r>
            <a:r>
              <a:rPr lang="en-IN" b="1" i="1" dirty="0"/>
              <a:t>-method=”</a:t>
            </a:r>
            <a:r>
              <a:rPr lang="en-IN" b="1" i="1" dirty="0" err="1"/>
              <a:t>myinit</a:t>
            </a:r>
            <a:r>
              <a:rPr lang="en-IN" b="1" i="1" dirty="0"/>
              <a:t>”</a:t>
            </a:r>
            <a:r>
              <a:rPr lang="en-IN" dirty="0"/>
              <a:t>, for the initialization </a:t>
            </a:r>
            <a:r>
              <a:rPr lang="en-IN" dirty="0" err="1"/>
              <a:t>callback</a:t>
            </a:r>
            <a:r>
              <a:rPr lang="en-IN" dirty="0"/>
              <a:t>, and </a:t>
            </a:r>
            <a:r>
              <a:rPr lang="en-IN" b="1" i="1" dirty="0"/>
              <a:t>destroy-method=”</a:t>
            </a:r>
            <a:r>
              <a:rPr lang="en-IN" b="1" i="1" dirty="0" err="1"/>
              <a:t>mydestroy</a:t>
            </a:r>
            <a:r>
              <a:rPr lang="en-IN" b="1" i="1" dirty="0"/>
              <a:t>”,</a:t>
            </a:r>
            <a:endParaRPr lang="en-IN" dirty="0"/>
          </a:p>
        </p:txBody>
      </p:sp>
    </p:spTree>
    <p:extLst>
      <p:ext uri="{BB962C8B-B14F-4D97-AF65-F5344CB8AC3E}">
        <p14:creationId xmlns:p14="http://schemas.microsoft.com/office/powerpoint/2010/main" val="2568985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3486" y="174170"/>
            <a:ext cx="8078652" cy="5950859"/>
          </a:xfrm>
          <a:prstGeom prst="rect">
            <a:avLst/>
          </a:prstGeom>
        </p:spPr>
      </p:pic>
    </p:spTree>
    <p:extLst>
      <p:ext uri="{BB962C8B-B14F-4D97-AF65-F5344CB8AC3E}">
        <p14:creationId xmlns:p14="http://schemas.microsoft.com/office/powerpoint/2010/main" val="40788076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a:solidFill>
                  <a:schemeClr val="tx1"/>
                </a:solidFill>
              </a:rPr>
              <a:t>In this module, we have learnt</a:t>
            </a:r>
          </a:p>
          <a:p>
            <a:pPr lvl="1" eaLnBrk="1" hangingPunct="1"/>
            <a:r>
              <a:rPr lang="en-US" altLang="en-US" sz="2200" dirty="0">
                <a:solidFill>
                  <a:schemeClr val="tx1"/>
                </a:solidFill>
              </a:rPr>
              <a:t>Spring Containers</a:t>
            </a:r>
          </a:p>
          <a:p>
            <a:pPr lvl="1" eaLnBrk="1" hangingPunct="1"/>
            <a:r>
              <a:rPr lang="en-US" altLang="en-US" sz="2200" dirty="0">
                <a:solidFill>
                  <a:schemeClr val="tx1"/>
                </a:solidFill>
              </a:rPr>
              <a:t>Bean Configuration File and its content</a:t>
            </a:r>
          </a:p>
          <a:p>
            <a:pPr lvl="1" eaLnBrk="1" hangingPunct="1"/>
            <a:r>
              <a:rPr lang="en-US" altLang="en-US" sz="2200" dirty="0">
                <a:solidFill>
                  <a:schemeClr val="tx1"/>
                </a:solidFill>
              </a:rPr>
              <a:t>Inversion of Control methodologies</a:t>
            </a:r>
          </a:p>
          <a:p>
            <a:pPr lvl="2"/>
            <a:r>
              <a:rPr lang="en-US" altLang="en-US" sz="2200" dirty="0">
                <a:solidFill>
                  <a:schemeClr val="tx1"/>
                </a:solidFill>
              </a:rPr>
              <a:t>Setter Injection</a:t>
            </a:r>
          </a:p>
          <a:p>
            <a:pPr lvl="2"/>
            <a:r>
              <a:rPr lang="en-US" altLang="en-US" sz="2200" dirty="0">
                <a:solidFill>
                  <a:schemeClr val="tx1"/>
                </a:solidFill>
              </a:rPr>
              <a:t>Constructor Injection</a:t>
            </a:r>
          </a:p>
          <a:p>
            <a:pPr marL="457200" lvl="1" indent="0" eaLnBrk="1" hangingPunct="1">
              <a:buNone/>
            </a:pPr>
            <a:endParaRPr lang="en-US" altLang="en-US" sz="2200" dirty="0">
              <a:solidFill>
                <a:schemeClr val="tx1"/>
              </a:solidFill>
            </a:endParaRP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a:solidFill>
                  <a:schemeClr val="tx1"/>
                </a:solidFill>
              </a:rPr>
              <a:t>Summary</a:t>
            </a:r>
          </a:p>
        </p:txBody>
      </p:sp>
    </p:spTree>
    <p:extLst>
      <p:ext uri="{BB962C8B-B14F-4D97-AF65-F5344CB8AC3E}">
        <p14:creationId xmlns:p14="http://schemas.microsoft.com/office/powerpoint/2010/main" val="1370052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9901" y="2612799"/>
            <a:ext cx="8220074" cy="1319121"/>
          </a:xfrm>
        </p:spPr>
        <p:txBody>
          <a:bodyPr>
            <a:normAutofit fontScale="92500"/>
          </a:bodyPr>
          <a:lstStyle/>
          <a:p>
            <a:r>
              <a:rPr lang="en-US" dirty="0">
                <a:solidFill>
                  <a:schemeClr val="tx1"/>
                </a:solidFill>
              </a:rPr>
              <a:t>Module 3: Aspect Oriented Programming </a:t>
            </a:r>
          </a:p>
          <a:p>
            <a:r>
              <a:rPr lang="en-US" dirty="0">
                <a:solidFill>
                  <a:schemeClr val="tx1"/>
                </a:solidFill>
              </a:rPr>
              <a:t>(AOP)</a:t>
            </a:r>
          </a:p>
        </p:txBody>
      </p:sp>
    </p:spTree>
    <p:extLst>
      <p:ext uri="{BB962C8B-B14F-4D97-AF65-F5344CB8AC3E}">
        <p14:creationId xmlns:p14="http://schemas.microsoft.com/office/powerpoint/2010/main" val="28672955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457200" y="1295400"/>
            <a:ext cx="8229600" cy="5029200"/>
          </a:xfrm>
        </p:spPr>
        <p:txBody>
          <a:bodyPr>
            <a:normAutofit/>
          </a:bodyPr>
          <a:lstStyle/>
          <a:p>
            <a:pPr eaLnBrk="1" hangingPunct="1"/>
            <a:r>
              <a:rPr lang="en-US" altLang="en-US" sz="2200" dirty="0">
                <a:solidFill>
                  <a:schemeClr val="tx1"/>
                </a:solidFill>
              </a:rPr>
              <a:t>This module is aimed at :</a:t>
            </a:r>
          </a:p>
          <a:p>
            <a:pPr lvl="1" eaLnBrk="1" hangingPunct="1"/>
            <a:r>
              <a:rPr lang="en-US" altLang="en-US" sz="2200" dirty="0">
                <a:solidFill>
                  <a:schemeClr val="tx1"/>
                </a:solidFill>
              </a:rPr>
              <a:t>Introducing Aspect Oriented Programming(AOP)</a:t>
            </a:r>
          </a:p>
          <a:p>
            <a:pPr lvl="1" eaLnBrk="1" hangingPunct="1"/>
            <a:r>
              <a:rPr lang="en-US" altLang="en-US" sz="2200" dirty="0">
                <a:solidFill>
                  <a:schemeClr val="tx1"/>
                </a:solidFill>
              </a:rPr>
              <a:t>AOP Concepts</a:t>
            </a:r>
          </a:p>
          <a:p>
            <a:pPr lvl="2"/>
            <a:r>
              <a:rPr lang="en-US" altLang="en-US" sz="2200" dirty="0">
                <a:solidFill>
                  <a:schemeClr val="tx1"/>
                </a:solidFill>
              </a:rPr>
              <a:t>Join Points</a:t>
            </a:r>
          </a:p>
          <a:p>
            <a:pPr lvl="2"/>
            <a:r>
              <a:rPr lang="en-US" altLang="en-US" sz="2200" dirty="0">
                <a:solidFill>
                  <a:schemeClr val="tx1"/>
                </a:solidFill>
              </a:rPr>
              <a:t>Advice</a:t>
            </a:r>
          </a:p>
          <a:p>
            <a:pPr lvl="2"/>
            <a:r>
              <a:rPr lang="en-US" altLang="en-US" sz="2200" dirty="0">
                <a:solidFill>
                  <a:schemeClr val="tx1"/>
                </a:solidFill>
              </a:rPr>
              <a:t>Point Cuts</a:t>
            </a:r>
          </a:p>
          <a:p>
            <a:pPr lvl="2"/>
            <a:r>
              <a:rPr lang="en-US" altLang="en-US" sz="2200" dirty="0">
                <a:solidFill>
                  <a:schemeClr val="tx1"/>
                </a:solidFill>
              </a:rPr>
              <a:t>Aspects</a:t>
            </a:r>
          </a:p>
          <a:p>
            <a:pPr lvl="2"/>
            <a:r>
              <a:rPr lang="en-US" altLang="en-US" sz="2200" dirty="0">
                <a:solidFill>
                  <a:schemeClr val="tx1"/>
                </a:solidFill>
              </a:rPr>
              <a:t>Weaving</a:t>
            </a:r>
          </a:p>
          <a:p>
            <a:pPr lvl="2"/>
            <a:r>
              <a:rPr lang="en-US" altLang="en-US" sz="2200" dirty="0">
                <a:solidFill>
                  <a:schemeClr val="tx1"/>
                </a:solidFill>
              </a:rPr>
              <a:t>Target</a:t>
            </a:r>
          </a:p>
          <a:p>
            <a:pPr lvl="2"/>
            <a:r>
              <a:rPr lang="en-US" altLang="en-US" sz="2200" dirty="0" err="1">
                <a:solidFill>
                  <a:schemeClr val="tx1"/>
                </a:solidFill>
              </a:rPr>
              <a:t>Pointcut</a:t>
            </a:r>
            <a:r>
              <a:rPr lang="en-US" altLang="en-US" sz="2200" dirty="0">
                <a:solidFill>
                  <a:schemeClr val="tx1"/>
                </a:solidFill>
              </a:rPr>
              <a:t> Advisor</a:t>
            </a:r>
          </a:p>
          <a:p>
            <a:pPr lvl="2"/>
            <a:r>
              <a:rPr lang="en-US" altLang="en-US" sz="2200" dirty="0">
                <a:solidFill>
                  <a:schemeClr val="tx1"/>
                </a:solidFill>
              </a:rPr>
              <a:t>Proxy </a:t>
            </a:r>
          </a:p>
        </p:txBody>
      </p:sp>
      <p:sp>
        <p:nvSpPr>
          <p:cNvPr id="51203" name="Title 7"/>
          <p:cNvSpPr>
            <a:spLocks noGrp="1"/>
          </p:cNvSpPr>
          <p:nvPr>
            <p:ph type="title" idx="4294967295"/>
          </p:nvPr>
        </p:nvSpPr>
        <p:spPr>
          <a:xfrm>
            <a:off x="-6350" y="300038"/>
            <a:ext cx="7562850" cy="553998"/>
          </a:xfrm>
        </p:spPr>
        <p:txBody>
          <a:bodyPr/>
          <a:lstStyle/>
          <a:p>
            <a:pPr eaLnBrk="1" hangingPunct="1"/>
            <a:r>
              <a:rPr lang="en-US" altLang="en-US" dirty="0">
                <a:solidFill>
                  <a:schemeClr val="tx1"/>
                </a:solidFill>
              </a:rPr>
              <a:t>Objectives</a:t>
            </a:r>
          </a:p>
        </p:txBody>
      </p:sp>
    </p:spTree>
    <p:extLst>
      <p:ext uri="{BB962C8B-B14F-4D97-AF65-F5344CB8AC3E}">
        <p14:creationId xmlns:p14="http://schemas.microsoft.com/office/powerpoint/2010/main" val="25706915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Functional Programming:</a:t>
            </a:r>
          </a:p>
        </p:txBody>
      </p:sp>
      <p:sp>
        <p:nvSpPr>
          <p:cNvPr id="3" name="Content Placeholder 2"/>
          <p:cNvSpPr>
            <a:spLocks noGrp="1"/>
          </p:cNvSpPr>
          <p:nvPr>
            <p:ph idx="1"/>
          </p:nvPr>
        </p:nvSpPr>
        <p:spPr>
          <a:xfrm>
            <a:off x="289560" y="1222958"/>
            <a:ext cx="8229600" cy="663900"/>
          </a:xfrm>
        </p:spPr>
        <p:txBody>
          <a:bodyPr>
            <a:normAutofit lnSpcReduction="10000"/>
          </a:bodyPr>
          <a:lstStyle/>
          <a:p>
            <a:r>
              <a:rPr lang="en-IN" dirty="0"/>
              <a:t>In older programming language like C, we have used functional programming style like below in figure.</a:t>
            </a:r>
          </a:p>
        </p:txBody>
      </p:sp>
      <p:grpSp>
        <p:nvGrpSpPr>
          <p:cNvPr id="6" name="Group 5"/>
          <p:cNvGrpSpPr/>
          <p:nvPr/>
        </p:nvGrpSpPr>
        <p:grpSpPr>
          <a:xfrm>
            <a:off x="289560" y="2322054"/>
            <a:ext cx="4229462" cy="3236685"/>
            <a:chOff x="1103086" y="2322054"/>
            <a:chExt cx="6821714" cy="4035203"/>
          </a:xfrm>
        </p:grpSpPr>
        <p:pic>
          <p:nvPicPr>
            <p:cNvPr id="4" name="Picture 3"/>
            <p:cNvPicPr>
              <a:picLocks noChangeAspect="1"/>
            </p:cNvPicPr>
            <p:nvPr/>
          </p:nvPicPr>
          <p:blipFill>
            <a:blip r:embed="rId2"/>
            <a:stretch>
              <a:fillRect/>
            </a:stretch>
          </p:blipFill>
          <p:spPr>
            <a:xfrm>
              <a:off x="1103086" y="2322054"/>
              <a:ext cx="6821714" cy="4035203"/>
            </a:xfrm>
            <a:prstGeom prst="rect">
              <a:avLst/>
            </a:prstGeom>
          </p:spPr>
        </p:pic>
        <p:sp>
          <p:nvSpPr>
            <p:cNvPr id="5" name="Rectangle 4"/>
            <p:cNvSpPr/>
            <p:nvPr/>
          </p:nvSpPr>
          <p:spPr>
            <a:xfrm>
              <a:off x="5529943" y="5617029"/>
              <a:ext cx="2336800" cy="72571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
        <p:nvSpPr>
          <p:cNvPr id="7" name="Rectangle 6"/>
          <p:cNvSpPr/>
          <p:nvPr/>
        </p:nvSpPr>
        <p:spPr>
          <a:xfrm>
            <a:off x="5007429" y="2130777"/>
            <a:ext cx="3643085" cy="3970318"/>
          </a:xfrm>
          <a:prstGeom prst="rect">
            <a:avLst/>
          </a:prstGeom>
        </p:spPr>
        <p:txBody>
          <a:bodyPr wrap="square">
            <a:spAutoFit/>
          </a:bodyPr>
          <a:lstStyle/>
          <a:p>
            <a:pPr marL="285750" indent="-285750">
              <a:buFont typeface="Arial" panose="020B0604020202020204" pitchFamily="34" charset="0"/>
              <a:buChar char="•"/>
            </a:pPr>
            <a:r>
              <a:rPr lang="en-IN" dirty="0"/>
              <a:t>In this style of programming writing code into couple of functions.</a:t>
            </a:r>
          </a:p>
          <a:p>
            <a:pPr marL="285750" indent="-285750">
              <a:buFont typeface="Arial" panose="020B0604020202020204" pitchFamily="34" charset="0"/>
              <a:buChar char="•"/>
            </a:pPr>
            <a:r>
              <a:rPr lang="en-IN" dirty="0"/>
              <a:t>Each function perform unit task and each function call another function.</a:t>
            </a:r>
          </a:p>
          <a:p>
            <a:pPr marL="285750" indent="-285750">
              <a:buFont typeface="Arial" panose="020B0604020202020204" pitchFamily="34" charset="0"/>
              <a:buChar char="•"/>
            </a:pPr>
            <a:r>
              <a:rPr lang="en-IN" dirty="0"/>
              <a:t>After last function execution then program is completed. </a:t>
            </a:r>
          </a:p>
          <a:p>
            <a:pPr marL="285750" indent="-285750">
              <a:buFont typeface="Arial" panose="020B0604020202020204" pitchFamily="34" charset="0"/>
              <a:buChar char="•"/>
            </a:pPr>
            <a:r>
              <a:rPr lang="en-IN" dirty="0"/>
              <a:t>But in this style of programming the main problem is complexity.</a:t>
            </a:r>
          </a:p>
          <a:p>
            <a:pPr marL="285750" indent="-285750">
              <a:buFont typeface="Arial" panose="020B0604020202020204" pitchFamily="34" charset="0"/>
              <a:buChar char="•"/>
            </a:pPr>
            <a:r>
              <a:rPr lang="en-IN" dirty="0"/>
              <a:t>It is very messy style of coding to write big project programming.</a:t>
            </a:r>
          </a:p>
        </p:txBody>
      </p:sp>
    </p:spTree>
    <p:extLst>
      <p:ext uri="{BB962C8B-B14F-4D97-AF65-F5344CB8AC3E}">
        <p14:creationId xmlns:p14="http://schemas.microsoft.com/office/powerpoint/2010/main" val="3885048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Programming</a:t>
            </a:r>
          </a:p>
        </p:txBody>
      </p:sp>
      <p:sp>
        <p:nvSpPr>
          <p:cNvPr id="3" name="Content Placeholder 2"/>
          <p:cNvSpPr>
            <a:spLocks noGrp="1"/>
          </p:cNvSpPr>
          <p:nvPr>
            <p:ph idx="1"/>
          </p:nvPr>
        </p:nvSpPr>
        <p:spPr>
          <a:xfrm>
            <a:off x="289560" y="1222958"/>
            <a:ext cx="8229600" cy="3087786"/>
          </a:xfrm>
        </p:spPr>
        <p:txBody>
          <a:bodyPr/>
          <a:lstStyle/>
          <a:p>
            <a:r>
              <a:rPr lang="en-IN" dirty="0"/>
              <a:t>In this style of programming we would not think about function when we trying to solve problem by writing code.</a:t>
            </a:r>
          </a:p>
          <a:p>
            <a:r>
              <a:rPr lang="en-IN" dirty="0"/>
              <a:t>We would think as individual entities as object when writing the program as below Object A, Object B &amp; Object C…</a:t>
            </a:r>
          </a:p>
          <a:p>
            <a:r>
              <a:rPr lang="en-IN" dirty="0"/>
              <a:t>Here each object contain member variables and methods to perform individual tasks of each individual entity.</a:t>
            </a:r>
          </a:p>
          <a:p>
            <a:r>
              <a:rPr lang="en-IN" dirty="0"/>
              <a:t>This is fine but here is also a problem that not all rectify common procedure in all of the objects as </a:t>
            </a:r>
            <a:r>
              <a:rPr lang="en-IN" b="1" dirty="0"/>
              <a:t>common logging procedure</a:t>
            </a:r>
            <a:r>
              <a:rPr lang="en-IN" dirty="0"/>
              <a:t> in all as </a:t>
            </a:r>
            <a:r>
              <a:rPr lang="en-IN" b="1" i="1" dirty="0" err="1"/>
              <a:t>logMessage</a:t>
            </a:r>
            <a:r>
              <a:rPr lang="en-IN" b="1" i="1" dirty="0"/>
              <a:t>()</a:t>
            </a:r>
            <a:r>
              <a:rPr lang="en-IN" dirty="0"/>
              <a:t> method in all.</a:t>
            </a:r>
          </a:p>
        </p:txBody>
      </p:sp>
      <p:grpSp>
        <p:nvGrpSpPr>
          <p:cNvPr id="7" name="Group 6"/>
          <p:cNvGrpSpPr/>
          <p:nvPr/>
        </p:nvGrpSpPr>
        <p:grpSpPr>
          <a:xfrm>
            <a:off x="1248228" y="4310745"/>
            <a:ext cx="6052457" cy="2148112"/>
            <a:chOff x="1248228" y="4310745"/>
            <a:chExt cx="6052457" cy="2148112"/>
          </a:xfrm>
        </p:grpSpPr>
        <p:pic>
          <p:nvPicPr>
            <p:cNvPr id="4" name="Picture 3"/>
            <p:cNvPicPr>
              <a:picLocks noChangeAspect="1"/>
            </p:cNvPicPr>
            <p:nvPr/>
          </p:nvPicPr>
          <p:blipFill>
            <a:blip r:embed="rId2"/>
            <a:stretch>
              <a:fillRect/>
            </a:stretch>
          </p:blipFill>
          <p:spPr>
            <a:xfrm>
              <a:off x="1248228" y="4310745"/>
              <a:ext cx="6052457" cy="2148112"/>
            </a:xfrm>
            <a:prstGeom prst="rect">
              <a:avLst/>
            </a:prstGeom>
          </p:spPr>
        </p:pic>
        <p:sp>
          <p:nvSpPr>
            <p:cNvPr id="5" name="Rectangle 4"/>
            <p:cNvSpPr/>
            <p:nvPr/>
          </p:nvSpPr>
          <p:spPr>
            <a:xfrm>
              <a:off x="6415314" y="4876798"/>
              <a:ext cx="769257" cy="18868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9615363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89828"/>
            <a:ext cx="8229600" cy="1988458"/>
          </a:xfrm>
        </p:spPr>
        <p:txBody>
          <a:bodyPr/>
          <a:lstStyle/>
          <a:p>
            <a:r>
              <a:rPr lang="en-IN" dirty="0">
                <a:solidFill>
                  <a:schemeClr val="tx1"/>
                </a:solidFill>
              </a:rPr>
              <a:t>In above see that </a:t>
            </a:r>
            <a:r>
              <a:rPr lang="en-IN" dirty="0" err="1">
                <a:solidFill>
                  <a:schemeClr val="tx1"/>
                </a:solidFill>
              </a:rPr>
              <a:t>logMessage</a:t>
            </a:r>
            <a:r>
              <a:rPr lang="en-IN" dirty="0">
                <a:solidFill>
                  <a:schemeClr val="tx1"/>
                </a:solidFill>
              </a:rPr>
              <a:t>() method in each objects no matter how many objects are there so this is not good design of programming.</a:t>
            </a:r>
          </a:p>
          <a:p>
            <a:r>
              <a:rPr lang="en-IN" dirty="0">
                <a:solidFill>
                  <a:schemeClr val="tx1"/>
                </a:solidFill>
              </a:rPr>
              <a:t>Each object has repeating method. </a:t>
            </a:r>
          </a:p>
          <a:p>
            <a:r>
              <a:rPr lang="en-IN" dirty="0">
                <a:solidFill>
                  <a:schemeClr val="tx1"/>
                </a:solidFill>
              </a:rPr>
              <a:t>So to solve this type problem we write the separate entity for logger and called in each objects where we want to add read log message as below.</a:t>
            </a:r>
          </a:p>
        </p:txBody>
      </p:sp>
      <p:sp>
        <p:nvSpPr>
          <p:cNvPr id="3" name="Title 2"/>
          <p:cNvSpPr>
            <a:spLocks noGrp="1"/>
          </p:cNvSpPr>
          <p:nvPr>
            <p:ph type="title"/>
          </p:nvPr>
        </p:nvSpPr>
        <p:spPr/>
        <p:txBody>
          <a:bodyPr/>
          <a:lstStyle/>
          <a:p>
            <a:r>
              <a:rPr lang="en-IN" dirty="0">
                <a:solidFill>
                  <a:schemeClr val="tx1"/>
                </a:solidFill>
              </a:rPr>
              <a:t>Common Procedures</a:t>
            </a:r>
          </a:p>
        </p:txBody>
      </p:sp>
      <p:grpSp>
        <p:nvGrpSpPr>
          <p:cNvPr id="7" name="Group 6"/>
          <p:cNvGrpSpPr/>
          <p:nvPr/>
        </p:nvGrpSpPr>
        <p:grpSpPr>
          <a:xfrm>
            <a:off x="957943" y="914399"/>
            <a:ext cx="6720114" cy="2481943"/>
            <a:chOff x="957943" y="914399"/>
            <a:chExt cx="6720114" cy="2481943"/>
          </a:xfrm>
        </p:grpSpPr>
        <p:pic>
          <p:nvPicPr>
            <p:cNvPr id="4" name="Picture 3"/>
            <p:cNvPicPr>
              <a:picLocks noChangeAspect="1"/>
            </p:cNvPicPr>
            <p:nvPr/>
          </p:nvPicPr>
          <p:blipFill>
            <a:blip r:embed="rId2"/>
            <a:stretch>
              <a:fillRect/>
            </a:stretch>
          </p:blipFill>
          <p:spPr>
            <a:xfrm>
              <a:off x="957943" y="914399"/>
              <a:ext cx="6720114" cy="2481943"/>
            </a:xfrm>
            <a:prstGeom prst="rect">
              <a:avLst/>
            </a:prstGeom>
          </p:spPr>
        </p:pic>
        <p:sp>
          <p:nvSpPr>
            <p:cNvPr id="6" name="Rectangle 5"/>
            <p:cNvSpPr/>
            <p:nvPr/>
          </p:nvSpPr>
          <p:spPr>
            <a:xfrm>
              <a:off x="6328229" y="1524000"/>
              <a:ext cx="1088571" cy="406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218766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p:cNvSpPr>
          <p:nvPr>
            <p:ph idx="1"/>
          </p:nvPr>
        </p:nvSpPr>
        <p:spPr/>
        <p:txBody>
          <a:bodyPr/>
          <a:lstStyle/>
          <a:p>
            <a:pPr eaLnBrk="1" hangingPunct="1"/>
            <a:r>
              <a:rPr lang="en-US" dirty="0">
                <a:solidFill>
                  <a:schemeClr val="tx1"/>
                </a:solidFill>
              </a:rPr>
              <a:t>A lightweight framework that addresses each tier in a Web application.</a:t>
            </a:r>
          </a:p>
          <a:p>
            <a:pPr lvl="1" eaLnBrk="1" hangingPunct="1"/>
            <a:r>
              <a:rPr lang="en-US" b="1" dirty="0">
                <a:solidFill>
                  <a:schemeClr val="tx1"/>
                </a:solidFill>
              </a:rPr>
              <a:t>Presentation layer</a:t>
            </a:r>
            <a:r>
              <a:rPr lang="en-US" dirty="0">
                <a:solidFill>
                  <a:schemeClr val="tx1"/>
                </a:solidFill>
              </a:rPr>
              <a:t> – An MVC framework that is most similar to Struts but is more powerful and easy to use.</a:t>
            </a:r>
          </a:p>
          <a:p>
            <a:pPr lvl="1" eaLnBrk="1" hangingPunct="1"/>
            <a:r>
              <a:rPr lang="en-US" b="1" dirty="0">
                <a:solidFill>
                  <a:schemeClr val="tx1"/>
                </a:solidFill>
              </a:rPr>
              <a:t>Business layer</a:t>
            </a:r>
            <a:r>
              <a:rPr lang="en-US" dirty="0">
                <a:solidFill>
                  <a:schemeClr val="tx1"/>
                </a:solidFill>
              </a:rPr>
              <a:t> – Lightweight </a:t>
            </a:r>
            <a:r>
              <a:rPr lang="en-US" dirty="0" err="1">
                <a:solidFill>
                  <a:schemeClr val="tx1"/>
                </a:solidFill>
              </a:rPr>
              <a:t>IoC</a:t>
            </a:r>
            <a:r>
              <a:rPr lang="en-US" dirty="0">
                <a:solidFill>
                  <a:schemeClr val="tx1"/>
                </a:solidFill>
              </a:rPr>
              <a:t> container and AOP support (including built in aspects)</a:t>
            </a:r>
          </a:p>
          <a:p>
            <a:pPr lvl="1" eaLnBrk="1" hangingPunct="1"/>
            <a:r>
              <a:rPr lang="en-US" b="1" dirty="0">
                <a:solidFill>
                  <a:schemeClr val="tx1"/>
                </a:solidFill>
              </a:rPr>
              <a:t>Persistence layer</a:t>
            </a:r>
            <a:r>
              <a:rPr lang="en-US" dirty="0">
                <a:solidFill>
                  <a:schemeClr val="tx1"/>
                </a:solidFill>
              </a:rPr>
              <a:t> – DAO template support for popular ORMs and JDBC</a:t>
            </a:r>
          </a:p>
          <a:p>
            <a:pPr eaLnBrk="1" hangingPunct="1"/>
            <a:endParaRPr lang="en-US" dirty="0"/>
          </a:p>
        </p:txBody>
      </p:sp>
      <p:sp>
        <p:nvSpPr>
          <p:cNvPr id="55300" name="Title 4"/>
          <p:cNvSpPr>
            <a:spLocks noGrp="1"/>
          </p:cNvSpPr>
          <p:nvPr>
            <p:ph type="title"/>
          </p:nvPr>
        </p:nvSpPr>
        <p:spPr/>
        <p:txBody>
          <a:bodyPr/>
          <a:lstStyle/>
          <a:p>
            <a:pPr eaLnBrk="1" hangingPunct="1"/>
            <a:r>
              <a:rPr lang="en-US" dirty="0">
                <a:solidFill>
                  <a:schemeClr val="tx1"/>
                </a:solidFill>
              </a:rPr>
              <a:t>Spring Framework</a:t>
            </a:r>
          </a:p>
        </p:txBody>
      </p:sp>
      <p:pic>
        <p:nvPicPr>
          <p:cNvPr id="5127" name="Picture 7"/>
          <p:cNvPicPr>
            <a:picLocks noChangeAspect="1" noChangeArrowheads="1"/>
          </p:cNvPicPr>
          <p:nvPr/>
        </p:nvPicPr>
        <p:blipFill>
          <a:blip r:embed="rId3"/>
          <a:srcRect/>
          <a:stretch>
            <a:fillRect/>
          </a:stretch>
        </p:blipFill>
        <p:spPr bwMode="auto">
          <a:xfrm>
            <a:off x="3733800" y="3733800"/>
            <a:ext cx="1563688" cy="2316163"/>
          </a:xfrm>
          <a:prstGeom prst="rect">
            <a:avLst/>
          </a:prstGeom>
          <a:noFill/>
          <a:ln w="9525" algn="ctr">
            <a:noFill/>
            <a:miter lim="800000"/>
            <a:headEnd/>
            <a:tailEnd/>
          </a:ln>
        </p:spPr>
      </p:pic>
    </p:spTree>
    <p:extLst>
      <p:ext uri="{BB962C8B-B14F-4D97-AF65-F5344CB8AC3E}">
        <p14:creationId xmlns:p14="http://schemas.microsoft.com/office/powerpoint/2010/main" val="152888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slide(fromBottom)">
                                      <p:cBhvr>
                                        <p:cTn id="7"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Separate Object</a:t>
            </a:r>
          </a:p>
        </p:txBody>
      </p:sp>
      <p:sp>
        <p:nvSpPr>
          <p:cNvPr id="3" name="Content Placeholder 2"/>
          <p:cNvSpPr>
            <a:spLocks noGrp="1"/>
          </p:cNvSpPr>
          <p:nvPr>
            <p:ph idx="1"/>
          </p:nvPr>
        </p:nvSpPr>
        <p:spPr>
          <a:xfrm>
            <a:off x="289560" y="3306173"/>
            <a:ext cx="8229600" cy="2972707"/>
          </a:xfrm>
        </p:spPr>
        <p:txBody>
          <a:bodyPr>
            <a:normAutofit lnSpcReduction="10000"/>
          </a:bodyPr>
          <a:lstStyle/>
          <a:p>
            <a:r>
              <a:rPr lang="en-IN" dirty="0"/>
              <a:t>For using this logger entity in each object we have to make dependency injection with each beans of business classes .</a:t>
            </a:r>
          </a:p>
          <a:p>
            <a:r>
              <a:rPr lang="en-IN" dirty="0"/>
              <a:t>Problem is doing the design this type of style there too many dependencies with non business object.</a:t>
            </a:r>
          </a:p>
          <a:p>
            <a:r>
              <a:rPr lang="en-IN" dirty="0"/>
              <a:t>Because  logger object does not have any business logic in the project its using just for logging with each objects in the project.</a:t>
            </a:r>
          </a:p>
          <a:p>
            <a:pPr lvl="1" fontAlgn="base"/>
            <a:r>
              <a:rPr lang="en-IN" dirty="0"/>
              <a:t>To many relationships with the crosscutting objects.</a:t>
            </a:r>
          </a:p>
          <a:p>
            <a:pPr lvl="1" fontAlgn="base"/>
            <a:r>
              <a:rPr lang="en-IN" dirty="0"/>
              <a:t>Code is still required in the all methods</a:t>
            </a:r>
          </a:p>
          <a:p>
            <a:pPr lvl="1" fontAlgn="base"/>
            <a:r>
              <a:rPr lang="en-IN" dirty="0"/>
              <a:t>Cannot all be changed at once</a:t>
            </a:r>
          </a:p>
          <a:p>
            <a:endParaRPr lang="en-IN" dirty="0"/>
          </a:p>
        </p:txBody>
      </p:sp>
      <p:grpSp>
        <p:nvGrpSpPr>
          <p:cNvPr id="6" name="Group 5"/>
          <p:cNvGrpSpPr/>
          <p:nvPr/>
        </p:nvGrpSpPr>
        <p:grpSpPr>
          <a:xfrm>
            <a:off x="740228" y="958850"/>
            <a:ext cx="7286171" cy="2176235"/>
            <a:chOff x="740228" y="958850"/>
            <a:chExt cx="7286171" cy="2176235"/>
          </a:xfrm>
        </p:grpSpPr>
        <p:pic>
          <p:nvPicPr>
            <p:cNvPr id="4" name="Picture 3"/>
            <p:cNvPicPr>
              <a:picLocks noChangeAspect="1"/>
            </p:cNvPicPr>
            <p:nvPr/>
          </p:nvPicPr>
          <p:blipFill>
            <a:blip r:embed="rId2"/>
            <a:stretch>
              <a:fillRect/>
            </a:stretch>
          </p:blipFill>
          <p:spPr>
            <a:xfrm>
              <a:off x="740228" y="958850"/>
              <a:ext cx="7286171" cy="2176235"/>
            </a:xfrm>
            <a:prstGeom prst="rect">
              <a:avLst/>
            </a:prstGeom>
          </p:spPr>
        </p:pic>
        <p:sp>
          <p:nvSpPr>
            <p:cNvPr id="5" name="Rectangle 4"/>
            <p:cNvSpPr/>
            <p:nvPr/>
          </p:nvSpPr>
          <p:spPr>
            <a:xfrm>
              <a:off x="6734629" y="1001486"/>
              <a:ext cx="1190171" cy="4934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4818719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p:cNvSpPr>
          <p:nvPr>
            <p:ph idx="1"/>
          </p:nvPr>
        </p:nvSpPr>
        <p:spPr/>
        <p:txBody>
          <a:bodyPr/>
          <a:lstStyle/>
          <a:p>
            <a:r>
              <a:rPr lang="en-IN" dirty="0">
                <a:solidFill>
                  <a:schemeClr val="bg2">
                    <a:lumMod val="10000"/>
                  </a:schemeClr>
                </a:solidFill>
              </a:rPr>
              <a:t>Aspects means Aspects are also specific classes with some special methods for particular tasks like logging, security and transactions etc.</a:t>
            </a:r>
          </a:p>
          <a:p>
            <a:endParaRPr lang="en-US" dirty="0">
              <a:solidFill>
                <a:schemeClr val="bg2">
                  <a:lumMod val="10000"/>
                </a:schemeClr>
              </a:solidFill>
            </a:endParaRPr>
          </a:p>
          <a:p>
            <a:pPr eaLnBrk="1" hangingPunct="1"/>
            <a:r>
              <a:rPr lang="en-US" dirty="0">
                <a:solidFill>
                  <a:schemeClr val="bg2">
                    <a:lumMod val="10000"/>
                  </a:schemeClr>
                </a:solidFill>
              </a:rPr>
              <a:t>A modularized implementation of a software concern that cuts across various objects in a software implementation.</a:t>
            </a:r>
          </a:p>
          <a:p>
            <a:pPr lvl="2" eaLnBrk="1" hangingPunct="1"/>
            <a:r>
              <a:rPr lang="en-US" dirty="0">
                <a:solidFill>
                  <a:schemeClr val="bg2">
                    <a:lumMod val="10000"/>
                  </a:schemeClr>
                </a:solidFill>
              </a:rPr>
              <a:t>Logging</a:t>
            </a:r>
          </a:p>
          <a:p>
            <a:pPr lvl="2" eaLnBrk="1" hangingPunct="1"/>
            <a:r>
              <a:rPr lang="en-US" dirty="0">
                <a:solidFill>
                  <a:schemeClr val="bg2">
                    <a:lumMod val="10000"/>
                  </a:schemeClr>
                </a:solidFill>
              </a:rPr>
              <a:t>Security</a:t>
            </a:r>
          </a:p>
          <a:p>
            <a:pPr lvl="2" eaLnBrk="1" hangingPunct="1"/>
            <a:r>
              <a:rPr lang="en-US" dirty="0" err="1">
                <a:solidFill>
                  <a:schemeClr val="bg2">
                    <a:lumMod val="10000"/>
                  </a:schemeClr>
                </a:solidFill>
              </a:rPr>
              <a:t>Transactionality</a:t>
            </a:r>
            <a:endParaRPr lang="en-US" dirty="0">
              <a:solidFill>
                <a:schemeClr val="bg2">
                  <a:lumMod val="10000"/>
                </a:schemeClr>
              </a:solidFill>
            </a:endParaRPr>
          </a:p>
          <a:p>
            <a:pPr eaLnBrk="1" hangingPunct="1"/>
            <a:r>
              <a:rPr lang="en-US" dirty="0">
                <a:solidFill>
                  <a:schemeClr val="bg2">
                    <a:lumMod val="10000"/>
                  </a:schemeClr>
                </a:solidFill>
              </a:rPr>
              <a:t>The core advantage in using Spring AOP is its ability to realize the aspect as a plain Java class.</a:t>
            </a:r>
          </a:p>
          <a:p>
            <a:pPr eaLnBrk="1" hangingPunct="1"/>
            <a:endParaRPr lang="en-US" dirty="0">
              <a:solidFill>
                <a:schemeClr val="bg2">
                  <a:lumMod val="10000"/>
                </a:schemeClr>
              </a:solidFill>
            </a:endParaRPr>
          </a:p>
          <a:p>
            <a:r>
              <a:rPr lang="en-IN" dirty="0">
                <a:solidFill>
                  <a:schemeClr val="bg2">
                    <a:lumMod val="10000"/>
                  </a:schemeClr>
                </a:solidFill>
              </a:rPr>
              <a:t>Aspect is a module which has a set of APIs providing cross-cutting requirements.</a:t>
            </a:r>
            <a:endParaRPr lang="en-US" dirty="0">
              <a:solidFill>
                <a:schemeClr val="bg2">
                  <a:lumMod val="10000"/>
                </a:schemeClr>
              </a:solidFill>
            </a:endParaRPr>
          </a:p>
          <a:p>
            <a:pPr eaLnBrk="1" hangingPunct="1"/>
            <a:endParaRPr lang="en-US" dirty="0">
              <a:solidFill>
                <a:schemeClr val="tx2">
                  <a:lumMod val="50000"/>
                </a:schemeClr>
              </a:solidFill>
            </a:endParaRPr>
          </a:p>
        </p:txBody>
      </p:sp>
      <p:sp>
        <p:nvSpPr>
          <p:cNvPr id="88067" name="Rectangle 2"/>
          <p:cNvSpPr>
            <a:spLocks noGrp="1"/>
          </p:cNvSpPr>
          <p:nvPr>
            <p:ph type="title"/>
          </p:nvPr>
        </p:nvSpPr>
        <p:spPr/>
        <p:txBody>
          <a:bodyPr/>
          <a:lstStyle/>
          <a:p>
            <a:pPr eaLnBrk="1" hangingPunct="1"/>
            <a:r>
              <a:rPr lang="en-US" dirty="0">
                <a:solidFill>
                  <a:schemeClr val="tx2">
                    <a:lumMod val="50000"/>
                  </a:schemeClr>
                </a:solidFill>
              </a:rPr>
              <a:t>ASPECT</a:t>
            </a:r>
          </a:p>
        </p:txBody>
      </p:sp>
    </p:spTree>
    <p:extLst>
      <p:ext uri="{BB962C8B-B14F-4D97-AF65-F5344CB8AC3E}">
        <p14:creationId xmlns:p14="http://schemas.microsoft.com/office/powerpoint/2010/main" val="11786835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chemeClr val="tx1"/>
                </a:solidFill>
              </a:rPr>
              <a:t>AOP</a:t>
            </a:r>
          </a:p>
        </p:txBody>
      </p:sp>
      <p:grpSp>
        <p:nvGrpSpPr>
          <p:cNvPr id="6" name="Group 5"/>
          <p:cNvGrpSpPr/>
          <p:nvPr/>
        </p:nvGrpSpPr>
        <p:grpSpPr>
          <a:xfrm>
            <a:off x="1103086" y="1277257"/>
            <a:ext cx="7184571" cy="4746172"/>
            <a:chOff x="1103086" y="1277257"/>
            <a:chExt cx="7184571" cy="4746172"/>
          </a:xfrm>
        </p:grpSpPr>
        <p:pic>
          <p:nvPicPr>
            <p:cNvPr id="4" name="Picture 3"/>
            <p:cNvPicPr>
              <a:picLocks noChangeAspect="1"/>
            </p:cNvPicPr>
            <p:nvPr/>
          </p:nvPicPr>
          <p:blipFill>
            <a:blip r:embed="rId2"/>
            <a:stretch>
              <a:fillRect/>
            </a:stretch>
          </p:blipFill>
          <p:spPr>
            <a:xfrm>
              <a:off x="1103086" y="1277257"/>
              <a:ext cx="7184571" cy="4746172"/>
            </a:xfrm>
            <a:prstGeom prst="rect">
              <a:avLst/>
            </a:prstGeom>
            <a:ln>
              <a:solidFill>
                <a:schemeClr val="bg1"/>
              </a:solidFill>
            </a:ln>
          </p:spPr>
        </p:pic>
        <p:sp>
          <p:nvSpPr>
            <p:cNvPr id="5" name="Rectangle 4"/>
            <p:cNvSpPr/>
            <p:nvPr/>
          </p:nvSpPr>
          <p:spPr>
            <a:xfrm>
              <a:off x="5979886" y="4978400"/>
              <a:ext cx="2307771" cy="10450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42190211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p:cNvSpPr>
          <p:nvPr>
            <p:ph idx="1"/>
          </p:nvPr>
        </p:nvSpPr>
        <p:spPr/>
        <p:txBody>
          <a:bodyPr/>
          <a:lstStyle/>
          <a:p>
            <a:pPr eaLnBrk="1" hangingPunct="1">
              <a:buFont typeface="Arial" pitchFamily="34" charset="0"/>
              <a:buNone/>
            </a:pPr>
            <a:r>
              <a:rPr lang="en-US" dirty="0">
                <a:solidFill>
                  <a:schemeClr val="tx1"/>
                </a:solidFill>
              </a:rPr>
              <a:t>AOP makes it possible to modularize these services and then apply them declaratively to the components that they should affect.</a:t>
            </a:r>
          </a:p>
        </p:txBody>
      </p:sp>
      <p:sp>
        <p:nvSpPr>
          <p:cNvPr id="87043" name="Rectangle 2"/>
          <p:cNvSpPr>
            <a:spLocks noGrp="1"/>
          </p:cNvSpPr>
          <p:nvPr>
            <p:ph type="title"/>
          </p:nvPr>
        </p:nvSpPr>
        <p:spPr/>
        <p:txBody>
          <a:bodyPr/>
          <a:lstStyle/>
          <a:p>
            <a:pPr eaLnBrk="1" hangingPunct="1"/>
            <a:r>
              <a:rPr lang="en-US" dirty="0">
                <a:solidFill>
                  <a:schemeClr val="tx1"/>
                </a:solidFill>
              </a:rPr>
              <a:t>AOP</a:t>
            </a:r>
          </a:p>
        </p:txBody>
      </p:sp>
      <p:pic>
        <p:nvPicPr>
          <p:cNvPr id="87044" name="Picture 4"/>
          <p:cNvPicPr>
            <a:picLocks noChangeAspect="1" noChangeArrowheads="1"/>
          </p:cNvPicPr>
          <p:nvPr/>
        </p:nvPicPr>
        <p:blipFill>
          <a:blip r:embed="rId3"/>
          <a:srcRect/>
          <a:stretch>
            <a:fillRect/>
          </a:stretch>
        </p:blipFill>
        <p:spPr bwMode="auto">
          <a:xfrm>
            <a:off x="990600" y="2209800"/>
            <a:ext cx="7239000" cy="3986213"/>
          </a:xfrm>
          <a:prstGeom prst="rect">
            <a:avLst/>
          </a:prstGeom>
          <a:noFill/>
          <a:ln w="9525">
            <a:noFill/>
            <a:miter lim="800000"/>
            <a:headEnd/>
            <a:tailEnd/>
          </a:ln>
        </p:spPr>
      </p:pic>
    </p:spTree>
    <p:extLst>
      <p:ext uri="{BB962C8B-B14F-4D97-AF65-F5344CB8AC3E}">
        <p14:creationId xmlns:p14="http://schemas.microsoft.com/office/powerpoint/2010/main" val="34906132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lstStyle/>
          <a:p>
            <a:pPr eaLnBrk="1" hangingPunct="1"/>
            <a:r>
              <a:rPr lang="en-US" altLang="en-US"/>
              <a:t>AOP</a:t>
            </a:r>
          </a:p>
        </p:txBody>
      </p:sp>
      <p:sp>
        <p:nvSpPr>
          <p:cNvPr id="91139" name="Rectangle 3"/>
          <p:cNvSpPr>
            <a:spLocks noGrp="1"/>
          </p:cNvSpPr>
          <p:nvPr>
            <p:ph type="body" idx="1"/>
          </p:nvPr>
        </p:nvSpPr>
        <p:spPr/>
        <p:txBody>
          <a:bodyPr>
            <a:normAutofit/>
          </a:bodyPr>
          <a:lstStyle/>
          <a:p>
            <a:r>
              <a:rPr lang="en-IN" b="1" dirty="0"/>
              <a:t>Aspect Oriented Programming</a:t>
            </a:r>
            <a:r>
              <a:rPr lang="en-IN" dirty="0"/>
              <a:t> (AOP) compliments OOPs in the sense that it also provides modularity. </a:t>
            </a:r>
          </a:p>
          <a:p>
            <a:r>
              <a:rPr lang="en-IN" dirty="0"/>
              <a:t>But the key unit of modularity is aspect than class.</a:t>
            </a:r>
          </a:p>
          <a:p>
            <a:r>
              <a:rPr lang="en-IN" dirty="0"/>
              <a:t>AOP breaks the program logic into distinct parts (called concerns). </a:t>
            </a:r>
          </a:p>
          <a:p>
            <a:r>
              <a:rPr lang="en-IN" dirty="0"/>
              <a:t>It is used to increase modularity by </a:t>
            </a:r>
            <a:r>
              <a:rPr lang="en-IN" b="1" dirty="0"/>
              <a:t>cross-cutting concerns</a:t>
            </a:r>
            <a:r>
              <a:rPr lang="en-IN" dirty="0"/>
              <a:t>.</a:t>
            </a:r>
          </a:p>
          <a:p>
            <a:pPr eaLnBrk="1" hangingPunct="1"/>
            <a:endParaRPr lang="en-US" altLang="en-US" dirty="0"/>
          </a:p>
          <a:p>
            <a:pPr eaLnBrk="1" hangingPunct="1"/>
            <a:endParaRPr lang="en-US" altLang="en-US" dirty="0"/>
          </a:p>
          <a:p>
            <a:pPr eaLnBrk="1" hangingPunct="1"/>
            <a:r>
              <a:rPr lang="en-US" altLang="en-US" dirty="0"/>
              <a:t>Examples of cross-cutting concerns</a:t>
            </a:r>
          </a:p>
          <a:p>
            <a:pPr lvl="1" eaLnBrk="1" hangingPunct="1"/>
            <a:r>
              <a:rPr lang="en-US" altLang="en-US" sz="1800" dirty="0"/>
              <a:t>Logging</a:t>
            </a:r>
          </a:p>
          <a:p>
            <a:pPr lvl="1" eaLnBrk="1" hangingPunct="1"/>
            <a:r>
              <a:rPr lang="en-US" altLang="en-US" sz="1800" dirty="0"/>
              <a:t>Transaction management</a:t>
            </a:r>
          </a:p>
          <a:p>
            <a:pPr lvl="1" eaLnBrk="1" hangingPunct="1"/>
            <a:r>
              <a:rPr lang="en-US" altLang="en-US" sz="1800" dirty="0"/>
              <a:t> Security</a:t>
            </a:r>
          </a:p>
          <a:p>
            <a:pPr lvl="1" eaLnBrk="1" hangingPunct="1"/>
            <a:r>
              <a:rPr lang="en-US" altLang="en-US" sz="1800" dirty="0"/>
              <a:t> Auditing</a:t>
            </a:r>
          </a:p>
          <a:p>
            <a:pPr lvl="1" eaLnBrk="1" hangingPunct="1"/>
            <a:r>
              <a:rPr lang="en-US" altLang="en-US" sz="1800" dirty="0"/>
              <a:t> Locking</a:t>
            </a:r>
          </a:p>
          <a:p>
            <a:pPr lvl="1" eaLnBrk="1" hangingPunct="1"/>
            <a:r>
              <a:rPr lang="en-US" altLang="en-US" sz="1800" dirty="0"/>
              <a:t> Event handling</a:t>
            </a:r>
          </a:p>
          <a:p>
            <a:pPr lvl="2" eaLnBrk="1" hangingPunct="1"/>
            <a:endParaRPr lang="en-US" altLang="en-US" dirty="0"/>
          </a:p>
          <a:p>
            <a:pPr lvl="2" eaLnBrk="1" hangingPunct="1">
              <a:buFont typeface="Arial" charset="0"/>
              <a:buNone/>
            </a:pPr>
            <a:endParaRPr lang="en-US" altLang="en-US" dirty="0"/>
          </a:p>
        </p:txBody>
      </p:sp>
    </p:spTree>
    <p:extLst>
      <p:ext uri="{BB962C8B-B14F-4D97-AF65-F5344CB8AC3E}">
        <p14:creationId xmlns:p14="http://schemas.microsoft.com/office/powerpoint/2010/main" val="36485028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CROSS CUTTING CONCERNS</a:t>
            </a:r>
          </a:p>
        </p:txBody>
      </p:sp>
      <p:sp>
        <p:nvSpPr>
          <p:cNvPr id="3" name="Content Placeholder 2"/>
          <p:cNvSpPr>
            <a:spLocks noGrp="1"/>
          </p:cNvSpPr>
          <p:nvPr>
            <p:ph idx="1"/>
          </p:nvPr>
        </p:nvSpPr>
        <p:spPr/>
        <p:txBody>
          <a:bodyPr>
            <a:normAutofit fontScale="92500" lnSpcReduction="10000"/>
          </a:bodyPr>
          <a:lstStyle/>
          <a:p>
            <a:r>
              <a:rPr lang="en-IN" dirty="0"/>
              <a:t>Generic functionality that is needed in many places in your application.</a:t>
            </a:r>
          </a:p>
          <a:p>
            <a:r>
              <a:rPr lang="en-IN" dirty="0"/>
              <a:t>Means non business idea or non business logic.</a:t>
            </a:r>
          </a:p>
          <a:p>
            <a:r>
              <a:rPr lang="en-IN" dirty="0"/>
              <a:t>A </a:t>
            </a:r>
            <a:r>
              <a:rPr lang="en-IN" b="1" dirty="0"/>
              <a:t>cross-cutting concern</a:t>
            </a:r>
            <a:r>
              <a:rPr lang="en-IN" dirty="0"/>
              <a:t> is a concern that can affect the whole application and should be centralized in one location in code.</a:t>
            </a:r>
          </a:p>
          <a:p>
            <a:endParaRPr lang="en-IN" dirty="0"/>
          </a:p>
          <a:p>
            <a:r>
              <a:rPr lang="en-IN" dirty="0"/>
              <a:t>Examples of Cross Cutting Concerns.</a:t>
            </a:r>
          </a:p>
          <a:p>
            <a:pPr lvl="1" fontAlgn="base"/>
            <a:r>
              <a:rPr lang="en-IN" dirty="0"/>
              <a:t>Logging and Tracing</a:t>
            </a:r>
          </a:p>
          <a:p>
            <a:pPr lvl="1" fontAlgn="base"/>
            <a:r>
              <a:rPr lang="en-IN" dirty="0"/>
              <a:t>Transaction Management</a:t>
            </a:r>
          </a:p>
          <a:p>
            <a:pPr lvl="1" fontAlgn="base"/>
            <a:r>
              <a:rPr lang="en-IN" dirty="0"/>
              <a:t>Security</a:t>
            </a:r>
          </a:p>
          <a:p>
            <a:pPr lvl="1" fontAlgn="base"/>
            <a:r>
              <a:rPr lang="en-IN" dirty="0"/>
              <a:t>Caching</a:t>
            </a:r>
          </a:p>
          <a:p>
            <a:pPr lvl="1" fontAlgn="base"/>
            <a:r>
              <a:rPr lang="en-IN" dirty="0"/>
              <a:t>Error Handling</a:t>
            </a:r>
          </a:p>
          <a:p>
            <a:pPr lvl="1" fontAlgn="base"/>
            <a:r>
              <a:rPr lang="en-IN" dirty="0"/>
              <a:t>Performance Monitoring</a:t>
            </a:r>
          </a:p>
          <a:p>
            <a:pPr lvl="1" fontAlgn="base"/>
            <a:r>
              <a:rPr lang="en-IN" dirty="0"/>
              <a:t>Custom Business Rules</a:t>
            </a:r>
          </a:p>
          <a:p>
            <a:pPr lvl="1" fontAlgn="base"/>
            <a:endParaRPr lang="en-IN" dirty="0"/>
          </a:p>
          <a:p>
            <a:pPr fontAlgn="base"/>
            <a:r>
              <a:rPr lang="en-IN" dirty="0"/>
              <a:t>To solve the above problems in the Object Oriented Programming we can using Aspect Oriented Programming.</a:t>
            </a:r>
          </a:p>
          <a:p>
            <a:endParaRPr lang="en-IN" dirty="0"/>
          </a:p>
        </p:txBody>
      </p:sp>
    </p:spTree>
    <p:extLst>
      <p:ext uri="{BB962C8B-B14F-4D97-AF65-F5344CB8AC3E}">
        <p14:creationId xmlns:p14="http://schemas.microsoft.com/office/powerpoint/2010/main" val="2812504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a:lstStyle/>
          <a:p>
            <a:pPr eaLnBrk="1" hangingPunct="1"/>
            <a:r>
              <a:rPr lang="en-US" dirty="0">
                <a:solidFill>
                  <a:schemeClr val="tx1"/>
                </a:solidFill>
              </a:rPr>
              <a:t>Cross-Cutting Concerns</a:t>
            </a:r>
          </a:p>
        </p:txBody>
      </p:sp>
      <p:pic>
        <p:nvPicPr>
          <p:cNvPr id="86019" name="Picture 14"/>
          <p:cNvPicPr>
            <a:picLocks noChangeAspect="1" noChangeArrowheads="1"/>
          </p:cNvPicPr>
          <p:nvPr/>
        </p:nvPicPr>
        <p:blipFill>
          <a:blip r:embed="rId3"/>
          <a:srcRect/>
          <a:stretch>
            <a:fillRect/>
          </a:stretch>
        </p:blipFill>
        <p:spPr bwMode="auto">
          <a:xfrm>
            <a:off x="457200" y="1260475"/>
            <a:ext cx="7543800" cy="4606925"/>
          </a:xfrm>
          <a:prstGeom prst="rect">
            <a:avLst/>
          </a:prstGeom>
          <a:noFill/>
          <a:ln w="9525">
            <a:noFill/>
            <a:miter lim="800000"/>
            <a:headEnd/>
            <a:tailEnd/>
          </a:ln>
        </p:spPr>
      </p:pic>
    </p:spTree>
    <p:extLst>
      <p:ext uri="{BB962C8B-B14F-4D97-AF65-F5344CB8AC3E}">
        <p14:creationId xmlns:p14="http://schemas.microsoft.com/office/powerpoint/2010/main" val="32793836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Without AOP or Modularization</a:t>
            </a:r>
          </a:p>
        </p:txBody>
      </p:sp>
      <p:sp>
        <p:nvSpPr>
          <p:cNvPr id="3" name="Content Placeholder 2"/>
          <p:cNvSpPr>
            <a:spLocks noGrp="1"/>
          </p:cNvSpPr>
          <p:nvPr>
            <p:ph idx="1"/>
          </p:nvPr>
        </p:nvSpPr>
        <p:spPr>
          <a:xfrm>
            <a:off x="289560" y="1222958"/>
            <a:ext cx="8229600" cy="1999928"/>
          </a:xfrm>
        </p:spPr>
        <p:txBody>
          <a:bodyPr/>
          <a:lstStyle/>
          <a:p>
            <a:r>
              <a:rPr lang="en-IN" dirty="0"/>
              <a:t>There are two main problems</a:t>
            </a:r>
          </a:p>
          <a:p>
            <a:pPr marL="457200" lvl="1" indent="0">
              <a:buNone/>
            </a:pPr>
            <a:r>
              <a:rPr lang="en-IN" dirty="0"/>
              <a:t>– </a:t>
            </a:r>
            <a:r>
              <a:rPr lang="en-IN" b="1" dirty="0"/>
              <a:t>Code tangling</a:t>
            </a:r>
          </a:p>
          <a:p>
            <a:pPr marL="914400" lvl="2" indent="0">
              <a:buNone/>
            </a:pPr>
            <a:r>
              <a:rPr lang="en-IN" dirty="0"/>
              <a:t>• A coupling of concerns</a:t>
            </a:r>
          </a:p>
          <a:p>
            <a:pPr marL="457200" lvl="1" indent="0">
              <a:buNone/>
            </a:pPr>
            <a:r>
              <a:rPr lang="en-IN" dirty="0"/>
              <a:t>– </a:t>
            </a:r>
            <a:r>
              <a:rPr lang="en-IN" b="1" dirty="0"/>
              <a:t>Code scattering</a:t>
            </a:r>
          </a:p>
          <a:p>
            <a:pPr marL="857250" lvl="2" indent="0">
              <a:buNone/>
            </a:pPr>
            <a:r>
              <a:rPr lang="en-IN" dirty="0"/>
              <a:t>• The same concern spread across modules</a:t>
            </a:r>
          </a:p>
        </p:txBody>
      </p:sp>
      <p:pic>
        <p:nvPicPr>
          <p:cNvPr id="4" name="Picture 3"/>
          <p:cNvPicPr>
            <a:picLocks noChangeAspect="1"/>
          </p:cNvPicPr>
          <p:nvPr/>
        </p:nvPicPr>
        <p:blipFill>
          <a:blip r:embed="rId2"/>
          <a:stretch>
            <a:fillRect/>
          </a:stretch>
        </p:blipFill>
        <p:spPr>
          <a:xfrm>
            <a:off x="1169233" y="3342808"/>
            <a:ext cx="6460760" cy="3132944"/>
          </a:xfrm>
          <a:prstGeom prst="rect">
            <a:avLst/>
          </a:prstGeom>
        </p:spPr>
      </p:pic>
    </p:spTree>
    <p:extLst>
      <p:ext uri="{BB962C8B-B14F-4D97-AF65-F5344CB8AC3E}">
        <p14:creationId xmlns:p14="http://schemas.microsoft.com/office/powerpoint/2010/main" val="42555798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With AOP or Modularization</a:t>
            </a:r>
          </a:p>
        </p:txBody>
      </p:sp>
      <p:sp>
        <p:nvSpPr>
          <p:cNvPr id="3" name="Content Placeholder 2"/>
          <p:cNvSpPr>
            <a:spLocks noGrp="1"/>
          </p:cNvSpPr>
          <p:nvPr>
            <p:ph idx="1"/>
          </p:nvPr>
        </p:nvSpPr>
        <p:spPr>
          <a:xfrm>
            <a:off x="289560" y="1222957"/>
            <a:ext cx="8229600" cy="1550223"/>
          </a:xfrm>
        </p:spPr>
        <p:txBody>
          <a:bodyPr/>
          <a:lstStyle/>
          <a:p>
            <a:r>
              <a:rPr lang="en-IN" dirty="0"/>
              <a:t>Aspect-Oriented Programming (AOP) enables modularization of cross-cutting concerns</a:t>
            </a:r>
          </a:p>
          <a:p>
            <a:pPr marL="457200" lvl="1" indent="0">
              <a:buNone/>
            </a:pPr>
            <a:r>
              <a:rPr lang="en-IN" dirty="0"/>
              <a:t>– To avoid tangling</a:t>
            </a:r>
          </a:p>
          <a:p>
            <a:pPr marL="457200" lvl="1" indent="0">
              <a:buNone/>
            </a:pPr>
            <a:r>
              <a:rPr lang="en-IN" dirty="0"/>
              <a:t>– To eliminate scattering</a:t>
            </a:r>
          </a:p>
        </p:txBody>
      </p:sp>
      <p:pic>
        <p:nvPicPr>
          <p:cNvPr id="4" name="Picture 3"/>
          <p:cNvPicPr>
            <a:picLocks noChangeAspect="1"/>
          </p:cNvPicPr>
          <p:nvPr/>
        </p:nvPicPr>
        <p:blipFill>
          <a:blip r:embed="rId2"/>
          <a:stretch>
            <a:fillRect/>
          </a:stretch>
        </p:blipFill>
        <p:spPr>
          <a:xfrm>
            <a:off x="959370" y="2616330"/>
            <a:ext cx="7120328" cy="3933825"/>
          </a:xfrm>
          <a:prstGeom prst="rect">
            <a:avLst/>
          </a:prstGeom>
        </p:spPr>
      </p:pic>
    </p:spTree>
    <p:extLst>
      <p:ext uri="{BB962C8B-B14F-4D97-AF65-F5344CB8AC3E}">
        <p14:creationId xmlns:p14="http://schemas.microsoft.com/office/powerpoint/2010/main" val="1295922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a:lstStyle/>
          <a:p>
            <a:pPr eaLnBrk="1" hangingPunct="1"/>
            <a:r>
              <a:rPr lang="en-US" altLang="en-US" dirty="0"/>
              <a:t>AOP Concepts: Join Points</a:t>
            </a:r>
          </a:p>
        </p:txBody>
      </p:sp>
      <p:sp>
        <p:nvSpPr>
          <p:cNvPr id="92163" name="Rectangle 3"/>
          <p:cNvSpPr>
            <a:spLocks noGrp="1"/>
          </p:cNvSpPr>
          <p:nvPr>
            <p:ph type="body" idx="1"/>
          </p:nvPr>
        </p:nvSpPr>
        <p:spPr>
          <a:xfrm>
            <a:off x="289559" y="1222957"/>
            <a:ext cx="8404735" cy="5055923"/>
          </a:xfrm>
        </p:spPr>
        <p:txBody>
          <a:bodyPr>
            <a:normAutofit fontScale="92500" lnSpcReduction="20000"/>
          </a:bodyPr>
          <a:lstStyle/>
          <a:p>
            <a:r>
              <a:rPr lang="en-IN" dirty="0"/>
              <a:t>This represents a point in your application where you can plug-in the AOP aspect. </a:t>
            </a:r>
          </a:p>
          <a:p>
            <a:endParaRPr lang="en-IN" dirty="0"/>
          </a:p>
          <a:p>
            <a:r>
              <a:rPr lang="en-IN" dirty="0"/>
              <a:t>You can also say, it is the actual place in the application where an action will be taken using Spring AOP framework.</a:t>
            </a:r>
          </a:p>
          <a:p>
            <a:endParaRPr lang="en-IN" altLang="en-US" dirty="0"/>
          </a:p>
          <a:p>
            <a:r>
              <a:rPr lang="en-US" altLang="en-US" dirty="0"/>
              <a:t>Well-defined point during the execution of your application.</a:t>
            </a:r>
          </a:p>
          <a:p>
            <a:pPr eaLnBrk="1" hangingPunct="1">
              <a:buFont typeface="Arial" charset="0"/>
              <a:buNone/>
            </a:pPr>
            <a:endParaRPr lang="en-US" altLang="en-US" dirty="0"/>
          </a:p>
          <a:p>
            <a:pPr eaLnBrk="1" hangingPunct="1"/>
            <a:r>
              <a:rPr lang="en-US" altLang="en-US" dirty="0"/>
              <a:t>You can insert additional logic at Join points.</a:t>
            </a:r>
          </a:p>
          <a:p>
            <a:pPr eaLnBrk="1" hangingPunct="1"/>
            <a:endParaRPr lang="en-US" altLang="en-US" dirty="0"/>
          </a:p>
          <a:p>
            <a:r>
              <a:rPr lang="en-IN" dirty="0"/>
              <a:t>A point in the execution of a program.</a:t>
            </a:r>
            <a:endParaRPr lang="en-US" altLang="en-US" dirty="0"/>
          </a:p>
          <a:p>
            <a:pPr eaLnBrk="1" hangingPunct="1"/>
            <a:endParaRPr lang="en-US" altLang="en-US" dirty="0"/>
          </a:p>
          <a:p>
            <a:pPr eaLnBrk="1" hangingPunct="1"/>
            <a:r>
              <a:rPr lang="en-US" altLang="en-US" dirty="0"/>
              <a:t> Examples of </a:t>
            </a:r>
            <a:r>
              <a:rPr lang="en-US" altLang="en-US" dirty="0" err="1"/>
              <a:t>Jointpoints</a:t>
            </a:r>
            <a:endParaRPr lang="en-US" altLang="en-US" dirty="0"/>
          </a:p>
          <a:p>
            <a:pPr lvl="1" eaLnBrk="1" hangingPunct="1"/>
            <a:r>
              <a:rPr lang="en-US" altLang="en-US" sz="1800" b="1" dirty="0">
                <a:solidFill>
                  <a:srgbClr val="0000FF"/>
                </a:solidFill>
              </a:rPr>
              <a:t>Method invocation</a:t>
            </a:r>
          </a:p>
          <a:p>
            <a:pPr lvl="1" eaLnBrk="1" hangingPunct="1"/>
            <a:r>
              <a:rPr lang="en-US" altLang="en-US" sz="1800" b="1" dirty="0">
                <a:solidFill>
                  <a:srgbClr val="0000FF"/>
                </a:solidFill>
              </a:rPr>
              <a:t>Class initialization</a:t>
            </a:r>
          </a:p>
          <a:p>
            <a:pPr lvl="1" eaLnBrk="1" hangingPunct="1"/>
            <a:r>
              <a:rPr lang="en-US" altLang="en-US" sz="1800" b="1" dirty="0">
                <a:solidFill>
                  <a:srgbClr val="0000FF"/>
                </a:solidFill>
              </a:rPr>
              <a:t>Object initialization</a:t>
            </a:r>
          </a:p>
          <a:p>
            <a:pPr lvl="1"/>
            <a:r>
              <a:rPr lang="en-IN" sz="1800" b="1" dirty="0">
                <a:solidFill>
                  <a:srgbClr val="0000FF"/>
                </a:solidFill>
              </a:rPr>
              <a:t>exception thrown</a:t>
            </a:r>
            <a:endParaRPr lang="en-US" altLang="en-US" sz="1800" b="1" dirty="0">
              <a:solidFill>
                <a:srgbClr val="0000FF"/>
              </a:solidFill>
            </a:endParaRPr>
          </a:p>
        </p:txBody>
      </p:sp>
    </p:spTree>
    <p:extLst>
      <p:ext uri="{BB962C8B-B14F-4D97-AF65-F5344CB8AC3E}">
        <p14:creationId xmlns:p14="http://schemas.microsoft.com/office/powerpoint/2010/main" val="1922206087"/>
      </p:ext>
    </p:extLst>
  </p:cSld>
  <p:clrMapOvr>
    <a:masterClrMapping/>
  </p:clrMapOvr>
</p:sld>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12A26958CD8444A48A1EACEDCD8C3D" ma:contentTypeVersion="16" ma:contentTypeDescription="Create a new document." ma:contentTypeScope="" ma:versionID="6dc83f221af9808de12ee8c6d730a5d2">
  <xsd:schema xmlns:xsd="http://www.w3.org/2001/XMLSchema" xmlns:xs="http://www.w3.org/2001/XMLSchema" xmlns:p="http://schemas.microsoft.com/office/2006/metadata/properties" xmlns:ns2="beff2ebd-677a-434b-be12-5035c434bdb9" xmlns:ns3="d5042b82-ee6a-48f4-b13e-07d1a81c61cd" targetNamespace="http://schemas.microsoft.com/office/2006/metadata/properties" ma:root="true" ma:fieldsID="9bb031173cdbf4e69a3b0d3c493afe95" ns2:_="" ns3:_="">
    <xsd:import namespace="beff2ebd-677a-434b-be12-5035c434bdb9"/>
    <xsd:import namespace="d5042b82-ee6a-48f4-b13e-07d1a81c61c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ff2ebd-677a-434b-be12-5035c434bdb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5042b82-ee6a-48f4-b13e-07d1a81c61c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3B4128-327E-40E2-A66A-4FEEFA120AFB}">
  <ds:schemaRefs>
    <ds:schemaRef ds:uri="http://purl.org/dc/terms/"/>
    <ds:schemaRef ds:uri="http://schemas.microsoft.com/office/2006/documentManagement/types"/>
    <ds:schemaRef ds:uri="beff2ebd-677a-434b-be12-5035c434bdb9"/>
    <ds:schemaRef ds:uri="http://purl.org/dc/elements/1.1/"/>
    <ds:schemaRef ds:uri="http://schemas.microsoft.com/office/2006/metadata/properties"/>
    <ds:schemaRef ds:uri="d5042b82-ee6a-48f4-b13e-07d1a81c61cd"/>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D98316D-9F44-4532-AC19-0E41C42D5482}">
  <ds:schemaRefs>
    <ds:schemaRef ds:uri="http://schemas.microsoft.com/sharepoint/v3/contenttype/forms"/>
  </ds:schemaRefs>
</ds:datastoreItem>
</file>

<file path=customXml/itemProps3.xml><?xml version="1.0" encoding="utf-8"?>
<ds:datastoreItem xmlns:ds="http://schemas.openxmlformats.org/officeDocument/2006/customXml" ds:itemID="{D3D2C523-71FD-4060-9F46-377DED4A5F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ff2ebd-677a-434b-be12-5035c434bdb9"/>
    <ds:schemaRef ds:uri="d5042b82-ee6a-48f4-b13e-07d1a81c61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28218</TotalTime>
  <Words>14181</Words>
  <Application>Microsoft Office PowerPoint</Application>
  <PresentationFormat>On-screen Show (4:3)</PresentationFormat>
  <Paragraphs>1423</Paragraphs>
  <Slides>127</Slides>
  <Notes>72</Notes>
  <HiddenSlides>15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127</vt:i4>
      </vt:variant>
    </vt:vector>
  </HeadingPairs>
  <TitlesOfParts>
    <vt:vector size="138" baseType="lpstr">
      <vt:lpstr>Arial</vt:lpstr>
      <vt:lpstr>Calibri</vt:lpstr>
      <vt:lpstr>Consolas</vt:lpstr>
      <vt:lpstr>Gill Sans MT</vt:lpstr>
      <vt:lpstr>Menlo</vt:lpstr>
      <vt:lpstr>Times New Roman</vt:lpstr>
      <vt:lpstr>Verdana</vt:lpstr>
      <vt:lpstr>Verdana</vt:lpstr>
      <vt:lpstr>Webdings</vt:lpstr>
      <vt:lpstr>Office Theme</vt:lpstr>
      <vt:lpstr>1_Office Theme</vt:lpstr>
      <vt:lpstr>Spring Framework - I</vt:lpstr>
      <vt:lpstr>Agenda</vt:lpstr>
      <vt:lpstr>PowerPoint Presentation</vt:lpstr>
      <vt:lpstr>Objectives</vt:lpstr>
      <vt:lpstr>Problems with Traditional Approach to J2EE</vt:lpstr>
      <vt:lpstr>Spring Pledge </vt:lpstr>
      <vt:lpstr>What is Spring ?</vt:lpstr>
      <vt:lpstr>What is Spring?</vt:lpstr>
      <vt:lpstr>Spring Framework</vt:lpstr>
      <vt:lpstr>Why Spring ?</vt:lpstr>
      <vt:lpstr>Spring == J2EE Application Server ?</vt:lpstr>
      <vt:lpstr>Features</vt:lpstr>
      <vt:lpstr>Inversion Of Control (IOC) and Dependency Injection</vt:lpstr>
      <vt:lpstr>Inversion of Control</vt:lpstr>
      <vt:lpstr>Dependency Injection in Spring</vt:lpstr>
      <vt:lpstr>Advantages of Spring Framework </vt:lpstr>
      <vt:lpstr>Advantages of Spring Framework</vt:lpstr>
      <vt:lpstr>Advantages of Spring Framework</vt:lpstr>
      <vt:lpstr> We have Business Logic like Servlet why go for Spring?</vt:lpstr>
      <vt:lpstr>Spring Features</vt:lpstr>
      <vt:lpstr>Architecture of Spring</vt:lpstr>
      <vt:lpstr>PowerPoint Presentation</vt:lpstr>
      <vt:lpstr>PowerPoint Presentation</vt:lpstr>
      <vt:lpstr>PowerPoint Presentation</vt:lpstr>
      <vt:lpstr>Architecture of Spring (Contd.).</vt:lpstr>
      <vt:lpstr>Architecture</vt:lpstr>
      <vt:lpstr>Know your knowledge …</vt:lpstr>
      <vt:lpstr>Summary</vt:lpstr>
      <vt:lpstr>Module 2- Spring Basics and Inversion of Control  </vt:lpstr>
      <vt:lpstr>Objectives</vt:lpstr>
      <vt:lpstr>Spring Environment Setup</vt:lpstr>
      <vt:lpstr>First Program - Demo</vt:lpstr>
      <vt:lpstr>Core Spring</vt:lpstr>
      <vt:lpstr>BeanFactory Vs ApplicationContext</vt:lpstr>
      <vt:lpstr>BeanFactory Vs ApplicationContext</vt:lpstr>
      <vt:lpstr>Spring Core API</vt:lpstr>
      <vt:lpstr>Resource</vt:lpstr>
      <vt:lpstr>Resource – Sample Code</vt:lpstr>
      <vt:lpstr>Bean Factory</vt:lpstr>
      <vt:lpstr>BeanFactory and Resource Example</vt:lpstr>
      <vt:lpstr>Sample Application</vt:lpstr>
      <vt:lpstr>Sample Application (Contd.).</vt:lpstr>
      <vt:lpstr>Sample Application (Contd.).</vt:lpstr>
      <vt:lpstr>Sample Application (Contd.).</vt:lpstr>
      <vt:lpstr>Bean Definition Configuration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Bean Definition Configuration File (Contd.).</vt:lpstr>
      <vt:lpstr>Bean Definition Configuration File (Contd.).</vt:lpstr>
      <vt:lpstr>PowerPoint Presentation</vt:lpstr>
      <vt:lpstr>Inversion of Control (IoC)</vt:lpstr>
      <vt:lpstr>Inversion of Control (Contd.).</vt:lpstr>
      <vt:lpstr>PowerPoint Presentation</vt:lpstr>
      <vt:lpstr>Dependency Injection</vt:lpstr>
      <vt:lpstr>DI - Example</vt:lpstr>
      <vt:lpstr>DI- Example</vt:lpstr>
      <vt:lpstr>Dependency Injection</vt:lpstr>
      <vt:lpstr>PowerPoint Presentation</vt:lpstr>
      <vt:lpstr>Dependency Injection (Contd.).</vt:lpstr>
      <vt:lpstr>PowerPoint Presentation</vt:lpstr>
      <vt:lpstr>Setter vs Constructor Injection in Spring</vt:lpstr>
      <vt:lpstr>PowerPoint Presentation</vt:lpstr>
      <vt:lpstr>PowerPoint Presentation</vt:lpstr>
      <vt:lpstr>PowerPoint Presentation</vt:lpstr>
      <vt:lpstr>Spring - Beans Auto-Wiring </vt:lpstr>
      <vt:lpstr>Autowiring Modes</vt:lpstr>
      <vt:lpstr>AutoWiring Modes</vt:lpstr>
      <vt:lpstr>PowerPoint Presentation</vt:lpstr>
      <vt:lpstr>Annotations in Spring Based Configuration</vt:lpstr>
      <vt:lpstr>Annotation Wiring</vt:lpstr>
      <vt:lpstr>&lt;context:annotation-config/&gt;</vt:lpstr>
      <vt:lpstr>Annotation @Required</vt:lpstr>
      <vt:lpstr>Annotation @Autowired</vt:lpstr>
      <vt:lpstr>Annotation @Qualifier</vt:lpstr>
      <vt:lpstr>Spring JSR-250 Annotations -@Resource </vt:lpstr>
      <vt:lpstr>Spring Dependency Injection With Collections</vt:lpstr>
      <vt:lpstr>Spring Bean Life Cycle and Callbacks</vt:lpstr>
      <vt:lpstr>PowerPoint Presentation</vt:lpstr>
      <vt:lpstr>Summary</vt:lpstr>
      <vt:lpstr>PowerPoint Presentation</vt:lpstr>
      <vt:lpstr>Objectives</vt:lpstr>
      <vt:lpstr> Functional Programming:</vt:lpstr>
      <vt:lpstr>Object Oriented Programming</vt:lpstr>
      <vt:lpstr>Common Procedures</vt:lpstr>
      <vt:lpstr>Separate Object</vt:lpstr>
      <vt:lpstr>ASPECT</vt:lpstr>
      <vt:lpstr>AOP</vt:lpstr>
      <vt:lpstr>AOP</vt:lpstr>
      <vt:lpstr>AOP</vt:lpstr>
      <vt:lpstr>CROSS CUTTING CONCERNS</vt:lpstr>
      <vt:lpstr>Cross-Cutting Concerns</vt:lpstr>
      <vt:lpstr>System Without AOP or Modularization</vt:lpstr>
      <vt:lpstr>System With AOP or Modularization</vt:lpstr>
      <vt:lpstr>AOP Concepts: Join Points</vt:lpstr>
      <vt:lpstr>AOP Concepts: Advice</vt:lpstr>
      <vt:lpstr>AOP Concepts: Pointcuts</vt:lpstr>
      <vt:lpstr>AOP Concepts: Aspects ,Weaving, etc.,.    </vt:lpstr>
      <vt:lpstr>Spring AOP – Infrastructure and Advices</vt:lpstr>
      <vt:lpstr>Spring – Pointcuts &amp; PointcutAdvisor</vt:lpstr>
      <vt:lpstr>Custom Aspects Implementation</vt:lpstr>
      <vt:lpstr>Spring AOP – AspectJ Annotation</vt:lpstr>
      <vt:lpstr>@AspectJ Based AOP with Spring</vt:lpstr>
      <vt:lpstr>@AspectJ Based AOP Implimentation</vt:lpstr>
      <vt:lpstr>AOP Key Terms</vt:lpstr>
      <vt:lpstr>Declaring an aspect</vt:lpstr>
      <vt:lpstr>Declaring a pointcut</vt:lpstr>
      <vt:lpstr>Pointcut Declaration</vt:lpstr>
      <vt:lpstr>Declaring advices</vt:lpstr>
      <vt:lpstr>@AspectJ Based AOP Example</vt:lpstr>
      <vt:lpstr>Spring AOP – Aspects Ordering</vt:lpstr>
      <vt:lpstr>XML Schema Based AOP with Spring</vt:lpstr>
      <vt:lpstr>Declaring an aspect</vt:lpstr>
      <vt:lpstr>Declaring a pointcut</vt:lpstr>
      <vt:lpstr>Declaring advices</vt:lpstr>
      <vt:lpstr>PowerPoint Presentation</vt:lpstr>
      <vt:lpstr>Spring AOP– ProxyFactoryBean</vt:lpstr>
      <vt:lpstr>Spring AOP – Around Advice Infrastructure</vt:lpstr>
      <vt:lpstr>PowerPoint Presentation</vt:lpstr>
      <vt:lpstr>PowerPoint Presentation</vt:lpstr>
      <vt:lpstr>Summary</vt:lpstr>
      <vt:lpstr>References</vt:lpstr>
      <vt:lpstr>Thank You</vt:lpstr>
    </vt:vector>
  </TitlesOfParts>
  <Company>kayleigh ryley graphic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ryley</dc:creator>
  <cp:lastModifiedBy>Rajashekar gs</cp:lastModifiedBy>
  <cp:revision>1668</cp:revision>
  <cp:lastPrinted>2011-09-27T16:59:14Z</cp:lastPrinted>
  <dcterms:created xsi:type="dcterms:W3CDTF">2011-08-27T03:15:17Z</dcterms:created>
  <dcterms:modified xsi:type="dcterms:W3CDTF">2021-08-12T05:53:49Z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0x0101000D12A26958CD8444A48A1EACEDCD8C3D</vt:lpwstr>
  </property>
</Properties>
</file>