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3"/>
  </p:notesMasterIdLst>
  <p:handoutMasterIdLst>
    <p:handoutMasterId r:id="rId114"/>
  </p:handoutMasterIdLst>
  <p:sldIdLst>
    <p:sldId id="296" r:id="rId5"/>
    <p:sldId id="297" r:id="rId6"/>
    <p:sldId id="966" r:id="rId7"/>
    <p:sldId id="967" r:id="rId8"/>
    <p:sldId id="1090" r:id="rId9"/>
    <p:sldId id="1031" r:id="rId10"/>
    <p:sldId id="1032" r:id="rId11"/>
    <p:sldId id="1033" r:id="rId12"/>
    <p:sldId id="1034" r:id="rId13"/>
    <p:sldId id="1030" r:id="rId14"/>
    <p:sldId id="968" r:id="rId15"/>
    <p:sldId id="1035" r:id="rId16"/>
    <p:sldId id="969" r:id="rId17"/>
    <p:sldId id="970" r:id="rId18"/>
    <p:sldId id="1036" r:id="rId19"/>
    <p:sldId id="1037" r:id="rId20"/>
    <p:sldId id="971" r:id="rId21"/>
    <p:sldId id="972" r:id="rId22"/>
    <p:sldId id="973" r:id="rId23"/>
    <p:sldId id="974" r:id="rId24"/>
    <p:sldId id="975" r:id="rId25"/>
    <p:sldId id="976" r:id="rId26"/>
    <p:sldId id="1038" r:id="rId27"/>
    <p:sldId id="1039" r:id="rId28"/>
    <p:sldId id="1040" r:id="rId29"/>
    <p:sldId id="1041" r:id="rId30"/>
    <p:sldId id="1042" r:id="rId31"/>
    <p:sldId id="1043" r:id="rId32"/>
    <p:sldId id="1044" r:id="rId33"/>
    <p:sldId id="977" r:id="rId34"/>
    <p:sldId id="978" r:id="rId35"/>
    <p:sldId id="979" r:id="rId36"/>
    <p:sldId id="980" r:id="rId37"/>
    <p:sldId id="981" r:id="rId38"/>
    <p:sldId id="982" r:id="rId39"/>
    <p:sldId id="983" r:id="rId40"/>
    <p:sldId id="1068" r:id="rId41"/>
    <p:sldId id="1069" r:id="rId42"/>
    <p:sldId id="1070" r:id="rId43"/>
    <p:sldId id="984" r:id="rId44"/>
    <p:sldId id="985" r:id="rId45"/>
    <p:sldId id="986" r:id="rId46"/>
    <p:sldId id="987" r:id="rId47"/>
    <p:sldId id="988" r:id="rId48"/>
    <p:sldId id="1045" r:id="rId49"/>
    <p:sldId id="1026" r:id="rId50"/>
    <p:sldId id="1105" r:id="rId51"/>
    <p:sldId id="1106" r:id="rId52"/>
    <p:sldId id="1107" r:id="rId53"/>
    <p:sldId id="1108" r:id="rId54"/>
    <p:sldId id="1109" r:id="rId55"/>
    <p:sldId id="1094" r:id="rId56"/>
    <p:sldId id="1097" r:id="rId57"/>
    <p:sldId id="1096" r:id="rId58"/>
    <p:sldId id="1098" r:id="rId59"/>
    <p:sldId id="1099" r:id="rId60"/>
    <p:sldId id="1100" r:id="rId61"/>
    <p:sldId id="1101" r:id="rId62"/>
    <p:sldId id="1102" r:id="rId63"/>
    <p:sldId id="1103" r:id="rId64"/>
    <p:sldId id="1104" r:id="rId65"/>
    <p:sldId id="1112" r:id="rId66"/>
    <p:sldId id="1113" r:id="rId67"/>
    <p:sldId id="1114" r:id="rId68"/>
    <p:sldId id="1115" r:id="rId69"/>
    <p:sldId id="1116" r:id="rId70"/>
    <p:sldId id="1117" r:id="rId71"/>
    <p:sldId id="1118" r:id="rId72"/>
    <p:sldId id="1119" r:id="rId73"/>
    <p:sldId id="1120" r:id="rId74"/>
    <p:sldId id="1121" r:id="rId75"/>
    <p:sldId id="1122" r:id="rId76"/>
    <p:sldId id="1029" r:id="rId77"/>
    <p:sldId id="992" r:id="rId78"/>
    <p:sldId id="1028" r:id="rId79"/>
    <p:sldId id="1047" r:id="rId80"/>
    <p:sldId id="1048" r:id="rId81"/>
    <p:sldId id="1049" r:id="rId82"/>
    <p:sldId id="1050" r:id="rId83"/>
    <p:sldId id="1051" r:id="rId84"/>
    <p:sldId id="1052" r:id="rId85"/>
    <p:sldId id="1053" r:id="rId86"/>
    <p:sldId id="1054" r:id="rId87"/>
    <p:sldId id="1055" r:id="rId88"/>
    <p:sldId id="1056" r:id="rId89"/>
    <p:sldId id="1057" r:id="rId90"/>
    <p:sldId id="1064" r:id="rId91"/>
    <p:sldId id="1065" r:id="rId92"/>
    <p:sldId id="1066" r:id="rId93"/>
    <p:sldId id="1071" r:id="rId94"/>
    <p:sldId id="1072" r:id="rId95"/>
    <p:sldId id="1058" r:id="rId96"/>
    <p:sldId id="1059" r:id="rId97"/>
    <p:sldId id="993" r:id="rId98"/>
    <p:sldId id="1046" r:id="rId99"/>
    <p:sldId id="1060" r:id="rId100"/>
    <p:sldId id="1061" r:id="rId101"/>
    <p:sldId id="1062" r:id="rId102"/>
    <p:sldId id="994" r:id="rId103"/>
    <p:sldId id="995" r:id="rId104"/>
    <p:sldId id="1123" r:id="rId105"/>
    <p:sldId id="1063" r:id="rId106"/>
    <p:sldId id="1124" r:id="rId107"/>
    <p:sldId id="1125" r:id="rId108"/>
    <p:sldId id="1126" r:id="rId109"/>
    <p:sldId id="1027" r:id="rId110"/>
    <p:sldId id="1019" r:id="rId111"/>
    <p:sldId id="1020" r:id="rId1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965A7"/>
    <a:srgbClr val="D2D2D2"/>
    <a:srgbClr val="595959"/>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87792" autoAdjust="0"/>
  </p:normalViewPr>
  <p:slideViewPr>
    <p:cSldViewPr snapToGrid="0">
      <p:cViewPr varScale="1">
        <p:scale>
          <a:sx n="60" d="100"/>
          <a:sy n="60" d="100"/>
        </p:scale>
        <p:origin x="942" y="66"/>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3084"/>
    </p:cViewPr>
  </p:sorterViewPr>
  <p:notesViewPr>
    <p:cSldViewPr snapToGrid="0">
      <p:cViewPr varScale="1">
        <p:scale>
          <a:sx n="66" d="100"/>
          <a:sy n="66" d="100"/>
        </p:scale>
        <p:origin x="22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7B3DF-7E94-4573-A734-4E0C510B3B0A}"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n-IN"/>
        </a:p>
      </dgm:t>
    </dgm:pt>
    <dgm:pt modelId="{CE0C0EAF-1AF5-469D-8A9C-99C18568A4B6}">
      <dgm:prSet/>
      <dgm:spPr/>
      <dgm:t>
        <a:bodyPr/>
        <a:lstStyle/>
        <a:p>
          <a:pPr rtl="0"/>
          <a:r>
            <a:rPr lang="en-IN" b="0" i="0" baseline="0" dirty="0"/>
            <a:t>This is the important configuration file where we need to specify the </a:t>
          </a:r>
          <a:r>
            <a:rPr lang="en-IN" b="0" i="0" baseline="0" dirty="0" err="1"/>
            <a:t>ViewResolver</a:t>
          </a:r>
          <a:r>
            <a:rPr lang="en-IN" b="0" i="0" baseline="0" dirty="0"/>
            <a:t> and View components.</a:t>
          </a:r>
          <a:endParaRPr lang="en-IN" dirty="0"/>
        </a:p>
      </dgm:t>
    </dgm:pt>
    <dgm:pt modelId="{A85CBC74-1C4D-465D-977D-C98DC5746A35}" type="parTrans" cxnId="{33B437D2-88A2-446B-9D4E-EC3504C24F79}">
      <dgm:prSet/>
      <dgm:spPr/>
      <dgm:t>
        <a:bodyPr/>
        <a:lstStyle/>
        <a:p>
          <a:endParaRPr lang="en-IN"/>
        </a:p>
      </dgm:t>
    </dgm:pt>
    <dgm:pt modelId="{079D9298-8EC1-41BE-89F0-38E375790E0B}" type="sibTrans" cxnId="{33B437D2-88A2-446B-9D4E-EC3504C24F79}">
      <dgm:prSet/>
      <dgm:spPr/>
      <dgm:t>
        <a:bodyPr/>
        <a:lstStyle/>
        <a:p>
          <a:endParaRPr lang="en-IN"/>
        </a:p>
      </dgm:t>
    </dgm:pt>
    <dgm:pt modelId="{F254FEEA-C6C4-4EBB-8127-0991B5C33E36}">
      <dgm:prSet/>
      <dgm:spPr/>
      <dgm:t>
        <a:bodyPr/>
        <a:lstStyle/>
        <a:p>
          <a:pPr rtl="0"/>
          <a:r>
            <a:rPr lang="en-IN" b="0" i="0" baseline="0" dirty="0"/>
            <a:t>&lt;</a:t>
          </a:r>
          <a:r>
            <a:rPr lang="en-IN" b="0" i="0" baseline="0" dirty="0" err="1"/>
            <a:t>mvc:annotation-driven</a:t>
          </a:r>
          <a:r>
            <a:rPr lang="en-IN" b="0" i="0" baseline="0" dirty="0"/>
            <a:t> /&gt; declares explicit support for annotation-driven MVC controllers </a:t>
          </a:r>
          <a:endParaRPr lang="en-IN" dirty="0"/>
        </a:p>
      </dgm:t>
    </dgm:pt>
    <dgm:pt modelId="{6F28D5BC-24F0-448F-9488-A0247060553F}" type="parTrans" cxnId="{F2F1E00D-5152-4CCA-BF49-C2316D441744}">
      <dgm:prSet/>
      <dgm:spPr/>
      <dgm:t>
        <a:bodyPr/>
        <a:lstStyle/>
        <a:p>
          <a:endParaRPr lang="en-IN"/>
        </a:p>
      </dgm:t>
    </dgm:pt>
    <dgm:pt modelId="{5C6F09C0-A6D9-4412-A272-E0D9B35C8D30}" type="sibTrans" cxnId="{F2F1E00D-5152-4CCA-BF49-C2316D441744}">
      <dgm:prSet/>
      <dgm:spPr/>
      <dgm:t>
        <a:bodyPr/>
        <a:lstStyle/>
        <a:p>
          <a:endParaRPr lang="en-IN"/>
        </a:p>
      </dgm:t>
    </dgm:pt>
    <dgm:pt modelId="{842CB77D-6D26-4A19-A872-72B284945543}">
      <dgm:prSet/>
      <dgm:spPr/>
      <dgm:t>
        <a:bodyPr/>
        <a:lstStyle/>
        <a:p>
          <a:pPr rtl="0"/>
          <a:r>
            <a:rPr lang="en-IN" b="0" i="0" baseline="0"/>
            <a:t>(i.e. @RequestMapping, @Controller, although support for those is the default behaviour), </a:t>
          </a:r>
          <a:endParaRPr lang="en-IN"/>
        </a:p>
      </dgm:t>
    </dgm:pt>
    <dgm:pt modelId="{3CB9442F-B09D-4C06-8B2A-F6EF8E48E32A}" type="parTrans" cxnId="{33BDB8C2-888D-4527-A0A6-026457D90BCC}">
      <dgm:prSet/>
      <dgm:spPr/>
      <dgm:t>
        <a:bodyPr/>
        <a:lstStyle/>
        <a:p>
          <a:endParaRPr lang="en-IN"/>
        </a:p>
      </dgm:t>
    </dgm:pt>
    <dgm:pt modelId="{8CB2E6D3-2C4F-4569-8BA0-8AF8753DF094}" type="sibTrans" cxnId="{33BDB8C2-888D-4527-A0A6-026457D90BCC}">
      <dgm:prSet/>
      <dgm:spPr/>
      <dgm:t>
        <a:bodyPr/>
        <a:lstStyle/>
        <a:p>
          <a:endParaRPr lang="en-IN"/>
        </a:p>
      </dgm:t>
    </dgm:pt>
    <dgm:pt modelId="{EE1FE6FF-9C1A-4C86-A2BE-0BEFC2A9CC18}">
      <dgm:prSet/>
      <dgm:spPr/>
      <dgm:t>
        <a:bodyPr/>
        <a:lstStyle/>
        <a:p>
          <a:pPr rtl="0"/>
          <a:r>
            <a:rPr lang="en-IN" b="0" i="0" baseline="0"/>
            <a:t>As well as adding support for declarative validation via @Valid and message body marshalling with @RequestBody/ResponseBody.</a:t>
          </a:r>
          <a:endParaRPr lang="en-IN"/>
        </a:p>
      </dgm:t>
    </dgm:pt>
    <dgm:pt modelId="{6F728CE7-9CC8-43EB-BEF7-F142584D648A}" type="parTrans" cxnId="{C361F865-2321-4414-AC85-60E6CA264AF4}">
      <dgm:prSet/>
      <dgm:spPr/>
      <dgm:t>
        <a:bodyPr/>
        <a:lstStyle/>
        <a:p>
          <a:endParaRPr lang="en-IN"/>
        </a:p>
      </dgm:t>
    </dgm:pt>
    <dgm:pt modelId="{114E20D9-2170-4DDE-AF7C-2C4107345066}" type="sibTrans" cxnId="{C361F865-2321-4414-AC85-60E6CA264AF4}">
      <dgm:prSet/>
      <dgm:spPr/>
      <dgm:t>
        <a:bodyPr/>
        <a:lstStyle/>
        <a:p>
          <a:endParaRPr lang="en-IN"/>
        </a:p>
      </dgm:t>
    </dgm:pt>
    <dgm:pt modelId="{BD4861F1-0081-43F4-AB84-A5A63F4CC93B}">
      <dgm:prSet/>
      <dgm:spPr/>
      <dgm:t>
        <a:bodyPr/>
        <a:lstStyle/>
        <a:p>
          <a:pPr rtl="0"/>
          <a:r>
            <a:rPr lang="en-IN" b="0" i="0" baseline="0" dirty="0"/>
            <a:t>The &lt;</a:t>
          </a:r>
          <a:r>
            <a:rPr lang="en-IN" b="0" i="0" baseline="0" dirty="0" err="1"/>
            <a:t>context:component-scan</a:t>
          </a:r>
          <a:r>
            <a:rPr lang="en-IN" b="0" i="0" baseline="0" dirty="0"/>
            <a:t>&gt; element defines the base-package where </a:t>
          </a:r>
          <a:r>
            <a:rPr lang="en-IN" b="0" i="0" baseline="0" dirty="0" err="1"/>
            <a:t>DispatcherServlet</a:t>
          </a:r>
          <a:r>
            <a:rPr lang="en-IN" b="0" i="0" baseline="0" dirty="0"/>
            <a:t> will search the controller class.</a:t>
          </a:r>
          <a:endParaRPr lang="en-IN" dirty="0"/>
        </a:p>
      </dgm:t>
    </dgm:pt>
    <dgm:pt modelId="{13F0482B-9E7C-4975-A6F3-5A37D0BFD362}" type="parTrans" cxnId="{6C9811F2-096A-4E06-A406-70E8A6F7214F}">
      <dgm:prSet/>
      <dgm:spPr/>
      <dgm:t>
        <a:bodyPr/>
        <a:lstStyle/>
        <a:p>
          <a:endParaRPr lang="en-IN"/>
        </a:p>
      </dgm:t>
    </dgm:pt>
    <dgm:pt modelId="{31E09B21-A3E5-43BB-8DE8-40A8E663F5F8}" type="sibTrans" cxnId="{6C9811F2-096A-4E06-A406-70E8A6F7214F}">
      <dgm:prSet/>
      <dgm:spPr/>
      <dgm:t>
        <a:bodyPr/>
        <a:lstStyle/>
        <a:p>
          <a:endParaRPr lang="en-IN"/>
        </a:p>
      </dgm:t>
    </dgm:pt>
    <dgm:pt modelId="{4541F5F7-15B0-4794-A095-7D832790B721}">
      <dgm:prSet/>
      <dgm:spPr/>
      <dgm:t>
        <a:bodyPr/>
        <a:lstStyle/>
        <a:p>
          <a:pPr rtl="0"/>
          <a:r>
            <a:rPr lang="en-IN"/>
            <a:t>This xml file should be located inside the WEB-INF directory.</a:t>
          </a:r>
          <a:endParaRPr lang="en-IN" dirty="0"/>
        </a:p>
      </dgm:t>
    </dgm:pt>
    <dgm:pt modelId="{62A40555-F35D-4108-9047-D1C5A9D0D350}" type="parTrans" cxnId="{7EE2DDA2-EA11-4503-958C-B4F8826360F6}">
      <dgm:prSet/>
      <dgm:spPr/>
      <dgm:t>
        <a:bodyPr/>
        <a:lstStyle/>
        <a:p>
          <a:endParaRPr lang="en-IN"/>
        </a:p>
      </dgm:t>
    </dgm:pt>
    <dgm:pt modelId="{5B93F1A5-E8CC-4EA5-BBF4-27B01402B3C8}" type="sibTrans" cxnId="{7EE2DDA2-EA11-4503-958C-B4F8826360F6}">
      <dgm:prSet/>
      <dgm:spPr/>
      <dgm:t>
        <a:bodyPr/>
        <a:lstStyle/>
        <a:p>
          <a:endParaRPr lang="en-IN"/>
        </a:p>
      </dgm:t>
    </dgm:pt>
    <dgm:pt modelId="{2221C9E0-BD37-4B76-9304-476DD790BDAD}" type="pres">
      <dgm:prSet presAssocID="{6C57B3DF-7E94-4573-A734-4E0C510B3B0A}" presName="linear" presStyleCnt="0">
        <dgm:presLayoutVars>
          <dgm:animLvl val="lvl"/>
          <dgm:resizeHandles val="exact"/>
        </dgm:presLayoutVars>
      </dgm:prSet>
      <dgm:spPr/>
    </dgm:pt>
    <dgm:pt modelId="{DF831D5A-458C-418D-8F99-ED3525DE5CFD}" type="pres">
      <dgm:prSet presAssocID="{CE0C0EAF-1AF5-469D-8A9C-99C18568A4B6}" presName="parentText" presStyleLbl="node1" presStyleIdx="0" presStyleCnt="5">
        <dgm:presLayoutVars>
          <dgm:chMax val="0"/>
          <dgm:bulletEnabled val="1"/>
        </dgm:presLayoutVars>
      </dgm:prSet>
      <dgm:spPr/>
    </dgm:pt>
    <dgm:pt modelId="{4A77C6CD-FEFA-4EC1-AD79-E76E95BA234F}" type="pres">
      <dgm:prSet presAssocID="{079D9298-8EC1-41BE-89F0-38E375790E0B}" presName="spacer" presStyleCnt="0"/>
      <dgm:spPr/>
    </dgm:pt>
    <dgm:pt modelId="{56AC327B-71D7-4CDC-A024-54F2076F4CF3}" type="pres">
      <dgm:prSet presAssocID="{4541F5F7-15B0-4794-A095-7D832790B721}" presName="parentText" presStyleLbl="node1" presStyleIdx="1" presStyleCnt="5">
        <dgm:presLayoutVars>
          <dgm:chMax val="0"/>
          <dgm:bulletEnabled val="1"/>
        </dgm:presLayoutVars>
      </dgm:prSet>
      <dgm:spPr/>
    </dgm:pt>
    <dgm:pt modelId="{65D1DD13-F5CA-4682-9D1D-872B53A62AC4}" type="pres">
      <dgm:prSet presAssocID="{5B93F1A5-E8CC-4EA5-BBF4-27B01402B3C8}" presName="spacer" presStyleCnt="0"/>
      <dgm:spPr/>
    </dgm:pt>
    <dgm:pt modelId="{EA02DA9E-2713-4721-BB82-C479C7B5221A}" type="pres">
      <dgm:prSet presAssocID="{F254FEEA-C6C4-4EBB-8127-0991B5C33E36}" presName="parentText" presStyleLbl="node1" presStyleIdx="2" presStyleCnt="5">
        <dgm:presLayoutVars>
          <dgm:chMax val="0"/>
          <dgm:bulletEnabled val="1"/>
        </dgm:presLayoutVars>
      </dgm:prSet>
      <dgm:spPr/>
    </dgm:pt>
    <dgm:pt modelId="{2FF17CF3-4626-4292-818C-79CAB5A25A6F}" type="pres">
      <dgm:prSet presAssocID="{F254FEEA-C6C4-4EBB-8127-0991B5C33E36}" presName="childText" presStyleLbl="revTx" presStyleIdx="0" presStyleCnt="1">
        <dgm:presLayoutVars>
          <dgm:bulletEnabled val="1"/>
        </dgm:presLayoutVars>
      </dgm:prSet>
      <dgm:spPr/>
    </dgm:pt>
    <dgm:pt modelId="{FA706D84-8787-4242-A054-3FE11EABC13D}" type="pres">
      <dgm:prSet presAssocID="{EE1FE6FF-9C1A-4C86-A2BE-0BEFC2A9CC18}" presName="parentText" presStyleLbl="node1" presStyleIdx="3" presStyleCnt="5">
        <dgm:presLayoutVars>
          <dgm:chMax val="0"/>
          <dgm:bulletEnabled val="1"/>
        </dgm:presLayoutVars>
      </dgm:prSet>
      <dgm:spPr/>
    </dgm:pt>
    <dgm:pt modelId="{4480BBFE-2EE6-4C85-92C7-AF57791147B5}" type="pres">
      <dgm:prSet presAssocID="{114E20D9-2170-4DDE-AF7C-2C4107345066}" presName="spacer" presStyleCnt="0"/>
      <dgm:spPr/>
    </dgm:pt>
    <dgm:pt modelId="{A9EF00CA-C5EC-4964-B312-C37A05502BEA}" type="pres">
      <dgm:prSet presAssocID="{BD4861F1-0081-43F4-AB84-A5A63F4CC93B}" presName="parentText" presStyleLbl="node1" presStyleIdx="4" presStyleCnt="5">
        <dgm:presLayoutVars>
          <dgm:chMax val="0"/>
          <dgm:bulletEnabled val="1"/>
        </dgm:presLayoutVars>
      </dgm:prSet>
      <dgm:spPr/>
    </dgm:pt>
  </dgm:ptLst>
  <dgm:cxnLst>
    <dgm:cxn modelId="{F2F1E00D-5152-4CCA-BF49-C2316D441744}" srcId="{6C57B3DF-7E94-4573-A734-4E0C510B3B0A}" destId="{F254FEEA-C6C4-4EBB-8127-0991B5C33E36}" srcOrd="2" destOrd="0" parTransId="{6F28D5BC-24F0-448F-9488-A0247060553F}" sibTransId="{5C6F09C0-A6D9-4412-A272-E0D9B35C8D30}"/>
    <dgm:cxn modelId="{10F7AE1B-665B-44FC-9FA3-AC219E8DB0C8}" type="presOf" srcId="{BD4861F1-0081-43F4-AB84-A5A63F4CC93B}" destId="{A9EF00CA-C5EC-4964-B312-C37A05502BEA}" srcOrd="0" destOrd="0" presId="urn:microsoft.com/office/officeart/2005/8/layout/vList2"/>
    <dgm:cxn modelId="{75D76B1D-CD02-4D41-8549-A62BD01A0995}" type="presOf" srcId="{CE0C0EAF-1AF5-469D-8A9C-99C18568A4B6}" destId="{DF831D5A-458C-418D-8F99-ED3525DE5CFD}" srcOrd="0" destOrd="0" presId="urn:microsoft.com/office/officeart/2005/8/layout/vList2"/>
    <dgm:cxn modelId="{C361F865-2321-4414-AC85-60E6CA264AF4}" srcId="{6C57B3DF-7E94-4573-A734-4E0C510B3B0A}" destId="{EE1FE6FF-9C1A-4C86-A2BE-0BEFC2A9CC18}" srcOrd="3" destOrd="0" parTransId="{6F728CE7-9CC8-43EB-BEF7-F142584D648A}" sibTransId="{114E20D9-2170-4DDE-AF7C-2C4107345066}"/>
    <dgm:cxn modelId="{0F354D48-EEB4-4216-9182-975D35A7556A}" type="presOf" srcId="{6C57B3DF-7E94-4573-A734-4E0C510B3B0A}" destId="{2221C9E0-BD37-4B76-9304-476DD790BDAD}" srcOrd="0" destOrd="0" presId="urn:microsoft.com/office/officeart/2005/8/layout/vList2"/>
    <dgm:cxn modelId="{5B1BCA8F-6786-4010-BC04-2F309B36EFC1}" type="presOf" srcId="{4541F5F7-15B0-4794-A095-7D832790B721}" destId="{56AC327B-71D7-4CDC-A024-54F2076F4CF3}" srcOrd="0" destOrd="0" presId="urn:microsoft.com/office/officeart/2005/8/layout/vList2"/>
    <dgm:cxn modelId="{7EE2DDA2-EA11-4503-958C-B4F8826360F6}" srcId="{6C57B3DF-7E94-4573-A734-4E0C510B3B0A}" destId="{4541F5F7-15B0-4794-A095-7D832790B721}" srcOrd="1" destOrd="0" parTransId="{62A40555-F35D-4108-9047-D1C5A9D0D350}" sibTransId="{5B93F1A5-E8CC-4EA5-BBF4-27B01402B3C8}"/>
    <dgm:cxn modelId="{DC2AA3AD-F63C-4055-9A9A-7B7BD88877E9}" type="presOf" srcId="{EE1FE6FF-9C1A-4C86-A2BE-0BEFC2A9CC18}" destId="{FA706D84-8787-4242-A054-3FE11EABC13D}" srcOrd="0" destOrd="0" presId="urn:microsoft.com/office/officeart/2005/8/layout/vList2"/>
    <dgm:cxn modelId="{33BDB8C2-888D-4527-A0A6-026457D90BCC}" srcId="{F254FEEA-C6C4-4EBB-8127-0991B5C33E36}" destId="{842CB77D-6D26-4A19-A872-72B284945543}" srcOrd="0" destOrd="0" parTransId="{3CB9442F-B09D-4C06-8B2A-F6EF8E48E32A}" sibTransId="{8CB2E6D3-2C4F-4569-8BA0-8AF8753DF094}"/>
    <dgm:cxn modelId="{33B437D2-88A2-446B-9D4E-EC3504C24F79}" srcId="{6C57B3DF-7E94-4573-A734-4E0C510B3B0A}" destId="{CE0C0EAF-1AF5-469D-8A9C-99C18568A4B6}" srcOrd="0" destOrd="0" parTransId="{A85CBC74-1C4D-465D-977D-C98DC5746A35}" sibTransId="{079D9298-8EC1-41BE-89F0-38E375790E0B}"/>
    <dgm:cxn modelId="{930DC7D3-193D-42FC-A4DD-4656E13A2545}" type="presOf" srcId="{842CB77D-6D26-4A19-A872-72B284945543}" destId="{2FF17CF3-4626-4292-818C-79CAB5A25A6F}" srcOrd="0" destOrd="0" presId="urn:microsoft.com/office/officeart/2005/8/layout/vList2"/>
    <dgm:cxn modelId="{37C3CAE6-935D-4754-911B-3BA69E973B5D}" type="presOf" srcId="{F254FEEA-C6C4-4EBB-8127-0991B5C33E36}" destId="{EA02DA9E-2713-4721-BB82-C479C7B5221A}" srcOrd="0" destOrd="0" presId="urn:microsoft.com/office/officeart/2005/8/layout/vList2"/>
    <dgm:cxn modelId="{6C9811F2-096A-4E06-A406-70E8A6F7214F}" srcId="{6C57B3DF-7E94-4573-A734-4E0C510B3B0A}" destId="{BD4861F1-0081-43F4-AB84-A5A63F4CC93B}" srcOrd="4" destOrd="0" parTransId="{13F0482B-9E7C-4975-A6F3-5A37D0BFD362}" sibTransId="{31E09B21-A3E5-43BB-8DE8-40A8E663F5F8}"/>
    <dgm:cxn modelId="{5D2AAA0B-238C-4848-BE8A-A874D13E857D}" type="presParOf" srcId="{2221C9E0-BD37-4B76-9304-476DD790BDAD}" destId="{DF831D5A-458C-418D-8F99-ED3525DE5CFD}" srcOrd="0" destOrd="0" presId="urn:microsoft.com/office/officeart/2005/8/layout/vList2"/>
    <dgm:cxn modelId="{D3534947-1DC3-45B3-9E95-2164806E2587}" type="presParOf" srcId="{2221C9E0-BD37-4B76-9304-476DD790BDAD}" destId="{4A77C6CD-FEFA-4EC1-AD79-E76E95BA234F}" srcOrd="1" destOrd="0" presId="urn:microsoft.com/office/officeart/2005/8/layout/vList2"/>
    <dgm:cxn modelId="{C6A545E6-0D72-4907-A02E-3E4AF1186319}" type="presParOf" srcId="{2221C9E0-BD37-4B76-9304-476DD790BDAD}" destId="{56AC327B-71D7-4CDC-A024-54F2076F4CF3}" srcOrd="2" destOrd="0" presId="urn:microsoft.com/office/officeart/2005/8/layout/vList2"/>
    <dgm:cxn modelId="{FBA12944-1755-4200-85C2-A2D6CA9D61A0}" type="presParOf" srcId="{2221C9E0-BD37-4B76-9304-476DD790BDAD}" destId="{65D1DD13-F5CA-4682-9D1D-872B53A62AC4}" srcOrd="3" destOrd="0" presId="urn:microsoft.com/office/officeart/2005/8/layout/vList2"/>
    <dgm:cxn modelId="{7E873364-8B88-42AD-B02B-7105B2F7E034}" type="presParOf" srcId="{2221C9E0-BD37-4B76-9304-476DD790BDAD}" destId="{EA02DA9E-2713-4721-BB82-C479C7B5221A}" srcOrd="4" destOrd="0" presId="urn:microsoft.com/office/officeart/2005/8/layout/vList2"/>
    <dgm:cxn modelId="{3A27D4D1-CEC3-4C1F-80DB-9232A628F67A}" type="presParOf" srcId="{2221C9E0-BD37-4B76-9304-476DD790BDAD}" destId="{2FF17CF3-4626-4292-818C-79CAB5A25A6F}" srcOrd="5" destOrd="0" presId="urn:microsoft.com/office/officeart/2005/8/layout/vList2"/>
    <dgm:cxn modelId="{7026DEB3-D52B-43A3-8159-8717D12604A5}" type="presParOf" srcId="{2221C9E0-BD37-4B76-9304-476DD790BDAD}" destId="{FA706D84-8787-4242-A054-3FE11EABC13D}" srcOrd="6" destOrd="0" presId="urn:microsoft.com/office/officeart/2005/8/layout/vList2"/>
    <dgm:cxn modelId="{9F88F255-5AB4-42F2-8082-33C6E6FF3AA4}" type="presParOf" srcId="{2221C9E0-BD37-4B76-9304-476DD790BDAD}" destId="{4480BBFE-2EE6-4C85-92C7-AF57791147B5}" srcOrd="7" destOrd="0" presId="urn:microsoft.com/office/officeart/2005/8/layout/vList2"/>
    <dgm:cxn modelId="{9CA014C5-3F45-45DD-8493-652820A08BB9}" type="presParOf" srcId="{2221C9E0-BD37-4B76-9304-476DD790BDAD}" destId="{A9EF00CA-C5EC-4964-B312-C37A05502BE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376B0C-55C9-4B3A-BD70-60D07631E53D}" type="doc">
      <dgm:prSet loTypeId="urn:microsoft.com/office/officeart/2005/8/layout/vList2" loCatId="list" qsTypeId="urn:microsoft.com/office/officeart/2005/8/quickstyle/3d7" qsCatId="3D" csTypeId="urn:microsoft.com/office/officeart/2005/8/colors/accent2_2" csCatId="accent2"/>
      <dgm:spPr/>
      <dgm:t>
        <a:bodyPr/>
        <a:lstStyle/>
        <a:p>
          <a:endParaRPr lang="en-IN"/>
        </a:p>
      </dgm:t>
    </dgm:pt>
    <dgm:pt modelId="{0BCDC5EB-36B7-4438-B964-9A1C67732713}">
      <dgm:prSet/>
      <dgm:spPr/>
      <dgm:t>
        <a:bodyPr/>
        <a:lstStyle/>
        <a:p>
          <a:pPr rtl="0"/>
          <a:r>
            <a:rPr lang="en-IN" b="0" i="0" baseline="0" dirty="0"/>
            <a:t>Spring </a:t>
          </a:r>
          <a:r>
            <a:rPr lang="en-IN" b="1" i="0" baseline="0" dirty="0"/>
            <a:t>JdbcTemplate</a:t>
          </a:r>
          <a:r>
            <a:rPr lang="en-IN" b="0" i="0" baseline="0" dirty="0"/>
            <a:t> is a powerful mechanism to connect to the database and execute SQL queries. </a:t>
          </a:r>
          <a:endParaRPr lang="en-IN" dirty="0"/>
        </a:p>
      </dgm:t>
    </dgm:pt>
    <dgm:pt modelId="{F32001F5-2927-4B21-A8B1-572D72BBF9CA}" type="parTrans" cxnId="{A205B8C9-83B8-4B63-B958-6F2EB9E38307}">
      <dgm:prSet/>
      <dgm:spPr/>
      <dgm:t>
        <a:bodyPr/>
        <a:lstStyle/>
        <a:p>
          <a:endParaRPr lang="en-IN"/>
        </a:p>
      </dgm:t>
    </dgm:pt>
    <dgm:pt modelId="{6398FE76-81D3-42E6-99DB-9790A825B9E6}" type="sibTrans" cxnId="{A205B8C9-83B8-4B63-B958-6F2EB9E38307}">
      <dgm:prSet/>
      <dgm:spPr/>
      <dgm:t>
        <a:bodyPr/>
        <a:lstStyle/>
        <a:p>
          <a:endParaRPr lang="en-IN"/>
        </a:p>
      </dgm:t>
    </dgm:pt>
    <dgm:pt modelId="{B6A26FEB-30F8-4C7E-B7DE-BC4C32C7BB2B}">
      <dgm:prSet/>
      <dgm:spPr/>
      <dgm:t>
        <a:bodyPr/>
        <a:lstStyle/>
        <a:p>
          <a:pPr rtl="0"/>
          <a:r>
            <a:rPr lang="en-IN" b="0" i="0" baseline="0"/>
            <a:t>It internally uses JDBC api, but eliminates a lot of problems of JDBC API.</a:t>
          </a:r>
          <a:endParaRPr lang="en-IN"/>
        </a:p>
      </dgm:t>
    </dgm:pt>
    <dgm:pt modelId="{84D1A786-6FBA-4DEB-928B-0797F82FDCE7}" type="parTrans" cxnId="{B5C3773F-D45E-48FF-8B08-A0022A08954D}">
      <dgm:prSet/>
      <dgm:spPr/>
      <dgm:t>
        <a:bodyPr/>
        <a:lstStyle/>
        <a:p>
          <a:endParaRPr lang="en-IN"/>
        </a:p>
      </dgm:t>
    </dgm:pt>
    <dgm:pt modelId="{1AD68AE5-0599-487C-BE7C-FB90EE4389C0}" type="sibTrans" cxnId="{B5C3773F-D45E-48FF-8B08-A0022A08954D}">
      <dgm:prSet/>
      <dgm:spPr/>
      <dgm:t>
        <a:bodyPr/>
        <a:lstStyle/>
        <a:p>
          <a:endParaRPr lang="en-IN"/>
        </a:p>
      </dgm:t>
    </dgm:pt>
    <dgm:pt modelId="{4627AD91-1F9B-41EE-B4D4-50520DED9038}" type="pres">
      <dgm:prSet presAssocID="{C3376B0C-55C9-4B3A-BD70-60D07631E53D}" presName="linear" presStyleCnt="0">
        <dgm:presLayoutVars>
          <dgm:animLvl val="lvl"/>
          <dgm:resizeHandles val="exact"/>
        </dgm:presLayoutVars>
      </dgm:prSet>
      <dgm:spPr/>
    </dgm:pt>
    <dgm:pt modelId="{8AE24E1E-3C25-49B3-B85F-458EC04004B7}" type="pres">
      <dgm:prSet presAssocID="{0BCDC5EB-36B7-4438-B964-9A1C67732713}" presName="parentText" presStyleLbl="node1" presStyleIdx="0" presStyleCnt="2">
        <dgm:presLayoutVars>
          <dgm:chMax val="0"/>
          <dgm:bulletEnabled val="1"/>
        </dgm:presLayoutVars>
      </dgm:prSet>
      <dgm:spPr/>
    </dgm:pt>
    <dgm:pt modelId="{6A18F8EE-8603-46D9-A942-3102AE3DCB5D}" type="pres">
      <dgm:prSet presAssocID="{6398FE76-81D3-42E6-99DB-9790A825B9E6}" presName="spacer" presStyleCnt="0"/>
      <dgm:spPr/>
    </dgm:pt>
    <dgm:pt modelId="{31138AA6-7FB9-409F-86B6-2252E65FA8F0}" type="pres">
      <dgm:prSet presAssocID="{B6A26FEB-30F8-4C7E-B7DE-BC4C32C7BB2B}" presName="parentText" presStyleLbl="node1" presStyleIdx="1" presStyleCnt="2">
        <dgm:presLayoutVars>
          <dgm:chMax val="0"/>
          <dgm:bulletEnabled val="1"/>
        </dgm:presLayoutVars>
      </dgm:prSet>
      <dgm:spPr/>
    </dgm:pt>
  </dgm:ptLst>
  <dgm:cxnLst>
    <dgm:cxn modelId="{1AD8F10F-F06F-40B0-BB97-30C644895858}" type="presOf" srcId="{C3376B0C-55C9-4B3A-BD70-60D07631E53D}" destId="{4627AD91-1F9B-41EE-B4D4-50520DED9038}" srcOrd="0" destOrd="0" presId="urn:microsoft.com/office/officeart/2005/8/layout/vList2"/>
    <dgm:cxn modelId="{B5C3773F-D45E-48FF-8B08-A0022A08954D}" srcId="{C3376B0C-55C9-4B3A-BD70-60D07631E53D}" destId="{B6A26FEB-30F8-4C7E-B7DE-BC4C32C7BB2B}" srcOrd="1" destOrd="0" parTransId="{84D1A786-6FBA-4DEB-928B-0797F82FDCE7}" sibTransId="{1AD68AE5-0599-487C-BE7C-FB90EE4389C0}"/>
    <dgm:cxn modelId="{DA172A7B-5EAC-4079-9278-483CDC7156BF}" type="presOf" srcId="{0BCDC5EB-36B7-4438-B964-9A1C67732713}" destId="{8AE24E1E-3C25-49B3-B85F-458EC04004B7}" srcOrd="0" destOrd="0" presId="urn:microsoft.com/office/officeart/2005/8/layout/vList2"/>
    <dgm:cxn modelId="{C720A992-BB9E-4E86-8A93-776CEBA6AA92}" type="presOf" srcId="{B6A26FEB-30F8-4C7E-B7DE-BC4C32C7BB2B}" destId="{31138AA6-7FB9-409F-86B6-2252E65FA8F0}" srcOrd="0" destOrd="0" presId="urn:microsoft.com/office/officeart/2005/8/layout/vList2"/>
    <dgm:cxn modelId="{A205B8C9-83B8-4B63-B958-6F2EB9E38307}" srcId="{C3376B0C-55C9-4B3A-BD70-60D07631E53D}" destId="{0BCDC5EB-36B7-4438-B964-9A1C67732713}" srcOrd="0" destOrd="0" parTransId="{F32001F5-2927-4B21-A8B1-572D72BBF9CA}" sibTransId="{6398FE76-81D3-42E6-99DB-9790A825B9E6}"/>
    <dgm:cxn modelId="{289C70CF-1CE9-49EA-B148-F214434DCCAC}" type="presParOf" srcId="{4627AD91-1F9B-41EE-B4D4-50520DED9038}" destId="{8AE24E1E-3C25-49B3-B85F-458EC04004B7}" srcOrd="0" destOrd="0" presId="urn:microsoft.com/office/officeart/2005/8/layout/vList2"/>
    <dgm:cxn modelId="{9633E3D9-1EE5-4E1A-BAAA-9F7562E55A00}" type="presParOf" srcId="{4627AD91-1F9B-41EE-B4D4-50520DED9038}" destId="{6A18F8EE-8603-46D9-A942-3102AE3DCB5D}" srcOrd="1" destOrd="0" presId="urn:microsoft.com/office/officeart/2005/8/layout/vList2"/>
    <dgm:cxn modelId="{260D7A32-C7D9-4397-B67D-97BBADDB6E7A}" type="presParOf" srcId="{4627AD91-1F9B-41EE-B4D4-50520DED9038}" destId="{31138AA6-7FB9-409F-86B6-2252E65FA8F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5A95B71-2840-4188-B5C7-A810539CA6AF}" type="doc">
      <dgm:prSet loTypeId="urn:microsoft.com/office/officeart/2005/8/layout/vList2" loCatId="list" qsTypeId="urn:microsoft.com/office/officeart/2005/8/quickstyle/3d3" qsCatId="3D" csTypeId="urn:microsoft.com/office/officeart/2005/8/colors/accent1_2" csCatId="accent1"/>
      <dgm:spPr/>
      <dgm:t>
        <a:bodyPr/>
        <a:lstStyle/>
        <a:p>
          <a:endParaRPr lang="en-IN"/>
        </a:p>
      </dgm:t>
    </dgm:pt>
    <dgm:pt modelId="{392DC2AC-8412-4ED9-943A-6989E0144021}">
      <dgm:prSet/>
      <dgm:spPr/>
      <dgm:t>
        <a:bodyPr/>
        <a:lstStyle/>
        <a:p>
          <a:pPr rtl="0"/>
          <a:r>
            <a:rPr lang="en-IN" b="1" i="0" baseline="0" dirty="0"/>
            <a:t>Spring JdbcTemplate eliminates all the above mentioned problems of JDBC API. </a:t>
          </a:r>
          <a:endParaRPr lang="en-IN" dirty="0"/>
        </a:p>
      </dgm:t>
    </dgm:pt>
    <dgm:pt modelId="{E5F1ED23-80C9-43C6-8542-5B2A267BA31C}" type="parTrans" cxnId="{8D93C96E-05D0-4F0D-B0EB-1D332A08B9D3}">
      <dgm:prSet/>
      <dgm:spPr/>
      <dgm:t>
        <a:bodyPr/>
        <a:lstStyle/>
        <a:p>
          <a:endParaRPr lang="en-IN"/>
        </a:p>
      </dgm:t>
    </dgm:pt>
    <dgm:pt modelId="{5CC15444-4557-4CA4-BFAC-874361F14DD7}" type="sibTrans" cxnId="{8D93C96E-05D0-4F0D-B0EB-1D332A08B9D3}">
      <dgm:prSet/>
      <dgm:spPr/>
      <dgm:t>
        <a:bodyPr/>
        <a:lstStyle/>
        <a:p>
          <a:endParaRPr lang="en-IN"/>
        </a:p>
      </dgm:t>
    </dgm:pt>
    <dgm:pt modelId="{C1FB884C-91C4-4283-A5F2-76AC1198AA20}">
      <dgm:prSet/>
      <dgm:spPr/>
      <dgm:t>
        <a:bodyPr/>
        <a:lstStyle/>
        <a:p>
          <a:pPr rtl="0"/>
          <a:r>
            <a:rPr lang="en-IN" b="1" i="0" baseline="0"/>
            <a:t>It provides you methods to write the queries directly, so it saves a lot of work and time.</a:t>
          </a:r>
          <a:endParaRPr lang="en-IN"/>
        </a:p>
      </dgm:t>
    </dgm:pt>
    <dgm:pt modelId="{35D872E8-C713-4E11-A904-FABCBE38807F}" type="parTrans" cxnId="{7E8FC125-8A99-42F3-878D-AF903EF0F291}">
      <dgm:prSet/>
      <dgm:spPr/>
      <dgm:t>
        <a:bodyPr/>
        <a:lstStyle/>
        <a:p>
          <a:endParaRPr lang="en-IN"/>
        </a:p>
      </dgm:t>
    </dgm:pt>
    <dgm:pt modelId="{ED6B5740-7E15-45D9-8535-AAB62BDFB2AD}" type="sibTrans" cxnId="{7E8FC125-8A99-42F3-878D-AF903EF0F291}">
      <dgm:prSet/>
      <dgm:spPr/>
      <dgm:t>
        <a:bodyPr/>
        <a:lstStyle/>
        <a:p>
          <a:endParaRPr lang="en-IN"/>
        </a:p>
      </dgm:t>
    </dgm:pt>
    <dgm:pt modelId="{9A38376B-7F23-43C7-A171-5DE2483F94DB}" type="pres">
      <dgm:prSet presAssocID="{E5A95B71-2840-4188-B5C7-A810539CA6AF}" presName="linear" presStyleCnt="0">
        <dgm:presLayoutVars>
          <dgm:animLvl val="lvl"/>
          <dgm:resizeHandles val="exact"/>
        </dgm:presLayoutVars>
      </dgm:prSet>
      <dgm:spPr/>
    </dgm:pt>
    <dgm:pt modelId="{36BE70C2-BD10-4CCE-9FCD-EFFB0259DE4A}" type="pres">
      <dgm:prSet presAssocID="{392DC2AC-8412-4ED9-943A-6989E0144021}" presName="parentText" presStyleLbl="node1" presStyleIdx="0" presStyleCnt="2">
        <dgm:presLayoutVars>
          <dgm:chMax val="0"/>
          <dgm:bulletEnabled val="1"/>
        </dgm:presLayoutVars>
      </dgm:prSet>
      <dgm:spPr/>
    </dgm:pt>
    <dgm:pt modelId="{577E6566-B0BB-423C-A8C8-ABFA3EB9C551}" type="pres">
      <dgm:prSet presAssocID="{5CC15444-4557-4CA4-BFAC-874361F14DD7}" presName="spacer" presStyleCnt="0"/>
      <dgm:spPr/>
    </dgm:pt>
    <dgm:pt modelId="{CA9076AE-03CA-410B-A555-78D7ED931A79}" type="pres">
      <dgm:prSet presAssocID="{C1FB884C-91C4-4283-A5F2-76AC1198AA20}" presName="parentText" presStyleLbl="node1" presStyleIdx="1" presStyleCnt="2">
        <dgm:presLayoutVars>
          <dgm:chMax val="0"/>
          <dgm:bulletEnabled val="1"/>
        </dgm:presLayoutVars>
      </dgm:prSet>
      <dgm:spPr/>
    </dgm:pt>
  </dgm:ptLst>
  <dgm:cxnLst>
    <dgm:cxn modelId="{134AA903-A716-4710-A14B-2BA653396825}" type="presOf" srcId="{392DC2AC-8412-4ED9-943A-6989E0144021}" destId="{36BE70C2-BD10-4CCE-9FCD-EFFB0259DE4A}" srcOrd="0" destOrd="0" presId="urn:microsoft.com/office/officeart/2005/8/layout/vList2"/>
    <dgm:cxn modelId="{7E8FC125-8A99-42F3-878D-AF903EF0F291}" srcId="{E5A95B71-2840-4188-B5C7-A810539CA6AF}" destId="{C1FB884C-91C4-4283-A5F2-76AC1198AA20}" srcOrd="1" destOrd="0" parTransId="{35D872E8-C713-4E11-A904-FABCBE38807F}" sibTransId="{ED6B5740-7E15-45D9-8535-AAB62BDFB2AD}"/>
    <dgm:cxn modelId="{4E15472E-D2CD-4E96-806C-7E6AE86DE62D}" type="presOf" srcId="{C1FB884C-91C4-4283-A5F2-76AC1198AA20}" destId="{CA9076AE-03CA-410B-A555-78D7ED931A79}" srcOrd="0" destOrd="0" presId="urn:microsoft.com/office/officeart/2005/8/layout/vList2"/>
    <dgm:cxn modelId="{8D93C96E-05D0-4F0D-B0EB-1D332A08B9D3}" srcId="{E5A95B71-2840-4188-B5C7-A810539CA6AF}" destId="{392DC2AC-8412-4ED9-943A-6989E0144021}" srcOrd="0" destOrd="0" parTransId="{E5F1ED23-80C9-43C6-8542-5B2A267BA31C}" sibTransId="{5CC15444-4557-4CA4-BFAC-874361F14DD7}"/>
    <dgm:cxn modelId="{4552C9C8-754A-4969-8F67-DA4CA1368DC5}" type="presOf" srcId="{E5A95B71-2840-4188-B5C7-A810539CA6AF}" destId="{9A38376B-7F23-43C7-A171-5DE2483F94DB}" srcOrd="0" destOrd="0" presId="urn:microsoft.com/office/officeart/2005/8/layout/vList2"/>
    <dgm:cxn modelId="{7FED297D-D6DF-4AAE-B543-E471EEB78506}" type="presParOf" srcId="{9A38376B-7F23-43C7-A171-5DE2483F94DB}" destId="{36BE70C2-BD10-4CCE-9FCD-EFFB0259DE4A}" srcOrd="0" destOrd="0" presId="urn:microsoft.com/office/officeart/2005/8/layout/vList2"/>
    <dgm:cxn modelId="{6B431743-3843-409A-A5BB-D393FD9774D3}" type="presParOf" srcId="{9A38376B-7F23-43C7-A171-5DE2483F94DB}" destId="{577E6566-B0BB-423C-A8C8-ABFA3EB9C551}" srcOrd="1" destOrd="0" presId="urn:microsoft.com/office/officeart/2005/8/layout/vList2"/>
    <dgm:cxn modelId="{BF0D25B8-9276-4FB2-A4A4-CB42813E315B}" type="presParOf" srcId="{9A38376B-7F23-43C7-A171-5DE2483F94DB}" destId="{CA9076AE-03CA-410B-A555-78D7ED931A7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2EDDEF9-C642-42F5-9D70-C2DAB2AA1E1B}" type="doc">
      <dgm:prSet loTypeId="urn:microsoft.com/office/officeart/2005/8/layout/hList1" loCatId="list" qsTypeId="urn:microsoft.com/office/officeart/2005/8/quickstyle/simple1" qsCatId="simple" csTypeId="urn:microsoft.com/office/officeart/2005/8/colors/accent3_2" csCatId="accent3"/>
      <dgm:spPr/>
      <dgm:t>
        <a:bodyPr/>
        <a:lstStyle/>
        <a:p>
          <a:endParaRPr lang="en-IN"/>
        </a:p>
      </dgm:t>
    </dgm:pt>
    <dgm:pt modelId="{8FE65888-EA97-4538-A802-E048B86A037F}">
      <dgm:prSet/>
      <dgm:spPr/>
      <dgm:t>
        <a:bodyPr/>
        <a:lstStyle/>
        <a:p>
          <a:pPr rtl="0"/>
          <a:r>
            <a:rPr lang="en-IN" b="0" i="0" baseline="0"/>
            <a:t>Spring framework provides following approaches for JDBC database access:</a:t>
          </a:r>
          <a:endParaRPr lang="en-IN"/>
        </a:p>
      </dgm:t>
    </dgm:pt>
    <dgm:pt modelId="{4B483AEC-EECC-4BAB-AC20-258A85A68B6F}" type="parTrans" cxnId="{D031550A-69C7-478B-AE87-FEA6A8820A7F}">
      <dgm:prSet/>
      <dgm:spPr/>
      <dgm:t>
        <a:bodyPr/>
        <a:lstStyle/>
        <a:p>
          <a:endParaRPr lang="en-IN"/>
        </a:p>
      </dgm:t>
    </dgm:pt>
    <dgm:pt modelId="{A7654095-93D1-442D-BAD1-BE4DF5ACF1F8}" type="sibTrans" cxnId="{D031550A-69C7-478B-AE87-FEA6A8820A7F}">
      <dgm:prSet/>
      <dgm:spPr/>
      <dgm:t>
        <a:bodyPr/>
        <a:lstStyle/>
        <a:p>
          <a:endParaRPr lang="en-IN"/>
        </a:p>
      </dgm:t>
    </dgm:pt>
    <dgm:pt modelId="{B4ECC9C7-D4EC-4948-90A1-FE5E732415A9}">
      <dgm:prSet/>
      <dgm:spPr/>
      <dgm:t>
        <a:bodyPr/>
        <a:lstStyle/>
        <a:p>
          <a:pPr rtl="0"/>
          <a:r>
            <a:rPr lang="en-IN" b="0" i="0" baseline="0"/>
            <a:t>JdbcTemplate</a:t>
          </a:r>
          <a:endParaRPr lang="en-IN"/>
        </a:p>
      </dgm:t>
    </dgm:pt>
    <dgm:pt modelId="{82AF415F-DA19-4240-B8B0-6944AD4C0D03}" type="parTrans" cxnId="{35F4F8E7-091A-4D82-A0EF-1071EFC570A2}">
      <dgm:prSet/>
      <dgm:spPr/>
      <dgm:t>
        <a:bodyPr/>
        <a:lstStyle/>
        <a:p>
          <a:endParaRPr lang="en-IN"/>
        </a:p>
      </dgm:t>
    </dgm:pt>
    <dgm:pt modelId="{97E6BDFB-E2A2-442C-A945-CC70AB014BD5}" type="sibTrans" cxnId="{35F4F8E7-091A-4D82-A0EF-1071EFC570A2}">
      <dgm:prSet/>
      <dgm:spPr/>
      <dgm:t>
        <a:bodyPr/>
        <a:lstStyle/>
        <a:p>
          <a:endParaRPr lang="en-IN"/>
        </a:p>
      </dgm:t>
    </dgm:pt>
    <dgm:pt modelId="{B761009C-7DBE-4FB1-9ADF-46E5D794AEF1}">
      <dgm:prSet/>
      <dgm:spPr/>
      <dgm:t>
        <a:bodyPr/>
        <a:lstStyle/>
        <a:p>
          <a:pPr rtl="0"/>
          <a:r>
            <a:rPr lang="en-IN" b="0" i="0" baseline="0"/>
            <a:t>NamedParameterJdbcTemplate</a:t>
          </a:r>
          <a:endParaRPr lang="en-IN"/>
        </a:p>
      </dgm:t>
    </dgm:pt>
    <dgm:pt modelId="{2AAD9DA2-70CA-44DE-AA05-2BC044AF831F}" type="parTrans" cxnId="{7484FEE6-AD3F-4D3B-9101-36796F56B840}">
      <dgm:prSet/>
      <dgm:spPr/>
      <dgm:t>
        <a:bodyPr/>
        <a:lstStyle/>
        <a:p>
          <a:endParaRPr lang="en-IN"/>
        </a:p>
      </dgm:t>
    </dgm:pt>
    <dgm:pt modelId="{CEFFD9F7-F432-46DE-A986-80C961864766}" type="sibTrans" cxnId="{7484FEE6-AD3F-4D3B-9101-36796F56B840}">
      <dgm:prSet/>
      <dgm:spPr/>
      <dgm:t>
        <a:bodyPr/>
        <a:lstStyle/>
        <a:p>
          <a:endParaRPr lang="en-IN"/>
        </a:p>
      </dgm:t>
    </dgm:pt>
    <dgm:pt modelId="{1BC233CC-C9D9-4373-B5BC-90C98C7CC9D2}">
      <dgm:prSet/>
      <dgm:spPr/>
      <dgm:t>
        <a:bodyPr/>
        <a:lstStyle/>
        <a:p>
          <a:pPr rtl="0"/>
          <a:r>
            <a:rPr lang="en-IN" b="0" i="0" baseline="0"/>
            <a:t>SimpleJdbcTemplate</a:t>
          </a:r>
          <a:endParaRPr lang="en-IN"/>
        </a:p>
      </dgm:t>
    </dgm:pt>
    <dgm:pt modelId="{6CDCF470-740E-4812-A369-AEA32879360C}" type="parTrans" cxnId="{716E7265-A2F9-49F9-8796-606DD0B76FFE}">
      <dgm:prSet/>
      <dgm:spPr/>
      <dgm:t>
        <a:bodyPr/>
        <a:lstStyle/>
        <a:p>
          <a:endParaRPr lang="en-IN"/>
        </a:p>
      </dgm:t>
    </dgm:pt>
    <dgm:pt modelId="{BDB6183D-2AB8-4DC2-9698-1911692DFE24}" type="sibTrans" cxnId="{716E7265-A2F9-49F9-8796-606DD0B76FFE}">
      <dgm:prSet/>
      <dgm:spPr/>
      <dgm:t>
        <a:bodyPr/>
        <a:lstStyle/>
        <a:p>
          <a:endParaRPr lang="en-IN"/>
        </a:p>
      </dgm:t>
    </dgm:pt>
    <dgm:pt modelId="{DA88FC5A-9843-4C71-B42A-A8A8FF27A18D}">
      <dgm:prSet/>
      <dgm:spPr/>
      <dgm:t>
        <a:bodyPr/>
        <a:lstStyle/>
        <a:p>
          <a:pPr rtl="0"/>
          <a:r>
            <a:rPr lang="en-IN" b="0" i="0" baseline="0"/>
            <a:t>SimpleJdbcInsert and SimpleJdbcCall</a:t>
          </a:r>
          <a:endParaRPr lang="en-IN"/>
        </a:p>
      </dgm:t>
    </dgm:pt>
    <dgm:pt modelId="{BD18CCBA-4572-4762-A7D0-C4F43C349D47}" type="parTrans" cxnId="{AA5BC651-7AA2-4BDE-B88C-0FB96E559DF4}">
      <dgm:prSet/>
      <dgm:spPr/>
      <dgm:t>
        <a:bodyPr/>
        <a:lstStyle/>
        <a:p>
          <a:endParaRPr lang="en-IN"/>
        </a:p>
      </dgm:t>
    </dgm:pt>
    <dgm:pt modelId="{D6CB710B-BA61-4D81-A807-C7DCC141CAAD}" type="sibTrans" cxnId="{AA5BC651-7AA2-4BDE-B88C-0FB96E559DF4}">
      <dgm:prSet/>
      <dgm:spPr/>
      <dgm:t>
        <a:bodyPr/>
        <a:lstStyle/>
        <a:p>
          <a:endParaRPr lang="en-IN"/>
        </a:p>
      </dgm:t>
    </dgm:pt>
    <dgm:pt modelId="{5B5C7C95-EE0C-440D-9662-42C03D0DCDBE}" type="pres">
      <dgm:prSet presAssocID="{92EDDEF9-C642-42F5-9D70-C2DAB2AA1E1B}" presName="Name0" presStyleCnt="0">
        <dgm:presLayoutVars>
          <dgm:dir/>
          <dgm:animLvl val="lvl"/>
          <dgm:resizeHandles val="exact"/>
        </dgm:presLayoutVars>
      </dgm:prSet>
      <dgm:spPr/>
    </dgm:pt>
    <dgm:pt modelId="{66D77D23-B1D1-44C8-8FF1-BB9935BAACA4}" type="pres">
      <dgm:prSet presAssocID="{8FE65888-EA97-4538-A802-E048B86A037F}" presName="composite" presStyleCnt="0"/>
      <dgm:spPr/>
    </dgm:pt>
    <dgm:pt modelId="{0D242605-9246-4D6D-8BCF-5116F8AA2B41}" type="pres">
      <dgm:prSet presAssocID="{8FE65888-EA97-4538-A802-E048B86A037F}" presName="parTx" presStyleLbl="alignNode1" presStyleIdx="0" presStyleCnt="1">
        <dgm:presLayoutVars>
          <dgm:chMax val="0"/>
          <dgm:chPref val="0"/>
          <dgm:bulletEnabled val="1"/>
        </dgm:presLayoutVars>
      </dgm:prSet>
      <dgm:spPr/>
    </dgm:pt>
    <dgm:pt modelId="{892C6B21-9178-4B70-8348-2E6E349F894F}" type="pres">
      <dgm:prSet presAssocID="{8FE65888-EA97-4538-A802-E048B86A037F}" presName="desTx" presStyleLbl="alignAccFollowNode1" presStyleIdx="0" presStyleCnt="1">
        <dgm:presLayoutVars>
          <dgm:bulletEnabled val="1"/>
        </dgm:presLayoutVars>
      </dgm:prSet>
      <dgm:spPr/>
    </dgm:pt>
  </dgm:ptLst>
  <dgm:cxnLst>
    <dgm:cxn modelId="{D031550A-69C7-478B-AE87-FEA6A8820A7F}" srcId="{92EDDEF9-C642-42F5-9D70-C2DAB2AA1E1B}" destId="{8FE65888-EA97-4538-A802-E048B86A037F}" srcOrd="0" destOrd="0" parTransId="{4B483AEC-EECC-4BAB-AC20-258A85A68B6F}" sibTransId="{A7654095-93D1-442D-BAD1-BE4DF5ACF1F8}"/>
    <dgm:cxn modelId="{D840C21E-A732-4B34-827B-A5DAD6B88CF1}" type="presOf" srcId="{DA88FC5A-9843-4C71-B42A-A8A8FF27A18D}" destId="{892C6B21-9178-4B70-8348-2E6E349F894F}" srcOrd="0" destOrd="3" presId="urn:microsoft.com/office/officeart/2005/8/layout/hList1"/>
    <dgm:cxn modelId="{09484624-C9CB-4471-8800-925CBFAC8E5B}" type="presOf" srcId="{B4ECC9C7-D4EC-4948-90A1-FE5E732415A9}" destId="{892C6B21-9178-4B70-8348-2E6E349F894F}" srcOrd="0" destOrd="0" presId="urn:microsoft.com/office/officeart/2005/8/layout/hList1"/>
    <dgm:cxn modelId="{50100B32-C198-4111-ADD7-F17D88809107}" type="presOf" srcId="{92EDDEF9-C642-42F5-9D70-C2DAB2AA1E1B}" destId="{5B5C7C95-EE0C-440D-9662-42C03D0DCDBE}" srcOrd="0" destOrd="0" presId="urn:microsoft.com/office/officeart/2005/8/layout/hList1"/>
    <dgm:cxn modelId="{716E7265-A2F9-49F9-8796-606DD0B76FFE}" srcId="{8FE65888-EA97-4538-A802-E048B86A037F}" destId="{1BC233CC-C9D9-4373-B5BC-90C98C7CC9D2}" srcOrd="2" destOrd="0" parTransId="{6CDCF470-740E-4812-A369-AEA32879360C}" sibTransId="{BDB6183D-2AB8-4DC2-9698-1911692DFE24}"/>
    <dgm:cxn modelId="{68AC3566-6BE7-4E94-AAEA-3FDFD952E642}" type="presOf" srcId="{1BC233CC-C9D9-4373-B5BC-90C98C7CC9D2}" destId="{892C6B21-9178-4B70-8348-2E6E349F894F}" srcOrd="0" destOrd="2" presId="urn:microsoft.com/office/officeart/2005/8/layout/hList1"/>
    <dgm:cxn modelId="{AA5BC651-7AA2-4BDE-B88C-0FB96E559DF4}" srcId="{8FE65888-EA97-4538-A802-E048B86A037F}" destId="{DA88FC5A-9843-4C71-B42A-A8A8FF27A18D}" srcOrd="3" destOrd="0" parTransId="{BD18CCBA-4572-4762-A7D0-C4F43C349D47}" sibTransId="{D6CB710B-BA61-4D81-A807-C7DCC141CAAD}"/>
    <dgm:cxn modelId="{281CF9DB-7E0D-4D59-BDCE-5531FF0C03EE}" type="presOf" srcId="{8FE65888-EA97-4538-A802-E048B86A037F}" destId="{0D242605-9246-4D6D-8BCF-5116F8AA2B41}" srcOrd="0" destOrd="0" presId="urn:microsoft.com/office/officeart/2005/8/layout/hList1"/>
    <dgm:cxn modelId="{9C6304E6-C5AD-4E7B-A609-DBF09174BFDB}" type="presOf" srcId="{B761009C-7DBE-4FB1-9ADF-46E5D794AEF1}" destId="{892C6B21-9178-4B70-8348-2E6E349F894F}" srcOrd="0" destOrd="1" presId="urn:microsoft.com/office/officeart/2005/8/layout/hList1"/>
    <dgm:cxn modelId="{7484FEE6-AD3F-4D3B-9101-36796F56B840}" srcId="{8FE65888-EA97-4538-A802-E048B86A037F}" destId="{B761009C-7DBE-4FB1-9ADF-46E5D794AEF1}" srcOrd="1" destOrd="0" parTransId="{2AAD9DA2-70CA-44DE-AA05-2BC044AF831F}" sibTransId="{CEFFD9F7-F432-46DE-A986-80C961864766}"/>
    <dgm:cxn modelId="{35F4F8E7-091A-4D82-A0EF-1071EFC570A2}" srcId="{8FE65888-EA97-4538-A802-E048B86A037F}" destId="{B4ECC9C7-D4EC-4948-90A1-FE5E732415A9}" srcOrd="0" destOrd="0" parTransId="{82AF415F-DA19-4240-B8B0-6944AD4C0D03}" sibTransId="{97E6BDFB-E2A2-442C-A945-CC70AB014BD5}"/>
    <dgm:cxn modelId="{72290800-EFF8-4F5F-951A-5B34B2E6D5B4}" type="presParOf" srcId="{5B5C7C95-EE0C-440D-9662-42C03D0DCDBE}" destId="{66D77D23-B1D1-44C8-8FF1-BB9935BAACA4}" srcOrd="0" destOrd="0" presId="urn:microsoft.com/office/officeart/2005/8/layout/hList1"/>
    <dgm:cxn modelId="{8D3D8DF5-E802-40C4-A005-80CCE014BFB1}" type="presParOf" srcId="{66D77D23-B1D1-44C8-8FF1-BB9935BAACA4}" destId="{0D242605-9246-4D6D-8BCF-5116F8AA2B41}" srcOrd="0" destOrd="0" presId="urn:microsoft.com/office/officeart/2005/8/layout/hList1"/>
    <dgm:cxn modelId="{5A0F121F-B5D7-41A0-9529-516D5A624998}" type="presParOf" srcId="{66D77D23-B1D1-44C8-8FF1-BB9935BAACA4}" destId="{892C6B21-9178-4B70-8348-2E6E349F894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BC2D6D-89A6-45D9-863B-8D2F731FD613}" type="doc">
      <dgm:prSet loTypeId="urn:microsoft.com/office/officeart/2005/8/layout/vList2" loCatId="list" qsTypeId="urn:microsoft.com/office/officeart/2005/8/quickstyle/3d3" qsCatId="3D" csTypeId="urn:microsoft.com/office/officeart/2005/8/colors/colorful1" csCatId="colorful"/>
      <dgm:spPr/>
      <dgm:t>
        <a:bodyPr/>
        <a:lstStyle/>
        <a:p>
          <a:endParaRPr lang="en-IN"/>
        </a:p>
      </dgm:t>
    </dgm:pt>
    <dgm:pt modelId="{F0A28020-0DF2-468C-9178-17F5B5304999}">
      <dgm:prSet/>
      <dgm:spPr/>
      <dgm:t>
        <a:bodyPr/>
        <a:lstStyle/>
        <a:p>
          <a:pPr rtl="0"/>
          <a:r>
            <a:rPr lang="en-IN" b="0" i="0" baseline="0" dirty="0"/>
            <a:t>We can execute parameterized query using Spring JdbcTemplate by the help of </a:t>
          </a:r>
          <a:r>
            <a:rPr lang="en-IN" b="1" i="0" baseline="0" dirty="0"/>
            <a:t>execute()</a:t>
          </a:r>
          <a:r>
            <a:rPr lang="en-IN" b="0" i="0" baseline="0" dirty="0"/>
            <a:t> method of JdbcTemplate class. </a:t>
          </a:r>
          <a:endParaRPr lang="en-IN" dirty="0"/>
        </a:p>
      </dgm:t>
    </dgm:pt>
    <dgm:pt modelId="{95D1E098-36F0-492F-9FE8-ED26CC19C011}" type="parTrans" cxnId="{CA31AE50-838C-40DC-B5CD-92093F3BD022}">
      <dgm:prSet/>
      <dgm:spPr/>
      <dgm:t>
        <a:bodyPr/>
        <a:lstStyle/>
        <a:p>
          <a:endParaRPr lang="en-IN"/>
        </a:p>
      </dgm:t>
    </dgm:pt>
    <dgm:pt modelId="{F6371076-2835-42A5-801A-69F3A94B8DA8}" type="sibTrans" cxnId="{CA31AE50-838C-40DC-B5CD-92093F3BD022}">
      <dgm:prSet/>
      <dgm:spPr/>
      <dgm:t>
        <a:bodyPr/>
        <a:lstStyle/>
        <a:p>
          <a:endParaRPr lang="en-IN"/>
        </a:p>
      </dgm:t>
    </dgm:pt>
    <dgm:pt modelId="{AC02F7CC-B525-430C-9184-478361BABCA6}">
      <dgm:prSet/>
      <dgm:spPr/>
      <dgm:t>
        <a:bodyPr/>
        <a:lstStyle/>
        <a:p>
          <a:pPr rtl="0"/>
          <a:r>
            <a:rPr lang="en-IN" b="0" i="0" baseline="0"/>
            <a:t>To use parameterized query, we pass the instance of </a:t>
          </a:r>
          <a:r>
            <a:rPr lang="en-IN" b="1" i="0" baseline="0"/>
            <a:t>PreparedStatementCallback</a:t>
          </a:r>
          <a:r>
            <a:rPr lang="en-IN" b="0" i="0" baseline="0"/>
            <a:t> in the execute method.</a:t>
          </a:r>
          <a:endParaRPr lang="en-IN"/>
        </a:p>
      </dgm:t>
    </dgm:pt>
    <dgm:pt modelId="{1FB5E3A3-9BF7-46DA-B193-A28C26E488D3}" type="parTrans" cxnId="{433729F2-371A-4914-B08F-592D8AB3CCCE}">
      <dgm:prSet/>
      <dgm:spPr/>
      <dgm:t>
        <a:bodyPr/>
        <a:lstStyle/>
        <a:p>
          <a:endParaRPr lang="en-IN"/>
        </a:p>
      </dgm:t>
    </dgm:pt>
    <dgm:pt modelId="{818C902F-6F9B-4747-AD48-19C0F6095000}" type="sibTrans" cxnId="{433729F2-371A-4914-B08F-592D8AB3CCCE}">
      <dgm:prSet/>
      <dgm:spPr/>
      <dgm:t>
        <a:bodyPr/>
        <a:lstStyle/>
        <a:p>
          <a:endParaRPr lang="en-IN"/>
        </a:p>
      </dgm:t>
    </dgm:pt>
    <dgm:pt modelId="{27D8F3B0-465D-4A21-AAB6-17C80609FC3D}">
      <dgm:prSet/>
      <dgm:spPr/>
      <dgm:t>
        <a:bodyPr/>
        <a:lstStyle/>
        <a:p>
          <a:pPr rtl="0"/>
          <a:r>
            <a:rPr lang="en-IN" b="1" i="0" baseline="0" dirty="0"/>
            <a:t>public T execute(String </a:t>
          </a:r>
          <a:r>
            <a:rPr lang="en-IN" b="1" i="0" baseline="0" dirty="0" err="1"/>
            <a:t>sql,PreparedStatementCallback</a:t>
          </a:r>
          <a:r>
            <a:rPr lang="en-IN" b="1" i="0" baseline="0" dirty="0"/>
            <a:t>&lt;T&gt;); </a:t>
          </a:r>
          <a:r>
            <a:rPr lang="en-IN" b="0" i="0" baseline="0" dirty="0"/>
            <a:t> </a:t>
          </a:r>
          <a:endParaRPr lang="en-IN" dirty="0"/>
        </a:p>
      </dgm:t>
    </dgm:pt>
    <dgm:pt modelId="{EA5A34B5-A3D5-46CC-9CE7-B8973389F46D}" type="parTrans" cxnId="{01156011-44BD-4A07-8B0F-0B7040A083B3}">
      <dgm:prSet/>
      <dgm:spPr/>
      <dgm:t>
        <a:bodyPr/>
        <a:lstStyle/>
        <a:p>
          <a:endParaRPr lang="en-IN"/>
        </a:p>
      </dgm:t>
    </dgm:pt>
    <dgm:pt modelId="{F505195D-816A-4465-90EC-BE49C11612BA}" type="sibTrans" cxnId="{01156011-44BD-4A07-8B0F-0B7040A083B3}">
      <dgm:prSet/>
      <dgm:spPr/>
      <dgm:t>
        <a:bodyPr/>
        <a:lstStyle/>
        <a:p>
          <a:endParaRPr lang="en-IN"/>
        </a:p>
      </dgm:t>
    </dgm:pt>
    <dgm:pt modelId="{1EA91F48-624F-4B28-B1A7-6CDAD6BDAF0B}" type="pres">
      <dgm:prSet presAssocID="{37BC2D6D-89A6-45D9-863B-8D2F731FD613}" presName="linear" presStyleCnt="0">
        <dgm:presLayoutVars>
          <dgm:animLvl val="lvl"/>
          <dgm:resizeHandles val="exact"/>
        </dgm:presLayoutVars>
      </dgm:prSet>
      <dgm:spPr/>
    </dgm:pt>
    <dgm:pt modelId="{15DE5CE4-FCEA-4EA1-BA97-00FE8DA507D6}" type="pres">
      <dgm:prSet presAssocID="{F0A28020-0DF2-468C-9178-17F5B5304999}" presName="parentText" presStyleLbl="node1" presStyleIdx="0" presStyleCnt="3">
        <dgm:presLayoutVars>
          <dgm:chMax val="0"/>
          <dgm:bulletEnabled val="1"/>
        </dgm:presLayoutVars>
      </dgm:prSet>
      <dgm:spPr/>
    </dgm:pt>
    <dgm:pt modelId="{D22C3891-CF17-45BC-9E63-C7C82AB54182}" type="pres">
      <dgm:prSet presAssocID="{F6371076-2835-42A5-801A-69F3A94B8DA8}" presName="spacer" presStyleCnt="0"/>
      <dgm:spPr/>
    </dgm:pt>
    <dgm:pt modelId="{1D2761C8-3BD6-4B82-83B0-661B5FBC5C89}" type="pres">
      <dgm:prSet presAssocID="{AC02F7CC-B525-430C-9184-478361BABCA6}" presName="parentText" presStyleLbl="node1" presStyleIdx="1" presStyleCnt="3">
        <dgm:presLayoutVars>
          <dgm:chMax val="0"/>
          <dgm:bulletEnabled val="1"/>
        </dgm:presLayoutVars>
      </dgm:prSet>
      <dgm:spPr/>
    </dgm:pt>
    <dgm:pt modelId="{104E3A6B-0097-4BFD-8EE6-40825AEA281A}" type="pres">
      <dgm:prSet presAssocID="{818C902F-6F9B-4747-AD48-19C0F6095000}" presName="spacer" presStyleCnt="0"/>
      <dgm:spPr/>
    </dgm:pt>
    <dgm:pt modelId="{47A03859-0CAA-4676-9960-2FD52D9E7E47}" type="pres">
      <dgm:prSet presAssocID="{27D8F3B0-465D-4A21-AAB6-17C80609FC3D}" presName="parentText" presStyleLbl="node1" presStyleIdx="2" presStyleCnt="3">
        <dgm:presLayoutVars>
          <dgm:chMax val="0"/>
          <dgm:bulletEnabled val="1"/>
        </dgm:presLayoutVars>
      </dgm:prSet>
      <dgm:spPr/>
    </dgm:pt>
  </dgm:ptLst>
  <dgm:cxnLst>
    <dgm:cxn modelId="{01156011-44BD-4A07-8B0F-0B7040A083B3}" srcId="{37BC2D6D-89A6-45D9-863B-8D2F731FD613}" destId="{27D8F3B0-465D-4A21-AAB6-17C80609FC3D}" srcOrd="2" destOrd="0" parTransId="{EA5A34B5-A3D5-46CC-9CE7-B8973389F46D}" sibTransId="{F505195D-816A-4465-90EC-BE49C11612BA}"/>
    <dgm:cxn modelId="{601D9034-9B07-466C-A9B8-2CF6A398E071}" type="presOf" srcId="{27D8F3B0-465D-4A21-AAB6-17C80609FC3D}" destId="{47A03859-0CAA-4676-9960-2FD52D9E7E47}" srcOrd="0" destOrd="0" presId="urn:microsoft.com/office/officeart/2005/8/layout/vList2"/>
    <dgm:cxn modelId="{965E1638-E933-439A-9FF7-CC4890D5220D}" type="presOf" srcId="{37BC2D6D-89A6-45D9-863B-8D2F731FD613}" destId="{1EA91F48-624F-4B28-B1A7-6CDAD6BDAF0B}" srcOrd="0" destOrd="0" presId="urn:microsoft.com/office/officeart/2005/8/layout/vList2"/>
    <dgm:cxn modelId="{CA31AE50-838C-40DC-B5CD-92093F3BD022}" srcId="{37BC2D6D-89A6-45D9-863B-8D2F731FD613}" destId="{F0A28020-0DF2-468C-9178-17F5B5304999}" srcOrd="0" destOrd="0" parTransId="{95D1E098-36F0-492F-9FE8-ED26CC19C011}" sibTransId="{F6371076-2835-42A5-801A-69F3A94B8DA8}"/>
    <dgm:cxn modelId="{7AF374C5-0C39-4F09-BB84-1FE4780FD90F}" type="presOf" srcId="{F0A28020-0DF2-468C-9178-17F5B5304999}" destId="{15DE5CE4-FCEA-4EA1-BA97-00FE8DA507D6}" srcOrd="0" destOrd="0" presId="urn:microsoft.com/office/officeart/2005/8/layout/vList2"/>
    <dgm:cxn modelId="{7C24D9F1-6F9B-41B3-8290-1E4FE899348A}" type="presOf" srcId="{AC02F7CC-B525-430C-9184-478361BABCA6}" destId="{1D2761C8-3BD6-4B82-83B0-661B5FBC5C89}" srcOrd="0" destOrd="0" presId="urn:microsoft.com/office/officeart/2005/8/layout/vList2"/>
    <dgm:cxn modelId="{433729F2-371A-4914-B08F-592D8AB3CCCE}" srcId="{37BC2D6D-89A6-45D9-863B-8D2F731FD613}" destId="{AC02F7CC-B525-430C-9184-478361BABCA6}" srcOrd="1" destOrd="0" parTransId="{1FB5E3A3-9BF7-46DA-B193-A28C26E488D3}" sibTransId="{818C902F-6F9B-4747-AD48-19C0F6095000}"/>
    <dgm:cxn modelId="{98A45757-6A77-4DEF-846C-56E27D1DEE78}" type="presParOf" srcId="{1EA91F48-624F-4B28-B1A7-6CDAD6BDAF0B}" destId="{15DE5CE4-FCEA-4EA1-BA97-00FE8DA507D6}" srcOrd="0" destOrd="0" presId="urn:microsoft.com/office/officeart/2005/8/layout/vList2"/>
    <dgm:cxn modelId="{EEC2E457-A101-4566-8854-DAD3092B8B84}" type="presParOf" srcId="{1EA91F48-624F-4B28-B1A7-6CDAD6BDAF0B}" destId="{D22C3891-CF17-45BC-9E63-C7C82AB54182}" srcOrd="1" destOrd="0" presId="urn:microsoft.com/office/officeart/2005/8/layout/vList2"/>
    <dgm:cxn modelId="{80E78951-0A09-44E9-A8B4-A63ACA5D74B9}" type="presParOf" srcId="{1EA91F48-624F-4B28-B1A7-6CDAD6BDAF0B}" destId="{1D2761C8-3BD6-4B82-83B0-661B5FBC5C89}" srcOrd="2" destOrd="0" presId="urn:microsoft.com/office/officeart/2005/8/layout/vList2"/>
    <dgm:cxn modelId="{AF683A54-B53C-4D2A-8D87-F4DA5888A409}" type="presParOf" srcId="{1EA91F48-624F-4B28-B1A7-6CDAD6BDAF0B}" destId="{104E3A6B-0097-4BFD-8EE6-40825AEA281A}" srcOrd="3" destOrd="0" presId="urn:microsoft.com/office/officeart/2005/8/layout/vList2"/>
    <dgm:cxn modelId="{634E4C6C-A2A0-4DC3-A674-C2608964E834}" type="presParOf" srcId="{1EA91F48-624F-4B28-B1A7-6CDAD6BDAF0B}" destId="{47A03859-0CAA-4676-9960-2FD52D9E7E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F06AC64-576E-432F-AAB3-EB14FE81B1B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2EBE61E3-3E36-4572-9350-673559AD7A53}">
      <dgm:prSet/>
      <dgm:spPr/>
      <dgm:t>
        <a:bodyPr/>
        <a:lstStyle/>
        <a:p>
          <a:pPr rtl="0"/>
          <a:r>
            <a:rPr lang="en-IN" b="0" i="0" baseline="0"/>
            <a:t>RowMapper interface to fetch the records from the database using </a:t>
          </a:r>
          <a:r>
            <a:rPr lang="en-IN" b="1" i="0" baseline="0"/>
            <a:t>query()</a:t>
          </a:r>
          <a:r>
            <a:rPr lang="en-IN" b="0" i="0" baseline="0"/>
            <a:t> method of </a:t>
          </a:r>
          <a:r>
            <a:rPr lang="en-IN" b="1" i="0" baseline="0"/>
            <a:t>JdbcTemplate</a:t>
          </a:r>
          <a:r>
            <a:rPr lang="en-IN" b="0" i="0" baseline="0"/>
            <a:t> class.</a:t>
          </a:r>
          <a:endParaRPr lang="en-IN"/>
        </a:p>
      </dgm:t>
    </dgm:pt>
    <dgm:pt modelId="{C306A4F7-AB71-463C-B930-931A18462411}" type="parTrans" cxnId="{07DCCAF2-0FC8-4DB4-A2B4-2722E8C7101F}">
      <dgm:prSet/>
      <dgm:spPr/>
      <dgm:t>
        <a:bodyPr/>
        <a:lstStyle/>
        <a:p>
          <a:endParaRPr lang="en-IN"/>
        </a:p>
      </dgm:t>
    </dgm:pt>
    <dgm:pt modelId="{C66D4F22-DE5B-4163-8A27-8EA209B27EF2}" type="sibTrans" cxnId="{07DCCAF2-0FC8-4DB4-A2B4-2722E8C7101F}">
      <dgm:prSet/>
      <dgm:spPr/>
      <dgm:t>
        <a:bodyPr/>
        <a:lstStyle/>
        <a:p>
          <a:endParaRPr lang="en-IN"/>
        </a:p>
      </dgm:t>
    </dgm:pt>
    <dgm:pt modelId="{72A0C560-8D64-4623-86DE-ED51652F32E9}">
      <dgm:prSet/>
      <dgm:spPr/>
      <dgm:t>
        <a:bodyPr/>
        <a:lstStyle/>
        <a:p>
          <a:pPr rtl="0"/>
          <a:r>
            <a:rPr lang="en-IN" b="1" i="0" baseline="0"/>
            <a:t>RowMapper</a:t>
          </a:r>
          <a:r>
            <a:rPr lang="en-IN" b="0" i="0" baseline="0"/>
            <a:t> interface allows to map a row of the relations with the instance of user-defined class. </a:t>
          </a:r>
          <a:endParaRPr lang="en-IN"/>
        </a:p>
      </dgm:t>
    </dgm:pt>
    <dgm:pt modelId="{9A42DA31-0982-4A9F-9FA4-95D4835F830E}" type="parTrans" cxnId="{768820FB-02E0-47F9-AA6B-001815A00609}">
      <dgm:prSet/>
      <dgm:spPr/>
      <dgm:t>
        <a:bodyPr/>
        <a:lstStyle/>
        <a:p>
          <a:endParaRPr lang="en-IN"/>
        </a:p>
      </dgm:t>
    </dgm:pt>
    <dgm:pt modelId="{6CC72B2D-31CD-4A00-9163-AA2F2D061869}" type="sibTrans" cxnId="{768820FB-02E0-47F9-AA6B-001815A00609}">
      <dgm:prSet/>
      <dgm:spPr/>
      <dgm:t>
        <a:bodyPr/>
        <a:lstStyle/>
        <a:p>
          <a:endParaRPr lang="en-IN"/>
        </a:p>
      </dgm:t>
    </dgm:pt>
    <dgm:pt modelId="{3ED42F79-E3BB-43F5-AF26-F1764FE0963D}">
      <dgm:prSet/>
      <dgm:spPr/>
      <dgm:t>
        <a:bodyPr/>
        <a:lstStyle/>
        <a:p>
          <a:pPr rtl="0"/>
          <a:r>
            <a:rPr lang="en-IN" b="0" i="0" baseline="0"/>
            <a:t>It iterates the ResultSet internally and adds it into the collection.</a:t>
          </a:r>
          <a:endParaRPr lang="en-IN"/>
        </a:p>
      </dgm:t>
    </dgm:pt>
    <dgm:pt modelId="{F148B994-557F-498D-936F-1CB18CC6F456}" type="parTrans" cxnId="{3C474EEB-05FC-48B2-85EE-00C3363751A5}">
      <dgm:prSet/>
      <dgm:spPr/>
      <dgm:t>
        <a:bodyPr/>
        <a:lstStyle/>
        <a:p>
          <a:endParaRPr lang="en-IN"/>
        </a:p>
      </dgm:t>
    </dgm:pt>
    <dgm:pt modelId="{68F1820A-0002-44B4-9271-763339F8B160}" type="sibTrans" cxnId="{3C474EEB-05FC-48B2-85EE-00C3363751A5}">
      <dgm:prSet/>
      <dgm:spPr/>
      <dgm:t>
        <a:bodyPr/>
        <a:lstStyle/>
        <a:p>
          <a:endParaRPr lang="en-IN"/>
        </a:p>
      </dgm:t>
    </dgm:pt>
    <dgm:pt modelId="{9C36E117-314D-4599-9E39-9E75DA6859EF}">
      <dgm:prSet/>
      <dgm:spPr/>
      <dgm:t>
        <a:bodyPr/>
        <a:lstStyle/>
        <a:p>
          <a:pPr rtl="0"/>
          <a:r>
            <a:rPr lang="en-IN" b="0" i="0" baseline="0"/>
            <a:t>RowMapper saves a lot of code becuase it internally adds the data of ResultSet into the collection.</a:t>
          </a:r>
          <a:endParaRPr lang="en-IN"/>
        </a:p>
      </dgm:t>
    </dgm:pt>
    <dgm:pt modelId="{3B5AE9C3-F9E7-42B1-8712-1759459F1EAC}" type="parTrans" cxnId="{3294141C-A97D-4364-8D2D-4679C863972F}">
      <dgm:prSet/>
      <dgm:spPr/>
      <dgm:t>
        <a:bodyPr/>
        <a:lstStyle/>
        <a:p>
          <a:endParaRPr lang="en-IN"/>
        </a:p>
      </dgm:t>
    </dgm:pt>
    <dgm:pt modelId="{2F687EC7-752A-4E45-838D-36047DDB32B3}" type="sibTrans" cxnId="{3294141C-A97D-4364-8D2D-4679C863972F}">
      <dgm:prSet/>
      <dgm:spPr/>
      <dgm:t>
        <a:bodyPr/>
        <a:lstStyle/>
        <a:p>
          <a:endParaRPr lang="en-IN"/>
        </a:p>
      </dgm:t>
    </dgm:pt>
    <dgm:pt modelId="{1FFE6E09-0389-427E-B384-73F2F5557096}">
      <dgm:prSet/>
      <dgm:spPr/>
      <dgm:t>
        <a:bodyPr/>
        <a:lstStyle/>
        <a:p>
          <a:pPr rtl="0"/>
          <a:r>
            <a:rPr lang="en-IN" b="0" i="0" baseline="0"/>
            <a:t>It defines only one method mapRow that accepts ResultSet instance and int as the parameter list.</a:t>
          </a:r>
          <a:endParaRPr lang="en-IN"/>
        </a:p>
      </dgm:t>
    </dgm:pt>
    <dgm:pt modelId="{3DE28C62-ECAD-428A-A417-2B6C6FCBBC5F}" type="parTrans" cxnId="{251B0216-1073-4990-8EFE-FB6D8E2F9488}">
      <dgm:prSet/>
      <dgm:spPr/>
      <dgm:t>
        <a:bodyPr/>
        <a:lstStyle/>
        <a:p>
          <a:endParaRPr lang="en-IN"/>
        </a:p>
      </dgm:t>
    </dgm:pt>
    <dgm:pt modelId="{6ACAEFED-7C2B-4CE5-BDA4-A26C3D3E8D33}" type="sibTrans" cxnId="{251B0216-1073-4990-8EFE-FB6D8E2F9488}">
      <dgm:prSet/>
      <dgm:spPr/>
      <dgm:t>
        <a:bodyPr/>
        <a:lstStyle/>
        <a:p>
          <a:endParaRPr lang="en-IN"/>
        </a:p>
      </dgm:t>
    </dgm:pt>
    <dgm:pt modelId="{A983D703-1AC2-45C7-9BD5-ED0AC65BC973}">
      <dgm:prSet/>
      <dgm:spPr/>
      <dgm:t>
        <a:bodyPr/>
        <a:lstStyle/>
        <a:p>
          <a:pPr rtl="0"/>
          <a:r>
            <a:rPr lang="en-IN" b="1" i="0" baseline="0"/>
            <a:t>public</a:t>
          </a:r>
          <a:r>
            <a:rPr lang="en-IN" b="0" i="0" baseline="0"/>
            <a:t> T mapRow(ResultSet rs, </a:t>
          </a:r>
          <a:r>
            <a:rPr lang="en-IN" b="1" i="0" baseline="0"/>
            <a:t>int</a:t>
          </a:r>
          <a:r>
            <a:rPr lang="en-IN" b="0" i="0" baseline="0"/>
            <a:t> rowNumber)</a:t>
          </a:r>
          <a:r>
            <a:rPr lang="en-IN" b="1" i="0" baseline="0"/>
            <a:t>throws</a:t>
          </a:r>
          <a:r>
            <a:rPr lang="en-IN" b="0" i="0" baseline="0"/>
            <a:t> SQLException  </a:t>
          </a:r>
          <a:endParaRPr lang="en-IN"/>
        </a:p>
      </dgm:t>
    </dgm:pt>
    <dgm:pt modelId="{AE9AC2E0-8CC6-4CAE-B9C3-B926F5185577}" type="parTrans" cxnId="{663D5B44-38E5-4CC6-8835-7A78BD972D8B}">
      <dgm:prSet/>
      <dgm:spPr/>
      <dgm:t>
        <a:bodyPr/>
        <a:lstStyle/>
        <a:p>
          <a:endParaRPr lang="en-IN"/>
        </a:p>
      </dgm:t>
    </dgm:pt>
    <dgm:pt modelId="{6A7FC424-A46B-46F1-A654-91F6E9AF116A}" type="sibTrans" cxnId="{663D5B44-38E5-4CC6-8835-7A78BD972D8B}">
      <dgm:prSet/>
      <dgm:spPr/>
      <dgm:t>
        <a:bodyPr/>
        <a:lstStyle/>
        <a:p>
          <a:endParaRPr lang="en-IN"/>
        </a:p>
      </dgm:t>
    </dgm:pt>
    <dgm:pt modelId="{80AC54FB-FA97-46E8-B958-74DC0D472217}" type="pres">
      <dgm:prSet presAssocID="{0F06AC64-576E-432F-AAB3-EB14FE81B1B6}" presName="linear" presStyleCnt="0">
        <dgm:presLayoutVars>
          <dgm:animLvl val="lvl"/>
          <dgm:resizeHandles val="exact"/>
        </dgm:presLayoutVars>
      </dgm:prSet>
      <dgm:spPr/>
    </dgm:pt>
    <dgm:pt modelId="{EDBCE803-3255-4147-8B85-83FDD6287AA3}" type="pres">
      <dgm:prSet presAssocID="{2EBE61E3-3E36-4572-9350-673559AD7A53}" presName="parentText" presStyleLbl="node1" presStyleIdx="0" presStyleCnt="6">
        <dgm:presLayoutVars>
          <dgm:chMax val="0"/>
          <dgm:bulletEnabled val="1"/>
        </dgm:presLayoutVars>
      </dgm:prSet>
      <dgm:spPr/>
    </dgm:pt>
    <dgm:pt modelId="{36CF8F99-D2FC-4DC2-AE67-30DDA8DCDDDA}" type="pres">
      <dgm:prSet presAssocID="{C66D4F22-DE5B-4163-8A27-8EA209B27EF2}" presName="spacer" presStyleCnt="0"/>
      <dgm:spPr/>
    </dgm:pt>
    <dgm:pt modelId="{4F071592-10C1-40E0-B353-89BA8E5B5C86}" type="pres">
      <dgm:prSet presAssocID="{72A0C560-8D64-4623-86DE-ED51652F32E9}" presName="parentText" presStyleLbl="node1" presStyleIdx="1" presStyleCnt="6">
        <dgm:presLayoutVars>
          <dgm:chMax val="0"/>
          <dgm:bulletEnabled val="1"/>
        </dgm:presLayoutVars>
      </dgm:prSet>
      <dgm:spPr/>
    </dgm:pt>
    <dgm:pt modelId="{BD2B4B3C-C772-406A-BCF6-713E511AE63C}" type="pres">
      <dgm:prSet presAssocID="{6CC72B2D-31CD-4A00-9163-AA2F2D061869}" presName="spacer" presStyleCnt="0"/>
      <dgm:spPr/>
    </dgm:pt>
    <dgm:pt modelId="{D8AFF353-EADD-4C27-829A-6105617F4245}" type="pres">
      <dgm:prSet presAssocID="{3ED42F79-E3BB-43F5-AF26-F1764FE0963D}" presName="parentText" presStyleLbl="node1" presStyleIdx="2" presStyleCnt="6">
        <dgm:presLayoutVars>
          <dgm:chMax val="0"/>
          <dgm:bulletEnabled val="1"/>
        </dgm:presLayoutVars>
      </dgm:prSet>
      <dgm:spPr/>
    </dgm:pt>
    <dgm:pt modelId="{96B70CAD-4FD5-494C-A68C-E3BBC0BF8A8E}" type="pres">
      <dgm:prSet presAssocID="{68F1820A-0002-44B4-9271-763339F8B160}" presName="spacer" presStyleCnt="0"/>
      <dgm:spPr/>
    </dgm:pt>
    <dgm:pt modelId="{49A31CA3-89AF-4B3E-81EB-BCABEE3F9AE6}" type="pres">
      <dgm:prSet presAssocID="{9C36E117-314D-4599-9E39-9E75DA6859EF}" presName="parentText" presStyleLbl="node1" presStyleIdx="3" presStyleCnt="6">
        <dgm:presLayoutVars>
          <dgm:chMax val="0"/>
          <dgm:bulletEnabled val="1"/>
        </dgm:presLayoutVars>
      </dgm:prSet>
      <dgm:spPr/>
    </dgm:pt>
    <dgm:pt modelId="{DCABF8BF-BBAA-435F-89B0-49347B7599C9}" type="pres">
      <dgm:prSet presAssocID="{2F687EC7-752A-4E45-838D-36047DDB32B3}" presName="spacer" presStyleCnt="0"/>
      <dgm:spPr/>
    </dgm:pt>
    <dgm:pt modelId="{F75C0F86-1760-41C9-9B8A-5917299CF102}" type="pres">
      <dgm:prSet presAssocID="{1FFE6E09-0389-427E-B384-73F2F5557096}" presName="parentText" presStyleLbl="node1" presStyleIdx="4" presStyleCnt="6">
        <dgm:presLayoutVars>
          <dgm:chMax val="0"/>
          <dgm:bulletEnabled val="1"/>
        </dgm:presLayoutVars>
      </dgm:prSet>
      <dgm:spPr/>
    </dgm:pt>
    <dgm:pt modelId="{FF620A52-0E6B-4DAA-BEA5-FBAD0AA8BF0F}" type="pres">
      <dgm:prSet presAssocID="{6ACAEFED-7C2B-4CE5-BDA4-A26C3D3E8D33}" presName="spacer" presStyleCnt="0"/>
      <dgm:spPr/>
    </dgm:pt>
    <dgm:pt modelId="{B74EB099-66AB-40A6-8F94-1A3D61377849}" type="pres">
      <dgm:prSet presAssocID="{A983D703-1AC2-45C7-9BD5-ED0AC65BC973}" presName="parentText" presStyleLbl="node1" presStyleIdx="5" presStyleCnt="6">
        <dgm:presLayoutVars>
          <dgm:chMax val="0"/>
          <dgm:bulletEnabled val="1"/>
        </dgm:presLayoutVars>
      </dgm:prSet>
      <dgm:spPr/>
    </dgm:pt>
  </dgm:ptLst>
  <dgm:cxnLst>
    <dgm:cxn modelId="{477E2405-55A8-4F96-9077-04283519AF15}" type="presOf" srcId="{1FFE6E09-0389-427E-B384-73F2F5557096}" destId="{F75C0F86-1760-41C9-9B8A-5917299CF102}" srcOrd="0" destOrd="0" presId="urn:microsoft.com/office/officeart/2005/8/layout/vList2"/>
    <dgm:cxn modelId="{251B0216-1073-4990-8EFE-FB6D8E2F9488}" srcId="{0F06AC64-576E-432F-AAB3-EB14FE81B1B6}" destId="{1FFE6E09-0389-427E-B384-73F2F5557096}" srcOrd="4" destOrd="0" parTransId="{3DE28C62-ECAD-428A-A417-2B6C6FCBBC5F}" sibTransId="{6ACAEFED-7C2B-4CE5-BDA4-A26C3D3E8D33}"/>
    <dgm:cxn modelId="{A8673E1A-44B2-4366-A9DB-8D39B7CBEF34}" type="presOf" srcId="{72A0C560-8D64-4623-86DE-ED51652F32E9}" destId="{4F071592-10C1-40E0-B353-89BA8E5B5C86}" srcOrd="0" destOrd="0" presId="urn:microsoft.com/office/officeart/2005/8/layout/vList2"/>
    <dgm:cxn modelId="{3294141C-A97D-4364-8D2D-4679C863972F}" srcId="{0F06AC64-576E-432F-AAB3-EB14FE81B1B6}" destId="{9C36E117-314D-4599-9E39-9E75DA6859EF}" srcOrd="3" destOrd="0" parTransId="{3B5AE9C3-F9E7-42B1-8712-1759459F1EAC}" sibTransId="{2F687EC7-752A-4E45-838D-36047DDB32B3}"/>
    <dgm:cxn modelId="{663D5B44-38E5-4CC6-8835-7A78BD972D8B}" srcId="{0F06AC64-576E-432F-AAB3-EB14FE81B1B6}" destId="{A983D703-1AC2-45C7-9BD5-ED0AC65BC973}" srcOrd="5" destOrd="0" parTransId="{AE9AC2E0-8CC6-4CAE-B9C3-B926F5185577}" sibTransId="{6A7FC424-A46B-46F1-A654-91F6E9AF116A}"/>
    <dgm:cxn modelId="{549A8184-681A-4A85-8C6E-FDEBBD37E6E8}" type="presOf" srcId="{0F06AC64-576E-432F-AAB3-EB14FE81B1B6}" destId="{80AC54FB-FA97-46E8-B958-74DC0D472217}" srcOrd="0" destOrd="0" presId="urn:microsoft.com/office/officeart/2005/8/layout/vList2"/>
    <dgm:cxn modelId="{AEF7BFC5-B538-426E-99DE-B79D8A676632}" type="presOf" srcId="{A983D703-1AC2-45C7-9BD5-ED0AC65BC973}" destId="{B74EB099-66AB-40A6-8F94-1A3D61377849}" srcOrd="0" destOrd="0" presId="urn:microsoft.com/office/officeart/2005/8/layout/vList2"/>
    <dgm:cxn modelId="{17E9C6C6-6CDA-4F7B-9B40-FFB1AEA0B2E0}" type="presOf" srcId="{2EBE61E3-3E36-4572-9350-673559AD7A53}" destId="{EDBCE803-3255-4147-8B85-83FDD6287AA3}" srcOrd="0" destOrd="0" presId="urn:microsoft.com/office/officeart/2005/8/layout/vList2"/>
    <dgm:cxn modelId="{78DE25E6-C15D-4700-9F27-3C31FAEB9E32}" type="presOf" srcId="{9C36E117-314D-4599-9E39-9E75DA6859EF}" destId="{49A31CA3-89AF-4B3E-81EB-BCABEE3F9AE6}" srcOrd="0" destOrd="0" presId="urn:microsoft.com/office/officeart/2005/8/layout/vList2"/>
    <dgm:cxn modelId="{3C474EEB-05FC-48B2-85EE-00C3363751A5}" srcId="{0F06AC64-576E-432F-AAB3-EB14FE81B1B6}" destId="{3ED42F79-E3BB-43F5-AF26-F1764FE0963D}" srcOrd="2" destOrd="0" parTransId="{F148B994-557F-498D-936F-1CB18CC6F456}" sibTransId="{68F1820A-0002-44B4-9271-763339F8B160}"/>
    <dgm:cxn modelId="{07DCCAF2-0FC8-4DB4-A2B4-2722E8C7101F}" srcId="{0F06AC64-576E-432F-AAB3-EB14FE81B1B6}" destId="{2EBE61E3-3E36-4572-9350-673559AD7A53}" srcOrd="0" destOrd="0" parTransId="{C306A4F7-AB71-463C-B930-931A18462411}" sibTransId="{C66D4F22-DE5B-4163-8A27-8EA209B27EF2}"/>
    <dgm:cxn modelId="{EDA2DCF3-5133-4D98-BCEA-E1712167F6E4}" type="presOf" srcId="{3ED42F79-E3BB-43F5-AF26-F1764FE0963D}" destId="{D8AFF353-EADD-4C27-829A-6105617F4245}" srcOrd="0" destOrd="0" presId="urn:microsoft.com/office/officeart/2005/8/layout/vList2"/>
    <dgm:cxn modelId="{768820FB-02E0-47F9-AA6B-001815A00609}" srcId="{0F06AC64-576E-432F-AAB3-EB14FE81B1B6}" destId="{72A0C560-8D64-4623-86DE-ED51652F32E9}" srcOrd="1" destOrd="0" parTransId="{9A42DA31-0982-4A9F-9FA4-95D4835F830E}" sibTransId="{6CC72B2D-31CD-4A00-9163-AA2F2D061869}"/>
    <dgm:cxn modelId="{D46870E4-E0BF-4EA0-9149-C206C807FD8D}" type="presParOf" srcId="{80AC54FB-FA97-46E8-B958-74DC0D472217}" destId="{EDBCE803-3255-4147-8B85-83FDD6287AA3}" srcOrd="0" destOrd="0" presId="urn:microsoft.com/office/officeart/2005/8/layout/vList2"/>
    <dgm:cxn modelId="{022ED6D8-4E50-464D-99A7-0DE30D1537A5}" type="presParOf" srcId="{80AC54FB-FA97-46E8-B958-74DC0D472217}" destId="{36CF8F99-D2FC-4DC2-AE67-30DDA8DCDDDA}" srcOrd="1" destOrd="0" presId="urn:microsoft.com/office/officeart/2005/8/layout/vList2"/>
    <dgm:cxn modelId="{BD3009E3-D72A-4A70-916E-EB594FD95A07}" type="presParOf" srcId="{80AC54FB-FA97-46E8-B958-74DC0D472217}" destId="{4F071592-10C1-40E0-B353-89BA8E5B5C86}" srcOrd="2" destOrd="0" presId="urn:microsoft.com/office/officeart/2005/8/layout/vList2"/>
    <dgm:cxn modelId="{AE261C14-E118-4157-97B6-3344728B85C0}" type="presParOf" srcId="{80AC54FB-FA97-46E8-B958-74DC0D472217}" destId="{BD2B4B3C-C772-406A-BCF6-713E511AE63C}" srcOrd="3" destOrd="0" presId="urn:microsoft.com/office/officeart/2005/8/layout/vList2"/>
    <dgm:cxn modelId="{A876BB52-7630-407F-AF8C-668B54EB0808}" type="presParOf" srcId="{80AC54FB-FA97-46E8-B958-74DC0D472217}" destId="{D8AFF353-EADD-4C27-829A-6105617F4245}" srcOrd="4" destOrd="0" presId="urn:microsoft.com/office/officeart/2005/8/layout/vList2"/>
    <dgm:cxn modelId="{C8C37D64-6286-42F4-B9EE-A130897E8F9C}" type="presParOf" srcId="{80AC54FB-FA97-46E8-B958-74DC0D472217}" destId="{96B70CAD-4FD5-494C-A68C-E3BBC0BF8A8E}" srcOrd="5" destOrd="0" presId="urn:microsoft.com/office/officeart/2005/8/layout/vList2"/>
    <dgm:cxn modelId="{758BF227-E11D-471D-91A3-1929E869F330}" type="presParOf" srcId="{80AC54FB-FA97-46E8-B958-74DC0D472217}" destId="{49A31CA3-89AF-4B3E-81EB-BCABEE3F9AE6}" srcOrd="6" destOrd="0" presId="urn:microsoft.com/office/officeart/2005/8/layout/vList2"/>
    <dgm:cxn modelId="{015231EF-7B70-4EB6-8545-229C64FEB0CD}" type="presParOf" srcId="{80AC54FB-FA97-46E8-B958-74DC0D472217}" destId="{DCABF8BF-BBAA-435F-89B0-49347B7599C9}" srcOrd="7" destOrd="0" presId="urn:microsoft.com/office/officeart/2005/8/layout/vList2"/>
    <dgm:cxn modelId="{FD7663E3-ACC4-43A3-9DAA-0B8BF3D39923}" type="presParOf" srcId="{80AC54FB-FA97-46E8-B958-74DC0D472217}" destId="{F75C0F86-1760-41C9-9B8A-5917299CF102}" srcOrd="8" destOrd="0" presId="urn:microsoft.com/office/officeart/2005/8/layout/vList2"/>
    <dgm:cxn modelId="{BC7F0D9C-FEFC-4443-A685-66A78C24FCD2}" type="presParOf" srcId="{80AC54FB-FA97-46E8-B958-74DC0D472217}" destId="{FF620A52-0E6B-4DAA-BEA5-FBAD0AA8BF0F}" srcOrd="9" destOrd="0" presId="urn:microsoft.com/office/officeart/2005/8/layout/vList2"/>
    <dgm:cxn modelId="{97AA385F-FD63-45F8-B9FA-278FA2E8FE8C}" type="presParOf" srcId="{80AC54FB-FA97-46E8-B958-74DC0D472217}" destId="{B74EB099-66AB-40A6-8F94-1A3D6137784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4418696-57E0-47BB-A9AA-AB303A82284B}" type="doc">
      <dgm:prSet loTypeId="urn:microsoft.com/office/officeart/2005/8/layout/target3" loCatId="relationship" qsTypeId="urn:microsoft.com/office/officeart/2005/8/quickstyle/simple1" qsCatId="simple" csTypeId="urn:microsoft.com/office/officeart/2005/8/colors/colorful2" csCatId="colorful"/>
      <dgm:spPr/>
      <dgm:t>
        <a:bodyPr/>
        <a:lstStyle/>
        <a:p>
          <a:endParaRPr lang="en-IN"/>
        </a:p>
      </dgm:t>
    </dgm:pt>
    <dgm:pt modelId="{BE1ACCFE-7716-4599-8711-04986CEFD36B}">
      <dgm:prSet/>
      <dgm:spPr/>
      <dgm:t>
        <a:bodyPr/>
        <a:lstStyle/>
        <a:p>
          <a:pPr rtl="0"/>
          <a:r>
            <a:rPr lang="en-IN" b="0" i="0" baseline="0"/>
            <a:t>We can simply integrate </a:t>
          </a:r>
          <a:r>
            <a:rPr lang="en-IN" b="1" i="0" baseline="0"/>
            <a:t>hibernate application with spring application</a:t>
          </a:r>
          <a:r>
            <a:rPr lang="en-IN" b="0" i="0" baseline="0"/>
            <a:t>.</a:t>
          </a:r>
          <a:endParaRPr lang="en-IN"/>
        </a:p>
      </dgm:t>
    </dgm:pt>
    <dgm:pt modelId="{C189716D-6B9F-40D2-9EAB-E28578384C8C}" type="parTrans" cxnId="{DC7770EC-998B-485D-87BD-87A14C47A76B}">
      <dgm:prSet/>
      <dgm:spPr/>
      <dgm:t>
        <a:bodyPr/>
        <a:lstStyle/>
        <a:p>
          <a:endParaRPr lang="en-IN"/>
        </a:p>
      </dgm:t>
    </dgm:pt>
    <dgm:pt modelId="{F6DF23F5-C38F-4FBE-85E3-924E1EBD07CD}" type="sibTrans" cxnId="{DC7770EC-998B-485D-87BD-87A14C47A76B}">
      <dgm:prSet/>
      <dgm:spPr/>
      <dgm:t>
        <a:bodyPr/>
        <a:lstStyle/>
        <a:p>
          <a:endParaRPr lang="en-IN"/>
        </a:p>
      </dgm:t>
    </dgm:pt>
    <dgm:pt modelId="{F6B425FE-2FCE-4689-A121-EFE02FA4316D}">
      <dgm:prSet/>
      <dgm:spPr/>
      <dgm:t>
        <a:bodyPr/>
        <a:lstStyle/>
        <a:p>
          <a:pPr rtl="0"/>
          <a:r>
            <a:rPr lang="en-IN" b="0" i="0" baseline="0"/>
            <a:t>In hibernate framework, we provide all the database information hibernate.cfg.xml file.</a:t>
          </a:r>
          <a:endParaRPr lang="en-IN"/>
        </a:p>
      </dgm:t>
    </dgm:pt>
    <dgm:pt modelId="{084B9B37-85B2-4423-80A2-3C4152E23E16}" type="parTrans" cxnId="{CC6DDE85-3DE5-49B5-AF5D-3656D983E281}">
      <dgm:prSet/>
      <dgm:spPr/>
      <dgm:t>
        <a:bodyPr/>
        <a:lstStyle/>
        <a:p>
          <a:endParaRPr lang="en-IN"/>
        </a:p>
      </dgm:t>
    </dgm:pt>
    <dgm:pt modelId="{6B0986DD-4B19-4876-9BE9-781B2AC1595F}" type="sibTrans" cxnId="{CC6DDE85-3DE5-49B5-AF5D-3656D983E281}">
      <dgm:prSet/>
      <dgm:spPr/>
      <dgm:t>
        <a:bodyPr/>
        <a:lstStyle/>
        <a:p>
          <a:endParaRPr lang="en-IN"/>
        </a:p>
      </dgm:t>
    </dgm:pt>
    <dgm:pt modelId="{DCE3CD95-0E49-47A4-9E1B-4B1BAB87F82D}">
      <dgm:prSet/>
      <dgm:spPr/>
      <dgm:t>
        <a:bodyPr/>
        <a:lstStyle/>
        <a:p>
          <a:pPr rtl="0"/>
          <a:r>
            <a:rPr lang="en-IN" b="0" i="0" baseline="0"/>
            <a:t>But if we are going to integrate the hibernate application with spring, we don't need to create the hibernate.cfg.xml file. </a:t>
          </a:r>
          <a:endParaRPr lang="en-IN"/>
        </a:p>
      </dgm:t>
    </dgm:pt>
    <dgm:pt modelId="{71F226D8-9D08-4413-9244-A816809C837F}" type="parTrans" cxnId="{482B36EE-E0B8-4779-8061-31C7C6A7F454}">
      <dgm:prSet/>
      <dgm:spPr/>
      <dgm:t>
        <a:bodyPr/>
        <a:lstStyle/>
        <a:p>
          <a:endParaRPr lang="en-IN"/>
        </a:p>
      </dgm:t>
    </dgm:pt>
    <dgm:pt modelId="{609B7A45-9AF0-42E1-8BD3-2CBB9EE4F233}" type="sibTrans" cxnId="{482B36EE-E0B8-4779-8061-31C7C6A7F454}">
      <dgm:prSet/>
      <dgm:spPr/>
      <dgm:t>
        <a:bodyPr/>
        <a:lstStyle/>
        <a:p>
          <a:endParaRPr lang="en-IN"/>
        </a:p>
      </dgm:t>
    </dgm:pt>
    <dgm:pt modelId="{C79B5387-3CE6-4408-A608-90E005B6F3F9}">
      <dgm:prSet/>
      <dgm:spPr/>
      <dgm:t>
        <a:bodyPr/>
        <a:lstStyle/>
        <a:p>
          <a:pPr rtl="0"/>
          <a:r>
            <a:rPr lang="en-IN" b="0" i="0" baseline="0" dirty="0"/>
            <a:t>We can provide all the information in the applicationContext.xml file.</a:t>
          </a:r>
          <a:endParaRPr lang="en-IN" dirty="0"/>
        </a:p>
      </dgm:t>
    </dgm:pt>
    <dgm:pt modelId="{6BCF586C-7ED6-4A08-B675-9EC953B04892}" type="parTrans" cxnId="{5E841897-9184-4787-8386-586AEFFC4FEA}">
      <dgm:prSet/>
      <dgm:spPr/>
      <dgm:t>
        <a:bodyPr/>
        <a:lstStyle/>
        <a:p>
          <a:endParaRPr lang="en-IN"/>
        </a:p>
      </dgm:t>
    </dgm:pt>
    <dgm:pt modelId="{B9CE00FF-EEE0-45EB-8453-A015146EB5AE}" type="sibTrans" cxnId="{5E841897-9184-4787-8386-586AEFFC4FEA}">
      <dgm:prSet/>
      <dgm:spPr/>
      <dgm:t>
        <a:bodyPr/>
        <a:lstStyle/>
        <a:p>
          <a:endParaRPr lang="en-IN"/>
        </a:p>
      </dgm:t>
    </dgm:pt>
    <dgm:pt modelId="{0A9226D9-9F42-4386-B272-0AD829FADF9E}" type="pres">
      <dgm:prSet presAssocID="{74418696-57E0-47BB-A9AA-AB303A82284B}" presName="Name0" presStyleCnt="0">
        <dgm:presLayoutVars>
          <dgm:chMax val="7"/>
          <dgm:dir/>
          <dgm:animLvl val="lvl"/>
          <dgm:resizeHandles val="exact"/>
        </dgm:presLayoutVars>
      </dgm:prSet>
      <dgm:spPr/>
    </dgm:pt>
    <dgm:pt modelId="{CCC8AA52-E57F-44D5-A438-9510B71BB71A}" type="pres">
      <dgm:prSet presAssocID="{BE1ACCFE-7716-4599-8711-04986CEFD36B}" presName="circle1" presStyleLbl="node1" presStyleIdx="0" presStyleCnt="4"/>
      <dgm:spPr/>
    </dgm:pt>
    <dgm:pt modelId="{F8CCC96C-A8AB-4A44-92FF-9295617C4E70}" type="pres">
      <dgm:prSet presAssocID="{BE1ACCFE-7716-4599-8711-04986CEFD36B}" presName="space" presStyleCnt="0"/>
      <dgm:spPr/>
    </dgm:pt>
    <dgm:pt modelId="{5AB3A575-4FA6-48B6-864B-E915F2B22C13}" type="pres">
      <dgm:prSet presAssocID="{BE1ACCFE-7716-4599-8711-04986CEFD36B}" presName="rect1" presStyleLbl="alignAcc1" presStyleIdx="0" presStyleCnt="4"/>
      <dgm:spPr/>
    </dgm:pt>
    <dgm:pt modelId="{558BD3A6-D377-42A5-871B-BC312ADF360B}" type="pres">
      <dgm:prSet presAssocID="{F6B425FE-2FCE-4689-A121-EFE02FA4316D}" presName="vertSpace2" presStyleLbl="node1" presStyleIdx="0" presStyleCnt="4"/>
      <dgm:spPr/>
    </dgm:pt>
    <dgm:pt modelId="{28710576-CBB7-4B9A-B4B1-5E846DE96257}" type="pres">
      <dgm:prSet presAssocID="{F6B425FE-2FCE-4689-A121-EFE02FA4316D}" presName="circle2" presStyleLbl="node1" presStyleIdx="1" presStyleCnt="4"/>
      <dgm:spPr/>
    </dgm:pt>
    <dgm:pt modelId="{C5F0ACEA-804F-4FB6-BC8C-BEAA24B52B21}" type="pres">
      <dgm:prSet presAssocID="{F6B425FE-2FCE-4689-A121-EFE02FA4316D}" presName="rect2" presStyleLbl="alignAcc1" presStyleIdx="1" presStyleCnt="4"/>
      <dgm:spPr/>
    </dgm:pt>
    <dgm:pt modelId="{6B4A68D3-233C-4073-B94C-8633D90FE5AF}" type="pres">
      <dgm:prSet presAssocID="{DCE3CD95-0E49-47A4-9E1B-4B1BAB87F82D}" presName="vertSpace3" presStyleLbl="node1" presStyleIdx="1" presStyleCnt="4"/>
      <dgm:spPr/>
    </dgm:pt>
    <dgm:pt modelId="{06A8E464-0EE3-494C-8C81-CFC9431F412B}" type="pres">
      <dgm:prSet presAssocID="{DCE3CD95-0E49-47A4-9E1B-4B1BAB87F82D}" presName="circle3" presStyleLbl="node1" presStyleIdx="2" presStyleCnt="4"/>
      <dgm:spPr/>
    </dgm:pt>
    <dgm:pt modelId="{B1AAC784-B673-4F49-9410-BD7B651379A9}" type="pres">
      <dgm:prSet presAssocID="{DCE3CD95-0E49-47A4-9E1B-4B1BAB87F82D}" presName="rect3" presStyleLbl="alignAcc1" presStyleIdx="2" presStyleCnt="4"/>
      <dgm:spPr/>
    </dgm:pt>
    <dgm:pt modelId="{464B9785-A481-489A-83D5-7DE4F887C8EA}" type="pres">
      <dgm:prSet presAssocID="{C79B5387-3CE6-4408-A608-90E005B6F3F9}" presName="vertSpace4" presStyleLbl="node1" presStyleIdx="2" presStyleCnt="4"/>
      <dgm:spPr/>
    </dgm:pt>
    <dgm:pt modelId="{31234B23-3450-4E7D-9A56-C6F40B8B44A2}" type="pres">
      <dgm:prSet presAssocID="{C79B5387-3CE6-4408-A608-90E005B6F3F9}" presName="circle4" presStyleLbl="node1" presStyleIdx="3" presStyleCnt="4"/>
      <dgm:spPr/>
    </dgm:pt>
    <dgm:pt modelId="{5C4A8F52-C6EE-44D6-983E-8DB7E8329665}" type="pres">
      <dgm:prSet presAssocID="{C79B5387-3CE6-4408-A608-90E005B6F3F9}" presName="rect4" presStyleLbl="alignAcc1" presStyleIdx="3" presStyleCnt="4"/>
      <dgm:spPr/>
    </dgm:pt>
    <dgm:pt modelId="{9ED452A3-1AE2-4200-9771-4A044028CA4E}" type="pres">
      <dgm:prSet presAssocID="{BE1ACCFE-7716-4599-8711-04986CEFD36B}" presName="rect1ParTxNoCh" presStyleLbl="alignAcc1" presStyleIdx="3" presStyleCnt="4">
        <dgm:presLayoutVars>
          <dgm:chMax val="1"/>
          <dgm:bulletEnabled val="1"/>
        </dgm:presLayoutVars>
      </dgm:prSet>
      <dgm:spPr/>
    </dgm:pt>
    <dgm:pt modelId="{F15D53B4-0645-4238-9FFE-CBDED473B96A}" type="pres">
      <dgm:prSet presAssocID="{F6B425FE-2FCE-4689-A121-EFE02FA4316D}" presName="rect2ParTxNoCh" presStyleLbl="alignAcc1" presStyleIdx="3" presStyleCnt="4">
        <dgm:presLayoutVars>
          <dgm:chMax val="1"/>
          <dgm:bulletEnabled val="1"/>
        </dgm:presLayoutVars>
      </dgm:prSet>
      <dgm:spPr/>
    </dgm:pt>
    <dgm:pt modelId="{36432BE9-E28A-49FB-B6AD-BB7B52F7C97B}" type="pres">
      <dgm:prSet presAssocID="{DCE3CD95-0E49-47A4-9E1B-4B1BAB87F82D}" presName="rect3ParTxNoCh" presStyleLbl="alignAcc1" presStyleIdx="3" presStyleCnt="4">
        <dgm:presLayoutVars>
          <dgm:chMax val="1"/>
          <dgm:bulletEnabled val="1"/>
        </dgm:presLayoutVars>
      </dgm:prSet>
      <dgm:spPr/>
    </dgm:pt>
    <dgm:pt modelId="{4EF819FE-B6A3-4166-A37E-BD990C58CDBE}" type="pres">
      <dgm:prSet presAssocID="{C79B5387-3CE6-4408-A608-90E005B6F3F9}" presName="rect4ParTxNoCh" presStyleLbl="alignAcc1" presStyleIdx="3" presStyleCnt="4">
        <dgm:presLayoutVars>
          <dgm:chMax val="1"/>
          <dgm:bulletEnabled val="1"/>
        </dgm:presLayoutVars>
      </dgm:prSet>
      <dgm:spPr/>
    </dgm:pt>
  </dgm:ptLst>
  <dgm:cxnLst>
    <dgm:cxn modelId="{42D7C404-29A2-4BBB-8F8D-A9DB009C27CD}" type="presOf" srcId="{C79B5387-3CE6-4408-A608-90E005B6F3F9}" destId="{5C4A8F52-C6EE-44D6-983E-8DB7E8329665}" srcOrd="0" destOrd="0" presId="urn:microsoft.com/office/officeart/2005/8/layout/target3"/>
    <dgm:cxn modelId="{2B994530-C5F2-4394-8B18-C9A34A00BA94}" type="presOf" srcId="{BE1ACCFE-7716-4599-8711-04986CEFD36B}" destId="{5AB3A575-4FA6-48B6-864B-E915F2B22C13}" srcOrd="0" destOrd="0" presId="urn:microsoft.com/office/officeart/2005/8/layout/target3"/>
    <dgm:cxn modelId="{30807164-6C60-4D86-9BEC-59A2302B9377}" type="presOf" srcId="{C79B5387-3CE6-4408-A608-90E005B6F3F9}" destId="{4EF819FE-B6A3-4166-A37E-BD990C58CDBE}" srcOrd="1" destOrd="0" presId="urn:microsoft.com/office/officeart/2005/8/layout/target3"/>
    <dgm:cxn modelId="{08FEA074-2C12-47CF-B881-E30373A8DB76}" type="presOf" srcId="{F6B425FE-2FCE-4689-A121-EFE02FA4316D}" destId="{C5F0ACEA-804F-4FB6-BC8C-BEAA24B52B21}" srcOrd="0" destOrd="0" presId="urn:microsoft.com/office/officeart/2005/8/layout/target3"/>
    <dgm:cxn modelId="{16D3D755-2483-42B7-A854-787D6F96BB4C}" type="presOf" srcId="{DCE3CD95-0E49-47A4-9E1B-4B1BAB87F82D}" destId="{36432BE9-E28A-49FB-B6AD-BB7B52F7C97B}" srcOrd="1" destOrd="0" presId="urn:microsoft.com/office/officeart/2005/8/layout/target3"/>
    <dgm:cxn modelId="{CC6DDE85-3DE5-49B5-AF5D-3656D983E281}" srcId="{74418696-57E0-47BB-A9AA-AB303A82284B}" destId="{F6B425FE-2FCE-4689-A121-EFE02FA4316D}" srcOrd="1" destOrd="0" parTransId="{084B9B37-85B2-4423-80A2-3C4152E23E16}" sibTransId="{6B0986DD-4B19-4876-9BE9-781B2AC1595F}"/>
    <dgm:cxn modelId="{5E841897-9184-4787-8386-586AEFFC4FEA}" srcId="{74418696-57E0-47BB-A9AA-AB303A82284B}" destId="{C79B5387-3CE6-4408-A608-90E005B6F3F9}" srcOrd="3" destOrd="0" parTransId="{6BCF586C-7ED6-4A08-B675-9EC953B04892}" sibTransId="{B9CE00FF-EEE0-45EB-8453-A015146EB5AE}"/>
    <dgm:cxn modelId="{2A415DA0-B959-4458-891F-0DAF38768AA6}" type="presOf" srcId="{74418696-57E0-47BB-A9AA-AB303A82284B}" destId="{0A9226D9-9F42-4386-B272-0AD829FADF9E}" srcOrd="0" destOrd="0" presId="urn:microsoft.com/office/officeart/2005/8/layout/target3"/>
    <dgm:cxn modelId="{DC7770EC-998B-485D-87BD-87A14C47A76B}" srcId="{74418696-57E0-47BB-A9AA-AB303A82284B}" destId="{BE1ACCFE-7716-4599-8711-04986CEFD36B}" srcOrd="0" destOrd="0" parTransId="{C189716D-6B9F-40D2-9EAB-E28578384C8C}" sibTransId="{F6DF23F5-C38F-4FBE-85E3-924E1EBD07CD}"/>
    <dgm:cxn modelId="{482B36EE-E0B8-4779-8061-31C7C6A7F454}" srcId="{74418696-57E0-47BB-A9AA-AB303A82284B}" destId="{DCE3CD95-0E49-47A4-9E1B-4B1BAB87F82D}" srcOrd="2" destOrd="0" parTransId="{71F226D8-9D08-4413-9244-A816809C837F}" sibTransId="{609B7A45-9AF0-42E1-8BD3-2CBB9EE4F233}"/>
    <dgm:cxn modelId="{486E6DFC-C8AE-4E62-8463-A37B00E268FE}" type="presOf" srcId="{F6B425FE-2FCE-4689-A121-EFE02FA4316D}" destId="{F15D53B4-0645-4238-9FFE-CBDED473B96A}" srcOrd="1" destOrd="0" presId="urn:microsoft.com/office/officeart/2005/8/layout/target3"/>
    <dgm:cxn modelId="{8DA951FD-FD13-4DDF-B2F7-43A967C58AE7}" type="presOf" srcId="{BE1ACCFE-7716-4599-8711-04986CEFD36B}" destId="{9ED452A3-1AE2-4200-9771-4A044028CA4E}" srcOrd="1" destOrd="0" presId="urn:microsoft.com/office/officeart/2005/8/layout/target3"/>
    <dgm:cxn modelId="{7C30C3FE-D4B8-4B15-A257-98A7142D63C9}" type="presOf" srcId="{DCE3CD95-0E49-47A4-9E1B-4B1BAB87F82D}" destId="{B1AAC784-B673-4F49-9410-BD7B651379A9}" srcOrd="0" destOrd="0" presId="urn:microsoft.com/office/officeart/2005/8/layout/target3"/>
    <dgm:cxn modelId="{CAAC3580-3D48-4D88-A0F5-16CBBA08501D}" type="presParOf" srcId="{0A9226D9-9F42-4386-B272-0AD829FADF9E}" destId="{CCC8AA52-E57F-44D5-A438-9510B71BB71A}" srcOrd="0" destOrd="0" presId="urn:microsoft.com/office/officeart/2005/8/layout/target3"/>
    <dgm:cxn modelId="{D94BF218-50C9-4D95-BC36-61E34F3D9B62}" type="presParOf" srcId="{0A9226D9-9F42-4386-B272-0AD829FADF9E}" destId="{F8CCC96C-A8AB-4A44-92FF-9295617C4E70}" srcOrd="1" destOrd="0" presId="urn:microsoft.com/office/officeart/2005/8/layout/target3"/>
    <dgm:cxn modelId="{EB04D62C-37FD-4A35-A5ED-1CF33D252D17}" type="presParOf" srcId="{0A9226D9-9F42-4386-B272-0AD829FADF9E}" destId="{5AB3A575-4FA6-48B6-864B-E915F2B22C13}" srcOrd="2" destOrd="0" presId="urn:microsoft.com/office/officeart/2005/8/layout/target3"/>
    <dgm:cxn modelId="{5793773A-E926-4642-B406-791410569535}" type="presParOf" srcId="{0A9226D9-9F42-4386-B272-0AD829FADF9E}" destId="{558BD3A6-D377-42A5-871B-BC312ADF360B}" srcOrd="3" destOrd="0" presId="urn:microsoft.com/office/officeart/2005/8/layout/target3"/>
    <dgm:cxn modelId="{4A20AF86-2DB5-4830-85A5-1C9596D8F2F8}" type="presParOf" srcId="{0A9226D9-9F42-4386-B272-0AD829FADF9E}" destId="{28710576-CBB7-4B9A-B4B1-5E846DE96257}" srcOrd="4" destOrd="0" presId="urn:microsoft.com/office/officeart/2005/8/layout/target3"/>
    <dgm:cxn modelId="{B5C4CDE0-0158-4563-814E-601F2AEBB21C}" type="presParOf" srcId="{0A9226D9-9F42-4386-B272-0AD829FADF9E}" destId="{C5F0ACEA-804F-4FB6-BC8C-BEAA24B52B21}" srcOrd="5" destOrd="0" presId="urn:microsoft.com/office/officeart/2005/8/layout/target3"/>
    <dgm:cxn modelId="{7A2B71B9-988B-403E-B308-6DE4B471E9E4}" type="presParOf" srcId="{0A9226D9-9F42-4386-B272-0AD829FADF9E}" destId="{6B4A68D3-233C-4073-B94C-8633D90FE5AF}" srcOrd="6" destOrd="0" presId="urn:microsoft.com/office/officeart/2005/8/layout/target3"/>
    <dgm:cxn modelId="{032A32D4-8239-4B2F-84AD-892A5949CFDE}" type="presParOf" srcId="{0A9226D9-9F42-4386-B272-0AD829FADF9E}" destId="{06A8E464-0EE3-494C-8C81-CFC9431F412B}" srcOrd="7" destOrd="0" presId="urn:microsoft.com/office/officeart/2005/8/layout/target3"/>
    <dgm:cxn modelId="{3F09A7BA-CE7E-4D4D-B889-C66B6B962F62}" type="presParOf" srcId="{0A9226D9-9F42-4386-B272-0AD829FADF9E}" destId="{B1AAC784-B673-4F49-9410-BD7B651379A9}" srcOrd="8" destOrd="0" presId="urn:microsoft.com/office/officeart/2005/8/layout/target3"/>
    <dgm:cxn modelId="{A1F958C7-A21D-46F7-86C0-9E7638D69931}" type="presParOf" srcId="{0A9226D9-9F42-4386-B272-0AD829FADF9E}" destId="{464B9785-A481-489A-83D5-7DE4F887C8EA}" srcOrd="9" destOrd="0" presId="urn:microsoft.com/office/officeart/2005/8/layout/target3"/>
    <dgm:cxn modelId="{52DC7F7E-7FE0-41C9-8972-E7055EA0C718}" type="presParOf" srcId="{0A9226D9-9F42-4386-B272-0AD829FADF9E}" destId="{31234B23-3450-4E7D-9A56-C6F40B8B44A2}" srcOrd="10" destOrd="0" presId="urn:microsoft.com/office/officeart/2005/8/layout/target3"/>
    <dgm:cxn modelId="{2FFD4BE5-82FC-4792-9AA0-577B1FC380A3}" type="presParOf" srcId="{0A9226D9-9F42-4386-B272-0AD829FADF9E}" destId="{5C4A8F52-C6EE-44D6-983E-8DB7E8329665}" srcOrd="11" destOrd="0" presId="urn:microsoft.com/office/officeart/2005/8/layout/target3"/>
    <dgm:cxn modelId="{57496A6D-A2AD-4A2C-8C9F-E87F47EF96E7}" type="presParOf" srcId="{0A9226D9-9F42-4386-B272-0AD829FADF9E}" destId="{9ED452A3-1AE2-4200-9771-4A044028CA4E}" srcOrd="12" destOrd="0" presId="urn:microsoft.com/office/officeart/2005/8/layout/target3"/>
    <dgm:cxn modelId="{68302872-A27C-454F-A542-A95430EB4586}" type="presParOf" srcId="{0A9226D9-9F42-4386-B272-0AD829FADF9E}" destId="{F15D53B4-0645-4238-9FFE-CBDED473B96A}" srcOrd="13" destOrd="0" presId="urn:microsoft.com/office/officeart/2005/8/layout/target3"/>
    <dgm:cxn modelId="{B39C502C-45C1-435B-A976-457BCAA88257}" type="presParOf" srcId="{0A9226D9-9F42-4386-B272-0AD829FADF9E}" destId="{36432BE9-E28A-49FB-B6AD-BB7B52F7C97B}" srcOrd="14" destOrd="0" presId="urn:microsoft.com/office/officeart/2005/8/layout/target3"/>
    <dgm:cxn modelId="{ABAC5038-771A-4258-B8D3-4B7F54BCD4B1}" type="presParOf" srcId="{0A9226D9-9F42-4386-B272-0AD829FADF9E}" destId="{4EF819FE-B6A3-4166-A37E-BD990C58CDBE}"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CA1F38A-17DE-4F99-BB01-D18C51A97E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B2E875B-566E-4265-92E9-0BCEDBD54104}">
      <dgm:prSet/>
      <dgm:spPr/>
      <dgm:t>
        <a:bodyPr/>
        <a:lstStyle/>
        <a:p>
          <a:pPr rtl="0"/>
          <a:r>
            <a:rPr lang="en-IN" b="0" i="0" baseline="0"/>
            <a:t>Spring Data JPA API provides JpaTemplate class to integrate spring application with JPA.</a:t>
          </a:r>
          <a:endParaRPr lang="en-IN"/>
        </a:p>
      </dgm:t>
    </dgm:pt>
    <dgm:pt modelId="{2899124C-B767-41B9-BFC5-59B24E260A81}" type="parTrans" cxnId="{9CFF8C7E-7B86-4C7D-B5A7-D71D01F9C775}">
      <dgm:prSet/>
      <dgm:spPr/>
      <dgm:t>
        <a:bodyPr/>
        <a:lstStyle/>
        <a:p>
          <a:endParaRPr lang="en-IN"/>
        </a:p>
      </dgm:t>
    </dgm:pt>
    <dgm:pt modelId="{3DBB6658-CA47-469F-BA8E-B243BE83E5D2}" type="sibTrans" cxnId="{9CFF8C7E-7B86-4C7D-B5A7-D71D01F9C775}">
      <dgm:prSet/>
      <dgm:spPr/>
      <dgm:t>
        <a:bodyPr/>
        <a:lstStyle/>
        <a:p>
          <a:endParaRPr lang="en-IN"/>
        </a:p>
      </dgm:t>
    </dgm:pt>
    <dgm:pt modelId="{67F1ADE3-A194-4FAA-845F-7A1092C51D6F}">
      <dgm:prSet/>
      <dgm:spPr/>
      <dgm:t>
        <a:bodyPr/>
        <a:lstStyle/>
        <a:p>
          <a:pPr rtl="0"/>
          <a:r>
            <a:rPr lang="en-IN" b="0" i="0" baseline="0"/>
            <a:t>JPA (Java Persistent API) is the sun specification for persisting objects in the enterprise application. </a:t>
          </a:r>
          <a:endParaRPr lang="en-IN"/>
        </a:p>
      </dgm:t>
    </dgm:pt>
    <dgm:pt modelId="{CDE33E6A-26C2-4A09-AE34-9FCFBD440CB6}" type="parTrans" cxnId="{D19A8ADA-0750-46FC-B8D4-EE88C51C70DB}">
      <dgm:prSet/>
      <dgm:spPr/>
      <dgm:t>
        <a:bodyPr/>
        <a:lstStyle/>
        <a:p>
          <a:endParaRPr lang="en-IN"/>
        </a:p>
      </dgm:t>
    </dgm:pt>
    <dgm:pt modelId="{B3736A15-DDEF-48D8-A8D5-B4BD451B15FB}" type="sibTrans" cxnId="{D19A8ADA-0750-46FC-B8D4-EE88C51C70DB}">
      <dgm:prSet/>
      <dgm:spPr/>
      <dgm:t>
        <a:bodyPr/>
        <a:lstStyle/>
        <a:p>
          <a:endParaRPr lang="en-IN"/>
        </a:p>
      </dgm:t>
    </dgm:pt>
    <dgm:pt modelId="{DBE19F35-09F3-4256-A423-8CBCD9AB5E8E}">
      <dgm:prSet/>
      <dgm:spPr/>
      <dgm:t>
        <a:bodyPr/>
        <a:lstStyle/>
        <a:p>
          <a:pPr rtl="0"/>
          <a:r>
            <a:rPr lang="en-IN" b="0" i="0" baseline="0"/>
            <a:t>It is currently used as the replacement for complex entity beans.</a:t>
          </a:r>
          <a:endParaRPr lang="en-IN"/>
        </a:p>
      </dgm:t>
    </dgm:pt>
    <dgm:pt modelId="{4E149ECC-BE3E-4184-9A16-A5AB41587F45}" type="parTrans" cxnId="{893AAC34-A27B-4DBB-81B6-7C30C847ED55}">
      <dgm:prSet/>
      <dgm:spPr/>
      <dgm:t>
        <a:bodyPr/>
        <a:lstStyle/>
        <a:p>
          <a:endParaRPr lang="en-IN"/>
        </a:p>
      </dgm:t>
    </dgm:pt>
    <dgm:pt modelId="{AC5E3A60-470B-40CD-BECC-161F5CF281AB}" type="sibTrans" cxnId="{893AAC34-A27B-4DBB-81B6-7C30C847ED55}">
      <dgm:prSet/>
      <dgm:spPr/>
      <dgm:t>
        <a:bodyPr/>
        <a:lstStyle/>
        <a:p>
          <a:endParaRPr lang="en-IN"/>
        </a:p>
      </dgm:t>
    </dgm:pt>
    <dgm:pt modelId="{EBB57486-7A70-4641-901F-281B20C8F1BC}">
      <dgm:prSet/>
      <dgm:spPr/>
      <dgm:t>
        <a:bodyPr/>
        <a:lstStyle/>
        <a:p>
          <a:pPr rtl="0"/>
          <a:r>
            <a:rPr lang="en-IN" b="0" i="0" baseline="0"/>
            <a:t>It is basically used to integrate Hibernate with Spring</a:t>
          </a:r>
          <a:endParaRPr lang="en-IN"/>
        </a:p>
      </dgm:t>
    </dgm:pt>
    <dgm:pt modelId="{B950FCD6-71A5-447D-8D03-50DAAFE31D32}" type="parTrans" cxnId="{F9B65310-1741-4DF2-BB6E-10CDB2056187}">
      <dgm:prSet/>
      <dgm:spPr/>
      <dgm:t>
        <a:bodyPr/>
        <a:lstStyle/>
        <a:p>
          <a:endParaRPr lang="en-IN"/>
        </a:p>
      </dgm:t>
    </dgm:pt>
    <dgm:pt modelId="{E1F0E6A4-5FD2-4846-B9C7-73BC000115DB}" type="sibTrans" cxnId="{F9B65310-1741-4DF2-BB6E-10CDB2056187}">
      <dgm:prSet/>
      <dgm:spPr/>
      <dgm:t>
        <a:bodyPr/>
        <a:lstStyle/>
        <a:p>
          <a:endParaRPr lang="en-IN"/>
        </a:p>
      </dgm:t>
    </dgm:pt>
    <dgm:pt modelId="{D185923C-88AD-447B-8683-55673C6AAED1}" type="pres">
      <dgm:prSet presAssocID="{2CA1F38A-17DE-4F99-BB01-D18C51A97EAA}" presName="linear" presStyleCnt="0">
        <dgm:presLayoutVars>
          <dgm:animLvl val="lvl"/>
          <dgm:resizeHandles val="exact"/>
        </dgm:presLayoutVars>
      </dgm:prSet>
      <dgm:spPr/>
    </dgm:pt>
    <dgm:pt modelId="{31E5FC23-5A2B-49EB-89F9-FF65A4F58B54}" type="pres">
      <dgm:prSet presAssocID="{AB2E875B-566E-4265-92E9-0BCEDBD54104}" presName="parentText" presStyleLbl="node1" presStyleIdx="0" presStyleCnt="4">
        <dgm:presLayoutVars>
          <dgm:chMax val="0"/>
          <dgm:bulletEnabled val="1"/>
        </dgm:presLayoutVars>
      </dgm:prSet>
      <dgm:spPr/>
    </dgm:pt>
    <dgm:pt modelId="{C4188AAC-69DF-4919-91C1-7624E6C87589}" type="pres">
      <dgm:prSet presAssocID="{3DBB6658-CA47-469F-BA8E-B243BE83E5D2}" presName="spacer" presStyleCnt="0"/>
      <dgm:spPr/>
    </dgm:pt>
    <dgm:pt modelId="{084F1C28-911A-4A19-9DC8-D087391DE0C9}" type="pres">
      <dgm:prSet presAssocID="{67F1ADE3-A194-4FAA-845F-7A1092C51D6F}" presName="parentText" presStyleLbl="node1" presStyleIdx="1" presStyleCnt="4">
        <dgm:presLayoutVars>
          <dgm:chMax val="0"/>
          <dgm:bulletEnabled val="1"/>
        </dgm:presLayoutVars>
      </dgm:prSet>
      <dgm:spPr/>
    </dgm:pt>
    <dgm:pt modelId="{0AC4F9A1-397A-4619-900A-FFB35398B343}" type="pres">
      <dgm:prSet presAssocID="{B3736A15-DDEF-48D8-A8D5-B4BD451B15FB}" presName="spacer" presStyleCnt="0"/>
      <dgm:spPr/>
    </dgm:pt>
    <dgm:pt modelId="{0A068E48-C7AD-4BC6-BD70-87A24566B447}" type="pres">
      <dgm:prSet presAssocID="{DBE19F35-09F3-4256-A423-8CBCD9AB5E8E}" presName="parentText" presStyleLbl="node1" presStyleIdx="2" presStyleCnt="4">
        <dgm:presLayoutVars>
          <dgm:chMax val="0"/>
          <dgm:bulletEnabled val="1"/>
        </dgm:presLayoutVars>
      </dgm:prSet>
      <dgm:spPr/>
    </dgm:pt>
    <dgm:pt modelId="{82757D48-02FD-4C5C-BB08-AB719E66C1C9}" type="pres">
      <dgm:prSet presAssocID="{AC5E3A60-470B-40CD-BECC-161F5CF281AB}" presName="spacer" presStyleCnt="0"/>
      <dgm:spPr/>
    </dgm:pt>
    <dgm:pt modelId="{B76AE647-908C-432B-9958-FCA84AE251BA}" type="pres">
      <dgm:prSet presAssocID="{EBB57486-7A70-4641-901F-281B20C8F1BC}" presName="parentText" presStyleLbl="node1" presStyleIdx="3" presStyleCnt="4">
        <dgm:presLayoutVars>
          <dgm:chMax val="0"/>
          <dgm:bulletEnabled val="1"/>
        </dgm:presLayoutVars>
      </dgm:prSet>
      <dgm:spPr/>
    </dgm:pt>
  </dgm:ptLst>
  <dgm:cxnLst>
    <dgm:cxn modelId="{675D030A-BC90-434D-BB28-D0C97E422D5D}" type="presOf" srcId="{AB2E875B-566E-4265-92E9-0BCEDBD54104}" destId="{31E5FC23-5A2B-49EB-89F9-FF65A4F58B54}" srcOrd="0" destOrd="0" presId="urn:microsoft.com/office/officeart/2005/8/layout/vList2"/>
    <dgm:cxn modelId="{8ADC7F0D-12E1-4938-AE0E-8787640378D3}" type="presOf" srcId="{2CA1F38A-17DE-4F99-BB01-D18C51A97EAA}" destId="{D185923C-88AD-447B-8683-55673C6AAED1}" srcOrd="0" destOrd="0" presId="urn:microsoft.com/office/officeart/2005/8/layout/vList2"/>
    <dgm:cxn modelId="{F9B65310-1741-4DF2-BB6E-10CDB2056187}" srcId="{2CA1F38A-17DE-4F99-BB01-D18C51A97EAA}" destId="{EBB57486-7A70-4641-901F-281B20C8F1BC}" srcOrd="3" destOrd="0" parTransId="{B950FCD6-71A5-447D-8D03-50DAAFE31D32}" sibTransId="{E1F0E6A4-5FD2-4846-B9C7-73BC000115DB}"/>
    <dgm:cxn modelId="{893AAC34-A27B-4DBB-81B6-7C30C847ED55}" srcId="{2CA1F38A-17DE-4F99-BB01-D18C51A97EAA}" destId="{DBE19F35-09F3-4256-A423-8CBCD9AB5E8E}" srcOrd="2" destOrd="0" parTransId="{4E149ECC-BE3E-4184-9A16-A5AB41587F45}" sibTransId="{AC5E3A60-470B-40CD-BECC-161F5CF281AB}"/>
    <dgm:cxn modelId="{3D6EB451-D8DF-41E1-83A5-4AB007D465FB}" type="presOf" srcId="{DBE19F35-09F3-4256-A423-8CBCD9AB5E8E}" destId="{0A068E48-C7AD-4BC6-BD70-87A24566B447}" srcOrd="0" destOrd="0" presId="urn:microsoft.com/office/officeart/2005/8/layout/vList2"/>
    <dgm:cxn modelId="{9CFF8C7E-7B86-4C7D-B5A7-D71D01F9C775}" srcId="{2CA1F38A-17DE-4F99-BB01-D18C51A97EAA}" destId="{AB2E875B-566E-4265-92E9-0BCEDBD54104}" srcOrd="0" destOrd="0" parTransId="{2899124C-B767-41B9-BFC5-59B24E260A81}" sibTransId="{3DBB6658-CA47-469F-BA8E-B243BE83E5D2}"/>
    <dgm:cxn modelId="{33C8CC91-CC39-43B1-A0D8-CA85347BB785}" type="presOf" srcId="{67F1ADE3-A194-4FAA-845F-7A1092C51D6F}" destId="{084F1C28-911A-4A19-9DC8-D087391DE0C9}" srcOrd="0" destOrd="0" presId="urn:microsoft.com/office/officeart/2005/8/layout/vList2"/>
    <dgm:cxn modelId="{8EC7B2AD-64AB-4F92-872B-77CD98BB18E2}" type="presOf" srcId="{EBB57486-7A70-4641-901F-281B20C8F1BC}" destId="{B76AE647-908C-432B-9958-FCA84AE251BA}" srcOrd="0" destOrd="0" presId="urn:microsoft.com/office/officeart/2005/8/layout/vList2"/>
    <dgm:cxn modelId="{D19A8ADA-0750-46FC-B8D4-EE88C51C70DB}" srcId="{2CA1F38A-17DE-4F99-BB01-D18C51A97EAA}" destId="{67F1ADE3-A194-4FAA-845F-7A1092C51D6F}" srcOrd="1" destOrd="0" parTransId="{CDE33E6A-26C2-4A09-AE34-9FCFBD440CB6}" sibTransId="{B3736A15-DDEF-48D8-A8D5-B4BD451B15FB}"/>
    <dgm:cxn modelId="{A5636FE7-3C5B-498B-9B88-8EF453F7F3C8}" type="presParOf" srcId="{D185923C-88AD-447B-8683-55673C6AAED1}" destId="{31E5FC23-5A2B-49EB-89F9-FF65A4F58B54}" srcOrd="0" destOrd="0" presId="urn:microsoft.com/office/officeart/2005/8/layout/vList2"/>
    <dgm:cxn modelId="{5A8A8D7C-F634-488E-9D94-F58AC596C47B}" type="presParOf" srcId="{D185923C-88AD-447B-8683-55673C6AAED1}" destId="{C4188AAC-69DF-4919-91C1-7624E6C87589}" srcOrd="1" destOrd="0" presId="urn:microsoft.com/office/officeart/2005/8/layout/vList2"/>
    <dgm:cxn modelId="{567ADFD5-0431-4A68-92EF-B84599411CEB}" type="presParOf" srcId="{D185923C-88AD-447B-8683-55673C6AAED1}" destId="{084F1C28-911A-4A19-9DC8-D087391DE0C9}" srcOrd="2" destOrd="0" presId="urn:microsoft.com/office/officeart/2005/8/layout/vList2"/>
    <dgm:cxn modelId="{46D3D6F2-7D54-484B-A333-A91F9841821E}" type="presParOf" srcId="{D185923C-88AD-447B-8683-55673C6AAED1}" destId="{0AC4F9A1-397A-4619-900A-FFB35398B343}" srcOrd="3" destOrd="0" presId="urn:microsoft.com/office/officeart/2005/8/layout/vList2"/>
    <dgm:cxn modelId="{81B6E250-300A-4386-9563-E8B1DDAE5BE8}" type="presParOf" srcId="{D185923C-88AD-447B-8683-55673C6AAED1}" destId="{0A068E48-C7AD-4BC6-BD70-87A24566B447}" srcOrd="4" destOrd="0" presId="urn:microsoft.com/office/officeart/2005/8/layout/vList2"/>
    <dgm:cxn modelId="{93F6C1CA-7967-4A06-A11D-86AEF4321D9C}" type="presParOf" srcId="{D185923C-88AD-447B-8683-55673C6AAED1}" destId="{82757D48-02FD-4C5C-BB08-AB719E66C1C9}" srcOrd="5" destOrd="0" presId="urn:microsoft.com/office/officeart/2005/8/layout/vList2"/>
    <dgm:cxn modelId="{60041D7C-F23A-4BC4-BDA9-94CA18822AC9}" type="presParOf" srcId="{D185923C-88AD-447B-8683-55673C6AAED1}" destId="{B76AE647-908C-432B-9958-FCA84AE251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C5B96F-1538-4013-B859-3766DC261076}"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n-IN"/>
        </a:p>
      </dgm:t>
    </dgm:pt>
    <dgm:pt modelId="{CEA55188-F907-430A-A1A4-A180AFDBAF30}">
      <dgm:prSet custT="1"/>
      <dgm:spPr/>
      <dgm:t>
        <a:bodyPr/>
        <a:lstStyle/>
        <a:p>
          <a:pPr rtl="0"/>
          <a:r>
            <a:rPr lang="en-IN" sz="2400" b="0" i="0" baseline="0" dirty="0"/>
            <a:t>The </a:t>
          </a:r>
          <a:r>
            <a:rPr lang="en-IN" sz="2400" b="0" i="0" baseline="0" dirty="0" err="1"/>
            <a:t>InternalResourceViewResolver</a:t>
          </a:r>
          <a:r>
            <a:rPr lang="en-IN" sz="2400" b="0" i="0" baseline="0" dirty="0"/>
            <a:t> class is used for the </a:t>
          </a:r>
          <a:r>
            <a:rPr lang="en-IN" sz="2400" b="0" i="0" baseline="0" dirty="0" err="1"/>
            <a:t>ViewResolver</a:t>
          </a:r>
          <a:r>
            <a:rPr lang="en-IN" sz="2400" b="0" i="0" baseline="0" dirty="0"/>
            <a:t>.</a:t>
          </a:r>
          <a:endParaRPr lang="en-IN" sz="2400" dirty="0"/>
        </a:p>
      </dgm:t>
    </dgm:pt>
    <dgm:pt modelId="{CCD4FE4E-B984-4EE4-B0AF-047706B6268C}" type="parTrans" cxnId="{5BD06A31-B44C-41E5-978F-769DA1CA8C04}">
      <dgm:prSet/>
      <dgm:spPr/>
      <dgm:t>
        <a:bodyPr/>
        <a:lstStyle/>
        <a:p>
          <a:endParaRPr lang="en-IN"/>
        </a:p>
      </dgm:t>
    </dgm:pt>
    <dgm:pt modelId="{58D6541A-390B-48B8-A0BE-A9F4DEA203A9}" type="sibTrans" cxnId="{5BD06A31-B44C-41E5-978F-769DA1CA8C04}">
      <dgm:prSet/>
      <dgm:spPr/>
      <dgm:t>
        <a:bodyPr/>
        <a:lstStyle/>
        <a:p>
          <a:endParaRPr lang="en-IN"/>
        </a:p>
      </dgm:t>
    </dgm:pt>
    <dgm:pt modelId="{4C08F496-C614-4071-8438-8527D8D1A707}">
      <dgm:prSet custT="1"/>
      <dgm:spPr/>
      <dgm:t>
        <a:bodyPr/>
        <a:lstStyle/>
        <a:p>
          <a:pPr rtl="0"/>
          <a:r>
            <a:rPr lang="en-IN" sz="2400" b="0" i="0" baseline="0" dirty="0"/>
            <a:t>The </a:t>
          </a:r>
          <a:r>
            <a:rPr lang="en-IN" sz="2400" b="0" i="0" baseline="0" dirty="0" err="1"/>
            <a:t>prefix+string</a:t>
          </a:r>
          <a:r>
            <a:rPr lang="en-IN" sz="2400" b="0" i="0" baseline="0" dirty="0"/>
            <a:t> returned by </a:t>
          </a:r>
          <a:r>
            <a:rPr lang="en-IN" sz="2400" b="0" i="0" baseline="0" dirty="0" err="1"/>
            <a:t>controller+suffix</a:t>
          </a:r>
          <a:r>
            <a:rPr lang="en-IN" sz="2400" b="0" i="0" baseline="0" dirty="0"/>
            <a:t> page will be invoked for the view component.</a:t>
          </a:r>
          <a:endParaRPr lang="en-IN" sz="2400" dirty="0"/>
        </a:p>
      </dgm:t>
    </dgm:pt>
    <dgm:pt modelId="{107CA544-6531-4B2A-B8D2-E746AD7AD9A0}" type="parTrans" cxnId="{0AF69729-57B2-4D3B-9436-D743515548E3}">
      <dgm:prSet/>
      <dgm:spPr/>
      <dgm:t>
        <a:bodyPr/>
        <a:lstStyle/>
        <a:p>
          <a:endParaRPr lang="en-IN"/>
        </a:p>
      </dgm:t>
    </dgm:pt>
    <dgm:pt modelId="{3A374F35-A45C-4C8D-86E1-046FB8166D0E}" type="sibTrans" cxnId="{0AF69729-57B2-4D3B-9436-D743515548E3}">
      <dgm:prSet/>
      <dgm:spPr/>
      <dgm:t>
        <a:bodyPr/>
        <a:lstStyle/>
        <a:p>
          <a:endParaRPr lang="en-IN"/>
        </a:p>
      </dgm:t>
    </dgm:pt>
    <dgm:pt modelId="{74257EA5-3467-4AE2-81B8-11393ADE6060}">
      <dgm:prSet custT="1"/>
      <dgm:spPr/>
      <dgm:t>
        <a:bodyPr/>
        <a:lstStyle/>
        <a:p>
          <a:pPr rtl="0"/>
          <a:r>
            <a:rPr lang="en-IN" sz="1800" b="0" i="0" baseline="0" dirty="0"/>
            <a:t>&lt;</a:t>
          </a:r>
          <a:r>
            <a:rPr lang="en-IN" sz="1800" b="0" i="0" baseline="0" dirty="0" err="1"/>
            <a:t>context:component-scan</a:t>
          </a:r>
          <a:r>
            <a:rPr lang="en-IN" sz="1800" b="0" i="0" baseline="0" dirty="0"/>
            <a:t>  base-package="</a:t>
          </a:r>
          <a:r>
            <a:rPr lang="en-IN" sz="1800" b="0" i="0" baseline="0" dirty="0" err="1"/>
            <a:t>com.rps</a:t>
          </a:r>
          <a:r>
            <a:rPr lang="en-IN" sz="1800" b="0" i="0" baseline="0" dirty="0"/>
            <a:t>" /&gt;  </a:t>
          </a:r>
        </a:p>
        <a:p>
          <a:pPr rtl="0"/>
          <a:r>
            <a:rPr lang="en-IN" sz="1800" b="0" i="0" baseline="0" dirty="0"/>
            <a:t>&lt;bean class="org.springframework.web.servlet.view.InternalResourceViewResolver"&gt;  &lt;property name="prefix" value="/WEB-INF/</a:t>
          </a:r>
          <a:r>
            <a:rPr lang="en-IN" sz="1800" b="0" i="0" baseline="0" dirty="0" err="1"/>
            <a:t>jsp</a:t>
          </a:r>
          <a:r>
            <a:rPr lang="en-IN" sz="1800" b="0" i="0" baseline="0" dirty="0"/>
            <a:t>/" /&gt;  </a:t>
          </a:r>
        </a:p>
        <a:p>
          <a:pPr rtl="0"/>
          <a:r>
            <a:rPr lang="en-IN" sz="1800" b="0" i="0" baseline="0" dirty="0"/>
            <a:t>&lt;property name="suffix" value=".</a:t>
          </a:r>
          <a:r>
            <a:rPr lang="en-IN" sz="1800" b="0" i="0" baseline="0" dirty="0" err="1"/>
            <a:t>jsp</a:t>
          </a:r>
          <a:r>
            <a:rPr lang="en-IN" sz="1800" b="0" i="0" baseline="0" dirty="0"/>
            <a:t>" /&gt;  &lt;/bean&gt; </a:t>
          </a:r>
          <a:endParaRPr lang="en-IN" sz="1800" dirty="0"/>
        </a:p>
      </dgm:t>
    </dgm:pt>
    <dgm:pt modelId="{05B403B8-25EA-4BBB-A012-23DD5BC2FB90}" type="sibTrans" cxnId="{72DB1237-3621-4837-A2F9-2E5BC5CD1F7F}">
      <dgm:prSet/>
      <dgm:spPr/>
      <dgm:t>
        <a:bodyPr/>
        <a:lstStyle/>
        <a:p>
          <a:endParaRPr lang="en-IN"/>
        </a:p>
      </dgm:t>
    </dgm:pt>
    <dgm:pt modelId="{C13D9696-656B-40C7-A711-4F4C2434AC37}" type="parTrans" cxnId="{72DB1237-3621-4837-A2F9-2E5BC5CD1F7F}">
      <dgm:prSet/>
      <dgm:spPr/>
      <dgm:t>
        <a:bodyPr/>
        <a:lstStyle/>
        <a:p>
          <a:endParaRPr lang="en-IN"/>
        </a:p>
      </dgm:t>
    </dgm:pt>
    <dgm:pt modelId="{34F4DA4F-B381-482D-B86E-EA773490B9B2}" type="pres">
      <dgm:prSet presAssocID="{8CC5B96F-1538-4013-B859-3766DC261076}" presName="linear" presStyleCnt="0">
        <dgm:presLayoutVars>
          <dgm:animLvl val="lvl"/>
          <dgm:resizeHandles val="exact"/>
        </dgm:presLayoutVars>
      </dgm:prSet>
      <dgm:spPr/>
    </dgm:pt>
    <dgm:pt modelId="{6353DB24-1C30-4C3D-A707-312F02AFFB9C}" type="pres">
      <dgm:prSet presAssocID="{CEA55188-F907-430A-A1A4-A180AFDBAF30}" presName="parentText" presStyleLbl="node1" presStyleIdx="0" presStyleCnt="3" custScaleY="58518">
        <dgm:presLayoutVars>
          <dgm:chMax val="0"/>
          <dgm:bulletEnabled val="1"/>
        </dgm:presLayoutVars>
      </dgm:prSet>
      <dgm:spPr/>
    </dgm:pt>
    <dgm:pt modelId="{01289DF8-F582-4F5A-8448-330D881926FC}" type="pres">
      <dgm:prSet presAssocID="{58D6541A-390B-48B8-A0BE-A9F4DEA203A9}" presName="spacer" presStyleCnt="0"/>
      <dgm:spPr/>
    </dgm:pt>
    <dgm:pt modelId="{0D13486A-B1FC-49D7-BCD5-EE0D2B6FAED9}" type="pres">
      <dgm:prSet presAssocID="{4C08F496-C614-4071-8438-8527D8D1A707}" presName="parentText" presStyleLbl="node1" presStyleIdx="1" presStyleCnt="3" custScaleY="48357">
        <dgm:presLayoutVars>
          <dgm:chMax val="0"/>
          <dgm:bulletEnabled val="1"/>
        </dgm:presLayoutVars>
      </dgm:prSet>
      <dgm:spPr/>
    </dgm:pt>
    <dgm:pt modelId="{0DD1FDD9-8CEC-4858-A0F9-65680656692E}" type="pres">
      <dgm:prSet presAssocID="{3A374F35-A45C-4C8D-86E1-046FB8166D0E}" presName="spacer" presStyleCnt="0"/>
      <dgm:spPr/>
    </dgm:pt>
    <dgm:pt modelId="{22C5A506-FADC-4625-B591-B5DF87100071}" type="pres">
      <dgm:prSet presAssocID="{74257EA5-3467-4AE2-81B8-11393ADE6060}" presName="parentText" presStyleLbl="node1" presStyleIdx="2" presStyleCnt="3" custScaleY="185700">
        <dgm:presLayoutVars>
          <dgm:chMax val="0"/>
          <dgm:bulletEnabled val="1"/>
        </dgm:presLayoutVars>
      </dgm:prSet>
      <dgm:spPr/>
    </dgm:pt>
  </dgm:ptLst>
  <dgm:cxnLst>
    <dgm:cxn modelId="{0AF69729-57B2-4D3B-9436-D743515548E3}" srcId="{8CC5B96F-1538-4013-B859-3766DC261076}" destId="{4C08F496-C614-4071-8438-8527D8D1A707}" srcOrd="1" destOrd="0" parTransId="{107CA544-6531-4B2A-B8D2-E746AD7AD9A0}" sibTransId="{3A374F35-A45C-4C8D-86E1-046FB8166D0E}"/>
    <dgm:cxn modelId="{5BD06A31-B44C-41E5-978F-769DA1CA8C04}" srcId="{8CC5B96F-1538-4013-B859-3766DC261076}" destId="{CEA55188-F907-430A-A1A4-A180AFDBAF30}" srcOrd="0" destOrd="0" parTransId="{CCD4FE4E-B984-4EE4-B0AF-047706B6268C}" sibTransId="{58D6541A-390B-48B8-A0BE-A9F4DEA203A9}"/>
    <dgm:cxn modelId="{72DB1237-3621-4837-A2F9-2E5BC5CD1F7F}" srcId="{8CC5B96F-1538-4013-B859-3766DC261076}" destId="{74257EA5-3467-4AE2-81B8-11393ADE6060}" srcOrd="2" destOrd="0" parTransId="{C13D9696-656B-40C7-A711-4F4C2434AC37}" sibTransId="{05B403B8-25EA-4BBB-A012-23DD5BC2FB90}"/>
    <dgm:cxn modelId="{32C1FB4F-8A6B-46DF-9D32-07BC1B18D00A}" type="presOf" srcId="{8CC5B96F-1538-4013-B859-3766DC261076}" destId="{34F4DA4F-B381-482D-B86E-EA773490B9B2}" srcOrd="0" destOrd="0" presId="urn:microsoft.com/office/officeart/2005/8/layout/vList2"/>
    <dgm:cxn modelId="{7C1DC555-D066-4AA3-8904-C936A1F3E8CE}" type="presOf" srcId="{CEA55188-F907-430A-A1A4-A180AFDBAF30}" destId="{6353DB24-1C30-4C3D-A707-312F02AFFB9C}" srcOrd="0" destOrd="0" presId="urn:microsoft.com/office/officeart/2005/8/layout/vList2"/>
    <dgm:cxn modelId="{3A64DBB1-F73E-45B8-AEFC-B83364F371CD}" type="presOf" srcId="{74257EA5-3467-4AE2-81B8-11393ADE6060}" destId="{22C5A506-FADC-4625-B591-B5DF87100071}" srcOrd="0" destOrd="0" presId="urn:microsoft.com/office/officeart/2005/8/layout/vList2"/>
    <dgm:cxn modelId="{99FB5AFF-0527-477C-9D33-B4E708C096C3}" type="presOf" srcId="{4C08F496-C614-4071-8438-8527D8D1A707}" destId="{0D13486A-B1FC-49D7-BCD5-EE0D2B6FAED9}" srcOrd="0" destOrd="0" presId="urn:microsoft.com/office/officeart/2005/8/layout/vList2"/>
    <dgm:cxn modelId="{0F1EC1CE-272A-45A9-A36D-B2C99D178F2D}" type="presParOf" srcId="{34F4DA4F-B381-482D-B86E-EA773490B9B2}" destId="{6353DB24-1C30-4C3D-A707-312F02AFFB9C}" srcOrd="0" destOrd="0" presId="urn:microsoft.com/office/officeart/2005/8/layout/vList2"/>
    <dgm:cxn modelId="{27D3FCFC-B782-401B-A698-8BC557A80AEC}" type="presParOf" srcId="{34F4DA4F-B381-482D-B86E-EA773490B9B2}" destId="{01289DF8-F582-4F5A-8448-330D881926FC}" srcOrd="1" destOrd="0" presId="urn:microsoft.com/office/officeart/2005/8/layout/vList2"/>
    <dgm:cxn modelId="{60FD0629-CB90-4C7D-B1B5-09212C70C052}" type="presParOf" srcId="{34F4DA4F-B381-482D-B86E-EA773490B9B2}" destId="{0D13486A-B1FC-49D7-BCD5-EE0D2B6FAED9}" srcOrd="2" destOrd="0" presId="urn:microsoft.com/office/officeart/2005/8/layout/vList2"/>
    <dgm:cxn modelId="{C3C9D68E-15E7-41AE-A71B-00CF1362C525}" type="presParOf" srcId="{34F4DA4F-B381-482D-B86E-EA773490B9B2}" destId="{0DD1FDD9-8CEC-4858-A0F9-65680656692E}" srcOrd="3" destOrd="0" presId="urn:microsoft.com/office/officeart/2005/8/layout/vList2"/>
    <dgm:cxn modelId="{83BBD662-833C-40BE-BBDE-CE7A3943DB9D}" type="presParOf" srcId="{34F4DA4F-B381-482D-B86E-EA773490B9B2}" destId="{22C5A506-FADC-4625-B591-B5DF8710007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FA12A0-C0DD-42F7-8845-327572B1921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002C3D0C-06C5-4851-8CD9-B96AB6239B26}">
      <dgm:prSet/>
      <dgm:spPr/>
      <dgm:t>
        <a:bodyPr/>
        <a:lstStyle/>
        <a:p>
          <a:pPr rtl="0"/>
          <a:r>
            <a:rPr lang="en-IN" b="0" i="0" baseline="0"/>
            <a:t>All the data, we place within these models, is used by a view .</a:t>
          </a:r>
          <a:endParaRPr lang="en-IN"/>
        </a:p>
      </dgm:t>
    </dgm:pt>
    <dgm:pt modelId="{D6B2C717-2A01-4365-A339-5946A6AABA59}" type="parTrans" cxnId="{63EBF514-40A8-46C3-BFE4-DF31D680B0EE}">
      <dgm:prSet/>
      <dgm:spPr/>
      <dgm:t>
        <a:bodyPr/>
        <a:lstStyle/>
        <a:p>
          <a:endParaRPr lang="en-IN"/>
        </a:p>
      </dgm:t>
    </dgm:pt>
    <dgm:pt modelId="{15FC73BB-E717-4C2A-8DE5-8D4E3E00CF25}" type="sibTrans" cxnId="{63EBF514-40A8-46C3-BFE4-DF31D680B0EE}">
      <dgm:prSet/>
      <dgm:spPr/>
      <dgm:t>
        <a:bodyPr/>
        <a:lstStyle/>
        <a:p>
          <a:endParaRPr lang="en-IN"/>
        </a:p>
      </dgm:t>
    </dgm:pt>
    <dgm:pt modelId="{77BE6A90-7589-4BC4-979B-E1C0647622CF}">
      <dgm:prSet/>
      <dgm:spPr/>
      <dgm:t>
        <a:bodyPr/>
        <a:lstStyle/>
        <a:p>
          <a:pPr rtl="0"/>
          <a:r>
            <a:rPr lang="en-IN" b="0" i="0" baseline="0"/>
            <a:t>In general, a templated view to render the web page.</a:t>
          </a:r>
          <a:endParaRPr lang="en-IN"/>
        </a:p>
      </dgm:t>
    </dgm:pt>
    <dgm:pt modelId="{F3536BAA-EEE6-450F-AE29-E09F15B077EC}" type="parTrans" cxnId="{A373968A-1F02-47D5-BE4C-96D4EBB04C02}">
      <dgm:prSet/>
      <dgm:spPr/>
      <dgm:t>
        <a:bodyPr/>
        <a:lstStyle/>
        <a:p>
          <a:endParaRPr lang="en-IN"/>
        </a:p>
      </dgm:t>
    </dgm:pt>
    <dgm:pt modelId="{8DE6DFBD-75E8-437D-A1C7-133C054B4CBA}" type="sibTrans" cxnId="{A373968A-1F02-47D5-BE4C-96D4EBB04C02}">
      <dgm:prSet/>
      <dgm:spPr/>
      <dgm:t>
        <a:bodyPr/>
        <a:lstStyle/>
        <a:p>
          <a:endParaRPr lang="en-IN"/>
        </a:p>
      </dgm:t>
    </dgm:pt>
    <dgm:pt modelId="{7AC0E634-1433-42F3-A745-C277D2736F62}" type="pres">
      <dgm:prSet presAssocID="{81FA12A0-C0DD-42F7-8845-327572B1921C}" presName="compositeShape" presStyleCnt="0">
        <dgm:presLayoutVars>
          <dgm:chMax val="7"/>
          <dgm:dir/>
          <dgm:resizeHandles val="exact"/>
        </dgm:presLayoutVars>
      </dgm:prSet>
      <dgm:spPr/>
    </dgm:pt>
    <dgm:pt modelId="{904C5AA6-BB83-466A-9660-E397BD8A80ED}" type="pres">
      <dgm:prSet presAssocID="{002C3D0C-06C5-4851-8CD9-B96AB6239B26}" presName="circ1" presStyleLbl="vennNode1" presStyleIdx="0" presStyleCnt="2"/>
      <dgm:spPr/>
    </dgm:pt>
    <dgm:pt modelId="{8636798F-1C9A-468E-B2DE-9665B82F02DB}" type="pres">
      <dgm:prSet presAssocID="{002C3D0C-06C5-4851-8CD9-B96AB6239B26}" presName="circ1Tx" presStyleLbl="revTx" presStyleIdx="0" presStyleCnt="0">
        <dgm:presLayoutVars>
          <dgm:chMax val="0"/>
          <dgm:chPref val="0"/>
          <dgm:bulletEnabled val="1"/>
        </dgm:presLayoutVars>
      </dgm:prSet>
      <dgm:spPr/>
    </dgm:pt>
    <dgm:pt modelId="{6E815216-8F22-430F-B82E-1EF6FE0A1981}" type="pres">
      <dgm:prSet presAssocID="{77BE6A90-7589-4BC4-979B-E1C0647622CF}" presName="circ2" presStyleLbl="vennNode1" presStyleIdx="1" presStyleCnt="2"/>
      <dgm:spPr/>
    </dgm:pt>
    <dgm:pt modelId="{D8993919-0288-42B6-BEA2-5C8B5BA61138}" type="pres">
      <dgm:prSet presAssocID="{77BE6A90-7589-4BC4-979B-E1C0647622CF}" presName="circ2Tx" presStyleLbl="revTx" presStyleIdx="0" presStyleCnt="0">
        <dgm:presLayoutVars>
          <dgm:chMax val="0"/>
          <dgm:chPref val="0"/>
          <dgm:bulletEnabled val="1"/>
        </dgm:presLayoutVars>
      </dgm:prSet>
      <dgm:spPr/>
    </dgm:pt>
  </dgm:ptLst>
  <dgm:cxnLst>
    <dgm:cxn modelId="{63EBF514-40A8-46C3-BFE4-DF31D680B0EE}" srcId="{81FA12A0-C0DD-42F7-8845-327572B1921C}" destId="{002C3D0C-06C5-4851-8CD9-B96AB6239B26}" srcOrd="0" destOrd="0" parTransId="{D6B2C717-2A01-4365-A339-5946A6AABA59}" sibTransId="{15FC73BB-E717-4C2A-8DE5-8D4E3E00CF25}"/>
    <dgm:cxn modelId="{A6C4436F-9067-4FF0-A862-E112E67F51C9}" type="presOf" srcId="{77BE6A90-7589-4BC4-979B-E1C0647622CF}" destId="{6E815216-8F22-430F-B82E-1EF6FE0A1981}" srcOrd="0" destOrd="0" presId="urn:microsoft.com/office/officeart/2005/8/layout/venn1"/>
    <dgm:cxn modelId="{118B6D8A-E218-40CC-A2D0-ECD648F073DF}" type="presOf" srcId="{002C3D0C-06C5-4851-8CD9-B96AB6239B26}" destId="{904C5AA6-BB83-466A-9660-E397BD8A80ED}" srcOrd="0" destOrd="0" presId="urn:microsoft.com/office/officeart/2005/8/layout/venn1"/>
    <dgm:cxn modelId="{A373968A-1F02-47D5-BE4C-96D4EBB04C02}" srcId="{81FA12A0-C0DD-42F7-8845-327572B1921C}" destId="{77BE6A90-7589-4BC4-979B-E1C0647622CF}" srcOrd="1" destOrd="0" parTransId="{F3536BAA-EEE6-450F-AE29-E09F15B077EC}" sibTransId="{8DE6DFBD-75E8-437D-A1C7-133C054B4CBA}"/>
    <dgm:cxn modelId="{03F62DBE-4E66-44C9-9F39-2A7D1102E9B2}" type="presOf" srcId="{002C3D0C-06C5-4851-8CD9-B96AB6239B26}" destId="{8636798F-1C9A-468E-B2DE-9665B82F02DB}" srcOrd="1" destOrd="0" presId="urn:microsoft.com/office/officeart/2005/8/layout/venn1"/>
    <dgm:cxn modelId="{C632EDCC-477B-4C4E-B215-A19CFB0450D5}" type="presOf" srcId="{77BE6A90-7589-4BC4-979B-E1C0647622CF}" destId="{D8993919-0288-42B6-BEA2-5C8B5BA61138}" srcOrd="1" destOrd="0" presId="urn:microsoft.com/office/officeart/2005/8/layout/venn1"/>
    <dgm:cxn modelId="{CA0A52D3-E243-44E9-BA9D-32A23EAAE88A}" type="presOf" srcId="{81FA12A0-C0DD-42F7-8845-327572B1921C}" destId="{7AC0E634-1433-42F3-A745-C277D2736F62}" srcOrd="0" destOrd="0" presId="urn:microsoft.com/office/officeart/2005/8/layout/venn1"/>
    <dgm:cxn modelId="{FA2C4BBE-1C31-487F-8B86-AB45494918D1}" type="presParOf" srcId="{7AC0E634-1433-42F3-A745-C277D2736F62}" destId="{904C5AA6-BB83-466A-9660-E397BD8A80ED}" srcOrd="0" destOrd="0" presId="urn:microsoft.com/office/officeart/2005/8/layout/venn1"/>
    <dgm:cxn modelId="{070FC8D1-91A2-4763-BF4D-BFE6626284A1}" type="presParOf" srcId="{7AC0E634-1433-42F3-A745-C277D2736F62}" destId="{8636798F-1C9A-468E-B2DE-9665B82F02DB}" srcOrd="1" destOrd="0" presId="urn:microsoft.com/office/officeart/2005/8/layout/venn1"/>
    <dgm:cxn modelId="{7CECD788-0A5A-4AB2-826A-09760143F191}" type="presParOf" srcId="{7AC0E634-1433-42F3-A745-C277D2736F62}" destId="{6E815216-8F22-430F-B82E-1EF6FE0A1981}" srcOrd="2" destOrd="0" presId="urn:microsoft.com/office/officeart/2005/8/layout/venn1"/>
    <dgm:cxn modelId="{1C102FAC-33C5-47EB-963F-85AC687BEAD2}" type="presParOf" srcId="{7AC0E634-1433-42F3-A745-C277D2736F62}" destId="{D8993919-0288-42B6-BEA2-5C8B5BA61138}"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582FC3-98F0-4115-881D-847CF55D5962}" type="doc">
      <dgm:prSet loTypeId="urn:microsoft.com/office/officeart/2005/8/layout/vList2" loCatId="list" qsTypeId="urn:microsoft.com/office/officeart/2005/8/quickstyle/3d3" qsCatId="3D" csTypeId="urn:microsoft.com/office/officeart/2005/8/colors/colorful1" csCatId="colorful"/>
      <dgm:spPr/>
      <dgm:t>
        <a:bodyPr/>
        <a:lstStyle/>
        <a:p>
          <a:endParaRPr lang="en-IN"/>
        </a:p>
      </dgm:t>
    </dgm:pt>
    <dgm:pt modelId="{BBB78243-39CD-4350-8426-C687D230B0C9}">
      <dgm:prSet/>
      <dgm:spPr/>
      <dgm:t>
        <a:bodyPr/>
        <a:lstStyle/>
        <a:p>
          <a:pPr rtl="0"/>
          <a:r>
            <a:rPr lang="en-IN" b="0" i="0" baseline="0"/>
            <a:t>The Spring MVC form tags are the configurable and reusable building blocks for a web page. </a:t>
          </a:r>
          <a:endParaRPr lang="en-IN"/>
        </a:p>
      </dgm:t>
    </dgm:pt>
    <dgm:pt modelId="{3F25A0CE-8984-4CD7-95DB-66681BD2DF74}" type="parTrans" cxnId="{4BA3C2D9-C17F-4897-B59C-DDAC5F874A9F}">
      <dgm:prSet/>
      <dgm:spPr/>
      <dgm:t>
        <a:bodyPr/>
        <a:lstStyle/>
        <a:p>
          <a:endParaRPr lang="en-IN"/>
        </a:p>
      </dgm:t>
    </dgm:pt>
    <dgm:pt modelId="{5C40F224-C959-4EAF-B321-D92C1717455B}" type="sibTrans" cxnId="{4BA3C2D9-C17F-4897-B59C-DDAC5F874A9F}">
      <dgm:prSet/>
      <dgm:spPr/>
      <dgm:t>
        <a:bodyPr/>
        <a:lstStyle/>
        <a:p>
          <a:endParaRPr lang="en-IN"/>
        </a:p>
      </dgm:t>
    </dgm:pt>
    <dgm:pt modelId="{20281487-54F7-4CCC-9217-2D7C69110543}">
      <dgm:prSet/>
      <dgm:spPr/>
      <dgm:t>
        <a:bodyPr/>
        <a:lstStyle/>
        <a:p>
          <a:pPr rtl="0"/>
          <a:r>
            <a:rPr lang="en-IN" b="0" i="0" baseline="0"/>
            <a:t>These tags provide JSP, an easy way to develop, read and maintain.</a:t>
          </a:r>
          <a:endParaRPr lang="en-IN"/>
        </a:p>
      </dgm:t>
    </dgm:pt>
    <dgm:pt modelId="{C0DBD1F4-F813-40D8-B4F6-6F5C989EB0AA}" type="parTrans" cxnId="{DD1214F3-0074-4D7F-9D17-363D96E14599}">
      <dgm:prSet/>
      <dgm:spPr/>
      <dgm:t>
        <a:bodyPr/>
        <a:lstStyle/>
        <a:p>
          <a:endParaRPr lang="en-IN"/>
        </a:p>
      </dgm:t>
    </dgm:pt>
    <dgm:pt modelId="{CEA4944C-A386-4100-97AD-A84EB524B871}" type="sibTrans" cxnId="{DD1214F3-0074-4D7F-9D17-363D96E14599}">
      <dgm:prSet/>
      <dgm:spPr/>
      <dgm:t>
        <a:bodyPr/>
        <a:lstStyle/>
        <a:p>
          <a:endParaRPr lang="en-IN"/>
        </a:p>
      </dgm:t>
    </dgm:pt>
    <dgm:pt modelId="{75FBCDB0-54B7-4D9C-B660-EDD847B66E16}">
      <dgm:prSet/>
      <dgm:spPr/>
      <dgm:t>
        <a:bodyPr/>
        <a:lstStyle/>
        <a:p>
          <a:pPr rtl="0"/>
          <a:r>
            <a:rPr lang="en-IN" b="0" i="0" baseline="0"/>
            <a:t>The Spring MVC form tags can be seen as data binding-aware tags that can automatically set data to Java object/bean and also retrieve from it. </a:t>
          </a:r>
          <a:endParaRPr lang="en-IN"/>
        </a:p>
      </dgm:t>
    </dgm:pt>
    <dgm:pt modelId="{DD1D1FAF-34E9-4483-BBA9-936458B5F374}" type="parTrans" cxnId="{002A2A8A-64FD-40CB-9C09-06183A910987}">
      <dgm:prSet/>
      <dgm:spPr/>
      <dgm:t>
        <a:bodyPr/>
        <a:lstStyle/>
        <a:p>
          <a:endParaRPr lang="en-IN"/>
        </a:p>
      </dgm:t>
    </dgm:pt>
    <dgm:pt modelId="{33B5E4C6-8084-4EAB-8205-0A23C9CD7286}" type="sibTrans" cxnId="{002A2A8A-64FD-40CB-9C09-06183A910987}">
      <dgm:prSet/>
      <dgm:spPr/>
      <dgm:t>
        <a:bodyPr/>
        <a:lstStyle/>
        <a:p>
          <a:endParaRPr lang="en-IN"/>
        </a:p>
      </dgm:t>
    </dgm:pt>
    <dgm:pt modelId="{49F7D397-3BE6-4DE8-8618-758550FD9BC6}">
      <dgm:prSet/>
      <dgm:spPr/>
      <dgm:t>
        <a:bodyPr/>
        <a:lstStyle/>
        <a:p>
          <a:pPr rtl="0"/>
          <a:r>
            <a:rPr lang="en-IN" b="0" i="0" baseline="0"/>
            <a:t>Here, each tag provides support for the set of attributes of its corresponding HTML tag counterpart, making the tags familiar and easy to use.</a:t>
          </a:r>
          <a:endParaRPr lang="en-IN"/>
        </a:p>
      </dgm:t>
    </dgm:pt>
    <dgm:pt modelId="{8A1AAC64-6CB8-487D-BE79-868F502D56EC}" type="parTrans" cxnId="{E6247FC6-810A-4BBD-B1D0-BA7565D57EA8}">
      <dgm:prSet/>
      <dgm:spPr/>
      <dgm:t>
        <a:bodyPr/>
        <a:lstStyle/>
        <a:p>
          <a:endParaRPr lang="en-IN"/>
        </a:p>
      </dgm:t>
    </dgm:pt>
    <dgm:pt modelId="{F6D546F7-9B9C-4342-B384-3C932CA2910D}" type="sibTrans" cxnId="{E6247FC6-810A-4BBD-B1D0-BA7565D57EA8}">
      <dgm:prSet/>
      <dgm:spPr/>
      <dgm:t>
        <a:bodyPr/>
        <a:lstStyle/>
        <a:p>
          <a:endParaRPr lang="en-IN"/>
        </a:p>
      </dgm:t>
    </dgm:pt>
    <dgm:pt modelId="{01AFF79E-4C1D-4966-9E7E-250C38872856}" type="pres">
      <dgm:prSet presAssocID="{C7582FC3-98F0-4115-881D-847CF55D5962}" presName="linear" presStyleCnt="0">
        <dgm:presLayoutVars>
          <dgm:animLvl val="lvl"/>
          <dgm:resizeHandles val="exact"/>
        </dgm:presLayoutVars>
      </dgm:prSet>
      <dgm:spPr/>
    </dgm:pt>
    <dgm:pt modelId="{9CC1D414-BF3C-43E4-8E2F-63997CDC1273}" type="pres">
      <dgm:prSet presAssocID="{BBB78243-39CD-4350-8426-C687D230B0C9}" presName="parentText" presStyleLbl="node1" presStyleIdx="0" presStyleCnt="4">
        <dgm:presLayoutVars>
          <dgm:chMax val="0"/>
          <dgm:bulletEnabled val="1"/>
        </dgm:presLayoutVars>
      </dgm:prSet>
      <dgm:spPr/>
    </dgm:pt>
    <dgm:pt modelId="{0D2ADC65-5322-4DA2-A562-46C409E0A235}" type="pres">
      <dgm:prSet presAssocID="{5C40F224-C959-4EAF-B321-D92C1717455B}" presName="spacer" presStyleCnt="0"/>
      <dgm:spPr/>
    </dgm:pt>
    <dgm:pt modelId="{3FFBE37D-251A-46B5-9A77-B20B8F2595BC}" type="pres">
      <dgm:prSet presAssocID="{20281487-54F7-4CCC-9217-2D7C69110543}" presName="parentText" presStyleLbl="node1" presStyleIdx="1" presStyleCnt="4">
        <dgm:presLayoutVars>
          <dgm:chMax val="0"/>
          <dgm:bulletEnabled val="1"/>
        </dgm:presLayoutVars>
      </dgm:prSet>
      <dgm:spPr/>
    </dgm:pt>
    <dgm:pt modelId="{B1ED27A1-9DC6-421F-BF56-4133E60CBB7A}" type="pres">
      <dgm:prSet presAssocID="{CEA4944C-A386-4100-97AD-A84EB524B871}" presName="spacer" presStyleCnt="0"/>
      <dgm:spPr/>
    </dgm:pt>
    <dgm:pt modelId="{F942125F-FD26-4A7C-BE96-50CD34F421A2}" type="pres">
      <dgm:prSet presAssocID="{75FBCDB0-54B7-4D9C-B660-EDD847B66E16}" presName="parentText" presStyleLbl="node1" presStyleIdx="2" presStyleCnt="4">
        <dgm:presLayoutVars>
          <dgm:chMax val="0"/>
          <dgm:bulletEnabled val="1"/>
        </dgm:presLayoutVars>
      </dgm:prSet>
      <dgm:spPr/>
    </dgm:pt>
    <dgm:pt modelId="{CF7E6BAE-3FF0-4A61-AC23-0718C93710CD}" type="pres">
      <dgm:prSet presAssocID="{33B5E4C6-8084-4EAB-8205-0A23C9CD7286}" presName="spacer" presStyleCnt="0"/>
      <dgm:spPr/>
    </dgm:pt>
    <dgm:pt modelId="{C9DC5EA3-A0CA-467F-9EA4-41F1141E0798}" type="pres">
      <dgm:prSet presAssocID="{49F7D397-3BE6-4DE8-8618-758550FD9BC6}" presName="parentText" presStyleLbl="node1" presStyleIdx="3" presStyleCnt="4">
        <dgm:presLayoutVars>
          <dgm:chMax val="0"/>
          <dgm:bulletEnabled val="1"/>
        </dgm:presLayoutVars>
      </dgm:prSet>
      <dgm:spPr/>
    </dgm:pt>
  </dgm:ptLst>
  <dgm:cxnLst>
    <dgm:cxn modelId="{E823E819-EF40-4C71-B108-A65B15895BAC}" type="presOf" srcId="{BBB78243-39CD-4350-8426-C687D230B0C9}" destId="{9CC1D414-BF3C-43E4-8E2F-63997CDC1273}" srcOrd="0" destOrd="0" presId="urn:microsoft.com/office/officeart/2005/8/layout/vList2"/>
    <dgm:cxn modelId="{FD938160-1C39-4741-8B0D-01F154E00305}" type="presOf" srcId="{75FBCDB0-54B7-4D9C-B660-EDD847B66E16}" destId="{F942125F-FD26-4A7C-BE96-50CD34F421A2}" srcOrd="0" destOrd="0" presId="urn:microsoft.com/office/officeart/2005/8/layout/vList2"/>
    <dgm:cxn modelId="{90EF717E-1275-46ED-BA48-E65B7D7EDCE3}" type="presOf" srcId="{20281487-54F7-4CCC-9217-2D7C69110543}" destId="{3FFBE37D-251A-46B5-9A77-B20B8F2595BC}" srcOrd="0" destOrd="0" presId="urn:microsoft.com/office/officeart/2005/8/layout/vList2"/>
    <dgm:cxn modelId="{002A2A8A-64FD-40CB-9C09-06183A910987}" srcId="{C7582FC3-98F0-4115-881D-847CF55D5962}" destId="{75FBCDB0-54B7-4D9C-B660-EDD847B66E16}" srcOrd="2" destOrd="0" parTransId="{DD1D1FAF-34E9-4483-BBA9-936458B5F374}" sibTransId="{33B5E4C6-8084-4EAB-8205-0A23C9CD7286}"/>
    <dgm:cxn modelId="{E6247FC6-810A-4BBD-B1D0-BA7565D57EA8}" srcId="{C7582FC3-98F0-4115-881D-847CF55D5962}" destId="{49F7D397-3BE6-4DE8-8618-758550FD9BC6}" srcOrd="3" destOrd="0" parTransId="{8A1AAC64-6CB8-487D-BE79-868F502D56EC}" sibTransId="{F6D546F7-9B9C-4342-B384-3C932CA2910D}"/>
    <dgm:cxn modelId="{93B1C3D1-79AA-4CE6-8B65-1334D9010D6D}" type="presOf" srcId="{49F7D397-3BE6-4DE8-8618-758550FD9BC6}" destId="{C9DC5EA3-A0CA-467F-9EA4-41F1141E0798}" srcOrd="0" destOrd="0" presId="urn:microsoft.com/office/officeart/2005/8/layout/vList2"/>
    <dgm:cxn modelId="{4BA3C2D9-C17F-4897-B59C-DDAC5F874A9F}" srcId="{C7582FC3-98F0-4115-881D-847CF55D5962}" destId="{BBB78243-39CD-4350-8426-C687D230B0C9}" srcOrd="0" destOrd="0" parTransId="{3F25A0CE-8984-4CD7-95DB-66681BD2DF74}" sibTransId="{5C40F224-C959-4EAF-B321-D92C1717455B}"/>
    <dgm:cxn modelId="{736FF5E4-0A17-48D4-8470-FA85AEF7BBF2}" type="presOf" srcId="{C7582FC3-98F0-4115-881D-847CF55D5962}" destId="{01AFF79E-4C1D-4966-9E7E-250C38872856}" srcOrd="0" destOrd="0" presId="urn:microsoft.com/office/officeart/2005/8/layout/vList2"/>
    <dgm:cxn modelId="{DD1214F3-0074-4D7F-9D17-363D96E14599}" srcId="{C7582FC3-98F0-4115-881D-847CF55D5962}" destId="{20281487-54F7-4CCC-9217-2D7C69110543}" srcOrd="1" destOrd="0" parTransId="{C0DBD1F4-F813-40D8-B4F6-6F5C989EB0AA}" sibTransId="{CEA4944C-A386-4100-97AD-A84EB524B871}"/>
    <dgm:cxn modelId="{B29FE0BF-AFDE-44D5-BBF8-DBF5C7EBB138}" type="presParOf" srcId="{01AFF79E-4C1D-4966-9E7E-250C38872856}" destId="{9CC1D414-BF3C-43E4-8E2F-63997CDC1273}" srcOrd="0" destOrd="0" presId="urn:microsoft.com/office/officeart/2005/8/layout/vList2"/>
    <dgm:cxn modelId="{5E04A3A0-7708-4D40-8D80-A25A5F65C6AA}" type="presParOf" srcId="{01AFF79E-4C1D-4966-9E7E-250C38872856}" destId="{0D2ADC65-5322-4DA2-A562-46C409E0A235}" srcOrd="1" destOrd="0" presId="urn:microsoft.com/office/officeart/2005/8/layout/vList2"/>
    <dgm:cxn modelId="{385CB3F0-8A41-41C3-A934-8254F1C974E9}" type="presParOf" srcId="{01AFF79E-4C1D-4966-9E7E-250C38872856}" destId="{3FFBE37D-251A-46B5-9A77-B20B8F2595BC}" srcOrd="2" destOrd="0" presId="urn:microsoft.com/office/officeart/2005/8/layout/vList2"/>
    <dgm:cxn modelId="{5C703E94-DF92-49DA-AC87-E3FC11F25F90}" type="presParOf" srcId="{01AFF79E-4C1D-4966-9E7E-250C38872856}" destId="{B1ED27A1-9DC6-421F-BF56-4133E60CBB7A}" srcOrd="3" destOrd="0" presId="urn:microsoft.com/office/officeart/2005/8/layout/vList2"/>
    <dgm:cxn modelId="{F63227DE-6965-4E7E-A557-13634B81091B}" type="presParOf" srcId="{01AFF79E-4C1D-4966-9E7E-250C38872856}" destId="{F942125F-FD26-4A7C-BE96-50CD34F421A2}" srcOrd="4" destOrd="0" presId="urn:microsoft.com/office/officeart/2005/8/layout/vList2"/>
    <dgm:cxn modelId="{633D2A48-41DA-4301-A3E5-889045FADFC5}" type="presParOf" srcId="{01AFF79E-4C1D-4966-9E7E-250C38872856}" destId="{CF7E6BAE-3FF0-4A61-AC23-0718C93710CD}" srcOrd="5" destOrd="0" presId="urn:microsoft.com/office/officeart/2005/8/layout/vList2"/>
    <dgm:cxn modelId="{05C893C9-A587-434B-9B8E-BA33370637D0}" type="presParOf" srcId="{01AFF79E-4C1D-4966-9E7E-250C38872856}" destId="{C9DC5EA3-A0CA-467F-9EA4-41F1141E07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A4043E-955D-4DF5-88AC-0C2000D7117B}"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IN"/>
        </a:p>
      </dgm:t>
    </dgm:pt>
    <dgm:pt modelId="{ED4D9080-1DEA-43F5-B67F-63ECF925C1CF}">
      <dgm:prSet custT="1"/>
      <dgm:spPr/>
      <dgm:t>
        <a:bodyPr/>
        <a:lstStyle/>
        <a:p>
          <a:pPr rtl="0"/>
          <a:r>
            <a:rPr lang="en-IN" sz="2400" b="0" i="0" baseline="0" dirty="0"/>
            <a:t>The form tag library comes under the </a:t>
          </a:r>
          <a:r>
            <a:rPr lang="en-IN" sz="2400" b="1" i="0" baseline="0" dirty="0"/>
            <a:t>spring-webmvc.jar</a:t>
          </a:r>
          <a:r>
            <a:rPr lang="en-IN" sz="2400" b="0" i="0" baseline="0" dirty="0"/>
            <a:t>. </a:t>
          </a:r>
          <a:endParaRPr lang="en-IN" sz="2400" dirty="0"/>
        </a:p>
      </dgm:t>
    </dgm:pt>
    <dgm:pt modelId="{A9F64CAA-DCA8-413D-9879-06791C75C13E}" type="parTrans" cxnId="{E9FFC0AA-D6AD-4BF1-A034-DFE9186E0ED8}">
      <dgm:prSet/>
      <dgm:spPr/>
      <dgm:t>
        <a:bodyPr/>
        <a:lstStyle/>
        <a:p>
          <a:endParaRPr lang="en-IN" sz="2400"/>
        </a:p>
      </dgm:t>
    </dgm:pt>
    <dgm:pt modelId="{BF21D392-A3B4-4458-8E06-DF5991256102}" type="sibTrans" cxnId="{E9FFC0AA-D6AD-4BF1-A034-DFE9186E0ED8}">
      <dgm:prSet/>
      <dgm:spPr/>
      <dgm:t>
        <a:bodyPr/>
        <a:lstStyle/>
        <a:p>
          <a:endParaRPr lang="en-IN" sz="2400"/>
        </a:p>
      </dgm:t>
    </dgm:pt>
    <dgm:pt modelId="{84C817BA-22E6-4865-9DA3-A8A792A47A3C}">
      <dgm:prSet custT="1"/>
      <dgm:spPr/>
      <dgm:t>
        <a:bodyPr/>
        <a:lstStyle/>
        <a:p>
          <a:pPr rtl="0"/>
          <a:r>
            <a:rPr lang="en-IN" sz="2400" b="0" i="0" baseline="0" dirty="0"/>
            <a:t>To enable the support for form tag library, it is required to reference some configuration. </a:t>
          </a:r>
          <a:endParaRPr lang="en-IN" sz="2400" dirty="0"/>
        </a:p>
      </dgm:t>
    </dgm:pt>
    <dgm:pt modelId="{E60FAACF-C0EB-47C1-B80B-80CBAD1B404C}" type="parTrans" cxnId="{2CF81049-BD80-418F-BCF6-92843FBE065E}">
      <dgm:prSet/>
      <dgm:spPr/>
      <dgm:t>
        <a:bodyPr/>
        <a:lstStyle/>
        <a:p>
          <a:endParaRPr lang="en-IN" sz="2400"/>
        </a:p>
      </dgm:t>
    </dgm:pt>
    <dgm:pt modelId="{A3D14886-0077-4837-90A7-904DABAEF1FC}" type="sibTrans" cxnId="{2CF81049-BD80-418F-BCF6-92843FBE065E}">
      <dgm:prSet/>
      <dgm:spPr/>
      <dgm:t>
        <a:bodyPr/>
        <a:lstStyle/>
        <a:p>
          <a:endParaRPr lang="en-IN" sz="2400"/>
        </a:p>
      </dgm:t>
    </dgm:pt>
    <dgm:pt modelId="{8B742A05-6D49-40FA-9429-B93EE7DD8BD1}">
      <dgm:prSet custT="1"/>
      <dgm:spPr/>
      <dgm:t>
        <a:bodyPr/>
        <a:lstStyle/>
        <a:p>
          <a:pPr rtl="0"/>
          <a:r>
            <a:rPr lang="en-IN" sz="2400" b="0" i="0" baseline="0"/>
            <a:t>So, add the following directive at the beginning of the JSP page:</a:t>
          </a:r>
          <a:endParaRPr lang="en-IN" sz="2400"/>
        </a:p>
      </dgm:t>
    </dgm:pt>
    <dgm:pt modelId="{E0387EA4-7314-4A07-8DEE-35FD05969F75}" type="parTrans" cxnId="{3DABCF21-36EA-4397-8AB8-8AD030ECC246}">
      <dgm:prSet/>
      <dgm:spPr/>
      <dgm:t>
        <a:bodyPr/>
        <a:lstStyle/>
        <a:p>
          <a:endParaRPr lang="en-IN" sz="2400"/>
        </a:p>
      </dgm:t>
    </dgm:pt>
    <dgm:pt modelId="{42F822B7-7DF0-444D-8C49-72CE82196BC4}" type="sibTrans" cxnId="{3DABCF21-36EA-4397-8AB8-8AD030ECC246}">
      <dgm:prSet/>
      <dgm:spPr/>
      <dgm:t>
        <a:bodyPr/>
        <a:lstStyle/>
        <a:p>
          <a:endParaRPr lang="en-IN" sz="2400"/>
        </a:p>
      </dgm:t>
    </dgm:pt>
    <dgm:pt modelId="{BF888168-3AD7-4171-8580-5A7C8D55FC6E}">
      <dgm:prSet custT="1"/>
      <dgm:spPr/>
      <dgm:t>
        <a:bodyPr/>
        <a:lstStyle/>
        <a:p>
          <a:pPr rtl="0"/>
          <a:r>
            <a:rPr lang="en-IN" sz="2400" b="1" i="0" baseline="0" dirty="0">
              <a:solidFill>
                <a:srgbClr val="FFFF00"/>
              </a:solidFill>
            </a:rPr>
            <a:t>&lt;%@ </a:t>
          </a:r>
          <a:r>
            <a:rPr lang="en-IN" sz="2400" b="1" i="0" baseline="0" dirty="0" err="1">
              <a:solidFill>
                <a:srgbClr val="FFFF00"/>
              </a:solidFill>
            </a:rPr>
            <a:t>taglib</a:t>
          </a:r>
          <a:r>
            <a:rPr lang="en-IN" sz="2400" b="1" i="0" baseline="0" dirty="0">
              <a:solidFill>
                <a:srgbClr val="FFFF00"/>
              </a:solidFill>
            </a:rPr>
            <a:t> prefix="form" </a:t>
          </a:r>
          <a:r>
            <a:rPr lang="en-IN" sz="2400" b="1" i="0" baseline="0" dirty="0" err="1">
              <a:solidFill>
                <a:srgbClr val="FFFF00"/>
              </a:solidFill>
            </a:rPr>
            <a:t>uri</a:t>
          </a:r>
          <a:r>
            <a:rPr lang="en-IN" sz="2400" b="1" i="0" baseline="0" dirty="0">
              <a:solidFill>
                <a:srgbClr val="FFFF00"/>
              </a:solidFill>
            </a:rPr>
            <a:t>="http://www.springframework.org/tags/form" %&gt;  </a:t>
          </a:r>
          <a:endParaRPr lang="en-IN" sz="2400" b="1" dirty="0">
            <a:solidFill>
              <a:srgbClr val="FFFF00"/>
            </a:solidFill>
          </a:endParaRPr>
        </a:p>
      </dgm:t>
    </dgm:pt>
    <dgm:pt modelId="{515B2483-D195-4AAC-8895-7F13EC3B9974}" type="parTrans" cxnId="{26D83255-F79A-4667-8CAC-522ABD6FDB6C}">
      <dgm:prSet/>
      <dgm:spPr/>
      <dgm:t>
        <a:bodyPr/>
        <a:lstStyle/>
        <a:p>
          <a:endParaRPr lang="en-IN" sz="2400"/>
        </a:p>
      </dgm:t>
    </dgm:pt>
    <dgm:pt modelId="{372F353A-F777-4056-88BB-96DF42D52C9B}" type="sibTrans" cxnId="{26D83255-F79A-4667-8CAC-522ABD6FDB6C}">
      <dgm:prSet/>
      <dgm:spPr/>
      <dgm:t>
        <a:bodyPr/>
        <a:lstStyle/>
        <a:p>
          <a:endParaRPr lang="en-IN" sz="2400"/>
        </a:p>
      </dgm:t>
    </dgm:pt>
    <dgm:pt modelId="{4AE37019-B4F4-4A9A-8A4E-7E6E1206A51D}" type="pres">
      <dgm:prSet presAssocID="{31A4043E-955D-4DF5-88AC-0C2000D7117B}" presName="linear" presStyleCnt="0">
        <dgm:presLayoutVars>
          <dgm:animLvl val="lvl"/>
          <dgm:resizeHandles val="exact"/>
        </dgm:presLayoutVars>
      </dgm:prSet>
      <dgm:spPr/>
    </dgm:pt>
    <dgm:pt modelId="{16AF5686-A0DB-45A9-B94C-6A28D589EC6C}" type="pres">
      <dgm:prSet presAssocID="{ED4D9080-1DEA-43F5-B67F-63ECF925C1CF}" presName="parentText" presStyleLbl="node1" presStyleIdx="0" presStyleCnt="4">
        <dgm:presLayoutVars>
          <dgm:chMax val="0"/>
          <dgm:bulletEnabled val="1"/>
        </dgm:presLayoutVars>
      </dgm:prSet>
      <dgm:spPr/>
    </dgm:pt>
    <dgm:pt modelId="{43C1A8A4-ED75-41E6-AB9A-D650EC754D7D}" type="pres">
      <dgm:prSet presAssocID="{BF21D392-A3B4-4458-8E06-DF5991256102}" presName="spacer" presStyleCnt="0"/>
      <dgm:spPr/>
    </dgm:pt>
    <dgm:pt modelId="{F092DE6A-C10F-4B0B-92A8-722A7BBF3AA9}" type="pres">
      <dgm:prSet presAssocID="{84C817BA-22E6-4865-9DA3-A8A792A47A3C}" presName="parentText" presStyleLbl="node1" presStyleIdx="1" presStyleCnt="4">
        <dgm:presLayoutVars>
          <dgm:chMax val="0"/>
          <dgm:bulletEnabled val="1"/>
        </dgm:presLayoutVars>
      </dgm:prSet>
      <dgm:spPr/>
    </dgm:pt>
    <dgm:pt modelId="{F65DD2D2-BD8E-4EF6-920C-12FD4E35EA37}" type="pres">
      <dgm:prSet presAssocID="{A3D14886-0077-4837-90A7-904DABAEF1FC}" presName="spacer" presStyleCnt="0"/>
      <dgm:spPr/>
    </dgm:pt>
    <dgm:pt modelId="{A5822BC7-7E82-441C-BB36-EC0A97233BE2}" type="pres">
      <dgm:prSet presAssocID="{8B742A05-6D49-40FA-9429-B93EE7DD8BD1}" presName="parentText" presStyleLbl="node1" presStyleIdx="2" presStyleCnt="4">
        <dgm:presLayoutVars>
          <dgm:chMax val="0"/>
          <dgm:bulletEnabled val="1"/>
        </dgm:presLayoutVars>
      </dgm:prSet>
      <dgm:spPr/>
    </dgm:pt>
    <dgm:pt modelId="{ED8DC858-CD12-4B15-AF58-BB7D501DAA9C}" type="pres">
      <dgm:prSet presAssocID="{42F822B7-7DF0-444D-8C49-72CE82196BC4}" presName="spacer" presStyleCnt="0"/>
      <dgm:spPr/>
    </dgm:pt>
    <dgm:pt modelId="{70174145-C64D-4BE7-B6F8-62B77EAFBA4C}" type="pres">
      <dgm:prSet presAssocID="{BF888168-3AD7-4171-8580-5A7C8D55FC6E}" presName="parentText" presStyleLbl="node1" presStyleIdx="3" presStyleCnt="4">
        <dgm:presLayoutVars>
          <dgm:chMax val="0"/>
          <dgm:bulletEnabled val="1"/>
        </dgm:presLayoutVars>
      </dgm:prSet>
      <dgm:spPr/>
    </dgm:pt>
  </dgm:ptLst>
  <dgm:cxnLst>
    <dgm:cxn modelId="{8EA48716-B0B4-43E8-9B4C-4E45D5ACE909}" type="presOf" srcId="{8B742A05-6D49-40FA-9429-B93EE7DD8BD1}" destId="{A5822BC7-7E82-441C-BB36-EC0A97233BE2}" srcOrd="0" destOrd="0" presId="urn:microsoft.com/office/officeart/2005/8/layout/vList2"/>
    <dgm:cxn modelId="{B746D516-4B08-43F4-B89B-DD901C37B8E3}" type="presOf" srcId="{ED4D9080-1DEA-43F5-B67F-63ECF925C1CF}" destId="{16AF5686-A0DB-45A9-B94C-6A28D589EC6C}" srcOrd="0" destOrd="0" presId="urn:microsoft.com/office/officeart/2005/8/layout/vList2"/>
    <dgm:cxn modelId="{3DABCF21-36EA-4397-8AB8-8AD030ECC246}" srcId="{31A4043E-955D-4DF5-88AC-0C2000D7117B}" destId="{8B742A05-6D49-40FA-9429-B93EE7DD8BD1}" srcOrd="2" destOrd="0" parTransId="{E0387EA4-7314-4A07-8DEE-35FD05969F75}" sibTransId="{42F822B7-7DF0-444D-8C49-72CE82196BC4}"/>
    <dgm:cxn modelId="{2CF81049-BD80-418F-BCF6-92843FBE065E}" srcId="{31A4043E-955D-4DF5-88AC-0C2000D7117B}" destId="{84C817BA-22E6-4865-9DA3-A8A792A47A3C}" srcOrd="1" destOrd="0" parTransId="{E60FAACF-C0EB-47C1-B80B-80CBAD1B404C}" sibTransId="{A3D14886-0077-4837-90A7-904DABAEF1FC}"/>
    <dgm:cxn modelId="{26D83255-F79A-4667-8CAC-522ABD6FDB6C}" srcId="{31A4043E-955D-4DF5-88AC-0C2000D7117B}" destId="{BF888168-3AD7-4171-8580-5A7C8D55FC6E}" srcOrd="3" destOrd="0" parTransId="{515B2483-D195-4AAC-8895-7F13EC3B9974}" sibTransId="{372F353A-F777-4056-88BB-96DF42D52C9B}"/>
    <dgm:cxn modelId="{B4271A85-1195-48B4-9EEA-63F7DFE18EA2}" type="presOf" srcId="{31A4043E-955D-4DF5-88AC-0C2000D7117B}" destId="{4AE37019-B4F4-4A9A-8A4E-7E6E1206A51D}" srcOrd="0" destOrd="0" presId="urn:microsoft.com/office/officeart/2005/8/layout/vList2"/>
    <dgm:cxn modelId="{1017378A-3006-4746-BA01-0706A0B675B9}" type="presOf" srcId="{84C817BA-22E6-4865-9DA3-A8A792A47A3C}" destId="{F092DE6A-C10F-4B0B-92A8-722A7BBF3AA9}" srcOrd="0" destOrd="0" presId="urn:microsoft.com/office/officeart/2005/8/layout/vList2"/>
    <dgm:cxn modelId="{E9FFC0AA-D6AD-4BF1-A034-DFE9186E0ED8}" srcId="{31A4043E-955D-4DF5-88AC-0C2000D7117B}" destId="{ED4D9080-1DEA-43F5-B67F-63ECF925C1CF}" srcOrd="0" destOrd="0" parTransId="{A9F64CAA-DCA8-413D-9879-06791C75C13E}" sibTransId="{BF21D392-A3B4-4458-8E06-DF5991256102}"/>
    <dgm:cxn modelId="{170DADDB-78EF-42B3-AD6E-4293FA321A50}" type="presOf" srcId="{BF888168-3AD7-4171-8580-5A7C8D55FC6E}" destId="{70174145-C64D-4BE7-B6F8-62B77EAFBA4C}" srcOrd="0" destOrd="0" presId="urn:microsoft.com/office/officeart/2005/8/layout/vList2"/>
    <dgm:cxn modelId="{D5817DD4-C1E9-4B15-A00F-D1073B548620}" type="presParOf" srcId="{4AE37019-B4F4-4A9A-8A4E-7E6E1206A51D}" destId="{16AF5686-A0DB-45A9-B94C-6A28D589EC6C}" srcOrd="0" destOrd="0" presId="urn:microsoft.com/office/officeart/2005/8/layout/vList2"/>
    <dgm:cxn modelId="{110F5290-48B6-4068-90B5-B03F5AB780B3}" type="presParOf" srcId="{4AE37019-B4F4-4A9A-8A4E-7E6E1206A51D}" destId="{43C1A8A4-ED75-41E6-AB9A-D650EC754D7D}" srcOrd="1" destOrd="0" presId="urn:microsoft.com/office/officeart/2005/8/layout/vList2"/>
    <dgm:cxn modelId="{CBBAB097-6D03-4A56-BA0C-25288222388E}" type="presParOf" srcId="{4AE37019-B4F4-4A9A-8A4E-7E6E1206A51D}" destId="{F092DE6A-C10F-4B0B-92A8-722A7BBF3AA9}" srcOrd="2" destOrd="0" presId="urn:microsoft.com/office/officeart/2005/8/layout/vList2"/>
    <dgm:cxn modelId="{62E7ED1A-DCA0-4290-AFC2-8805384BAB6A}" type="presParOf" srcId="{4AE37019-B4F4-4A9A-8A4E-7E6E1206A51D}" destId="{F65DD2D2-BD8E-4EF6-920C-12FD4E35EA37}" srcOrd="3" destOrd="0" presId="urn:microsoft.com/office/officeart/2005/8/layout/vList2"/>
    <dgm:cxn modelId="{F27F85CC-7BDF-432A-92BA-96F2B6C7B195}" type="presParOf" srcId="{4AE37019-B4F4-4A9A-8A4E-7E6E1206A51D}" destId="{A5822BC7-7E82-441C-BB36-EC0A97233BE2}" srcOrd="4" destOrd="0" presId="urn:microsoft.com/office/officeart/2005/8/layout/vList2"/>
    <dgm:cxn modelId="{1D6C86B2-CC53-41B5-883F-51CDEF608A45}" type="presParOf" srcId="{4AE37019-B4F4-4A9A-8A4E-7E6E1206A51D}" destId="{ED8DC858-CD12-4B15-AF58-BB7D501DAA9C}" srcOrd="5" destOrd="0" presId="urn:microsoft.com/office/officeart/2005/8/layout/vList2"/>
    <dgm:cxn modelId="{A2BC193B-5459-4140-83FC-F27EB03BF5CD}" type="presParOf" srcId="{4AE37019-B4F4-4A9A-8A4E-7E6E1206A51D}" destId="{70174145-C64D-4BE7-B6F8-62B77EAFBA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74B260-EDFC-4C8D-A3E8-4F8457564A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4D398CD-F1DB-439C-80DD-538B40B933BA}">
      <dgm:prSet/>
      <dgm:spPr/>
      <dgm:t>
        <a:bodyPr/>
        <a:lstStyle/>
        <a:p>
          <a:pPr rtl="0"/>
          <a:r>
            <a:rPr lang="en-IN" b="0" i="0" baseline="0"/>
            <a:t>The form tag</a:t>
          </a:r>
          <a:endParaRPr lang="en-IN"/>
        </a:p>
      </dgm:t>
    </dgm:pt>
    <dgm:pt modelId="{6114A635-1EBF-434D-A988-4F89DAED5A99}" type="parTrans" cxnId="{9A88E0F2-D6B4-4A39-9EDD-BFD4665B069F}">
      <dgm:prSet/>
      <dgm:spPr/>
      <dgm:t>
        <a:bodyPr/>
        <a:lstStyle/>
        <a:p>
          <a:endParaRPr lang="en-IN"/>
        </a:p>
      </dgm:t>
    </dgm:pt>
    <dgm:pt modelId="{A84B98A3-8832-45B0-BA6A-5C5E37332020}" type="sibTrans" cxnId="{9A88E0F2-D6B4-4A39-9EDD-BFD4665B069F}">
      <dgm:prSet/>
      <dgm:spPr/>
      <dgm:t>
        <a:bodyPr/>
        <a:lstStyle/>
        <a:p>
          <a:endParaRPr lang="en-IN"/>
        </a:p>
      </dgm:t>
    </dgm:pt>
    <dgm:pt modelId="{3489D399-9C3F-4D04-A33F-0A4099CEF9A4}">
      <dgm:prSet/>
      <dgm:spPr/>
      <dgm:t>
        <a:bodyPr/>
        <a:lstStyle/>
        <a:p>
          <a:pPr rtl="0"/>
          <a:r>
            <a:rPr lang="en-IN" b="0" i="0" baseline="0"/>
            <a:t>The input tag</a:t>
          </a:r>
          <a:endParaRPr lang="en-IN"/>
        </a:p>
      </dgm:t>
    </dgm:pt>
    <dgm:pt modelId="{54BAB680-B259-47AF-BB92-BE9016F7411B}" type="parTrans" cxnId="{33861BC3-B0A6-4428-BADE-A69D2D0307F3}">
      <dgm:prSet/>
      <dgm:spPr/>
      <dgm:t>
        <a:bodyPr/>
        <a:lstStyle/>
        <a:p>
          <a:endParaRPr lang="en-IN"/>
        </a:p>
      </dgm:t>
    </dgm:pt>
    <dgm:pt modelId="{580BEA39-4CEC-4852-83B5-B34DE0271677}" type="sibTrans" cxnId="{33861BC3-B0A6-4428-BADE-A69D2D0307F3}">
      <dgm:prSet/>
      <dgm:spPr/>
      <dgm:t>
        <a:bodyPr/>
        <a:lstStyle/>
        <a:p>
          <a:endParaRPr lang="en-IN"/>
        </a:p>
      </dgm:t>
    </dgm:pt>
    <dgm:pt modelId="{FAF05E6C-3F63-42B3-BB37-09529107C622}">
      <dgm:prSet/>
      <dgm:spPr/>
      <dgm:t>
        <a:bodyPr/>
        <a:lstStyle/>
        <a:p>
          <a:pPr rtl="0"/>
          <a:r>
            <a:rPr lang="en-IN" b="0" i="0" baseline="0"/>
            <a:t>The checkbox tag</a:t>
          </a:r>
          <a:endParaRPr lang="en-IN"/>
        </a:p>
      </dgm:t>
    </dgm:pt>
    <dgm:pt modelId="{183F0E78-1394-464F-9DD6-638F7D2012F5}" type="parTrans" cxnId="{36DAD783-ABFD-4E08-BB19-42766CAE76C0}">
      <dgm:prSet/>
      <dgm:spPr/>
      <dgm:t>
        <a:bodyPr/>
        <a:lstStyle/>
        <a:p>
          <a:endParaRPr lang="en-IN"/>
        </a:p>
      </dgm:t>
    </dgm:pt>
    <dgm:pt modelId="{A5936695-AA24-4CE1-ACF8-B4FECDFC4D98}" type="sibTrans" cxnId="{36DAD783-ABFD-4E08-BB19-42766CAE76C0}">
      <dgm:prSet/>
      <dgm:spPr/>
      <dgm:t>
        <a:bodyPr/>
        <a:lstStyle/>
        <a:p>
          <a:endParaRPr lang="en-IN"/>
        </a:p>
      </dgm:t>
    </dgm:pt>
    <dgm:pt modelId="{C11B590F-1DE8-4C4C-8D42-8BE495AE273A}">
      <dgm:prSet/>
      <dgm:spPr/>
      <dgm:t>
        <a:bodyPr/>
        <a:lstStyle/>
        <a:p>
          <a:pPr rtl="0"/>
          <a:r>
            <a:rPr lang="en-IN" b="0" i="0" baseline="0"/>
            <a:t>The checkboxes tag</a:t>
          </a:r>
          <a:endParaRPr lang="en-IN"/>
        </a:p>
      </dgm:t>
    </dgm:pt>
    <dgm:pt modelId="{FDABFC8A-CC09-46CC-9B68-36AEA60AF587}" type="parTrans" cxnId="{44157859-3D58-4639-A4FE-B356CF86F512}">
      <dgm:prSet/>
      <dgm:spPr/>
      <dgm:t>
        <a:bodyPr/>
        <a:lstStyle/>
        <a:p>
          <a:endParaRPr lang="en-IN"/>
        </a:p>
      </dgm:t>
    </dgm:pt>
    <dgm:pt modelId="{317EBED4-AE8B-4BF1-87A7-AC72450CEA26}" type="sibTrans" cxnId="{44157859-3D58-4639-A4FE-B356CF86F512}">
      <dgm:prSet/>
      <dgm:spPr/>
      <dgm:t>
        <a:bodyPr/>
        <a:lstStyle/>
        <a:p>
          <a:endParaRPr lang="en-IN"/>
        </a:p>
      </dgm:t>
    </dgm:pt>
    <dgm:pt modelId="{883976C6-44DE-47D6-AEDA-9AEE77F6703B}">
      <dgm:prSet/>
      <dgm:spPr/>
      <dgm:t>
        <a:bodyPr/>
        <a:lstStyle/>
        <a:p>
          <a:pPr rtl="0"/>
          <a:r>
            <a:rPr lang="en-IN" b="0" i="0" baseline="0"/>
            <a:t>The radiobutton tag</a:t>
          </a:r>
          <a:endParaRPr lang="en-IN"/>
        </a:p>
      </dgm:t>
    </dgm:pt>
    <dgm:pt modelId="{AE637AA1-765B-4314-A539-84B7A8446222}" type="parTrans" cxnId="{AC7B92FA-25AD-48BC-869D-BBD8CD32F7CA}">
      <dgm:prSet/>
      <dgm:spPr/>
      <dgm:t>
        <a:bodyPr/>
        <a:lstStyle/>
        <a:p>
          <a:endParaRPr lang="en-IN"/>
        </a:p>
      </dgm:t>
    </dgm:pt>
    <dgm:pt modelId="{4E34B321-5C86-4EFF-AD70-DF992D0BD591}" type="sibTrans" cxnId="{AC7B92FA-25AD-48BC-869D-BBD8CD32F7CA}">
      <dgm:prSet/>
      <dgm:spPr/>
      <dgm:t>
        <a:bodyPr/>
        <a:lstStyle/>
        <a:p>
          <a:endParaRPr lang="en-IN"/>
        </a:p>
      </dgm:t>
    </dgm:pt>
    <dgm:pt modelId="{A32AA1BC-CE9F-4307-91AD-631E3EBF7831}">
      <dgm:prSet/>
      <dgm:spPr/>
      <dgm:t>
        <a:bodyPr/>
        <a:lstStyle/>
        <a:p>
          <a:pPr rtl="0"/>
          <a:r>
            <a:rPr lang="en-IN" b="0" i="0" baseline="0"/>
            <a:t>The radiobuttons tag</a:t>
          </a:r>
          <a:endParaRPr lang="en-IN"/>
        </a:p>
      </dgm:t>
    </dgm:pt>
    <dgm:pt modelId="{82C7A4C0-F972-475F-98B8-F06C72A16235}" type="parTrans" cxnId="{E9622933-2F68-4A61-B806-97F3C24A63FD}">
      <dgm:prSet/>
      <dgm:spPr/>
      <dgm:t>
        <a:bodyPr/>
        <a:lstStyle/>
        <a:p>
          <a:endParaRPr lang="en-IN"/>
        </a:p>
      </dgm:t>
    </dgm:pt>
    <dgm:pt modelId="{268A2DDF-4AC7-47AE-9AF7-5BC54FDFC991}" type="sibTrans" cxnId="{E9622933-2F68-4A61-B806-97F3C24A63FD}">
      <dgm:prSet/>
      <dgm:spPr/>
      <dgm:t>
        <a:bodyPr/>
        <a:lstStyle/>
        <a:p>
          <a:endParaRPr lang="en-IN"/>
        </a:p>
      </dgm:t>
    </dgm:pt>
    <dgm:pt modelId="{A1AF0FB9-D967-4697-B568-1EA1A80DC2D9}">
      <dgm:prSet/>
      <dgm:spPr/>
      <dgm:t>
        <a:bodyPr/>
        <a:lstStyle/>
        <a:p>
          <a:pPr rtl="0"/>
          <a:r>
            <a:rPr lang="en-IN" b="0" i="0" baseline="0"/>
            <a:t>The password tag</a:t>
          </a:r>
          <a:endParaRPr lang="en-IN"/>
        </a:p>
      </dgm:t>
    </dgm:pt>
    <dgm:pt modelId="{5F708CE6-2C15-4B5C-BBD7-C9D13C678E06}" type="parTrans" cxnId="{663E30BD-8BA9-467D-BECA-5E86060EC169}">
      <dgm:prSet/>
      <dgm:spPr/>
      <dgm:t>
        <a:bodyPr/>
        <a:lstStyle/>
        <a:p>
          <a:endParaRPr lang="en-IN"/>
        </a:p>
      </dgm:t>
    </dgm:pt>
    <dgm:pt modelId="{955BC22D-FDD2-4884-93D4-B5BC92684189}" type="sibTrans" cxnId="{663E30BD-8BA9-467D-BECA-5E86060EC169}">
      <dgm:prSet/>
      <dgm:spPr/>
      <dgm:t>
        <a:bodyPr/>
        <a:lstStyle/>
        <a:p>
          <a:endParaRPr lang="en-IN"/>
        </a:p>
      </dgm:t>
    </dgm:pt>
    <dgm:pt modelId="{3798AD08-7067-4DBC-A89D-AED6D3856421}" type="pres">
      <dgm:prSet presAssocID="{6474B260-EDFC-4C8D-A3E8-4F8457564A92}" presName="linear" presStyleCnt="0">
        <dgm:presLayoutVars>
          <dgm:animLvl val="lvl"/>
          <dgm:resizeHandles val="exact"/>
        </dgm:presLayoutVars>
      </dgm:prSet>
      <dgm:spPr/>
    </dgm:pt>
    <dgm:pt modelId="{60781023-6574-472C-8919-6ABE3B015FFC}" type="pres">
      <dgm:prSet presAssocID="{84D398CD-F1DB-439C-80DD-538B40B933BA}" presName="parentText" presStyleLbl="node1" presStyleIdx="0" presStyleCnt="7" custLinFactNeighborY="-39862">
        <dgm:presLayoutVars>
          <dgm:chMax val="0"/>
          <dgm:bulletEnabled val="1"/>
        </dgm:presLayoutVars>
      </dgm:prSet>
      <dgm:spPr/>
    </dgm:pt>
    <dgm:pt modelId="{0D586DC7-D56B-49A2-8843-7BCB573FBCE7}" type="pres">
      <dgm:prSet presAssocID="{A84B98A3-8832-45B0-BA6A-5C5E37332020}" presName="spacer" presStyleCnt="0"/>
      <dgm:spPr/>
    </dgm:pt>
    <dgm:pt modelId="{7CAC988F-2D43-49A2-BFF6-EB5F2CB1E566}" type="pres">
      <dgm:prSet presAssocID="{3489D399-9C3F-4D04-A33F-0A4099CEF9A4}" presName="parentText" presStyleLbl="node1" presStyleIdx="1" presStyleCnt="7">
        <dgm:presLayoutVars>
          <dgm:chMax val="0"/>
          <dgm:bulletEnabled val="1"/>
        </dgm:presLayoutVars>
      </dgm:prSet>
      <dgm:spPr/>
    </dgm:pt>
    <dgm:pt modelId="{9F833990-EC2A-4513-B026-8BCFAF0BEFC7}" type="pres">
      <dgm:prSet presAssocID="{580BEA39-4CEC-4852-83B5-B34DE0271677}" presName="spacer" presStyleCnt="0"/>
      <dgm:spPr/>
    </dgm:pt>
    <dgm:pt modelId="{CA1C7A56-FC42-4933-B27C-3A697D372705}" type="pres">
      <dgm:prSet presAssocID="{FAF05E6C-3F63-42B3-BB37-09529107C622}" presName="parentText" presStyleLbl="node1" presStyleIdx="2" presStyleCnt="7">
        <dgm:presLayoutVars>
          <dgm:chMax val="0"/>
          <dgm:bulletEnabled val="1"/>
        </dgm:presLayoutVars>
      </dgm:prSet>
      <dgm:spPr/>
    </dgm:pt>
    <dgm:pt modelId="{DCA55437-AE15-4166-A7DA-7369D04148BA}" type="pres">
      <dgm:prSet presAssocID="{A5936695-AA24-4CE1-ACF8-B4FECDFC4D98}" presName="spacer" presStyleCnt="0"/>
      <dgm:spPr/>
    </dgm:pt>
    <dgm:pt modelId="{93B7BB20-705C-47B7-9221-EECD79973E63}" type="pres">
      <dgm:prSet presAssocID="{C11B590F-1DE8-4C4C-8D42-8BE495AE273A}" presName="parentText" presStyleLbl="node1" presStyleIdx="3" presStyleCnt="7">
        <dgm:presLayoutVars>
          <dgm:chMax val="0"/>
          <dgm:bulletEnabled val="1"/>
        </dgm:presLayoutVars>
      </dgm:prSet>
      <dgm:spPr/>
    </dgm:pt>
    <dgm:pt modelId="{BED089D0-F621-4F1C-80E5-BB394B530D63}" type="pres">
      <dgm:prSet presAssocID="{317EBED4-AE8B-4BF1-87A7-AC72450CEA26}" presName="spacer" presStyleCnt="0"/>
      <dgm:spPr/>
    </dgm:pt>
    <dgm:pt modelId="{19BA8A4D-4221-4658-9229-302BB2176E19}" type="pres">
      <dgm:prSet presAssocID="{883976C6-44DE-47D6-AEDA-9AEE77F6703B}" presName="parentText" presStyleLbl="node1" presStyleIdx="4" presStyleCnt="7">
        <dgm:presLayoutVars>
          <dgm:chMax val="0"/>
          <dgm:bulletEnabled val="1"/>
        </dgm:presLayoutVars>
      </dgm:prSet>
      <dgm:spPr/>
    </dgm:pt>
    <dgm:pt modelId="{48EF45A5-E983-4E2F-813F-629C112A4870}" type="pres">
      <dgm:prSet presAssocID="{4E34B321-5C86-4EFF-AD70-DF992D0BD591}" presName="spacer" presStyleCnt="0"/>
      <dgm:spPr/>
    </dgm:pt>
    <dgm:pt modelId="{924C6693-3F17-4C30-B81D-3F923019CAF2}" type="pres">
      <dgm:prSet presAssocID="{A32AA1BC-CE9F-4307-91AD-631E3EBF7831}" presName="parentText" presStyleLbl="node1" presStyleIdx="5" presStyleCnt="7">
        <dgm:presLayoutVars>
          <dgm:chMax val="0"/>
          <dgm:bulletEnabled val="1"/>
        </dgm:presLayoutVars>
      </dgm:prSet>
      <dgm:spPr/>
    </dgm:pt>
    <dgm:pt modelId="{1263F909-0FA6-4848-A349-1DF720A90AE3}" type="pres">
      <dgm:prSet presAssocID="{268A2DDF-4AC7-47AE-9AF7-5BC54FDFC991}" presName="spacer" presStyleCnt="0"/>
      <dgm:spPr/>
    </dgm:pt>
    <dgm:pt modelId="{66085B6C-770C-40C3-B280-4ACE2D7713A5}" type="pres">
      <dgm:prSet presAssocID="{A1AF0FB9-D967-4697-B568-1EA1A80DC2D9}" presName="parentText" presStyleLbl="node1" presStyleIdx="6" presStyleCnt="7">
        <dgm:presLayoutVars>
          <dgm:chMax val="0"/>
          <dgm:bulletEnabled val="1"/>
        </dgm:presLayoutVars>
      </dgm:prSet>
      <dgm:spPr/>
    </dgm:pt>
  </dgm:ptLst>
  <dgm:cxnLst>
    <dgm:cxn modelId="{5B65090C-FB8F-4286-AAE9-3C5FB576A7F1}" type="presOf" srcId="{A32AA1BC-CE9F-4307-91AD-631E3EBF7831}" destId="{924C6693-3F17-4C30-B81D-3F923019CAF2}" srcOrd="0" destOrd="0" presId="urn:microsoft.com/office/officeart/2005/8/layout/vList2"/>
    <dgm:cxn modelId="{E9622933-2F68-4A61-B806-97F3C24A63FD}" srcId="{6474B260-EDFC-4C8D-A3E8-4F8457564A92}" destId="{A32AA1BC-CE9F-4307-91AD-631E3EBF7831}" srcOrd="5" destOrd="0" parTransId="{82C7A4C0-F972-475F-98B8-F06C72A16235}" sibTransId="{268A2DDF-4AC7-47AE-9AF7-5BC54FDFC991}"/>
    <dgm:cxn modelId="{68784E68-D7B7-4EF2-A384-CB890188E59F}" type="presOf" srcId="{883976C6-44DE-47D6-AEDA-9AEE77F6703B}" destId="{19BA8A4D-4221-4658-9229-302BB2176E19}" srcOrd="0" destOrd="0" presId="urn:microsoft.com/office/officeart/2005/8/layout/vList2"/>
    <dgm:cxn modelId="{44157859-3D58-4639-A4FE-B356CF86F512}" srcId="{6474B260-EDFC-4C8D-A3E8-4F8457564A92}" destId="{C11B590F-1DE8-4C4C-8D42-8BE495AE273A}" srcOrd="3" destOrd="0" parTransId="{FDABFC8A-CC09-46CC-9B68-36AEA60AF587}" sibTransId="{317EBED4-AE8B-4BF1-87A7-AC72450CEA26}"/>
    <dgm:cxn modelId="{36DAD783-ABFD-4E08-BB19-42766CAE76C0}" srcId="{6474B260-EDFC-4C8D-A3E8-4F8457564A92}" destId="{FAF05E6C-3F63-42B3-BB37-09529107C622}" srcOrd="2" destOrd="0" parTransId="{183F0E78-1394-464F-9DD6-638F7D2012F5}" sibTransId="{A5936695-AA24-4CE1-ACF8-B4FECDFC4D98}"/>
    <dgm:cxn modelId="{3C8C428D-C784-4C0F-A6B4-FCFD1475476A}" type="presOf" srcId="{84D398CD-F1DB-439C-80DD-538B40B933BA}" destId="{60781023-6574-472C-8919-6ABE3B015FFC}" srcOrd="0" destOrd="0" presId="urn:microsoft.com/office/officeart/2005/8/layout/vList2"/>
    <dgm:cxn modelId="{663E30BD-8BA9-467D-BECA-5E86060EC169}" srcId="{6474B260-EDFC-4C8D-A3E8-4F8457564A92}" destId="{A1AF0FB9-D967-4697-B568-1EA1A80DC2D9}" srcOrd="6" destOrd="0" parTransId="{5F708CE6-2C15-4B5C-BBD7-C9D13C678E06}" sibTransId="{955BC22D-FDD2-4884-93D4-B5BC92684189}"/>
    <dgm:cxn modelId="{33861BC3-B0A6-4428-BADE-A69D2D0307F3}" srcId="{6474B260-EDFC-4C8D-A3E8-4F8457564A92}" destId="{3489D399-9C3F-4D04-A33F-0A4099CEF9A4}" srcOrd="1" destOrd="0" parTransId="{54BAB680-B259-47AF-BB92-BE9016F7411B}" sibTransId="{580BEA39-4CEC-4852-83B5-B34DE0271677}"/>
    <dgm:cxn modelId="{520865DB-338D-4AF9-BACF-C56D472B4432}" type="presOf" srcId="{3489D399-9C3F-4D04-A33F-0A4099CEF9A4}" destId="{7CAC988F-2D43-49A2-BFF6-EB5F2CB1E566}" srcOrd="0" destOrd="0" presId="urn:microsoft.com/office/officeart/2005/8/layout/vList2"/>
    <dgm:cxn modelId="{6EDD31EB-977C-43E7-94A5-7BF6CC03E168}" type="presOf" srcId="{A1AF0FB9-D967-4697-B568-1EA1A80DC2D9}" destId="{66085B6C-770C-40C3-B280-4ACE2D7713A5}" srcOrd="0" destOrd="0" presId="urn:microsoft.com/office/officeart/2005/8/layout/vList2"/>
    <dgm:cxn modelId="{92443BEB-2CEF-4217-B2C6-8046A9EA36F0}" type="presOf" srcId="{6474B260-EDFC-4C8D-A3E8-4F8457564A92}" destId="{3798AD08-7067-4DBC-A89D-AED6D3856421}" srcOrd="0" destOrd="0" presId="urn:microsoft.com/office/officeart/2005/8/layout/vList2"/>
    <dgm:cxn modelId="{11C8CDF2-4E1E-412A-8265-6F1215AB153D}" type="presOf" srcId="{C11B590F-1DE8-4C4C-8D42-8BE495AE273A}" destId="{93B7BB20-705C-47B7-9221-EECD79973E63}" srcOrd="0" destOrd="0" presId="urn:microsoft.com/office/officeart/2005/8/layout/vList2"/>
    <dgm:cxn modelId="{9A88E0F2-D6B4-4A39-9EDD-BFD4665B069F}" srcId="{6474B260-EDFC-4C8D-A3E8-4F8457564A92}" destId="{84D398CD-F1DB-439C-80DD-538B40B933BA}" srcOrd="0" destOrd="0" parTransId="{6114A635-1EBF-434D-A988-4F89DAED5A99}" sibTransId="{A84B98A3-8832-45B0-BA6A-5C5E37332020}"/>
    <dgm:cxn modelId="{1434F7F4-090D-40CF-8461-48C6D4ED14FC}" type="presOf" srcId="{FAF05E6C-3F63-42B3-BB37-09529107C622}" destId="{CA1C7A56-FC42-4933-B27C-3A697D372705}" srcOrd="0" destOrd="0" presId="urn:microsoft.com/office/officeart/2005/8/layout/vList2"/>
    <dgm:cxn modelId="{AC7B92FA-25AD-48BC-869D-BBD8CD32F7CA}" srcId="{6474B260-EDFC-4C8D-A3E8-4F8457564A92}" destId="{883976C6-44DE-47D6-AEDA-9AEE77F6703B}" srcOrd="4" destOrd="0" parTransId="{AE637AA1-765B-4314-A539-84B7A8446222}" sibTransId="{4E34B321-5C86-4EFF-AD70-DF992D0BD591}"/>
    <dgm:cxn modelId="{2DFAC2D5-A371-4C25-8F07-0624AEAFB0E5}" type="presParOf" srcId="{3798AD08-7067-4DBC-A89D-AED6D3856421}" destId="{60781023-6574-472C-8919-6ABE3B015FFC}" srcOrd="0" destOrd="0" presId="urn:microsoft.com/office/officeart/2005/8/layout/vList2"/>
    <dgm:cxn modelId="{4DD62854-DCFA-448B-BB7A-0536F0BBEA62}" type="presParOf" srcId="{3798AD08-7067-4DBC-A89D-AED6D3856421}" destId="{0D586DC7-D56B-49A2-8843-7BCB573FBCE7}" srcOrd="1" destOrd="0" presId="urn:microsoft.com/office/officeart/2005/8/layout/vList2"/>
    <dgm:cxn modelId="{01D05C67-1CF5-48E8-AB60-4BFEA0186D08}" type="presParOf" srcId="{3798AD08-7067-4DBC-A89D-AED6D3856421}" destId="{7CAC988F-2D43-49A2-BFF6-EB5F2CB1E566}" srcOrd="2" destOrd="0" presId="urn:microsoft.com/office/officeart/2005/8/layout/vList2"/>
    <dgm:cxn modelId="{D32C94CF-0A78-42BF-B117-0017A5D06953}" type="presParOf" srcId="{3798AD08-7067-4DBC-A89D-AED6D3856421}" destId="{9F833990-EC2A-4513-B026-8BCFAF0BEFC7}" srcOrd="3" destOrd="0" presId="urn:microsoft.com/office/officeart/2005/8/layout/vList2"/>
    <dgm:cxn modelId="{135D2738-5B92-4836-B010-7E98F8959D14}" type="presParOf" srcId="{3798AD08-7067-4DBC-A89D-AED6D3856421}" destId="{CA1C7A56-FC42-4933-B27C-3A697D372705}" srcOrd="4" destOrd="0" presId="urn:microsoft.com/office/officeart/2005/8/layout/vList2"/>
    <dgm:cxn modelId="{31CFE551-38E1-4012-9055-57DB40599643}" type="presParOf" srcId="{3798AD08-7067-4DBC-A89D-AED6D3856421}" destId="{DCA55437-AE15-4166-A7DA-7369D04148BA}" srcOrd="5" destOrd="0" presId="urn:microsoft.com/office/officeart/2005/8/layout/vList2"/>
    <dgm:cxn modelId="{81F2279A-FF63-42C2-84B9-7CD8FF1D9F91}" type="presParOf" srcId="{3798AD08-7067-4DBC-A89D-AED6D3856421}" destId="{93B7BB20-705C-47B7-9221-EECD79973E63}" srcOrd="6" destOrd="0" presId="urn:microsoft.com/office/officeart/2005/8/layout/vList2"/>
    <dgm:cxn modelId="{DE2A8521-A8CE-410E-87E4-1283DD81A56C}" type="presParOf" srcId="{3798AD08-7067-4DBC-A89D-AED6D3856421}" destId="{BED089D0-F621-4F1C-80E5-BB394B530D63}" srcOrd="7" destOrd="0" presId="urn:microsoft.com/office/officeart/2005/8/layout/vList2"/>
    <dgm:cxn modelId="{FE46FB60-A731-4AC5-B459-415849E3F3E5}" type="presParOf" srcId="{3798AD08-7067-4DBC-A89D-AED6D3856421}" destId="{19BA8A4D-4221-4658-9229-302BB2176E19}" srcOrd="8" destOrd="0" presId="urn:microsoft.com/office/officeart/2005/8/layout/vList2"/>
    <dgm:cxn modelId="{F1AAC666-C0C3-485E-9F53-E5FFC36FAC28}" type="presParOf" srcId="{3798AD08-7067-4DBC-A89D-AED6D3856421}" destId="{48EF45A5-E983-4E2F-813F-629C112A4870}" srcOrd="9" destOrd="0" presId="urn:microsoft.com/office/officeart/2005/8/layout/vList2"/>
    <dgm:cxn modelId="{16860D41-0FE5-4FE0-A95A-CDC2D4F623F0}" type="presParOf" srcId="{3798AD08-7067-4DBC-A89D-AED6D3856421}" destId="{924C6693-3F17-4C30-B81D-3F923019CAF2}" srcOrd="10" destOrd="0" presId="urn:microsoft.com/office/officeart/2005/8/layout/vList2"/>
    <dgm:cxn modelId="{10DED857-5106-4147-B21F-F5DF01F5FD0E}" type="presParOf" srcId="{3798AD08-7067-4DBC-A89D-AED6D3856421}" destId="{1263F909-0FA6-4848-A349-1DF720A90AE3}" srcOrd="11" destOrd="0" presId="urn:microsoft.com/office/officeart/2005/8/layout/vList2"/>
    <dgm:cxn modelId="{CC3B4DB8-FD86-4CAD-9E09-356F8B73A3C9}" type="presParOf" srcId="{3798AD08-7067-4DBC-A89D-AED6D3856421}" destId="{66085B6C-770C-40C3-B280-4ACE2D7713A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20B6A9-5C00-4916-A8A4-D06341FDCFBD}"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IN"/>
        </a:p>
      </dgm:t>
    </dgm:pt>
    <dgm:pt modelId="{93CAB737-6ED6-450E-AA0E-0CDB76945A75}">
      <dgm:prSet/>
      <dgm:spPr/>
      <dgm:t>
        <a:bodyPr/>
        <a:lstStyle/>
        <a:p>
          <a:pPr rtl="0"/>
          <a:r>
            <a:rPr lang="en-IN"/>
            <a:t>The option tag</a:t>
          </a:r>
        </a:p>
      </dgm:t>
    </dgm:pt>
    <dgm:pt modelId="{627D2F11-3071-40B7-AA04-C1D747F2AD8E}" type="parTrans" cxnId="{83AEEBF9-3905-4572-A5E3-CABB44B2E1E6}">
      <dgm:prSet/>
      <dgm:spPr/>
      <dgm:t>
        <a:bodyPr/>
        <a:lstStyle/>
        <a:p>
          <a:endParaRPr lang="en-IN"/>
        </a:p>
      </dgm:t>
    </dgm:pt>
    <dgm:pt modelId="{A84C41C4-0C64-4A7A-8172-1328B29FE3F1}" type="sibTrans" cxnId="{83AEEBF9-3905-4572-A5E3-CABB44B2E1E6}">
      <dgm:prSet/>
      <dgm:spPr/>
      <dgm:t>
        <a:bodyPr/>
        <a:lstStyle/>
        <a:p>
          <a:endParaRPr lang="en-IN"/>
        </a:p>
      </dgm:t>
    </dgm:pt>
    <dgm:pt modelId="{A9955FA5-8AF8-4DE3-9587-53DE4419190F}">
      <dgm:prSet/>
      <dgm:spPr/>
      <dgm:t>
        <a:bodyPr/>
        <a:lstStyle/>
        <a:p>
          <a:pPr rtl="0"/>
          <a:r>
            <a:rPr lang="en-IN"/>
            <a:t>The select tag</a:t>
          </a:r>
        </a:p>
      </dgm:t>
    </dgm:pt>
    <dgm:pt modelId="{8C7E536B-26F0-4D9A-82F9-153434ECB309}" type="parTrans" cxnId="{78C1D05B-F49E-4DB3-8395-64E5719C62C4}">
      <dgm:prSet/>
      <dgm:spPr/>
      <dgm:t>
        <a:bodyPr/>
        <a:lstStyle/>
        <a:p>
          <a:endParaRPr lang="en-IN"/>
        </a:p>
      </dgm:t>
    </dgm:pt>
    <dgm:pt modelId="{F9337DFC-F3C8-45EF-836A-FB6E76E511AC}" type="sibTrans" cxnId="{78C1D05B-F49E-4DB3-8395-64E5719C62C4}">
      <dgm:prSet/>
      <dgm:spPr/>
      <dgm:t>
        <a:bodyPr/>
        <a:lstStyle/>
        <a:p>
          <a:endParaRPr lang="en-IN"/>
        </a:p>
      </dgm:t>
    </dgm:pt>
    <dgm:pt modelId="{1305B4E7-A2C3-4AE9-8BDB-B1F6E30DB70F}">
      <dgm:prSet/>
      <dgm:spPr/>
      <dgm:t>
        <a:bodyPr/>
        <a:lstStyle/>
        <a:p>
          <a:pPr rtl="0"/>
          <a:r>
            <a:rPr lang="en-IN"/>
            <a:t>The options tag</a:t>
          </a:r>
        </a:p>
      </dgm:t>
    </dgm:pt>
    <dgm:pt modelId="{91380FD8-BA61-40FB-BC53-70E199F7A3BC}" type="parTrans" cxnId="{79745530-002B-48BC-B1F7-710FC5E1D4DA}">
      <dgm:prSet/>
      <dgm:spPr/>
      <dgm:t>
        <a:bodyPr/>
        <a:lstStyle/>
        <a:p>
          <a:endParaRPr lang="en-IN"/>
        </a:p>
      </dgm:t>
    </dgm:pt>
    <dgm:pt modelId="{FA7371A6-20C9-415E-8B6A-79E47ED712AA}" type="sibTrans" cxnId="{79745530-002B-48BC-B1F7-710FC5E1D4DA}">
      <dgm:prSet/>
      <dgm:spPr/>
      <dgm:t>
        <a:bodyPr/>
        <a:lstStyle/>
        <a:p>
          <a:endParaRPr lang="en-IN"/>
        </a:p>
      </dgm:t>
    </dgm:pt>
    <dgm:pt modelId="{C89468B3-870C-444E-8B14-00BD64515156}">
      <dgm:prSet/>
      <dgm:spPr/>
      <dgm:t>
        <a:bodyPr/>
        <a:lstStyle/>
        <a:p>
          <a:pPr rtl="0"/>
          <a:r>
            <a:rPr lang="en-IN"/>
            <a:t>The textarea tag</a:t>
          </a:r>
        </a:p>
      </dgm:t>
    </dgm:pt>
    <dgm:pt modelId="{776CE504-881B-4216-A7E7-645C5124B2E9}" type="parTrans" cxnId="{1120F4CD-E341-4EF4-B4C2-E53A09916616}">
      <dgm:prSet/>
      <dgm:spPr/>
      <dgm:t>
        <a:bodyPr/>
        <a:lstStyle/>
        <a:p>
          <a:endParaRPr lang="en-IN"/>
        </a:p>
      </dgm:t>
    </dgm:pt>
    <dgm:pt modelId="{91D0F570-3AD0-4FCA-A63B-293EAB3C987C}" type="sibTrans" cxnId="{1120F4CD-E341-4EF4-B4C2-E53A09916616}">
      <dgm:prSet/>
      <dgm:spPr/>
      <dgm:t>
        <a:bodyPr/>
        <a:lstStyle/>
        <a:p>
          <a:endParaRPr lang="en-IN"/>
        </a:p>
      </dgm:t>
    </dgm:pt>
    <dgm:pt modelId="{F2F70C63-3626-4EC1-8681-B5B8F56CA591}">
      <dgm:prSet/>
      <dgm:spPr/>
      <dgm:t>
        <a:bodyPr/>
        <a:lstStyle/>
        <a:p>
          <a:pPr rtl="0"/>
          <a:r>
            <a:rPr lang="en-IN"/>
            <a:t>The hidden tag</a:t>
          </a:r>
        </a:p>
      </dgm:t>
    </dgm:pt>
    <dgm:pt modelId="{2E9E4E6B-0234-4FB6-A25E-85589B853632}" type="parTrans" cxnId="{3622227B-8196-471E-ABF9-B29D96C0E5D8}">
      <dgm:prSet/>
      <dgm:spPr/>
      <dgm:t>
        <a:bodyPr/>
        <a:lstStyle/>
        <a:p>
          <a:endParaRPr lang="en-IN"/>
        </a:p>
      </dgm:t>
    </dgm:pt>
    <dgm:pt modelId="{0A3176F5-9FC6-4C06-920E-F06FD42E46C5}" type="sibTrans" cxnId="{3622227B-8196-471E-ABF9-B29D96C0E5D8}">
      <dgm:prSet/>
      <dgm:spPr/>
      <dgm:t>
        <a:bodyPr/>
        <a:lstStyle/>
        <a:p>
          <a:endParaRPr lang="en-IN"/>
        </a:p>
      </dgm:t>
    </dgm:pt>
    <dgm:pt modelId="{D6D5AD53-8D57-4218-85AD-6F54BE4B660B}">
      <dgm:prSet/>
      <dgm:spPr/>
      <dgm:t>
        <a:bodyPr/>
        <a:lstStyle/>
        <a:p>
          <a:pPr rtl="0"/>
          <a:r>
            <a:rPr lang="en-IN"/>
            <a:t>The errors tag</a:t>
          </a:r>
        </a:p>
      </dgm:t>
    </dgm:pt>
    <dgm:pt modelId="{941A5E1A-D507-4653-97E1-865A08599A20}" type="parTrans" cxnId="{510181B8-1AB1-4261-ABAD-6E9AAFA03216}">
      <dgm:prSet/>
      <dgm:spPr/>
      <dgm:t>
        <a:bodyPr/>
        <a:lstStyle/>
        <a:p>
          <a:endParaRPr lang="en-IN"/>
        </a:p>
      </dgm:t>
    </dgm:pt>
    <dgm:pt modelId="{3C1621D1-7D7A-41AE-A59D-D3DB8DF902A7}" type="sibTrans" cxnId="{510181B8-1AB1-4261-ABAD-6E9AAFA03216}">
      <dgm:prSet/>
      <dgm:spPr/>
      <dgm:t>
        <a:bodyPr/>
        <a:lstStyle/>
        <a:p>
          <a:endParaRPr lang="en-IN"/>
        </a:p>
      </dgm:t>
    </dgm:pt>
    <dgm:pt modelId="{19EE6166-2487-4AE8-9F7D-C377D3D6D8A6}">
      <dgm:prSet/>
      <dgm:spPr/>
      <dgm:t>
        <a:bodyPr/>
        <a:lstStyle/>
        <a:p>
          <a:pPr rtl="0"/>
          <a:r>
            <a:rPr lang="en-IN"/>
            <a:t>HTML5 tags</a:t>
          </a:r>
        </a:p>
      </dgm:t>
    </dgm:pt>
    <dgm:pt modelId="{C30BECA8-F9AC-4EB9-9C87-CDF3866DD255}" type="parTrans" cxnId="{C1FF84A5-8E87-4B42-A13A-DAD3B7A3F15C}">
      <dgm:prSet/>
      <dgm:spPr/>
      <dgm:t>
        <a:bodyPr/>
        <a:lstStyle/>
        <a:p>
          <a:endParaRPr lang="en-IN"/>
        </a:p>
      </dgm:t>
    </dgm:pt>
    <dgm:pt modelId="{56E8C37E-56CD-4406-8504-FF1A4D69D191}" type="sibTrans" cxnId="{C1FF84A5-8E87-4B42-A13A-DAD3B7A3F15C}">
      <dgm:prSet/>
      <dgm:spPr/>
      <dgm:t>
        <a:bodyPr/>
        <a:lstStyle/>
        <a:p>
          <a:endParaRPr lang="en-IN"/>
        </a:p>
      </dgm:t>
    </dgm:pt>
    <dgm:pt modelId="{A615D431-C642-4B96-B1F6-ECE108B5A46F}" type="pres">
      <dgm:prSet presAssocID="{4320B6A9-5C00-4916-A8A4-D06341FDCFBD}" presName="linear" presStyleCnt="0">
        <dgm:presLayoutVars>
          <dgm:animLvl val="lvl"/>
          <dgm:resizeHandles val="exact"/>
        </dgm:presLayoutVars>
      </dgm:prSet>
      <dgm:spPr/>
    </dgm:pt>
    <dgm:pt modelId="{98FBA0B5-3FDF-4282-881C-ADF39FD85345}" type="pres">
      <dgm:prSet presAssocID="{93CAB737-6ED6-450E-AA0E-0CDB76945A75}" presName="parentText" presStyleLbl="node1" presStyleIdx="0" presStyleCnt="7">
        <dgm:presLayoutVars>
          <dgm:chMax val="0"/>
          <dgm:bulletEnabled val="1"/>
        </dgm:presLayoutVars>
      </dgm:prSet>
      <dgm:spPr/>
    </dgm:pt>
    <dgm:pt modelId="{791DEC18-00FC-4361-BD4F-0647551E2D84}" type="pres">
      <dgm:prSet presAssocID="{A84C41C4-0C64-4A7A-8172-1328B29FE3F1}" presName="spacer" presStyleCnt="0"/>
      <dgm:spPr/>
    </dgm:pt>
    <dgm:pt modelId="{0E755705-381B-43A1-94AE-C4AC1E758C11}" type="pres">
      <dgm:prSet presAssocID="{A9955FA5-8AF8-4DE3-9587-53DE4419190F}" presName="parentText" presStyleLbl="node1" presStyleIdx="1" presStyleCnt="7">
        <dgm:presLayoutVars>
          <dgm:chMax val="0"/>
          <dgm:bulletEnabled val="1"/>
        </dgm:presLayoutVars>
      </dgm:prSet>
      <dgm:spPr/>
    </dgm:pt>
    <dgm:pt modelId="{BA49DF06-6489-4B46-B312-5413D644549D}" type="pres">
      <dgm:prSet presAssocID="{F9337DFC-F3C8-45EF-836A-FB6E76E511AC}" presName="spacer" presStyleCnt="0"/>
      <dgm:spPr/>
    </dgm:pt>
    <dgm:pt modelId="{1A9F8A7E-E0E5-4927-AC0D-33750D77D0D7}" type="pres">
      <dgm:prSet presAssocID="{1305B4E7-A2C3-4AE9-8BDB-B1F6E30DB70F}" presName="parentText" presStyleLbl="node1" presStyleIdx="2" presStyleCnt="7">
        <dgm:presLayoutVars>
          <dgm:chMax val="0"/>
          <dgm:bulletEnabled val="1"/>
        </dgm:presLayoutVars>
      </dgm:prSet>
      <dgm:spPr/>
    </dgm:pt>
    <dgm:pt modelId="{BDA55D18-CD22-428C-9B8C-712A413572F2}" type="pres">
      <dgm:prSet presAssocID="{FA7371A6-20C9-415E-8B6A-79E47ED712AA}" presName="spacer" presStyleCnt="0"/>
      <dgm:spPr/>
    </dgm:pt>
    <dgm:pt modelId="{652438B5-5F4F-41B8-9573-F22FE9573C76}" type="pres">
      <dgm:prSet presAssocID="{C89468B3-870C-444E-8B14-00BD64515156}" presName="parentText" presStyleLbl="node1" presStyleIdx="3" presStyleCnt="7">
        <dgm:presLayoutVars>
          <dgm:chMax val="0"/>
          <dgm:bulletEnabled val="1"/>
        </dgm:presLayoutVars>
      </dgm:prSet>
      <dgm:spPr/>
    </dgm:pt>
    <dgm:pt modelId="{2ADBD27D-BFE7-4D51-B2B1-3782147C0957}" type="pres">
      <dgm:prSet presAssocID="{91D0F570-3AD0-4FCA-A63B-293EAB3C987C}" presName="spacer" presStyleCnt="0"/>
      <dgm:spPr/>
    </dgm:pt>
    <dgm:pt modelId="{73B252DF-1EC1-4CD8-8488-CDAE6FCA6186}" type="pres">
      <dgm:prSet presAssocID="{F2F70C63-3626-4EC1-8681-B5B8F56CA591}" presName="parentText" presStyleLbl="node1" presStyleIdx="4" presStyleCnt="7">
        <dgm:presLayoutVars>
          <dgm:chMax val="0"/>
          <dgm:bulletEnabled val="1"/>
        </dgm:presLayoutVars>
      </dgm:prSet>
      <dgm:spPr/>
    </dgm:pt>
    <dgm:pt modelId="{1B0E1C0A-BDC7-4B76-8D68-ADCC7C995D08}" type="pres">
      <dgm:prSet presAssocID="{0A3176F5-9FC6-4C06-920E-F06FD42E46C5}" presName="spacer" presStyleCnt="0"/>
      <dgm:spPr/>
    </dgm:pt>
    <dgm:pt modelId="{F80F6124-ED42-44E7-B7AB-11FA4BC37E16}" type="pres">
      <dgm:prSet presAssocID="{D6D5AD53-8D57-4218-85AD-6F54BE4B660B}" presName="parentText" presStyleLbl="node1" presStyleIdx="5" presStyleCnt="7">
        <dgm:presLayoutVars>
          <dgm:chMax val="0"/>
          <dgm:bulletEnabled val="1"/>
        </dgm:presLayoutVars>
      </dgm:prSet>
      <dgm:spPr/>
    </dgm:pt>
    <dgm:pt modelId="{5FFDED7D-2CF3-4738-9476-5AFEAE70E26B}" type="pres">
      <dgm:prSet presAssocID="{3C1621D1-7D7A-41AE-A59D-D3DB8DF902A7}" presName="spacer" presStyleCnt="0"/>
      <dgm:spPr/>
    </dgm:pt>
    <dgm:pt modelId="{AF1A2677-0EC2-49A0-B456-D6B9A5A9E36E}" type="pres">
      <dgm:prSet presAssocID="{19EE6166-2487-4AE8-9F7D-C377D3D6D8A6}" presName="parentText" presStyleLbl="node1" presStyleIdx="6" presStyleCnt="7">
        <dgm:presLayoutVars>
          <dgm:chMax val="0"/>
          <dgm:bulletEnabled val="1"/>
        </dgm:presLayoutVars>
      </dgm:prSet>
      <dgm:spPr/>
    </dgm:pt>
  </dgm:ptLst>
  <dgm:cxnLst>
    <dgm:cxn modelId="{9339820A-C619-4810-9D22-38F0E4273D36}" type="presOf" srcId="{19EE6166-2487-4AE8-9F7D-C377D3D6D8A6}" destId="{AF1A2677-0EC2-49A0-B456-D6B9A5A9E36E}" srcOrd="0" destOrd="0" presId="urn:microsoft.com/office/officeart/2005/8/layout/vList2"/>
    <dgm:cxn modelId="{CCF34F1A-BB07-40DA-A5F6-89F155377380}" type="presOf" srcId="{A9955FA5-8AF8-4DE3-9587-53DE4419190F}" destId="{0E755705-381B-43A1-94AE-C4AC1E758C11}" srcOrd="0" destOrd="0" presId="urn:microsoft.com/office/officeart/2005/8/layout/vList2"/>
    <dgm:cxn modelId="{0EC7891A-2497-4831-AD47-A0EAEFD8508E}" type="presOf" srcId="{4320B6A9-5C00-4916-A8A4-D06341FDCFBD}" destId="{A615D431-C642-4B96-B1F6-ECE108B5A46F}" srcOrd="0" destOrd="0" presId="urn:microsoft.com/office/officeart/2005/8/layout/vList2"/>
    <dgm:cxn modelId="{7316681F-E3A9-4E74-8EC7-20D34CB930DA}" type="presOf" srcId="{D6D5AD53-8D57-4218-85AD-6F54BE4B660B}" destId="{F80F6124-ED42-44E7-B7AB-11FA4BC37E16}" srcOrd="0" destOrd="0" presId="urn:microsoft.com/office/officeart/2005/8/layout/vList2"/>
    <dgm:cxn modelId="{79745530-002B-48BC-B1F7-710FC5E1D4DA}" srcId="{4320B6A9-5C00-4916-A8A4-D06341FDCFBD}" destId="{1305B4E7-A2C3-4AE9-8BDB-B1F6E30DB70F}" srcOrd="2" destOrd="0" parTransId="{91380FD8-BA61-40FB-BC53-70E199F7A3BC}" sibTransId="{FA7371A6-20C9-415E-8B6A-79E47ED712AA}"/>
    <dgm:cxn modelId="{78C1D05B-F49E-4DB3-8395-64E5719C62C4}" srcId="{4320B6A9-5C00-4916-A8A4-D06341FDCFBD}" destId="{A9955FA5-8AF8-4DE3-9587-53DE4419190F}" srcOrd="1" destOrd="0" parTransId="{8C7E536B-26F0-4D9A-82F9-153434ECB309}" sibTransId="{F9337DFC-F3C8-45EF-836A-FB6E76E511AC}"/>
    <dgm:cxn modelId="{3CB7D943-7C4A-4CD1-AD7F-59BD9BE4598F}" type="presOf" srcId="{1305B4E7-A2C3-4AE9-8BDB-B1F6E30DB70F}" destId="{1A9F8A7E-E0E5-4927-AC0D-33750D77D0D7}" srcOrd="0" destOrd="0" presId="urn:microsoft.com/office/officeart/2005/8/layout/vList2"/>
    <dgm:cxn modelId="{6F508351-1EA4-475C-A1BF-3C0BB185E1BB}" type="presOf" srcId="{C89468B3-870C-444E-8B14-00BD64515156}" destId="{652438B5-5F4F-41B8-9573-F22FE9573C76}" srcOrd="0" destOrd="0" presId="urn:microsoft.com/office/officeart/2005/8/layout/vList2"/>
    <dgm:cxn modelId="{71C5E957-ABA8-47C1-A35C-BCA371886744}" type="presOf" srcId="{F2F70C63-3626-4EC1-8681-B5B8F56CA591}" destId="{73B252DF-1EC1-4CD8-8488-CDAE6FCA6186}" srcOrd="0" destOrd="0" presId="urn:microsoft.com/office/officeart/2005/8/layout/vList2"/>
    <dgm:cxn modelId="{3622227B-8196-471E-ABF9-B29D96C0E5D8}" srcId="{4320B6A9-5C00-4916-A8A4-D06341FDCFBD}" destId="{F2F70C63-3626-4EC1-8681-B5B8F56CA591}" srcOrd="4" destOrd="0" parTransId="{2E9E4E6B-0234-4FB6-A25E-85589B853632}" sibTransId="{0A3176F5-9FC6-4C06-920E-F06FD42E46C5}"/>
    <dgm:cxn modelId="{C1FF84A5-8E87-4B42-A13A-DAD3B7A3F15C}" srcId="{4320B6A9-5C00-4916-A8A4-D06341FDCFBD}" destId="{19EE6166-2487-4AE8-9F7D-C377D3D6D8A6}" srcOrd="6" destOrd="0" parTransId="{C30BECA8-F9AC-4EB9-9C87-CDF3866DD255}" sibTransId="{56E8C37E-56CD-4406-8504-FF1A4D69D191}"/>
    <dgm:cxn modelId="{510181B8-1AB1-4261-ABAD-6E9AAFA03216}" srcId="{4320B6A9-5C00-4916-A8A4-D06341FDCFBD}" destId="{D6D5AD53-8D57-4218-85AD-6F54BE4B660B}" srcOrd="5" destOrd="0" parTransId="{941A5E1A-D507-4653-97E1-865A08599A20}" sibTransId="{3C1621D1-7D7A-41AE-A59D-D3DB8DF902A7}"/>
    <dgm:cxn modelId="{1120F4CD-E341-4EF4-B4C2-E53A09916616}" srcId="{4320B6A9-5C00-4916-A8A4-D06341FDCFBD}" destId="{C89468B3-870C-444E-8B14-00BD64515156}" srcOrd="3" destOrd="0" parTransId="{776CE504-881B-4216-A7E7-645C5124B2E9}" sibTransId="{91D0F570-3AD0-4FCA-A63B-293EAB3C987C}"/>
    <dgm:cxn modelId="{83AEEBF9-3905-4572-A5E3-CABB44B2E1E6}" srcId="{4320B6A9-5C00-4916-A8A4-D06341FDCFBD}" destId="{93CAB737-6ED6-450E-AA0E-0CDB76945A75}" srcOrd="0" destOrd="0" parTransId="{627D2F11-3071-40B7-AA04-C1D747F2AD8E}" sibTransId="{A84C41C4-0C64-4A7A-8172-1328B29FE3F1}"/>
    <dgm:cxn modelId="{7FC1DEFB-2D82-4854-8289-FF8CE3874300}" type="presOf" srcId="{93CAB737-6ED6-450E-AA0E-0CDB76945A75}" destId="{98FBA0B5-3FDF-4282-881C-ADF39FD85345}" srcOrd="0" destOrd="0" presId="urn:microsoft.com/office/officeart/2005/8/layout/vList2"/>
    <dgm:cxn modelId="{05E98F8A-DEBD-4D18-B07F-0940BA5B86A7}" type="presParOf" srcId="{A615D431-C642-4B96-B1F6-ECE108B5A46F}" destId="{98FBA0B5-3FDF-4282-881C-ADF39FD85345}" srcOrd="0" destOrd="0" presId="urn:microsoft.com/office/officeart/2005/8/layout/vList2"/>
    <dgm:cxn modelId="{CCCB1080-BBCD-49EA-B157-5E05A8DD8561}" type="presParOf" srcId="{A615D431-C642-4B96-B1F6-ECE108B5A46F}" destId="{791DEC18-00FC-4361-BD4F-0647551E2D84}" srcOrd="1" destOrd="0" presId="urn:microsoft.com/office/officeart/2005/8/layout/vList2"/>
    <dgm:cxn modelId="{9A400C91-49BE-47CF-AED0-DF88FA7F1162}" type="presParOf" srcId="{A615D431-C642-4B96-B1F6-ECE108B5A46F}" destId="{0E755705-381B-43A1-94AE-C4AC1E758C11}" srcOrd="2" destOrd="0" presId="urn:microsoft.com/office/officeart/2005/8/layout/vList2"/>
    <dgm:cxn modelId="{4AE16EB5-889C-4A8C-9C92-154C61202156}" type="presParOf" srcId="{A615D431-C642-4B96-B1F6-ECE108B5A46F}" destId="{BA49DF06-6489-4B46-B312-5413D644549D}" srcOrd="3" destOrd="0" presId="urn:microsoft.com/office/officeart/2005/8/layout/vList2"/>
    <dgm:cxn modelId="{112E011F-01D8-45AC-AA1A-12563C8588BB}" type="presParOf" srcId="{A615D431-C642-4B96-B1F6-ECE108B5A46F}" destId="{1A9F8A7E-E0E5-4927-AC0D-33750D77D0D7}" srcOrd="4" destOrd="0" presId="urn:microsoft.com/office/officeart/2005/8/layout/vList2"/>
    <dgm:cxn modelId="{B9A89F8B-5AEB-4980-8F84-4F40B72658A6}" type="presParOf" srcId="{A615D431-C642-4B96-B1F6-ECE108B5A46F}" destId="{BDA55D18-CD22-428C-9B8C-712A413572F2}" srcOrd="5" destOrd="0" presId="urn:microsoft.com/office/officeart/2005/8/layout/vList2"/>
    <dgm:cxn modelId="{9ADCD386-0CCD-4689-B6DD-CB0BBEC0DD47}" type="presParOf" srcId="{A615D431-C642-4B96-B1F6-ECE108B5A46F}" destId="{652438B5-5F4F-41B8-9573-F22FE9573C76}" srcOrd="6" destOrd="0" presId="urn:microsoft.com/office/officeart/2005/8/layout/vList2"/>
    <dgm:cxn modelId="{886F88F3-2935-4FC7-A6D9-F4F40DB22800}" type="presParOf" srcId="{A615D431-C642-4B96-B1F6-ECE108B5A46F}" destId="{2ADBD27D-BFE7-4D51-B2B1-3782147C0957}" srcOrd="7" destOrd="0" presId="urn:microsoft.com/office/officeart/2005/8/layout/vList2"/>
    <dgm:cxn modelId="{4CC56B49-D5BB-4FF7-934B-1F68D52C740F}" type="presParOf" srcId="{A615D431-C642-4B96-B1F6-ECE108B5A46F}" destId="{73B252DF-1EC1-4CD8-8488-CDAE6FCA6186}" srcOrd="8" destOrd="0" presId="urn:microsoft.com/office/officeart/2005/8/layout/vList2"/>
    <dgm:cxn modelId="{0045A1AA-3EBD-47DF-9306-7B9D758484C0}" type="presParOf" srcId="{A615D431-C642-4B96-B1F6-ECE108B5A46F}" destId="{1B0E1C0A-BDC7-4B76-8D68-ADCC7C995D08}" srcOrd="9" destOrd="0" presId="urn:microsoft.com/office/officeart/2005/8/layout/vList2"/>
    <dgm:cxn modelId="{89AA0EDF-0E7A-4D2A-A4BF-56CD893E3BF5}" type="presParOf" srcId="{A615D431-C642-4B96-B1F6-ECE108B5A46F}" destId="{F80F6124-ED42-44E7-B7AB-11FA4BC37E16}" srcOrd="10" destOrd="0" presId="urn:microsoft.com/office/officeart/2005/8/layout/vList2"/>
    <dgm:cxn modelId="{7F8C1D4B-8D6D-4C3E-93C0-3E5B4161FDC5}" type="presParOf" srcId="{A615D431-C642-4B96-B1F6-ECE108B5A46F}" destId="{5FFDED7D-2CF3-4738-9476-5AFEAE70E26B}" srcOrd="11" destOrd="0" presId="urn:microsoft.com/office/officeart/2005/8/layout/vList2"/>
    <dgm:cxn modelId="{47CDC562-0C45-42D0-AD39-2A54FDA838A3}" type="presParOf" srcId="{A615D431-C642-4B96-B1F6-ECE108B5A46F}" destId="{AF1A2677-0EC2-49A0-B456-D6B9A5A9E36E}"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9D884C-5CC5-4242-A126-0B222C86C4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7473A94-C903-46AD-AA17-E9A59451C0DF}">
      <dgm:prSet custT="1"/>
      <dgm:spPr/>
      <dgm:t>
        <a:bodyPr/>
        <a:lstStyle/>
        <a:p>
          <a:pPr rtl="0"/>
          <a:r>
            <a:rPr lang="en-IN" sz="2000" b="1" i="0" baseline="0"/>
            <a:t>The Spring MVC form tag is a container tag. </a:t>
          </a:r>
          <a:endParaRPr lang="en-IN" sz="2000" b="1"/>
        </a:p>
      </dgm:t>
    </dgm:pt>
    <dgm:pt modelId="{D3E8757B-B90D-4FCC-8F75-2B30CDC7E75C}" type="parTrans" cxnId="{6B317123-F7C2-4DA4-8573-340D3E014431}">
      <dgm:prSet/>
      <dgm:spPr/>
      <dgm:t>
        <a:bodyPr/>
        <a:lstStyle/>
        <a:p>
          <a:endParaRPr lang="en-IN" sz="2800" b="1"/>
        </a:p>
      </dgm:t>
    </dgm:pt>
    <dgm:pt modelId="{9B3E95B1-60A2-47D6-9ACD-4A840A1E6CF4}" type="sibTrans" cxnId="{6B317123-F7C2-4DA4-8573-340D3E014431}">
      <dgm:prSet/>
      <dgm:spPr/>
      <dgm:t>
        <a:bodyPr/>
        <a:lstStyle/>
        <a:p>
          <a:endParaRPr lang="en-IN" sz="2800" b="1"/>
        </a:p>
      </dgm:t>
    </dgm:pt>
    <dgm:pt modelId="{8DBBA124-DC96-4C61-8582-FC5B53156794}">
      <dgm:prSet custT="1"/>
      <dgm:spPr/>
      <dgm:t>
        <a:bodyPr/>
        <a:lstStyle/>
        <a:p>
          <a:pPr rtl="0"/>
          <a:r>
            <a:rPr lang="en-IN" sz="2000" b="1" i="0" baseline="0"/>
            <a:t>It is a parent tag that contains all the other tags of the tag library. </a:t>
          </a:r>
          <a:endParaRPr lang="en-IN" sz="2000" b="1"/>
        </a:p>
      </dgm:t>
    </dgm:pt>
    <dgm:pt modelId="{54C966BA-1ACB-4648-AF75-079F218C6494}" type="parTrans" cxnId="{0EE0FAF5-3E82-4F55-874E-0448B6B671DF}">
      <dgm:prSet/>
      <dgm:spPr/>
      <dgm:t>
        <a:bodyPr/>
        <a:lstStyle/>
        <a:p>
          <a:endParaRPr lang="en-IN" sz="2800" b="1"/>
        </a:p>
      </dgm:t>
    </dgm:pt>
    <dgm:pt modelId="{511C7184-0CD2-4A1D-98DB-6E8808FA2CE3}" type="sibTrans" cxnId="{0EE0FAF5-3E82-4F55-874E-0448B6B671DF}">
      <dgm:prSet/>
      <dgm:spPr/>
      <dgm:t>
        <a:bodyPr/>
        <a:lstStyle/>
        <a:p>
          <a:endParaRPr lang="en-IN" sz="2800" b="1"/>
        </a:p>
      </dgm:t>
    </dgm:pt>
    <dgm:pt modelId="{CD84B9EE-977E-48FB-A30B-3218B2A7C7FA}">
      <dgm:prSet custT="1"/>
      <dgm:spPr/>
      <dgm:t>
        <a:bodyPr/>
        <a:lstStyle/>
        <a:p>
          <a:pPr rtl="0"/>
          <a:r>
            <a:rPr lang="en-IN" sz="2000" b="1" i="0" baseline="0"/>
            <a:t>This tag generates an HTML form tag and exposes a binding path to the inner tags for binding.</a:t>
          </a:r>
          <a:endParaRPr lang="en-IN" sz="2000" b="1"/>
        </a:p>
      </dgm:t>
    </dgm:pt>
    <dgm:pt modelId="{3D6C8266-4AE9-43DF-9A3F-641FA967C751}" type="parTrans" cxnId="{D46BF864-9B30-4EC0-8801-EA6E552E1F3D}">
      <dgm:prSet/>
      <dgm:spPr/>
      <dgm:t>
        <a:bodyPr/>
        <a:lstStyle/>
        <a:p>
          <a:endParaRPr lang="en-IN" sz="2800" b="1"/>
        </a:p>
      </dgm:t>
    </dgm:pt>
    <dgm:pt modelId="{F3E1F67D-F9AC-49B1-8558-BC97A6CAFF7E}" type="sibTrans" cxnId="{D46BF864-9B30-4EC0-8801-EA6E552E1F3D}">
      <dgm:prSet/>
      <dgm:spPr/>
      <dgm:t>
        <a:bodyPr/>
        <a:lstStyle/>
        <a:p>
          <a:endParaRPr lang="en-IN" sz="2800" b="1"/>
        </a:p>
      </dgm:t>
    </dgm:pt>
    <dgm:pt modelId="{15411763-035C-407F-8ADC-5FDCB3C38B6D}" type="pres">
      <dgm:prSet presAssocID="{D89D884C-5CC5-4242-A126-0B222C86C431}" presName="linear" presStyleCnt="0">
        <dgm:presLayoutVars>
          <dgm:animLvl val="lvl"/>
          <dgm:resizeHandles val="exact"/>
        </dgm:presLayoutVars>
      </dgm:prSet>
      <dgm:spPr/>
    </dgm:pt>
    <dgm:pt modelId="{CAF37376-6C36-42EC-8E58-B2DCDAB69FE9}" type="pres">
      <dgm:prSet presAssocID="{17473A94-C903-46AD-AA17-E9A59451C0DF}" presName="parentText" presStyleLbl="node1" presStyleIdx="0" presStyleCnt="3">
        <dgm:presLayoutVars>
          <dgm:chMax val="0"/>
          <dgm:bulletEnabled val="1"/>
        </dgm:presLayoutVars>
      </dgm:prSet>
      <dgm:spPr/>
    </dgm:pt>
    <dgm:pt modelId="{82F91A85-183F-4482-807B-2370F802C7CA}" type="pres">
      <dgm:prSet presAssocID="{9B3E95B1-60A2-47D6-9ACD-4A840A1E6CF4}" presName="spacer" presStyleCnt="0"/>
      <dgm:spPr/>
    </dgm:pt>
    <dgm:pt modelId="{35DAB312-0EAA-4934-8DEF-FE05AF4B6EA3}" type="pres">
      <dgm:prSet presAssocID="{8DBBA124-DC96-4C61-8582-FC5B53156794}" presName="parentText" presStyleLbl="node1" presStyleIdx="1" presStyleCnt="3">
        <dgm:presLayoutVars>
          <dgm:chMax val="0"/>
          <dgm:bulletEnabled val="1"/>
        </dgm:presLayoutVars>
      </dgm:prSet>
      <dgm:spPr/>
    </dgm:pt>
    <dgm:pt modelId="{A45A6CA1-A88B-4035-93BC-089699676FA3}" type="pres">
      <dgm:prSet presAssocID="{511C7184-0CD2-4A1D-98DB-6E8808FA2CE3}" presName="spacer" presStyleCnt="0"/>
      <dgm:spPr/>
    </dgm:pt>
    <dgm:pt modelId="{D3847A47-7A50-4A74-9D21-799723296E8F}" type="pres">
      <dgm:prSet presAssocID="{CD84B9EE-977E-48FB-A30B-3218B2A7C7FA}" presName="parentText" presStyleLbl="node1" presStyleIdx="2" presStyleCnt="3">
        <dgm:presLayoutVars>
          <dgm:chMax val="0"/>
          <dgm:bulletEnabled val="1"/>
        </dgm:presLayoutVars>
      </dgm:prSet>
      <dgm:spPr/>
    </dgm:pt>
  </dgm:ptLst>
  <dgm:cxnLst>
    <dgm:cxn modelId="{B26A4801-8E67-409D-8027-0CD434199A82}" type="presOf" srcId="{17473A94-C903-46AD-AA17-E9A59451C0DF}" destId="{CAF37376-6C36-42EC-8E58-B2DCDAB69FE9}" srcOrd="0" destOrd="0" presId="urn:microsoft.com/office/officeart/2005/8/layout/vList2"/>
    <dgm:cxn modelId="{6B317123-F7C2-4DA4-8573-340D3E014431}" srcId="{D89D884C-5CC5-4242-A126-0B222C86C431}" destId="{17473A94-C903-46AD-AA17-E9A59451C0DF}" srcOrd="0" destOrd="0" parTransId="{D3E8757B-B90D-4FCC-8F75-2B30CDC7E75C}" sibTransId="{9B3E95B1-60A2-47D6-9ACD-4A840A1E6CF4}"/>
    <dgm:cxn modelId="{D46BF864-9B30-4EC0-8801-EA6E552E1F3D}" srcId="{D89D884C-5CC5-4242-A126-0B222C86C431}" destId="{CD84B9EE-977E-48FB-A30B-3218B2A7C7FA}" srcOrd="2" destOrd="0" parTransId="{3D6C8266-4AE9-43DF-9A3F-641FA967C751}" sibTransId="{F3E1F67D-F9AC-49B1-8558-BC97A6CAFF7E}"/>
    <dgm:cxn modelId="{83186258-879E-4E02-A693-78974A7EB032}" type="presOf" srcId="{CD84B9EE-977E-48FB-A30B-3218B2A7C7FA}" destId="{D3847A47-7A50-4A74-9D21-799723296E8F}" srcOrd="0" destOrd="0" presId="urn:microsoft.com/office/officeart/2005/8/layout/vList2"/>
    <dgm:cxn modelId="{15214192-74FA-4A5A-B4CD-B0E1A1A29B6B}" type="presOf" srcId="{8DBBA124-DC96-4C61-8582-FC5B53156794}" destId="{35DAB312-0EAA-4934-8DEF-FE05AF4B6EA3}" srcOrd="0" destOrd="0" presId="urn:microsoft.com/office/officeart/2005/8/layout/vList2"/>
    <dgm:cxn modelId="{0EE0FAF5-3E82-4F55-874E-0448B6B671DF}" srcId="{D89D884C-5CC5-4242-A126-0B222C86C431}" destId="{8DBBA124-DC96-4C61-8582-FC5B53156794}" srcOrd="1" destOrd="0" parTransId="{54C966BA-1ACB-4648-AF75-079F218C6494}" sibTransId="{511C7184-0CD2-4A1D-98DB-6E8808FA2CE3}"/>
    <dgm:cxn modelId="{560F8BFA-5278-4D94-9C18-446C681E5B15}" type="presOf" srcId="{D89D884C-5CC5-4242-A126-0B222C86C431}" destId="{15411763-035C-407F-8ADC-5FDCB3C38B6D}" srcOrd="0" destOrd="0" presId="urn:microsoft.com/office/officeart/2005/8/layout/vList2"/>
    <dgm:cxn modelId="{DF32F119-498C-4377-AE81-E77B8F94E3B0}" type="presParOf" srcId="{15411763-035C-407F-8ADC-5FDCB3C38B6D}" destId="{CAF37376-6C36-42EC-8E58-B2DCDAB69FE9}" srcOrd="0" destOrd="0" presId="urn:microsoft.com/office/officeart/2005/8/layout/vList2"/>
    <dgm:cxn modelId="{CB58E583-CC2B-4020-9022-6D3CEA0E06BB}" type="presParOf" srcId="{15411763-035C-407F-8ADC-5FDCB3C38B6D}" destId="{82F91A85-183F-4482-807B-2370F802C7CA}" srcOrd="1" destOrd="0" presId="urn:microsoft.com/office/officeart/2005/8/layout/vList2"/>
    <dgm:cxn modelId="{A07BEC48-D56F-430E-A623-6B3057BF323A}" type="presParOf" srcId="{15411763-035C-407F-8ADC-5FDCB3C38B6D}" destId="{35DAB312-0EAA-4934-8DEF-FE05AF4B6EA3}" srcOrd="2" destOrd="0" presId="urn:microsoft.com/office/officeart/2005/8/layout/vList2"/>
    <dgm:cxn modelId="{096B24EE-EAB2-4223-8156-4FA60ABC9724}" type="presParOf" srcId="{15411763-035C-407F-8ADC-5FDCB3C38B6D}" destId="{A45A6CA1-A88B-4035-93BC-089699676FA3}" srcOrd="3" destOrd="0" presId="urn:microsoft.com/office/officeart/2005/8/layout/vList2"/>
    <dgm:cxn modelId="{4FFA6D4A-1EF7-405F-9728-53BF473CCD92}" type="presParOf" srcId="{15411763-035C-407F-8ADC-5FDCB3C38B6D}" destId="{D3847A47-7A50-4A74-9D21-799723296E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7FDBDC-71D2-4394-BA08-C59CA3ED64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5213205-0A63-4D1E-BADB-CB6F168CA96C}">
      <dgm:prSet/>
      <dgm:spPr/>
      <dgm:t>
        <a:bodyPr/>
        <a:lstStyle/>
        <a:p>
          <a:pPr rtl="0"/>
          <a:r>
            <a:rPr lang="en-IN" b="0" i="0" baseline="0" dirty="0"/>
            <a:t>The Expression Language (EL) simplifies the accessibility of data stored in the Java Bean component, and other objects like request, session, application etc.`</a:t>
          </a:r>
          <a:endParaRPr lang="en-IN" dirty="0"/>
        </a:p>
      </dgm:t>
    </dgm:pt>
    <dgm:pt modelId="{EE6FB33E-0F2B-489F-BFF2-71C9EEE4E841}" type="parTrans" cxnId="{02FF2F2D-66DC-495A-B546-1D4D2B3AC6BA}">
      <dgm:prSet/>
      <dgm:spPr/>
      <dgm:t>
        <a:bodyPr/>
        <a:lstStyle/>
        <a:p>
          <a:endParaRPr lang="en-IN"/>
        </a:p>
      </dgm:t>
    </dgm:pt>
    <dgm:pt modelId="{4DAB26E2-CCE6-4D38-AD21-88F3EE9B7DAF}" type="sibTrans" cxnId="{02FF2F2D-66DC-495A-B546-1D4D2B3AC6BA}">
      <dgm:prSet/>
      <dgm:spPr/>
      <dgm:t>
        <a:bodyPr/>
        <a:lstStyle/>
        <a:p>
          <a:endParaRPr lang="en-IN"/>
        </a:p>
      </dgm:t>
    </dgm:pt>
    <dgm:pt modelId="{90D6C2F3-3CE9-4576-BE72-C3B87FCBF221}">
      <dgm:prSet/>
      <dgm:spPr/>
      <dgm:t>
        <a:bodyPr/>
        <a:lstStyle/>
        <a:p>
          <a:pPr rtl="0"/>
          <a:r>
            <a:rPr lang="en-IN" b="0" i="0" baseline="0" dirty="0"/>
            <a:t>There are many implicit objects, operators and reserve words in EL.</a:t>
          </a:r>
          <a:endParaRPr lang="en-IN" dirty="0"/>
        </a:p>
      </dgm:t>
    </dgm:pt>
    <dgm:pt modelId="{5E9F24A4-7386-4534-9A5F-DB4AEA864A06}" type="parTrans" cxnId="{2FC2CACA-FCF6-4E8A-BDCE-07E434DB9D45}">
      <dgm:prSet/>
      <dgm:spPr/>
      <dgm:t>
        <a:bodyPr/>
        <a:lstStyle/>
        <a:p>
          <a:endParaRPr lang="en-IN"/>
        </a:p>
      </dgm:t>
    </dgm:pt>
    <dgm:pt modelId="{8CEEA810-B1FD-4B5D-80CA-8221B246B634}" type="sibTrans" cxnId="{2FC2CACA-FCF6-4E8A-BDCE-07E434DB9D45}">
      <dgm:prSet/>
      <dgm:spPr/>
      <dgm:t>
        <a:bodyPr/>
        <a:lstStyle/>
        <a:p>
          <a:endParaRPr lang="en-IN"/>
        </a:p>
      </dgm:t>
    </dgm:pt>
    <dgm:pt modelId="{03D8B2A3-26DC-4A88-AEEB-32B806663EBD}">
      <dgm:prSet/>
      <dgm:spPr/>
      <dgm:t>
        <a:bodyPr/>
        <a:lstStyle/>
        <a:p>
          <a:pPr rtl="0"/>
          <a:r>
            <a:rPr lang="en-IN" b="0" i="0" baseline="0" dirty="0"/>
            <a:t>It is the newly added feature in JSP technology version 2.0.</a:t>
          </a:r>
          <a:endParaRPr lang="en-IN" dirty="0"/>
        </a:p>
      </dgm:t>
    </dgm:pt>
    <dgm:pt modelId="{18679B54-E9A1-435C-BF7C-5CEEF7EF2FA1}" type="parTrans" cxnId="{BF5522E5-AFF7-4D0F-BC41-018D9D90DBC9}">
      <dgm:prSet/>
      <dgm:spPr/>
      <dgm:t>
        <a:bodyPr/>
        <a:lstStyle/>
        <a:p>
          <a:endParaRPr lang="en-IN"/>
        </a:p>
      </dgm:t>
    </dgm:pt>
    <dgm:pt modelId="{BE3F6E7D-43D8-4952-A843-416FBD6EF87C}" type="sibTrans" cxnId="{BF5522E5-AFF7-4D0F-BC41-018D9D90DBC9}">
      <dgm:prSet/>
      <dgm:spPr/>
      <dgm:t>
        <a:bodyPr/>
        <a:lstStyle/>
        <a:p>
          <a:endParaRPr lang="en-IN"/>
        </a:p>
      </dgm:t>
    </dgm:pt>
    <dgm:pt modelId="{FEA51CC2-F6AC-402F-A637-8C606F13F4AC}">
      <dgm:prSet/>
      <dgm:spPr/>
      <dgm:t>
        <a:bodyPr/>
        <a:lstStyle/>
        <a:p>
          <a:pPr rtl="0"/>
          <a:r>
            <a:rPr lang="en-IN" b="0" i="0" dirty="0"/>
            <a:t>Syntax for Expression Language (EL):   </a:t>
          </a:r>
          <a:r>
            <a:rPr lang="en-IN" b="0" i="0" dirty="0">
              <a:solidFill>
                <a:srgbClr val="FFFF00"/>
              </a:solidFill>
            </a:rPr>
            <a:t>${ expression }</a:t>
          </a:r>
          <a:endParaRPr lang="en-IN" dirty="0">
            <a:solidFill>
              <a:srgbClr val="FFFF00"/>
            </a:solidFill>
          </a:endParaRPr>
        </a:p>
      </dgm:t>
    </dgm:pt>
    <dgm:pt modelId="{42BAC871-1731-41C3-8EF4-D70570CA9C2C}" type="parTrans" cxnId="{E1B1B159-44F9-42E8-87D6-C3508AD81DDF}">
      <dgm:prSet/>
      <dgm:spPr/>
      <dgm:t>
        <a:bodyPr/>
        <a:lstStyle/>
        <a:p>
          <a:endParaRPr lang="en-IN"/>
        </a:p>
      </dgm:t>
    </dgm:pt>
    <dgm:pt modelId="{9DFB648B-1C4F-4E37-942A-3201BC237076}" type="sibTrans" cxnId="{E1B1B159-44F9-42E8-87D6-C3508AD81DDF}">
      <dgm:prSet/>
      <dgm:spPr/>
      <dgm:t>
        <a:bodyPr/>
        <a:lstStyle/>
        <a:p>
          <a:endParaRPr lang="en-IN"/>
        </a:p>
      </dgm:t>
    </dgm:pt>
    <dgm:pt modelId="{DDC1515C-24B3-4449-AB33-8E3463D23346}" type="pres">
      <dgm:prSet presAssocID="{247FDBDC-71D2-4394-BA08-C59CA3ED6481}" presName="linear" presStyleCnt="0">
        <dgm:presLayoutVars>
          <dgm:animLvl val="lvl"/>
          <dgm:resizeHandles val="exact"/>
        </dgm:presLayoutVars>
      </dgm:prSet>
      <dgm:spPr/>
    </dgm:pt>
    <dgm:pt modelId="{4B1CBF03-07C9-4B3B-B5C8-B20F81306346}" type="pres">
      <dgm:prSet presAssocID="{85213205-0A63-4D1E-BADB-CB6F168CA96C}" presName="parentText" presStyleLbl="node1" presStyleIdx="0" presStyleCnt="4" custLinFactNeighborY="70191">
        <dgm:presLayoutVars>
          <dgm:chMax val="0"/>
          <dgm:bulletEnabled val="1"/>
        </dgm:presLayoutVars>
      </dgm:prSet>
      <dgm:spPr/>
    </dgm:pt>
    <dgm:pt modelId="{89FA04A6-4254-46B0-9FCF-BD4E9BF1F035}" type="pres">
      <dgm:prSet presAssocID="{4DAB26E2-CCE6-4D38-AD21-88F3EE9B7DAF}" presName="spacer" presStyleCnt="0"/>
      <dgm:spPr/>
    </dgm:pt>
    <dgm:pt modelId="{18E51AFF-92A7-470F-8AA7-F065B287AD43}" type="pres">
      <dgm:prSet presAssocID="{90D6C2F3-3CE9-4576-BE72-C3B87FCBF221}" presName="parentText" presStyleLbl="node1" presStyleIdx="1" presStyleCnt="4">
        <dgm:presLayoutVars>
          <dgm:chMax val="0"/>
          <dgm:bulletEnabled val="1"/>
        </dgm:presLayoutVars>
      </dgm:prSet>
      <dgm:spPr/>
    </dgm:pt>
    <dgm:pt modelId="{6072B051-996E-4690-AD66-06335FECBED5}" type="pres">
      <dgm:prSet presAssocID="{8CEEA810-B1FD-4B5D-80CA-8221B246B634}" presName="spacer" presStyleCnt="0"/>
      <dgm:spPr/>
    </dgm:pt>
    <dgm:pt modelId="{11265854-0073-4805-84BB-02D453D56EE5}" type="pres">
      <dgm:prSet presAssocID="{03D8B2A3-26DC-4A88-AEEB-32B806663EBD}" presName="parentText" presStyleLbl="node1" presStyleIdx="2" presStyleCnt="4">
        <dgm:presLayoutVars>
          <dgm:chMax val="0"/>
          <dgm:bulletEnabled val="1"/>
        </dgm:presLayoutVars>
      </dgm:prSet>
      <dgm:spPr/>
    </dgm:pt>
    <dgm:pt modelId="{C3B0353C-137B-4403-89F0-D52D9152E5D4}" type="pres">
      <dgm:prSet presAssocID="{BE3F6E7D-43D8-4952-A843-416FBD6EF87C}" presName="spacer" presStyleCnt="0"/>
      <dgm:spPr/>
    </dgm:pt>
    <dgm:pt modelId="{2CE3F815-A077-47B8-BD21-9541CEC5952C}" type="pres">
      <dgm:prSet presAssocID="{FEA51CC2-F6AC-402F-A637-8C606F13F4AC}" presName="parentText" presStyleLbl="node1" presStyleIdx="3" presStyleCnt="4">
        <dgm:presLayoutVars>
          <dgm:chMax val="0"/>
          <dgm:bulletEnabled val="1"/>
        </dgm:presLayoutVars>
      </dgm:prSet>
      <dgm:spPr/>
    </dgm:pt>
  </dgm:ptLst>
  <dgm:cxnLst>
    <dgm:cxn modelId="{8BBB2B1B-3092-462C-8E12-DF9AE5F0F480}" type="presOf" srcId="{FEA51CC2-F6AC-402F-A637-8C606F13F4AC}" destId="{2CE3F815-A077-47B8-BD21-9541CEC5952C}" srcOrd="0" destOrd="0" presId="urn:microsoft.com/office/officeart/2005/8/layout/vList2"/>
    <dgm:cxn modelId="{02FF2F2D-66DC-495A-B546-1D4D2B3AC6BA}" srcId="{247FDBDC-71D2-4394-BA08-C59CA3ED6481}" destId="{85213205-0A63-4D1E-BADB-CB6F168CA96C}" srcOrd="0" destOrd="0" parTransId="{EE6FB33E-0F2B-489F-BFF2-71C9EEE4E841}" sibTransId="{4DAB26E2-CCE6-4D38-AD21-88F3EE9B7DAF}"/>
    <dgm:cxn modelId="{F95F3D62-7EF5-401E-A284-64A28EBAB225}" type="presOf" srcId="{247FDBDC-71D2-4394-BA08-C59CA3ED6481}" destId="{DDC1515C-24B3-4449-AB33-8E3463D23346}" srcOrd="0" destOrd="0" presId="urn:microsoft.com/office/officeart/2005/8/layout/vList2"/>
    <dgm:cxn modelId="{E1B1B159-44F9-42E8-87D6-C3508AD81DDF}" srcId="{247FDBDC-71D2-4394-BA08-C59CA3ED6481}" destId="{FEA51CC2-F6AC-402F-A637-8C606F13F4AC}" srcOrd="3" destOrd="0" parTransId="{42BAC871-1731-41C3-8EF4-D70570CA9C2C}" sibTransId="{9DFB648B-1C4F-4E37-942A-3201BC237076}"/>
    <dgm:cxn modelId="{B6AA8A83-F07B-46EB-BD71-7906DAD486CC}" type="presOf" srcId="{03D8B2A3-26DC-4A88-AEEB-32B806663EBD}" destId="{11265854-0073-4805-84BB-02D453D56EE5}" srcOrd="0" destOrd="0" presId="urn:microsoft.com/office/officeart/2005/8/layout/vList2"/>
    <dgm:cxn modelId="{2FC2CACA-FCF6-4E8A-BDCE-07E434DB9D45}" srcId="{247FDBDC-71D2-4394-BA08-C59CA3ED6481}" destId="{90D6C2F3-3CE9-4576-BE72-C3B87FCBF221}" srcOrd="1" destOrd="0" parTransId="{5E9F24A4-7386-4534-9A5F-DB4AEA864A06}" sibTransId="{8CEEA810-B1FD-4B5D-80CA-8221B246B634}"/>
    <dgm:cxn modelId="{7A51B2D1-CA94-4528-BB74-FBF0D0CD6F58}" type="presOf" srcId="{85213205-0A63-4D1E-BADB-CB6F168CA96C}" destId="{4B1CBF03-07C9-4B3B-B5C8-B20F81306346}" srcOrd="0" destOrd="0" presId="urn:microsoft.com/office/officeart/2005/8/layout/vList2"/>
    <dgm:cxn modelId="{BF5522E5-AFF7-4D0F-BC41-018D9D90DBC9}" srcId="{247FDBDC-71D2-4394-BA08-C59CA3ED6481}" destId="{03D8B2A3-26DC-4A88-AEEB-32B806663EBD}" srcOrd="2" destOrd="0" parTransId="{18679B54-E9A1-435C-BF7C-5CEEF7EF2FA1}" sibTransId="{BE3F6E7D-43D8-4952-A843-416FBD6EF87C}"/>
    <dgm:cxn modelId="{0FCFDBF2-CB77-4FA6-9BCF-8CF188FCE445}" type="presOf" srcId="{90D6C2F3-3CE9-4576-BE72-C3B87FCBF221}" destId="{18E51AFF-92A7-470F-8AA7-F065B287AD43}" srcOrd="0" destOrd="0" presId="urn:microsoft.com/office/officeart/2005/8/layout/vList2"/>
    <dgm:cxn modelId="{56E24170-0B23-4F93-8398-F9782C1F7F76}" type="presParOf" srcId="{DDC1515C-24B3-4449-AB33-8E3463D23346}" destId="{4B1CBF03-07C9-4B3B-B5C8-B20F81306346}" srcOrd="0" destOrd="0" presId="urn:microsoft.com/office/officeart/2005/8/layout/vList2"/>
    <dgm:cxn modelId="{118D0666-7A8A-4551-90E1-02FA544925A6}" type="presParOf" srcId="{DDC1515C-24B3-4449-AB33-8E3463D23346}" destId="{89FA04A6-4254-46B0-9FCF-BD4E9BF1F035}" srcOrd="1" destOrd="0" presId="urn:microsoft.com/office/officeart/2005/8/layout/vList2"/>
    <dgm:cxn modelId="{4D627EA7-9B8C-43C5-A24A-640DB05B4715}" type="presParOf" srcId="{DDC1515C-24B3-4449-AB33-8E3463D23346}" destId="{18E51AFF-92A7-470F-8AA7-F065B287AD43}" srcOrd="2" destOrd="0" presId="urn:microsoft.com/office/officeart/2005/8/layout/vList2"/>
    <dgm:cxn modelId="{FBA44AA5-B13B-4945-838F-E38016DE99FC}" type="presParOf" srcId="{DDC1515C-24B3-4449-AB33-8E3463D23346}" destId="{6072B051-996E-4690-AD66-06335FECBED5}" srcOrd="3" destOrd="0" presId="urn:microsoft.com/office/officeart/2005/8/layout/vList2"/>
    <dgm:cxn modelId="{76DC25DD-3EC1-4A9E-9490-53D80EBB2536}" type="presParOf" srcId="{DDC1515C-24B3-4449-AB33-8E3463D23346}" destId="{11265854-0073-4805-84BB-02D453D56EE5}" srcOrd="4" destOrd="0" presId="urn:microsoft.com/office/officeart/2005/8/layout/vList2"/>
    <dgm:cxn modelId="{4055EC36-6D60-4C6D-AA3D-4B972554DCA3}" type="presParOf" srcId="{DDC1515C-24B3-4449-AB33-8E3463D23346}" destId="{C3B0353C-137B-4403-89F0-D52D9152E5D4}" srcOrd="5" destOrd="0" presId="urn:microsoft.com/office/officeart/2005/8/layout/vList2"/>
    <dgm:cxn modelId="{97F93B63-E600-4CDA-9AA2-2990B8410015}" type="presParOf" srcId="{DDC1515C-24B3-4449-AB33-8E3463D23346}" destId="{2CE3F815-A077-47B8-BD21-9541CEC595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31D5A-458C-418D-8F99-ED3525DE5CFD}">
      <dsp:nvSpPr>
        <dsp:cNvPr id="0" name=""/>
        <dsp:cNvSpPr/>
      </dsp:nvSpPr>
      <dsp:spPr>
        <a:xfrm>
          <a:off x="0" y="171131"/>
          <a:ext cx="8229600" cy="810809"/>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0" i="0" kern="1200" baseline="0" dirty="0"/>
            <a:t>This is the important configuration file where we need to specify the </a:t>
          </a:r>
          <a:r>
            <a:rPr lang="en-IN" sz="2100" b="0" i="0" kern="1200" baseline="0" dirty="0" err="1"/>
            <a:t>ViewResolver</a:t>
          </a:r>
          <a:r>
            <a:rPr lang="en-IN" sz="2100" b="0" i="0" kern="1200" baseline="0" dirty="0"/>
            <a:t> and View components.</a:t>
          </a:r>
          <a:endParaRPr lang="en-IN" sz="2100" kern="1200" dirty="0"/>
        </a:p>
      </dsp:txBody>
      <dsp:txXfrm>
        <a:off x="39580" y="210711"/>
        <a:ext cx="8150440" cy="731649"/>
      </dsp:txXfrm>
    </dsp:sp>
    <dsp:sp modelId="{56AC327B-71D7-4CDC-A024-54F2076F4CF3}">
      <dsp:nvSpPr>
        <dsp:cNvPr id="0" name=""/>
        <dsp:cNvSpPr/>
      </dsp:nvSpPr>
      <dsp:spPr>
        <a:xfrm>
          <a:off x="0" y="1042421"/>
          <a:ext cx="8229600" cy="810809"/>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kern="1200"/>
            <a:t>This xml file should be located inside the WEB-INF directory.</a:t>
          </a:r>
          <a:endParaRPr lang="en-IN" sz="2100" kern="1200" dirty="0"/>
        </a:p>
      </dsp:txBody>
      <dsp:txXfrm>
        <a:off x="39580" y="1082001"/>
        <a:ext cx="8150440" cy="731649"/>
      </dsp:txXfrm>
    </dsp:sp>
    <dsp:sp modelId="{EA02DA9E-2713-4721-BB82-C479C7B5221A}">
      <dsp:nvSpPr>
        <dsp:cNvPr id="0" name=""/>
        <dsp:cNvSpPr/>
      </dsp:nvSpPr>
      <dsp:spPr>
        <a:xfrm>
          <a:off x="0" y="1913711"/>
          <a:ext cx="8229600" cy="81080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0" i="0" kern="1200" baseline="0" dirty="0"/>
            <a:t>&lt;</a:t>
          </a:r>
          <a:r>
            <a:rPr lang="en-IN" sz="2100" b="0" i="0" kern="1200" baseline="0" dirty="0" err="1"/>
            <a:t>mvc:annotation-driven</a:t>
          </a:r>
          <a:r>
            <a:rPr lang="en-IN" sz="2100" b="0" i="0" kern="1200" baseline="0" dirty="0"/>
            <a:t> /&gt; declares explicit support for annotation-driven MVC controllers </a:t>
          </a:r>
          <a:endParaRPr lang="en-IN" sz="2100" kern="1200" dirty="0"/>
        </a:p>
      </dsp:txBody>
      <dsp:txXfrm>
        <a:off x="39580" y="1953291"/>
        <a:ext cx="8150440" cy="731649"/>
      </dsp:txXfrm>
    </dsp:sp>
    <dsp:sp modelId="{2FF17CF3-4626-4292-818C-79CAB5A25A6F}">
      <dsp:nvSpPr>
        <dsp:cNvPr id="0" name=""/>
        <dsp:cNvSpPr/>
      </dsp:nvSpPr>
      <dsp:spPr>
        <a:xfrm>
          <a:off x="0" y="2724521"/>
          <a:ext cx="8229600" cy="47817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IN" sz="1600" b="0" i="0" kern="1200" baseline="0"/>
            <a:t>(i.e. @RequestMapping, @Controller, although support for those is the default behaviour), </a:t>
          </a:r>
          <a:endParaRPr lang="en-IN" sz="1600" kern="1200"/>
        </a:p>
      </dsp:txBody>
      <dsp:txXfrm>
        <a:off x="0" y="2724521"/>
        <a:ext cx="8229600" cy="478170"/>
      </dsp:txXfrm>
    </dsp:sp>
    <dsp:sp modelId="{FA706D84-8787-4242-A054-3FE11EABC13D}">
      <dsp:nvSpPr>
        <dsp:cNvPr id="0" name=""/>
        <dsp:cNvSpPr/>
      </dsp:nvSpPr>
      <dsp:spPr>
        <a:xfrm>
          <a:off x="0" y="3202691"/>
          <a:ext cx="8229600" cy="810809"/>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0" i="0" kern="1200" baseline="0"/>
            <a:t>As well as adding support for declarative validation via @Valid and message body marshalling with @RequestBody/ResponseBody.</a:t>
          </a:r>
          <a:endParaRPr lang="en-IN" sz="2100" kern="1200"/>
        </a:p>
      </dsp:txBody>
      <dsp:txXfrm>
        <a:off x="39580" y="3242271"/>
        <a:ext cx="8150440" cy="731649"/>
      </dsp:txXfrm>
    </dsp:sp>
    <dsp:sp modelId="{A9EF00CA-C5EC-4964-B312-C37A05502BEA}">
      <dsp:nvSpPr>
        <dsp:cNvPr id="0" name=""/>
        <dsp:cNvSpPr/>
      </dsp:nvSpPr>
      <dsp:spPr>
        <a:xfrm>
          <a:off x="0" y="4073981"/>
          <a:ext cx="8229600" cy="810809"/>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0" i="0" kern="1200" baseline="0" dirty="0"/>
            <a:t>The &lt;</a:t>
          </a:r>
          <a:r>
            <a:rPr lang="en-IN" sz="2100" b="0" i="0" kern="1200" baseline="0" dirty="0" err="1"/>
            <a:t>context:component-scan</a:t>
          </a:r>
          <a:r>
            <a:rPr lang="en-IN" sz="2100" b="0" i="0" kern="1200" baseline="0" dirty="0"/>
            <a:t>&gt; element defines the base-package where </a:t>
          </a:r>
          <a:r>
            <a:rPr lang="en-IN" sz="2100" b="0" i="0" kern="1200" baseline="0" dirty="0" err="1"/>
            <a:t>DispatcherServlet</a:t>
          </a:r>
          <a:r>
            <a:rPr lang="en-IN" sz="2100" b="0" i="0" kern="1200" baseline="0" dirty="0"/>
            <a:t> will search the controller class.</a:t>
          </a:r>
          <a:endParaRPr lang="en-IN" sz="2100" kern="1200" dirty="0"/>
        </a:p>
      </dsp:txBody>
      <dsp:txXfrm>
        <a:off x="39580" y="4113561"/>
        <a:ext cx="8150440" cy="7316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24E1E-3C25-49B3-B85F-458EC04004B7}">
      <dsp:nvSpPr>
        <dsp:cNvPr id="0" name=""/>
        <dsp:cNvSpPr/>
      </dsp:nvSpPr>
      <dsp:spPr>
        <a:xfrm>
          <a:off x="0" y="472541"/>
          <a:ext cx="8229600" cy="2000700"/>
        </a:xfrm>
        <a:prstGeom prst="round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IN" sz="3800" b="0" i="0" kern="1200" baseline="0" dirty="0"/>
            <a:t>Spring </a:t>
          </a:r>
          <a:r>
            <a:rPr lang="en-IN" sz="3800" b="1" i="0" kern="1200" baseline="0" dirty="0"/>
            <a:t>JdbcTemplate</a:t>
          </a:r>
          <a:r>
            <a:rPr lang="en-IN" sz="3800" b="0" i="0" kern="1200" baseline="0" dirty="0"/>
            <a:t> is a powerful mechanism to connect to the database and execute SQL queries. </a:t>
          </a:r>
          <a:endParaRPr lang="en-IN" sz="3800" kern="1200" dirty="0"/>
        </a:p>
      </dsp:txBody>
      <dsp:txXfrm>
        <a:off x="97666" y="570207"/>
        <a:ext cx="8034268" cy="1805368"/>
      </dsp:txXfrm>
    </dsp:sp>
    <dsp:sp modelId="{31138AA6-7FB9-409F-86B6-2252E65FA8F0}">
      <dsp:nvSpPr>
        <dsp:cNvPr id="0" name=""/>
        <dsp:cNvSpPr/>
      </dsp:nvSpPr>
      <dsp:spPr>
        <a:xfrm>
          <a:off x="0" y="2582681"/>
          <a:ext cx="8229600" cy="2000700"/>
        </a:xfrm>
        <a:prstGeom prst="round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IN" sz="3800" b="0" i="0" kern="1200" baseline="0"/>
            <a:t>It internally uses JDBC api, but eliminates a lot of problems of JDBC API.</a:t>
          </a:r>
          <a:endParaRPr lang="en-IN" sz="3800" kern="1200"/>
        </a:p>
      </dsp:txBody>
      <dsp:txXfrm>
        <a:off x="97666" y="2680347"/>
        <a:ext cx="8034268" cy="18053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E70C2-BD10-4CCE-9FCD-EFFB0259DE4A}">
      <dsp:nvSpPr>
        <dsp:cNvPr id="0" name=""/>
        <dsp:cNvSpPr/>
      </dsp:nvSpPr>
      <dsp:spPr>
        <a:xfrm>
          <a:off x="0" y="418451"/>
          <a:ext cx="8229600" cy="205335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IN" sz="3900" b="1" i="0" kern="1200" baseline="0" dirty="0"/>
            <a:t>Spring JdbcTemplate eliminates all the above mentioned problems of JDBC API. </a:t>
          </a:r>
          <a:endParaRPr lang="en-IN" sz="3900" kern="1200" dirty="0"/>
        </a:p>
      </dsp:txBody>
      <dsp:txXfrm>
        <a:off x="100236" y="518687"/>
        <a:ext cx="8029128" cy="1852878"/>
      </dsp:txXfrm>
    </dsp:sp>
    <dsp:sp modelId="{CA9076AE-03CA-410B-A555-78D7ED931A79}">
      <dsp:nvSpPr>
        <dsp:cNvPr id="0" name=""/>
        <dsp:cNvSpPr/>
      </dsp:nvSpPr>
      <dsp:spPr>
        <a:xfrm>
          <a:off x="0" y="2584121"/>
          <a:ext cx="8229600" cy="205335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IN" sz="3900" b="1" i="0" kern="1200" baseline="0"/>
            <a:t>It provides you methods to write the queries directly, so it saves a lot of work and time.</a:t>
          </a:r>
          <a:endParaRPr lang="en-IN" sz="3900" kern="1200"/>
        </a:p>
      </dsp:txBody>
      <dsp:txXfrm>
        <a:off x="100236" y="2684357"/>
        <a:ext cx="8029128" cy="18528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42605-9246-4D6D-8BCF-5116F8AA2B41}">
      <dsp:nvSpPr>
        <dsp:cNvPr id="0" name=""/>
        <dsp:cNvSpPr/>
      </dsp:nvSpPr>
      <dsp:spPr>
        <a:xfrm>
          <a:off x="0" y="47662"/>
          <a:ext cx="8229600" cy="1761299"/>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IN" sz="3700" b="0" i="0" kern="1200" baseline="0"/>
            <a:t>Spring framework provides following approaches for JDBC database access:</a:t>
          </a:r>
          <a:endParaRPr lang="en-IN" sz="3700" kern="1200"/>
        </a:p>
      </dsp:txBody>
      <dsp:txXfrm>
        <a:off x="0" y="47662"/>
        <a:ext cx="8229600" cy="1761299"/>
      </dsp:txXfrm>
    </dsp:sp>
    <dsp:sp modelId="{892C6B21-9178-4B70-8348-2E6E349F894F}">
      <dsp:nvSpPr>
        <dsp:cNvPr id="0" name=""/>
        <dsp:cNvSpPr/>
      </dsp:nvSpPr>
      <dsp:spPr>
        <a:xfrm>
          <a:off x="0" y="1808962"/>
          <a:ext cx="8229600" cy="3199297"/>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rtl="0">
            <a:lnSpc>
              <a:spcPct val="90000"/>
            </a:lnSpc>
            <a:spcBef>
              <a:spcPct val="0"/>
            </a:spcBef>
            <a:spcAft>
              <a:spcPct val="15000"/>
            </a:spcAft>
            <a:buChar char="•"/>
          </a:pPr>
          <a:r>
            <a:rPr lang="en-IN" sz="3700" b="0" i="0" kern="1200" baseline="0"/>
            <a:t>JdbcTemplate</a:t>
          </a:r>
          <a:endParaRPr lang="en-IN" sz="3700" kern="1200"/>
        </a:p>
        <a:p>
          <a:pPr marL="285750" lvl="1" indent="-285750" algn="l" defTabSz="1644650" rtl="0">
            <a:lnSpc>
              <a:spcPct val="90000"/>
            </a:lnSpc>
            <a:spcBef>
              <a:spcPct val="0"/>
            </a:spcBef>
            <a:spcAft>
              <a:spcPct val="15000"/>
            </a:spcAft>
            <a:buChar char="•"/>
          </a:pPr>
          <a:r>
            <a:rPr lang="en-IN" sz="3700" b="0" i="0" kern="1200" baseline="0"/>
            <a:t>NamedParameterJdbcTemplate</a:t>
          </a:r>
          <a:endParaRPr lang="en-IN" sz="3700" kern="1200"/>
        </a:p>
        <a:p>
          <a:pPr marL="285750" lvl="1" indent="-285750" algn="l" defTabSz="1644650" rtl="0">
            <a:lnSpc>
              <a:spcPct val="90000"/>
            </a:lnSpc>
            <a:spcBef>
              <a:spcPct val="0"/>
            </a:spcBef>
            <a:spcAft>
              <a:spcPct val="15000"/>
            </a:spcAft>
            <a:buChar char="•"/>
          </a:pPr>
          <a:r>
            <a:rPr lang="en-IN" sz="3700" b="0" i="0" kern="1200" baseline="0"/>
            <a:t>SimpleJdbcTemplate</a:t>
          </a:r>
          <a:endParaRPr lang="en-IN" sz="3700" kern="1200"/>
        </a:p>
        <a:p>
          <a:pPr marL="285750" lvl="1" indent="-285750" algn="l" defTabSz="1644650" rtl="0">
            <a:lnSpc>
              <a:spcPct val="90000"/>
            </a:lnSpc>
            <a:spcBef>
              <a:spcPct val="0"/>
            </a:spcBef>
            <a:spcAft>
              <a:spcPct val="15000"/>
            </a:spcAft>
            <a:buChar char="•"/>
          </a:pPr>
          <a:r>
            <a:rPr lang="en-IN" sz="3700" b="0" i="0" kern="1200" baseline="0"/>
            <a:t>SimpleJdbcInsert and SimpleJdbcCall</a:t>
          </a:r>
          <a:endParaRPr lang="en-IN" sz="3700" kern="1200"/>
        </a:p>
      </dsp:txBody>
      <dsp:txXfrm>
        <a:off x="0" y="1808962"/>
        <a:ext cx="8229600" cy="31992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E5CE4-FCEA-4EA1-BA97-00FE8DA507D6}">
      <dsp:nvSpPr>
        <dsp:cNvPr id="0" name=""/>
        <dsp:cNvSpPr/>
      </dsp:nvSpPr>
      <dsp:spPr>
        <a:xfrm>
          <a:off x="0" y="1251266"/>
          <a:ext cx="8229600" cy="810809"/>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0" i="0" kern="1200" baseline="0" dirty="0"/>
            <a:t>We can execute parameterized query using Spring JdbcTemplate by the help of </a:t>
          </a:r>
          <a:r>
            <a:rPr lang="en-IN" sz="2100" b="1" i="0" kern="1200" baseline="0" dirty="0"/>
            <a:t>execute()</a:t>
          </a:r>
          <a:r>
            <a:rPr lang="en-IN" sz="2100" b="0" i="0" kern="1200" baseline="0" dirty="0"/>
            <a:t> method of JdbcTemplate class. </a:t>
          </a:r>
          <a:endParaRPr lang="en-IN" sz="2100" kern="1200" dirty="0"/>
        </a:p>
      </dsp:txBody>
      <dsp:txXfrm>
        <a:off x="39580" y="1290846"/>
        <a:ext cx="8150440" cy="731649"/>
      </dsp:txXfrm>
    </dsp:sp>
    <dsp:sp modelId="{1D2761C8-3BD6-4B82-83B0-661B5FBC5C89}">
      <dsp:nvSpPr>
        <dsp:cNvPr id="0" name=""/>
        <dsp:cNvSpPr/>
      </dsp:nvSpPr>
      <dsp:spPr>
        <a:xfrm>
          <a:off x="0" y="2122556"/>
          <a:ext cx="8229600" cy="810809"/>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0" i="0" kern="1200" baseline="0"/>
            <a:t>To use parameterized query, we pass the instance of </a:t>
          </a:r>
          <a:r>
            <a:rPr lang="en-IN" sz="2100" b="1" i="0" kern="1200" baseline="0"/>
            <a:t>PreparedStatementCallback</a:t>
          </a:r>
          <a:r>
            <a:rPr lang="en-IN" sz="2100" b="0" i="0" kern="1200" baseline="0"/>
            <a:t> in the execute method.</a:t>
          </a:r>
          <a:endParaRPr lang="en-IN" sz="2100" kern="1200"/>
        </a:p>
      </dsp:txBody>
      <dsp:txXfrm>
        <a:off x="39580" y="2162136"/>
        <a:ext cx="8150440" cy="731649"/>
      </dsp:txXfrm>
    </dsp:sp>
    <dsp:sp modelId="{47A03859-0CAA-4676-9960-2FD52D9E7E47}">
      <dsp:nvSpPr>
        <dsp:cNvPr id="0" name=""/>
        <dsp:cNvSpPr/>
      </dsp:nvSpPr>
      <dsp:spPr>
        <a:xfrm>
          <a:off x="0" y="2993846"/>
          <a:ext cx="8229600" cy="81080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1" i="0" kern="1200" baseline="0" dirty="0"/>
            <a:t>public T execute(String </a:t>
          </a:r>
          <a:r>
            <a:rPr lang="en-IN" sz="2100" b="1" i="0" kern="1200" baseline="0" dirty="0" err="1"/>
            <a:t>sql,PreparedStatementCallback</a:t>
          </a:r>
          <a:r>
            <a:rPr lang="en-IN" sz="2100" b="1" i="0" kern="1200" baseline="0" dirty="0"/>
            <a:t>&lt;T&gt;); </a:t>
          </a:r>
          <a:r>
            <a:rPr lang="en-IN" sz="2100" b="0" i="0" kern="1200" baseline="0" dirty="0"/>
            <a:t> </a:t>
          </a:r>
          <a:endParaRPr lang="en-IN" sz="2100" kern="1200" dirty="0"/>
        </a:p>
      </dsp:txBody>
      <dsp:txXfrm>
        <a:off x="39580" y="3033426"/>
        <a:ext cx="8150440" cy="7316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CE803-3255-4147-8B85-83FDD6287AA3}">
      <dsp:nvSpPr>
        <dsp:cNvPr id="0" name=""/>
        <dsp:cNvSpPr/>
      </dsp:nvSpPr>
      <dsp:spPr>
        <a:xfrm>
          <a:off x="0" y="67361"/>
          <a:ext cx="8451484" cy="772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0" i="0" kern="1200" baseline="0"/>
            <a:t>RowMapper interface to fetch the records from the database using </a:t>
          </a:r>
          <a:r>
            <a:rPr lang="en-IN" sz="2000" b="1" i="0" kern="1200" baseline="0"/>
            <a:t>query()</a:t>
          </a:r>
          <a:r>
            <a:rPr lang="en-IN" sz="2000" b="0" i="0" kern="1200" baseline="0"/>
            <a:t> method of </a:t>
          </a:r>
          <a:r>
            <a:rPr lang="en-IN" sz="2000" b="1" i="0" kern="1200" baseline="0"/>
            <a:t>JdbcTemplate</a:t>
          </a:r>
          <a:r>
            <a:rPr lang="en-IN" sz="2000" b="0" i="0" kern="1200" baseline="0"/>
            <a:t> class.</a:t>
          </a:r>
          <a:endParaRPr lang="en-IN" sz="2000" kern="1200"/>
        </a:p>
      </dsp:txBody>
      <dsp:txXfrm>
        <a:off x="37696" y="105057"/>
        <a:ext cx="8376092" cy="696808"/>
      </dsp:txXfrm>
    </dsp:sp>
    <dsp:sp modelId="{4F071592-10C1-40E0-B353-89BA8E5B5C86}">
      <dsp:nvSpPr>
        <dsp:cNvPr id="0" name=""/>
        <dsp:cNvSpPr/>
      </dsp:nvSpPr>
      <dsp:spPr>
        <a:xfrm>
          <a:off x="0" y="897161"/>
          <a:ext cx="8451484" cy="7722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1" i="0" kern="1200" baseline="0"/>
            <a:t>RowMapper</a:t>
          </a:r>
          <a:r>
            <a:rPr lang="en-IN" sz="2000" b="0" i="0" kern="1200" baseline="0"/>
            <a:t> interface allows to map a row of the relations with the instance of user-defined class. </a:t>
          </a:r>
          <a:endParaRPr lang="en-IN" sz="2000" kern="1200"/>
        </a:p>
      </dsp:txBody>
      <dsp:txXfrm>
        <a:off x="37696" y="934857"/>
        <a:ext cx="8376092" cy="696808"/>
      </dsp:txXfrm>
    </dsp:sp>
    <dsp:sp modelId="{D8AFF353-EADD-4C27-829A-6105617F4245}">
      <dsp:nvSpPr>
        <dsp:cNvPr id="0" name=""/>
        <dsp:cNvSpPr/>
      </dsp:nvSpPr>
      <dsp:spPr>
        <a:xfrm>
          <a:off x="0" y="1726961"/>
          <a:ext cx="8451484" cy="772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0" i="0" kern="1200" baseline="0"/>
            <a:t>It iterates the ResultSet internally and adds it into the collection.</a:t>
          </a:r>
          <a:endParaRPr lang="en-IN" sz="2000" kern="1200"/>
        </a:p>
      </dsp:txBody>
      <dsp:txXfrm>
        <a:off x="37696" y="1764657"/>
        <a:ext cx="8376092" cy="696808"/>
      </dsp:txXfrm>
    </dsp:sp>
    <dsp:sp modelId="{49A31CA3-89AF-4B3E-81EB-BCABEE3F9AE6}">
      <dsp:nvSpPr>
        <dsp:cNvPr id="0" name=""/>
        <dsp:cNvSpPr/>
      </dsp:nvSpPr>
      <dsp:spPr>
        <a:xfrm>
          <a:off x="0" y="2556761"/>
          <a:ext cx="8451484" cy="772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0" i="0" kern="1200" baseline="0"/>
            <a:t>RowMapper saves a lot of code becuase it internally adds the data of ResultSet into the collection.</a:t>
          </a:r>
          <a:endParaRPr lang="en-IN" sz="2000" kern="1200"/>
        </a:p>
      </dsp:txBody>
      <dsp:txXfrm>
        <a:off x="37696" y="2594457"/>
        <a:ext cx="8376092" cy="696808"/>
      </dsp:txXfrm>
    </dsp:sp>
    <dsp:sp modelId="{F75C0F86-1760-41C9-9B8A-5917299CF102}">
      <dsp:nvSpPr>
        <dsp:cNvPr id="0" name=""/>
        <dsp:cNvSpPr/>
      </dsp:nvSpPr>
      <dsp:spPr>
        <a:xfrm>
          <a:off x="0" y="3386561"/>
          <a:ext cx="8451484" cy="7722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0" i="0" kern="1200" baseline="0"/>
            <a:t>It defines only one method mapRow that accepts ResultSet instance and int as the parameter list.</a:t>
          </a:r>
          <a:endParaRPr lang="en-IN" sz="2000" kern="1200"/>
        </a:p>
      </dsp:txBody>
      <dsp:txXfrm>
        <a:off x="37696" y="3424257"/>
        <a:ext cx="8376092" cy="696808"/>
      </dsp:txXfrm>
    </dsp:sp>
    <dsp:sp modelId="{B74EB099-66AB-40A6-8F94-1A3D61377849}">
      <dsp:nvSpPr>
        <dsp:cNvPr id="0" name=""/>
        <dsp:cNvSpPr/>
      </dsp:nvSpPr>
      <dsp:spPr>
        <a:xfrm>
          <a:off x="0" y="4216361"/>
          <a:ext cx="8451484" cy="772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1" i="0" kern="1200" baseline="0"/>
            <a:t>public</a:t>
          </a:r>
          <a:r>
            <a:rPr lang="en-IN" sz="2000" b="0" i="0" kern="1200" baseline="0"/>
            <a:t> T mapRow(ResultSet rs, </a:t>
          </a:r>
          <a:r>
            <a:rPr lang="en-IN" sz="2000" b="1" i="0" kern="1200" baseline="0"/>
            <a:t>int</a:t>
          </a:r>
          <a:r>
            <a:rPr lang="en-IN" sz="2000" b="0" i="0" kern="1200" baseline="0"/>
            <a:t> rowNumber)</a:t>
          </a:r>
          <a:r>
            <a:rPr lang="en-IN" sz="2000" b="1" i="0" kern="1200" baseline="0"/>
            <a:t>throws</a:t>
          </a:r>
          <a:r>
            <a:rPr lang="en-IN" sz="2000" b="0" i="0" kern="1200" baseline="0"/>
            <a:t> SQLException  </a:t>
          </a:r>
          <a:endParaRPr lang="en-IN" sz="2000" kern="1200"/>
        </a:p>
      </dsp:txBody>
      <dsp:txXfrm>
        <a:off x="37696" y="4254057"/>
        <a:ext cx="8376092" cy="6968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8AA52-E57F-44D5-A438-9510B71BB71A}">
      <dsp:nvSpPr>
        <dsp:cNvPr id="0" name=""/>
        <dsp:cNvSpPr/>
      </dsp:nvSpPr>
      <dsp:spPr>
        <a:xfrm>
          <a:off x="0" y="59081"/>
          <a:ext cx="4937760" cy="4937760"/>
        </a:xfrm>
        <a:prstGeom prst="pie">
          <a:avLst>
            <a:gd name="adj1" fmla="val 54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3A575-4FA6-48B6-864B-E915F2B22C13}">
      <dsp:nvSpPr>
        <dsp:cNvPr id="0" name=""/>
        <dsp:cNvSpPr/>
      </dsp:nvSpPr>
      <dsp:spPr>
        <a:xfrm>
          <a:off x="2468880" y="59081"/>
          <a:ext cx="5760719" cy="493776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IN" sz="2200" b="0" i="0" kern="1200" baseline="0"/>
            <a:t>We can simply integrate </a:t>
          </a:r>
          <a:r>
            <a:rPr lang="en-IN" sz="2200" b="1" i="0" kern="1200" baseline="0"/>
            <a:t>hibernate application with spring application</a:t>
          </a:r>
          <a:r>
            <a:rPr lang="en-IN" sz="2200" b="0" i="0" kern="1200" baseline="0"/>
            <a:t>.</a:t>
          </a:r>
          <a:endParaRPr lang="en-IN" sz="2200" kern="1200"/>
        </a:p>
      </dsp:txBody>
      <dsp:txXfrm>
        <a:off x="2468880" y="59081"/>
        <a:ext cx="5760719" cy="1049273"/>
      </dsp:txXfrm>
    </dsp:sp>
    <dsp:sp modelId="{28710576-CBB7-4B9A-B4B1-5E846DE96257}">
      <dsp:nvSpPr>
        <dsp:cNvPr id="0" name=""/>
        <dsp:cNvSpPr/>
      </dsp:nvSpPr>
      <dsp:spPr>
        <a:xfrm>
          <a:off x="648080" y="1108355"/>
          <a:ext cx="3641598" cy="3641598"/>
        </a:xfrm>
        <a:prstGeom prst="pie">
          <a:avLst>
            <a:gd name="adj1" fmla="val 5400000"/>
            <a:gd name="adj2" fmla="val 16200000"/>
          </a:avLst>
        </a:prstGeom>
        <a:solidFill>
          <a:schemeClr val="accent2">
            <a:hueOff val="4305019"/>
            <a:satOff val="-6697"/>
            <a:lumOff val="-2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0ACEA-804F-4FB6-BC8C-BEAA24B52B21}">
      <dsp:nvSpPr>
        <dsp:cNvPr id="0" name=""/>
        <dsp:cNvSpPr/>
      </dsp:nvSpPr>
      <dsp:spPr>
        <a:xfrm>
          <a:off x="2468880" y="1108355"/>
          <a:ext cx="5760719" cy="3641598"/>
        </a:xfrm>
        <a:prstGeom prst="rect">
          <a:avLst/>
        </a:prstGeom>
        <a:solidFill>
          <a:schemeClr val="lt1">
            <a:alpha val="90000"/>
            <a:hueOff val="0"/>
            <a:satOff val="0"/>
            <a:lumOff val="0"/>
            <a:alphaOff val="0"/>
          </a:schemeClr>
        </a:solidFill>
        <a:ln w="25400" cap="flat" cmpd="sng" algn="ctr">
          <a:solidFill>
            <a:schemeClr val="accent2">
              <a:hueOff val="4305019"/>
              <a:satOff val="-6697"/>
              <a:lumOff val="-2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IN" sz="2200" b="0" i="0" kern="1200" baseline="0"/>
            <a:t>In hibernate framework, we provide all the database information hibernate.cfg.xml file.</a:t>
          </a:r>
          <a:endParaRPr lang="en-IN" sz="2200" kern="1200"/>
        </a:p>
      </dsp:txBody>
      <dsp:txXfrm>
        <a:off x="2468880" y="1108355"/>
        <a:ext cx="5760719" cy="1049274"/>
      </dsp:txXfrm>
    </dsp:sp>
    <dsp:sp modelId="{06A8E464-0EE3-494C-8C81-CFC9431F412B}">
      <dsp:nvSpPr>
        <dsp:cNvPr id="0" name=""/>
        <dsp:cNvSpPr/>
      </dsp:nvSpPr>
      <dsp:spPr>
        <a:xfrm>
          <a:off x="1296162" y="2157629"/>
          <a:ext cx="2345436" cy="2345436"/>
        </a:xfrm>
        <a:prstGeom prst="pie">
          <a:avLst>
            <a:gd name="adj1" fmla="val 5400000"/>
            <a:gd name="adj2" fmla="val 16200000"/>
          </a:avLst>
        </a:prstGeom>
        <a:solidFill>
          <a:schemeClr val="accent2">
            <a:hueOff val="8610038"/>
            <a:satOff val="-13394"/>
            <a:lumOff val="-5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AC784-B673-4F49-9410-BD7B651379A9}">
      <dsp:nvSpPr>
        <dsp:cNvPr id="0" name=""/>
        <dsp:cNvSpPr/>
      </dsp:nvSpPr>
      <dsp:spPr>
        <a:xfrm>
          <a:off x="2468880" y="2157629"/>
          <a:ext cx="5760719" cy="2345436"/>
        </a:xfrm>
        <a:prstGeom prst="rect">
          <a:avLst/>
        </a:prstGeom>
        <a:solidFill>
          <a:schemeClr val="lt1">
            <a:alpha val="90000"/>
            <a:hueOff val="0"/>
            <a:satOff val="0"/>
            <a:lumOff val="0"/>
            <a:alphaOff val="0"/>
          </a:schemeClr>
        </a:solidFill>
        <a:ln w="25400" cap="flat" cmpd="sng" algn="ctr">
          <a:solidFill>
            <a:schemeClr val="accent2">
              <a:hueOff val="8610038"/>
              <a:satOff val="-13394"/>
              <a:lumOff val="-5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IN" sz="2200" b="0" i="0" kern="1200" baseline="0"/>
            <a:t>But if we are going to integrate the hibernate application with spring, we don't need to create the hibernate.cfg.xml file. </a:t>
          </a:r>
          <a:endParaRPr lang="en-IN" sz="2200" kern="1200"/>
        </a:p>
      </dsp:txBody>
      <dsp:txXfrm>
        <a:off x="2468880" y="2157629"/>
        <a:ext cx="5760719" cy="1049274"/>
      </dsp:txXfrm>
    </dsp:sp>
    <dsp:sp modelId="{31234B23-3450-4E7D-9A56-C6F40B8B44A2}">
      <dsp:nvSpPr>
        <dsp:cNvPr id="0" name=""/>
        <dsp:cNvSpPr/>
      </dsp:nvSpPr>
      <dsp:spPr>
        <a:xfrm>
          <a:off x="1944243" y="3206903"/>
          <a:ext cx="1049274" cy="1049274"/>
        </a:xfrm>
        <a:prstGeom prst="pie">
          <a:avLst>
            <a:gd name="adj1" fmla="val 5400000"/>
            <a:gd name="adj2" fmla="val 16200000"/>
          </a:avLst>
        </a:prstGeom>
        <a:solidFill>
          <a:schemeClr val="accent2">
            <a:hueOff val="12915056"/>
            <a:satOff val="-20091"/>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A8F52-C6EE-44D6-983E-8DB7E8329665}">
      <dsp:nvSpPr>
        <dsp:cNvPr id="0" name=""/>
        <dsp:cNvSpPr/>
      </dsp:nvSpPr>
      <dsp:spPr>
        <a:xfrm>
          <a:off x="2468880" y="3206903"/>
          <a:ext cx="5760719" cy="1049274"/>
        </a:xfrm>
        <a:prstGeom prst="rect">
          <a:avLst/>
        </a:prstGeom>
        <a:solidFill>
          <a:schemeClr val="lt1">
            <a:alpha val="90000"/>
            <a:hueOff val="0"/>
            <a:satOff val="0"/>
            <a:lumOff val="0"/>
            <a:alphaOff val="0"/>
          </a:schemeClr>
        </a:solidFill>
        <a:ln w="25400" cap="flat" cmpd="sng" algn="ctr">
          <a:solidFill>
            <a:schemeClr val="accent2">
              <a:hueOff val="12915056"/>
              <a:satOff val="-20091"/>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IN" sz="2200" b="0" i="0" kern="1200" baseline="0" dirty="0"/>
            <a:t>We can provide all the information in the applicationContext.xml file.</a:t>
          </a:r>
          <a:endParaRPr lang="en-IN" sz="2200" kern="1200" dirty="0"/>
        </a:p>
      </dsp:txBody>
      <dsp:txXfrm>
        <a:off x="2468880" y="3206903"/>
        <a:ext cx="5760719" cy="10492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5FC23-5A2B-49EB-89F9-FF65A4F58B54}">
      <dsp:nvSpPr>
        <dsp:cNvPr id="0" name=""/>
        <dsp:cNvSpPr/>
      </dsp:nvSpPr>
      <dsp:spPr>
        <a:xfrm>
          <a:off x="0" y="244841"/>
          <a:ext cx="8229600" cy="1081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b="0" i="0" kern="1200" baseline="0"/>
            <a:t>Spring Data JPA API provides JpaTemplate class to integrate spring application with JPA.</a:t>
          </a:r>
          <a:endParaRPr lang="en-IN" sz="2800" kern="1200"/>
        </a:p>
      </dsp:txBody>
      <dsp:txXfrm>
        <a:off x="52774" y="297615"/>
        <a:ext cx="8124052" cy="975532"/>
      </dsp:txXfrm>
    </dsp:sp>
    <dsp:sp modelId="{084F1C28-911A-4A19-9DC8-D087391DE0C9}">
      <dsp:nvSpPr>
        <dsp:cNvPr id="0" name=""/>
        <dsp:cNvSpPr/>
      </dsp:nvSpPr>
      <dsp:spPr>
        <a:xfrm>
          <a:off x="0" y="1406561"/>
          <a:ext cx="8229600" cy="1081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b="0" i="0" kern="1200" baseline="0"/>
            <a:t>JPA (Java Persistent API) is the sun specification for persisting objects in the enterprise application. </a:t>
          </a:r>
          <a:endParaRPr lang="en-IN" sz="2800" kern="1200"/>
        </a:p>
      </dsp:txBody>
      <dsp:txXfrm>
        <a:off x="52774" y="1459335"/>
        <a:ext cx="8124052" cy="975532"/>
      </dsp:txXfrm>
    </dsp:sp>
    <dsp:sp modelId="{0A068E48-C7AD-4BC6-BD70-87A24566B447}">
      <dsp:nvSpPr>
        <dsp:cNvPr id="0" name=""/>
        <dsp:cNvSpPr/>
      </dsp:nvSpPr>
      <dsp:spPr>
        <a:xfrm>
          <a:off x="0" y="2568281"/>
          <a:ext cx="8229600" cy="1081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b="0" i="0" kern="1200" baseline="0"/>
            <a:t>It is currently used as the replacement for complex entity beans.</a:t>
          </a:r>
          <a:endParaRPr lang="en-IN" sz="2800" kern="1200"/>
        </a:p>
      </dsp:txBody>
      <dsp:txXfrm>
        <a:off x="52774" y="2621055"/>
        <a:ext cx="8124052" cy="975532"/>
      </dsp:txXfrm>
    </dsp:sp>
    <dsp:sp modelId="{B76AE647-908C-432B-9958-FCA84AE251BA}">
      <dsp:nvSpPr>
        <dsp:cNvPr id="0" name=""/>
        <dsp:cNvSpPr/>
      </dsp:nvSpPr>
      <dsp:spPr>
        <a:xfrm>
          <a:off x="0" y="3730001"/>
          <a:ext cx="8229600" cy="1081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b="0" i="0" kern="1200" baseline="0"/>
            <a:t>It is basically used to integrate Hibernate with Spring</a:t>
          </a:r>
          <a:endParaRPr lang="en-IN" sz="2800" kern="1200"/>
        </a:p>
      </dsp:txBody>
      <dsp:txXfrm>
        <a:off x="52774" y="3782775"/>
        <a:ext cx="8124052" cy="975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3DB24-1C30-4C3D-A707-312F02AFFB9C}">
      <dsp:nvSpPr>
        <dsp:cNvPr id="0" name=""/>
        <dsp:cNvSpPr/>
      </dsp:nvSpPr>
      <dsp:spPr>
        <a:xfrm>
          <a:off x="0" y="10297"/>
          <a:ext cx="8513477" cy="97831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i="0" kern="1200" baseline="0" dirty="0"/>
            <a:t>The </a:t>
          </a:r>
          <a:r>
            <a:rPr lang="en-IN" sz="2400" b="0" i="0" kern="1200" baseline="0" dirty="0" err="1"/>
            <a:t>InternalResourceViewResolver</a:t>
          </a:r>
          <a:r>
            <a:rPr lang="en-IN" sz="2400" b="0" i="0" kern="1200" baseline="0" dirty="0"/>
            <a:t> class is used for the </a:t>
          </a:r>
          <a:r>
            <a:rPr lang="en-IN" sz="2400" b="0" i="0" kern="1200" baseline="0" dirty="0" err="1"/>
            <a:t>ViewResolver</a:t>
          </a:r>
          <a:r>
            <a:rPr lang="en-IN" sz="2400" b="0" i="0" kern="1200" baseline="0" dirty="0"/>
            <a:t>.</a:t>
          </a:r>
          <a:endParaRPr lang="en-IN" sz="2400" kern="1200" dirty="0"/>
        </a:p>
      </dsp:txBody>
      <dsp:txXfrm>
        <a:off x="47757" y="58054"/>
        <a:ext cx="8417963" cy="882801"/>
      </dsp:txXfrm>
    </dsp:sp>
    <dsp:sp modelId="{0D13486A-B1FC-49D7-BCD5-EE0D2B6FAED9}">
      <dsp:nvSpPr>
        <dsp:cNvPr id="0" name=""/>
        <dsp:cNvSpPr/>
      </dsp:nvSpPr>
      <dsp:spPr>
        <a:xfrm>
          <a:off x="0" y="1060613"/>
          <a:ext cx="8513477" cy="808442"/>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i="0" kern="1200" baseline="0" dirty="0"/>
            <a:t>The </a:t>
          </a:r>
          <a:r>
            <a:rPr lang="en-IN" sz="2400" b="0" i="0" kern="1200" baseline="0" dirty="0" err="1"/>
            <a:t>prefix+string</a:t>
          </a:r>
          <a:r>
            <a:rPr lang="en-IN" sz="2400" b="0" i="0" kern="1200" baseline="0" dirty="0"/>
            <a:t> returned by </a:t>
          </a:r>
          <a:r>
            <a:rPr lang="en-IN" sz="2400" b="0" i="0" kern="1200" baseline="0" dirty="0" err="1"/>
            <a:t>controller+suffix</a:t>
          </a:r>
          <a:r>
            <a:rPr lang="en-IN" sz="2400" b="0" i="0" kern="1200" baseline="0" dirty="0"/>
            <a:t> page will be invoked for the view component.</a:t>
          </a:r>
          <a:endParaRPr lang="en-IN" sz="2400" kern="1200" dirty="0"/>
        </a:p>
      </dsp:txBody>
      <dsp:txXfrm>
        <a:off x="39465" y="1100078"/>
        <a:ext cx="8434547" cy="729512"/>
      </dsp:txXfrm>
    </dsp:sp>
    <dsp:sp modelId="{22C5A506-FADC-4625-B591-B5DF87100071}">
      <dsp:nvSpPr>
        <dsp:cNvPr id="0" name=""/>
        <dsp:cNvSpPr/>
      </dsp:nvSpPr>
      <dsp:spPr>
        <a:xfrm>
          <a:off x="0" y="1941055"/>
          <a:ext cx="8513477" cy="310457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b="0" i="0" kern="1200" baseline="0" dirty="0"/>
            <a:t>&lt;</a:t>
          </a:r>
          <a:r>
            <a:rPr lang="en-IN" sz="1800" b="0" i="0" kern="1200" baseline="0" dirty="0" err="1"/>
            <a:t>context:component-scan</a:t>
          </a:r>
          <a:r>
            <a:rPr lang="en-IN" sz="1800" b="0" i="0" kern="1200" baseline="0" dirty="0"/>
            <a:t>  base-package="</a:t>
          </a:r>
          <a:r>
            <a:rPr lang="en-IN" sz="1800" b="0" i="0" kern="1200" baseline="0" dirty="0" err="1"/>
            <a:t>com.rps</a:t>
          </a:r>
          <a:r>
            <a:rPr lang="en-IN" sz="1800" b="0" i="0" kern="1200" baseline="0" dirty="0"/>
            <a:t>" /&gt;  </a:t>
          </a:r>
        </a:p>
        <a:p>
          <a:pPr marL="0" lvl="0" indent="0" algn="l" defTabSz="800100" rtl="0">
            <a:lnSpc>
              <a:spcPct val="90000"/>
            </a:lnSpc>
            <a:spcBef>
              <a:spcPct val="0"/>
            </a:spcBef>
            <a:spcAft>
              <a:spcPct val="35000"/>
            </a:spcAft>
            <a:buNone/>
          </a:pPr>
          <a:r>
            <a:rPr lang="en-IN" sz="1800" b="0" i="0" kern="1200" baseline="0" dirty="0"/>
            <a:t>&lt;bean class="org.springframework.web.servlet.view.InternalResourceViewResolver"&gt;  &lt;property name="prefix" value="/WEB-INF/</a:t>
          </a:r>
          <a:r>
            <a:rPr lang="en-IN" sz="1800" b="0" i="0" kern="1200" baseline="0" dirty="0" err="1"/>
            <a:t>jsp</a:t>
          </a:r>
          <a:r>
            <a:rPr lang="en-IN" sz="1800" b="0" i="0" kern="1200" baseline="0" dirty="0"/>
            <a:t>/" /&gt;  </a:t>
          </a:r>
        </a:p>
        <a:p>
          <a:pPr marL="0" lvl="0" indent="0" algn="l" defTabSz="800100" rtl="0">
            <a:lnSpc>
              <a:spcPct val="90000"/>
            </a:lnSpc>
            <a:spcBef>
              <a:spcPct val="0"/>
            </a:spcBef>
            <a:spcAft>
              <a:spcPct val="35000"/>
            </a:spcAft>
            <a:buNone/>
          </a:pPr>
          <a:r>
            <a:rPr lang="en-IN" sz="1800" b="0" i="0" kern="1200" baseline="0" dirty="0"/>
            <a:t>&lt;property name="suffix" value=".</a:t>
          </a:r>
          <a:r>
            <a:rPr lang="en-IN" sz="1800" b="0" i="0" kern="1200" baseline="0" dirty="0" err="1"/>
            <a:t>jsp</a:t>
          </a:r>
          <a:r>
            <a:rPr lang="en-IN" sz="1800" b="0" i="0" kern="1200" baseline="0" dirty="0"/>
            <a:t>" /&gt;  &lt;/bean&gt; </a:t>
          </a:r>
          <a:endParaRPr lang="en-IN" sz="1800" kern="1200" dirty="0"/>
        </a:p>
      </dsp:txBody>
      <dsp:txXfrm>
        <a:off x="151553" y="2092608"/>
        <a:ext cx="8210371" cy="280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C5AA6-BB83-466A-9660-E397BD8A80ED}">
      <dsp:nvSpPr>
        <dsp:cNvPr id="0" name=""/>
        <dsp:cNvSpPr/>
      </dsp:nvSpPr>
      <dsp:spPr>
        <a:xfrm>
          <a:off x="185166" y="244247"/>
          <a:ext cx="4567428" cy="45674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33550" rtl="0">
            <a:lnSpc>
              <a:spcPct val="90000"/>
            </a:lnSpc>
            <a:spcBef>
              <a:spcPct val="0"/>
            </a:spcBef>
            <a:spcAft>
              <a:spcPct val="35000"/>
            </a:spcAft>
            <a:buNone/>
          </a:pPr>
          <a:r>
            <a:rPr lang="en-IN" sz="3900" b="0" i="0" kern="1200" baseline="0"/>
            <a:t>All the data, we place within these models, is used by a view .</a:t>
          </a:r>
          <a:endParaRPr lang="en-IN" sz="3900" kern="1200"/>
        </a:p>
      </dsp:txBody>
      <dsp:txXfrm>
        <a:off x="822959" y="782845"/>
        <a:ext cx="2633472" cy="3490232"/>
      </dsp:txXfrm>
    </dsp:sp>
    <dsp:sp modelId="{6E815216-8F22-430F-B82E-1EF6FE0A1981}">
      <dsp:nvSpPr>
        <dsp:cNvPr id="0" name=""/>
        <dsp:cNvSpPr/>
      </dsp:nvSpPr>
      <dsp:spPr>
        <a:xfrm>
          <a:off x="3477006" y="244247"/>
          <a:ext cx="4567428" cy="45674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33550" rtl="0">
            <a:lnSpc>
              <a:spcPct val="90000"/>
            </a:lnSpc>
            <a:spcBef>
              <a:spcPct val="0"/>
            </a:spcBef>
            <a:spcAft>
              <a:spcPct val="35000"/>
            </a:spcAft>
            <a:buNone/>
          </a:pPr>
          <a:r>
            <a:rPr lang="en-IN" sz="3900" b="0" i="0" kern="1200" baseline="0"/>
            <a:t>In general, a templated view to render the web page.</a:t>
          </a:r>
          <a:endParaRPr lang="en-IN" sz="3900" kern="1200"/>
        </a:p>
      </dsp:txBody>
      <dsp:txXfrm>
        <a:off x="4773168" y="782845"/>
        <a:ext cx="2633472" cy="3490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D414-BF3C-43E4-8E2F-63997CDC1273}">
      <dsp:nvSpPr>
        <dsp:cNvPr id="0" name=""/>
        <dsp:cNvSpPr/>
      </dsp:nvSpPr>
      <dsp:spPr>
        <a:xfrm>
          <a:off x="0" y="97016"/>
          <a:ext cx="8229600" cy="1167952"/>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0" i="0" kern="1200" baseline="0"/>
            <a:t>The Spring MVC form tags are the configurable and reusable building blocks for a web page. </a:t>
          </a:r>
          <a:endParaRPr lang="en-IN" sz="2200" kern="1200"/>
        </a:p>
      </dsp:txBody>
      <dsp:txXfrm>
        <a:off x="57015" y="154031"/>
        <a:ext cx="8115570" cy="1053922"/>
      </dsp:txXfrm>
    </dsp:sp>
    <dsp:sp modelId="{3FFBE37D-251A-46B5-9A77-B20B8F2595BC}">
      <dsp:nvSpPr>
        <dsp:cNvPr id="0" name=""/>
        <dsp:cNvSpPr/>
      </dsp:nvSpPr>
      <dsp:spPr>
        <a:xfrm>
          <a:off x="0" y="1328328"/>
          <a:ext cx="8229600" cy="1167952"/>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0" i="0" kern="1200" baseline="0"/>
            <a:t>These tags provide JSP, an easy way to develop, read and maintain.</a:t>
          </a:r>
          <a:endParaRPr lang="en-IN" sz="2200" kern="1200"/>
        </a:p>
      </dsp:txBody>
      <dsp:txXfrm>
        <a:off x="57015" y="1385343"/>
        <a:ext cx="8115570" cy="1053922"/>
      </dsp:txXfrm>
    </dsp:sp>
    <dsp:sp modelId="{F942125F-FD26-4A7C-BE96-50CD34F421A2}">
      <dsp:nvSpPr>
        <dsp:cNvPr id="0" name=""/>
        <dsp:cNvSpPr/>
      </dsp:nvSpPr>
      <dsp:spPr>
        <a:xfrm>
          <a:off x="0" y="2559641"/>
          <a:ext cx="8229600" cy="1167952"/>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0" i="0" kern="1200" baseline="0"/>
            <a:t>The Spring MVC form tags can be seen as data binding-aware tags that can automatically set data to Java object/bean and also retrieve from it. </a:t>
          </a:r>
          <a:endParaRPr lang="en-IN" sz="2200" kern="1200"/>
        </a:p>
      </dsp:txBody>
      <dsp:txXfrm>
        <a:off x="57015" y="2616656"/>
        <a:ext cx="8115570" cy="1053922"/>
      </dsp:txXfrm>
    </dsp:sp>
    <dsp:sp modelId="{C9DC5EA3-A0CA-467F-9EA4-41F1141E0798}">
      <dsp:nvSpPr>
        <dsp:cNvPr id="0" name=""/>
        <dsp:cNvSpPr/>
      </dsp:nvSpPr>
      <dsp:spPr>
        <a:xfrm>
          <a:off x="0" y="3790954"/>
          <a:ext cx="8229600" cy="1167952"/>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0" i="0" kern="1200" baseline="0"/>
            <a:t>Here, each tag provides support for the set of attributes of its corresponding HTML tag counterpart, making the tags familiar and easy to use.</a:t>
          </a:r>
          <a:endParaRPr lang="en-IN" sz="2200" kern="1200"/>
        </a:p>
      </dsp:txBody>
      <dsp:txXfrm>
        <a:off x="57015" y="3847969"/>
        <a:ext cx="8115570" cy="10539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F5686-A0DB-45A9-B94C-6A28D589EC6C}">
      <dsp:nvSpPr>
        <dsp:cNvPr id="0" name=""/>
        <dsp:cNvSpPr/>
      </dsp:nvSpPr>
      <dsp:spPr>
        <a:xfrm>
          <a:off x="0" y="22361"/>
          <a:ext cx="8590969" cy="1123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i="0" kern="1200" baseline="0" dirty="0"/>
            <a:t>The form tag library comes under the </a:t>
          </a:r>
          <a:r>
            <a:rPr lang="en-IN" sz="2400" b="1" i="0" kern="1200" baseline="0" dirty="0"/>
            <a:t>spring-webmvc.jar</a:t>
          </a:r>
          <a:r>
            <a:rPr lang="en-IN" sz="2400" b="0" i="0" kern="1200" baseline="0" dirty="0"/>
            <a:t>. </a:t>
          </a:r>
          <a:endParaRPr lang="en-IN" sz="2400" kern="1200" dirty="0"/>
        </a:p>
      </dsp:txBody>
      <dsp:txXfrm>
        <a:off x="54830" y="77191"/>
        <a:ext cx="8481309" cy="1013540"/>
      </dsp:txXfrm>
    </dsp:sp>
    <dsp:sp modelId="{F092DE6A-C10F-4B0B-92A8-722A7BBF3AA9}">
      <dsp:nvSpPr>
        <dsp:cNvPr id="0" name=""/>
        <dsp:cNvSpPr/>
      </dsp:nvSpPr>
      <dsp:spPr>
        <a:xfrm>
          <a:off x="0" y="1318361"/>
          <a:ext cx="8590969" cy="1123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i="0" kern="1200" baseline="0" dirty="0"/>
            <a:t>To enable the support for form tag library, it is required to reference some configuration. </a:t>
          </a:r>
          <a:endParaRPr lang="en-IN" sz="2400" kern="1200" dirty="0"/>
        </a:p>
      </dsp:txBody>
      <dsp:txXfrm>
        <a:off x="54830" y="1373191"/>
        <a:ext cx="8481309" cy="1013540"/>
      </dsp:txXfrm>
    </dsp:sp>
    <dsp:sp modelId="{A5822BC7-7E82-441C-BB36-EC0A97233BE2}">
      <dsp:nvSpPr>
        <dsp:cNvPr id="0" name=""/>
        <dsp:cNvSpPr/>
      </dsp:nvSpPr>
      <dsp:spPr>
        <a:xfrm>
          <a:off x="0" y="2614361"/>
          <a:ext cx="8590969" cy="1123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0" i="0" kern="1200" baseline="0"/>
            <a:t>So, add the following directive at the beginning of the JSP page:</a:t>
          </a:r>
          <a:endParaRPr lang="en-IN" sz="2400" kern="1200"/>
        </a:p>
      </dsp:txBody>
      <dsp:txXfrm>
        <a:off x="54830" y="2669191"/>
        <a:ext cx="8481309" cy="1013540"/>
      </dsp:txXfrm>
    </dsp:sp>
    <dsp:sp modelId="{70174145-C64D-4BE7-B6F8-62B77EAFBA4C}">
      <dsp:nvSpPr>
        <dsp:cNvPr id="0" name=""/>
        <dsp:cNvSpPr/>
      </dsp:nvSpPr>
      <dsp:spPr>
        <a:xfrm>
          <a:off x="0" y="3910361"/>
          <a:ext cx="8590969" cy="1123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i="0" kern="1200" baseline="0" dirty="0">
              <a:solidFill>
                <a:srgbClr val="FFFF00"/>
              </a:solidFill>
            </a:rPr>
            <a:t>&lt;%@ </a:t>
          </a:r>
          <a:r>
            <a:rPr lang="en-IN" sz="2400" b="1" i="0" kern="1200" baseline="0" dirty="0" err="1">
              <a:solidFill>
                <a:srgbClr val="FFFF00"/>
              </a:solidFill>
            </a:rPr>
            <a:t>taglib</a:t>
          </a:r>
          <a:r>
            <a:rPr lang="en-IN" sz="2400" b="1" i="0" kern="1200" baseline="0" dirty="0">
              <a:solidFill>
                <a:srgbClr val="FFFF00"/>
              </a:solidFill>
            </a:rPr>
            <a:t> prefix="form" </a:t>
          </a:r>
          <a:r>
            <a:rPr lang="en-IN" sz="2400" b="1" i="0" kern="1200" baseline="0" dirty="0" err="1">
              <a:solidFill>
                <a:srgbClr val="FFFF00"/>
              </a:solidFill>
            </a:rPr>
            <a:t>uri</a:t>
          </a:r>
          <a:r>
            <a:rPr lang="en-IN" sz="2400" b="1" i="0" kern="1200" baseline="0" dirty="0">
              <a:solidFill>
                <a:srgbClr val="FFFF00"/>
              </a:solidFill>
            </a:rPr>
            <a:t>="http://www.springframework.org/tags/form" %&gt;  </a:t>
          </a:r>
          <a:endParaRPr lang="en-IN" sz="2400" b="1" kern="1200" dirty="0">
            <a:solidFill>
              <a:srgbClr val="FFFF00"/>
            </a:solidFill>
          </a:endParaRPr>
        </a:p>
      </dsp:txBody>
      <dsp:txXfrm>
        <a:off x="54830" y="3965191"/>
        <a:ext cx="8481309" cy="1013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81023-6574-472C-8919-6ABE3B015FFC}">
      <dsp:nvSpPr>
        <dsp:cNvPr id="0" name=""/>
        <dsp:cNvSpPr/>
      </dsp:nvSpPr>
      <dsp:spPr>
        <a:xfrm>
          <a:off x="0" y="52384"/>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form tag</a:t>
          </a:r>
          <a:endParaRPr lang="en-IN" sz="2700" kern="1200"/>
        </a:p>
      </dsp:txBody>
      <dsp:txXfrm>
        <a:off x="30842" y="83226"/>
        <a:ext cx="3848797" cy="570116"/>
      </dsp:txXfrm>
    </dsp:sp>
    <dsp:sp modelId="{7CAC988F-2D43-49A2-BFF6-EB5F2CB1E566}">
      <dsp:nvSpPr>
        <dsp:cNvPr id="0" name=""/>
        <dsp:cNvSpPr/>
      </dsp:nvSpPr>
      <dsp:spPr>
        <a:xfrm>
          <a:off x="0" y="792941"/>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input tag</a:t>
          </a:r>
          <a:endParaRPr lang="en-IN" sz="2700" kern="1200"/>
        </a:p>
      </dsp:txBody>
      <dsp:txXfrm>
        <a:off x="30842" y="823783"/>
        <a:ext cx="3848797" cy="570116"/>
      </dsp:txXfrm>
    </dsp:sp>
    <dsp:sp modelId="{CA1C7A56-FC42-4933-B27C-3A697D372705}">
      <dsp:nvSpPr>
        <dsp:cNvPr id="0" name=""/>
        <dsp:cNvSpPr/>
      </dsp:nvSpPr>
      <dsp:spPr>
        <a:xfrm>
          <a:off x="0" y="1502501"/>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checkbox tag</a:t>
          </a:r>
          <a:endParaRPr lang="en-IN" sz="2700" kern="1200"/>
        </a:p>
      </dsp:txBody>
      <dsp:txXfrm>
        <a:off x="30842" y="1533343"/>
        <a:ext cx="3848797" cy="570116"/>
      </dsp:txXfrm>
    </dsp:sp>
    <dsp:sp modelId="{93B7BB20-705C-47B7-9221-EECD79973E63}">
      <dsp:nvSpPr>
        <dsp:cNvPr id="0" name=""/>
        <dsp:cNvSpPr/>
      </dsp:nvSpPr>
      <dsp:spPr>
        <a:xfrm>
          <a:off x="0" y="2212061"/>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checkboxes tag</a:t>
          </a:r>
          <a:endParaRPr lang="en-IN" sz="2700" kern="1200"/>
        </a:p>
      </dsp:txBody>
      <dsp:txXfrm>
        <a:off x="30842" y="2242903"/>
        <a:ext cx="3848797" cy="570116"/>
      </dsp:txXfrm>
    </dsp:sp>
    <dsp:sp modelId="{19BA8A4D-4221-4658-9229-302BB2176E19}">
      <dsp:nvSpPr>
        <dsp:cNvPr id="0" name=""/>
        <dsp:cNvSpPr/>
      </dsp:nvSpPr>
      <dsp:spPr>
        <a:xfrm>
          <a:off x="0" y="2921621"/>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radiobutton tag</a:t>
          </a:r>
          <a:endParaRPr lang="en-IN" sz="2700" kern="1200"/>
        </a:p>
      </dsp:txBody>
      <dsp:txXfrm>
        <a:off x="30842" y="2952463"/>
        <a:ext cx="3848797" cy="570116"/>
      </dsp:txXfrm>
    </dsp:sp>
    <dsp:sp modelId="{924C6693-3F17-4C30-B81D-3F923019CAF2}">
      <dsp:nvSpPr>
        <dsp:cNvPr id="0" name=""/>
        <dsp:cNvSpPr/>
      </dsp:nvSpPr>
      <dsp:spPr>
        <a:xfrm>
          <a:off x="0" y="3631181"/>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radiobuttons tag</a:t>
          </a:r>
          <a:endParaRPr lang="en-IN" sz="2700" kern="1200"/>
        </a:p>
      </dsp:txBody>
      <dsp:txXfrm>
        <a:off x="30842" y="3662023"/>
        <a:ext cx="3848797" cy="570116"/>
      </dsp:txXfrm>
    </dsp:sp>
    <dsp:sp modelId="{66085B6C-770C-40C3-B280-4ACE2D7713A5}">
      <dsp:nvSpPr>
        <dsp:cNvPr id="0" name=""/>
        <dsp:cNvSpPr/>
      </dsp:nvSpPr>
      <dsp:spPr>
        <a:xfrm>
          <a:off x="0" y="4340741"/>
          <a:ext cx="3910481"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b="0" i="0" kern="1200" baseline="0"/>
            <a:t>The password tag</a:t>
          </a:r>
          <a:endParaRPr lang="en-IN" sz="2700" kern="1200"/>
        </a:p>
      </dsp:txBody>
      <dsp:txXfrm>
        <a:off x="30842" y="4371583"/>
        <a:ext cx="3848797" cy="5701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BA0B5-3FDF-4282-881C-ADF39FD85345}">
      <dsp:nvSpPr>
        <dsp:cNvPr id="0" name=""/>
        <dsp:cNvSpPr/>
      </dsp:nvSpPr>
      <dsp:spPr>
        <a:xfrm>
          <a:off x="0" y="20354"/>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The option tag</a:t>
          </a:r>
        </a:p>
      </dsp:txBody>
      <dsp:txXfrm>
        <a:off x="30842" y="51196"/>
        <a:ext cx="3952377" cy="570116"/>
      </dsp:txXfrm>
    </dsp:sp>
    <dsp:sp modelId="{0E755705-381B-43A1-94AE-C4AC1E758C11}">
      <dsp:nvSpPr>
        <dsp:cNvPr id="0" name=""/>
        <dsp:cNvSpPr/>
      </dsp:nvSpPr>
      <dsp:spPr>
        <a:xfrm>
          <a:off x="0" y="729914"/>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The select tag</a:t>
          </a:r>
        </a:p>
      </dsp:txBody>
      <dsp:txXfrm>
        <a:off x="30842" y="760756"/>
        <a:ext cx="3952377" cy="570116"/>
      </dsp:txXfrm>
    </dsp:sp>
    <dsp:sp modelId="{1A9F8A7E-E0E5-4927-AC0D-33750D77D0D7}">
      <dsp:nvSpPr>
        <dsp:cNvPr id="0" name=""/>
        <dsp:cNvSpPr/>
      </dsp:nvSpPr>
      <dsp:spPr>
        <a:xfrm>
          <a:off x="0" y="1439475"/>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The options tag</a:t>
          </a:r>
        </a:p>
      </dsp:txBody>
      <dsp:txXfrm>
        <a:off x="30842" y="1470317"/>
        <a:ext cx="3952377" cy="570116"/>
      </dsp:txXfrm>
    </dsp:sp>
    <dsp:sp modelId="{652438B5-5F4F-41B8-9573-F22FE9573C76}">
      <dsp:nvSpPr>
        <dsp:cNvPr id="0" name=""/>
        <dsp:cNvSpPr/>
      </dsp:nvSpPr>
      <dsp:spPr>
        <a:xfrm>
          <a:off x="0" y="2149035"/>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The textarea tag</a:t>
          </a:r>
        </a:p>
      </dsp:txBody>
      <dsp:txXfrm>
        <a:off x="30842" y="2179877"/>
        <a:ext cx="3952377" cy="570116"/>
      </dsp:txXfrm>
    </dsp:sp>
    <dsp:sp modelId="{73B252DF-1EC1-4CD8-8488-CDAE6FCA6186}">
      <dsp:nvSpPr>
        <dsp:cNvPr id="0" name=""/>
        <dsp:cNvSpPr/>
      </dsp:nvSpPr>
      <dsp:spPr>
        <a:xfrm>
          <a:off x="0" y="2858595"/>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The hidden tag</a:t>
          </a:r>
        </a:p>
      </dsp:txBody>
      <dsp:txXfrm>
        <a:off x="30842" y="2889437"/>
        <a:ext cx="3952377" cy="570116"/>
      </dsp:txXfrm>
    </dsp:sp>
    <dsp:sp modelId="{F80F6124-ED42-44E7-B7AB-11FA4BC37E16}">
      <dsp:nvSpPr>
        <dsp:cNvPr id="0" name=""/>
        <dsp:cNvSpPr/>
      </dsp:nvSpPr>
      <dsp:spPr>
        <a:xfrm>
          <a:off x="0" y="3568155"/>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The errors tag</a:t>
          </a:r>
        </a:p>
      </dsp:txBody>
      <dsp:txXfrm>
        <a:off x="30842" y="3598997"/>
        <a:ext cx="3952377" cy="570116"/>
      </dsp:txXfrm>
    </dsp:sp>
    <dsp:sp modelId="{AF1A2677-0EC2-49A0-B456-D6B9A5A9E36E}">
      <dsp:nvSpPr>
        <dsp:cNvPr id="0" name=""/>
        <dsp:cNvSpPr/>
      </dsp:nvSpPr>
      <dsp:spPr>
        <a:xfrm>
          <a:off x="0" y="4277715"/>
          <a:ext cx="4014061"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a:t>HTML5 tags</a:t>
          </a:r>
        </a:p>
      </dsp:txBody>
      <dsp:txXfrm>
        <a:off x="30842" y="4308557"/>
        <a:ext cx="3952377" cy="5701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7376-6C36-42EC-8E58-B2DCDAB69FE9}">
      <dsp:nvSpPr>
        <dsp:cNvPr id="0" name=""/>
        <dsp:cNvSpPr/>
      </dsp:nvSpPr>
      <dsp:spPr>
        <a:xfrm>
          <a:off x="0" y="626"/>
          <a:ext cx="8575471" cy="6275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1" i="0" kern="1200" baseline="0"/>
            <a:t>The Spring MVC form tag is a container tag. </a:t>
          </a:r>
          <a:endParaRPr lang="en-IN" sz="2000" b="1" kern="1200"/>
        </a:p>
      </dsp:txBody>
      <dsp:txXfrm>
        <a:off x="30635" y="31261"/>
        <a:ext cx="8514201" cy="566291"/>
      </dsp:txXfrm>
    </dsp:sp>
    <dsp:sp modelId="{35DAB312-0EAA-4934-8DEF-FE05AF4B6EA3}">
      <dsp:nvSpPr>
        <dsp:cNvPr id="0" name=""/>
        <dsp:cNvSpPr/>
      </dsp:nvSpPr>
      <dsp:spPr>
        <a:xfrm>
          <a:off x="0" y="640069"/>
          <a:ext cx="8575471" cy="6275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1" i="0" kern="1200" baseline="0"/>
            <a:t>It is a parent tag that contains all the other tags of the tag library. </a:t>
          </a:r>
          <a:endParaRPr lang="en-IN" sz="2000" b="1" kern="1200"/>
        </a:p>
      </dsp:txBody>
      <dsp:txXfrm>
        <a:off x="30635" y="670704"/>
        <a:ext cx="8514201" cy="566291"/>
      </dsp:txXfrm>
    </dsp:sp>
    <dsp:sp modelId="{D3847A47-7A50-4A74-9D21-799723296E8F}">
      <dsp:nvSpPr>
        <dsp:cNvPr id="0" name=""/>
        <dsp:cNvSpPr/>
      </dsp:nvSpPr>
      <dsp:spPr>
        <a:xfrm>
          <a:off x="0" y="1279513"/>
          <a:ext cx="8575471" cy="6275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b="1" i="0" kern="1200" baseline="0"/>
            <a:t>This tag generates an HTML form tag and exposes a binding path to the inner tags for binding.</a:t>
          </a:r>
          <a:endParaRPr lang="en-IN" sz="2000" b="1" kern="1200"/>
        </a:p>
      </dsp:txBody>
      <dsp:txXfrm>
        <a:off x="30635" y="1310148"/>
        <a:ext cx="8514201" cy="5662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CBF03-07C9-4B3B-B5C8-B20F81306346}">
      <dsp:nvSpPr>
        <dsp:cNvPr id="0" name=""/>
        <dsp:cNvSpPr/>
      </dsp:nvSpPr>
      <dsp:spPr>
        <a:xfrm>
          <a:off x="0" y="53196"/>
          <a:ext cx="8229600" cy="1210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b="0" i="0" kern="1200" baseline="0" dirty="0"/>
            <a:t>The Expression Language (EL) simplifies the accessibility of data stored in the Java Bean component, and other objects like request, session, application etc.`</a:t>
          </a:r>
          <a:endParaRPr lang="en-IN" sz="2300" kern="1200" dirty="0"/>
        </a:p>
      </dsp:txBody>
      <dsp:txXfrm>
        <a:off x="59114" y="112310"/>
        <a:ext cx="8111372" cy="1092721"/>
      </dsp:txXfrm>
    </dsp:sp>
    <dsp:sp modelId="{18E51AFF-92A7-470F-8AA7-F065B287AD43}">
      <dsp:nvSpPr>
        <dsp:cNvPr id="0" name=""/>
        <dsp:cNvSpPr/>
      </dsp:nvSpPr>
      <dsp:spPr>
        <a:xfrm>
          <a:off x="0" y="1283891"/>
          <a:ext cx="8229600" cy="1210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b="0" i="0" kern="1200" baseline="0" dirty="0"/>
            <a:t>There are many implicit objects, operators and reserve words in EL.</a:t>
          </a:r>
          <a:endParaRPr lang="en-IN" sz="2300" kern="1200" dirty="0"/>
        </a:p>
      </dsp:txBody>
      <dsp:txXfrm>
        <a:off x="59114" y="1343005"/>
        <a:ext cx="8111372" cy="1092721"/>
      </dsp:txXfrm>
    </dsp:sp>
    <dsp:sp modelId="{11265854-0073-4805-84BB-02D453D56EE5}">
      <dsp:nvSpPr>
        <dsp:cNvPr id="0" name=""/>
        <dsp:cNvSpPr/>
      </dsp:nvSpPr>
      <dsp:spPr>
        <a:xfrm>
          <a:off x="0" y="2561081"/>
          <a:ext cx="8229600" cy="1210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b="0" i="0" kern="1200" baseline="0" dirty="0"/>
            <a:t>It is the newly added feature in JSP technology version 2.0.</a:t>
          </a:r>
          <a:endParaRPr lang="en-IN" sz="2300" kern="1200" dirty="0"/>
        </a:p>
      </dsp:txBody>
      <dsp:txXfrm>
        <a:off x="59114" y="2620195"/>
        <a:ext cx="8111372" cy="1092721"/>
      </dsp:txXfrm>
    </dsp:sp>
    <dsp:sp modelId="{2CE3F815-A077-47B8-BD21-9541CEC5952C}">
      <dsp:nvSpPr>
        <dsp:cNvPr id="0" name=""/>
        <dsp:cNvSpPr/>
      </dsp:nvSpPr>
      <dsp:spPr>
        <a:xfrm>
          <a:off x="0" y="3838271"/>
          <a:ext cx="8229600" cy="1210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b="0" i="0" kern="1200" dirty="0"/>
            <a:t>Syntax for Expression Language (EL):   </a:t>
          </a:r>
          <a:r>
            <a:rPr lang="en-IN" sz="2300" b="0" i="0" kern="1200" dirty="0">
              <a:solidFill>
                <a:srgbClr val="FFFF00"/>
              </a:solidFill>
            </a:rPr>
            <a:t>${ expression }</a:t>
          </a:r>
          <a:endParaRPr lang="en-IN" sz="2300" kern="1200" dirty="0">
            <a:solidFill>
              <a:srgbClr val="FFFF00"/>
            </a:solidFill>
          </a:endParaRPr>
        </a:p>
      </dsp:txBody>
      <dsp:txXfrm>
        <a:off x="59114" y="3897385"/>
        <a:ext cx="8111372" cy="10927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12/10/2021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dirty="0"/>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12/10/2021</a:t>
            </a:fld>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dirty="0"/>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dirty="0"/>
          </a:p>
        </p:txBody>
      </p:sp>
    </p:spTree>
    <p:extLst>
      <p:ext uri="{BB962C8B-B14F-4D97-AF65-F5344CB8AC3E}">
        <p14:creationId xmlns:p14="http://schemas.microsoft.com/office/powerpoint/2010/main" val="287832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3627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656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34062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04297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Controller Basics </a:t>
            </a:r>
          </a:p>
          <a:p>
            <a:pPr>
              <a:buFontTx/>
              <a:buChar char="•"/>
            </a:pPr>
            <a:r>
              <a:rPr lang="en-US" altLang="en-US" dirty="0"/>
              <a:t>Write a controller and map it to a URL in springweb-servlet.xml </a:t>
            </a:r>
          </a:p>
          <a:p>
            <a:pPr>
              <a:buFontTx/>
              <a:buChar char="•"/>
            </a:pPr>
            <a:r>
              <a:rPr lang="en-US" altLang="en-US" dirty="0"/>
              <a:t>Write the view rendering JSP and map it through a view resolver in </a:t>
            </a:r>
          </a:p>
          <a:p>
            <a:r>
              <a:rPr lang="en-US" altLang="en-US" dirty="0"/>
              <a:t>springweb-servlet.xml </a:t>
            </a:r>
          </a:p>
          <a:p>
            <a:endParaRPr lang="en-US" altLang="en-US" dirty="0"/>
          </a:p>
          <a:p>
            <a:r>
              <a:rPr lang="en-US" altLang="en-US" dirty="0"/>
              <a:t>The controller class extends </a:t>
            </a:r>
            <a:r>
              <a:rPr lang="en-US" altLang="en-US" dirty="0" err="1"/>
              <a:t>AbstractController</a:t>
            </a:r>
            <a:r>
              <a:rPr lang="en-US" altLang="en-US" dirty="0"/>
              <a:t> that deals with the intricacies of Java Servlets. The only method required due to extending </a:t>
            </a:r>
            <a:r>
              <a:rPr lang="en-US" altLang="en-US" dirty="0" err="1"/>
              <a:t>AbstractController</a:t>
            </a:r>
            <a:r>
              <a:rPr lang="en-US" altLang="en-US" dirty="0"/>
              <a:t> is </a:t>
            </a:r>
            <a:r>
              <a:rPr lang="en-US" altLang="en-US" dirty="0" err="1"/>
              <a:t>handleRequestInternal</a:t>
            </a:r>
            <a:r>
              <a:rPr lang="en-US" altLang="en-US" dirty="0"/>
              <a:t>. You put your controller logic in this method. After setting up some data for the view to render, a </a:t>
            </a:r>
            <a:r>
              <a:rPr lang="en-US" altLang="en-US" dirty="0" err="1"/>
              <a:t>ModelAndView</a:t>
            </a:r>
            <a:r>
              <a:rPr lang="en-US" altLang="en-US" dirty="0"/>
              <a:t> object is used to pack the data and specify the logical view name. The data objects are tagged with names that the view can use to pull them out.</a:t>
            </a:r>
          </a:p>
          <a:p>
            <a:r>
              <a:rPr lang="en-US" altLang="en-US" dirty="0"/>
              <a:t>The </a:t>
            </a:r>
            <a:r>
              <a:rPr lang="en-US" altLang="en-US" b="1" dirty="0"/>
              <a:t>controlle</a:t>
            </a:r>
            <a:r>
              <a:rPr lang="en-US" altLang="en-US" dirty="0"/>
              <a:t>r completes it work by returning the created</a:t>
            </a:r>
            <a:r>
              <a:rPr lang="en-US" altLang="en-US" b="1" dirty="0"/>
              <a:t> </a:t>
            </a:r>
            <a:r>
              <a:rPr lang="en-US" altLang="en-US" b="1" dirty="0" err="1"/>
              <a:t>ModelAndView</a:t>
            </a:r>
            <a:r>
              <a:rPr lang="en-US" altLang="en-US" dirty="0"/>
              <a:t> object </a:t>
            </a:r>
            <a:r>
              <a:rPr lang="en-US" altLang="en-US" dirty="0" err="1"/>
              <a:t>thatDispatcherServlet</a:t>
            </a:r>
            <a:r>
              <a:rPr lang="en-US" altLang="en-US" dirty="0"/>
              <a:t> will use to select a view renderer.</a:t>
            </a:r>
          </a:p>
          <a:p>
            <a:endParaRPr lang="en-US" altLang="en-US" dirty="0"/>
          </a:p>
          <a:p>
            <a:r>
              <a:rPr lang="en-US" altLang="en-US" dirty="0"/>
              <a:t>you need to tell Spring MVC in</a:t>
            </a:r>
            <a:r>
              <a:rPr lang="en-US" altLang="en-US" b="1" dirty="0"/>
              <a:t> springweb-servlet.xml</a:t>
            </a:r>
            <a:r>
              <a:rPr lang="en-US" altLang="en-US" dirty="0"/>
              <a:t> to use the Controller: </a:t>
            </a:r>
          </a:p>
          <a:p>
            <a:r>
              <a:rPr lang="en-US" altLang="en-US" b="1" dirty="0"/>
              <a:t>&lt;bean</a:t>
            </a:r>
            <a:r>
              <a:rPr lang="en-US" altLang="en-US" dirty="0"/>
              <a:t> name="/home.htm"  class="</a:t>
            </a:r>
            <a:r>
              <a:rPr lang="en-US" altLang="en-US" dirty="0" err="1"/>
              <a:t>org.himu.springweb.co.HomePageController</a:t>
            </a:r>
            <a:r>
              <a:rPr lang="en-US" altLang="en-US" dirty="0"/>
              <a:t>"</a:t>
            </a:r>
            <a:r>
              <a:rPr lang="en-US" altLang="en-US" b="1" dirty="0"/>
              <a:t>/&gt;</a:t>
            </a:r>
            <a:r>
              <a:rPr lang="en-US" altLang="en-US" dirty="0"/>
              <a:t>   </a:t>
            </a:r>
          </a:p>
          <a:p>
            <a:endParaRPr lang="en-US" altLang="en-US" dirty="0"/>
          </a:p>
        </p:txBody>
      </p:sp>
    </p:spTree>
    <p:extLst>
      <p:ext uri="{BB962C8B-B14F-4D97-AF65-F5344CB8AC3E}">
        <p14:creationId xmlns:p14="http://schemas.microsoft.com/office/powerpoint/2010/main" val="421954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Mapping a View :</a:t>
            </a:r>
          </a:p>
          <a:p>
            <a:endParaRPr lang="en-US" altLang="en-US" dirty="0"/>
          </a:p>
          <a:p>
            <a:r>
              <a:rPr lang="en-US" altLang="en-US" dirty="0"/>
              <a:t>E.g.:</a:t>
            </a:r>
          </a:p>
          <a:p>
            <a:r>
              <a:rPr lang="en-US" altLang="en-US" b="1" dirty="0"/>
              <a:t>&lt;bean</a:t>
            </a:r>
            <a:r>
              <a:rPr lang="en-US" altLang="en-US" dirty="0"/>
              <a:t> id="</a:t>
            </a:r>
            <a:r>
              <a:rPr lang="en-US" altLang="en-US" dirty="0" err="1"/>
              <a:t>viewResolver</a:t>
            </a:r>
            <a:r>
              <a:rPr lang="en-US" altLang="en-US" dirty="0"/>
              <a:t>"   </a:t>
            </a:r>
          </a:p>
          <a:p>
            <a:r>
              <a:rPr lang="en-US" altLang="en-US" dirty="0"/>
              <a:t>    class="org.springframework.web.servlet.view.InternalResourceViewResolver"</a:t>
            </a:r>
            <a:r>
              <a:rPr lang="en-US" altLang="en-US" b="1" dirty="0"/>
              <a:t>&gt;</a:t>
            </a:r>
            <a:r>
              <a:rPr lang="en-US" altLang="en-US" dirty="0"/>
              <a:t>   </a:t>
            </a:r>
          </a:p>
          <a:p>
            <a:r>
              <a:rPr lang="en-US" altLang="en-US" b="1" dirty="0"/>
              <a:t>&lt;property</a:t>
            </a:r>
            <a:r>
              <a:rPr lang="en-US" altLang="en-US" dirty="0"/>
              <a:t> name="prefix" value="/</a:t>
            </a:r>
            <a:r>
              <a:rPr lang="en-US" altLang="en-US" dirty="0" err="1"/>
              <a:t>jsp</a:t>
            </a:r>
            <a:r>
              <a:rPr lang="en-US" altLang="en-US" dirty="0"/>
              <a:t>/"</a:t>
            </a:r>
            <a:r>
              <a:rPr lang="en-US" altLang="en-US" b="1" dirty="0"/>
              <a:t>/&gt;</a:t>
            </a:r>
            <a:r>
              <a:rPr lang="en-US" altLang="en-US" dirty="0"/>
              <a:t>   </a:t>
            </a:r>
          </a:p>
          <a:p>
            <a:r>
              <a:rPr lang="en-US" altLang="en-US" b="1" dirty="0"/>
              <a:t>&lt;property</a:t>
            </a:r>
            <a:r>
              <a:rPr lang="en-US" altLang="en-US" dirty="0"/>
              <a:t> name="suffix" value=".</a:t>
            </a:r>
            <a:r>
              <a:rPr lang="en-US" altLang="en-US" dirty="0" err="1"/>
              <a:t>jsp</a:t>
            </a:r>
            <a:r>
              <a:rPr lang="en-US" altLang="en-US" dirty="0"/>
              <a:t>"</a:t>
            </a:r>
            <a:r>
              <a:rPr lang="en-US" altLang="en-US" b="1" dirty="0"/>
              <a:t>/&gt;</a:t>
            </a:r>
            <a:r>
              <a:rPr lang="en-US" altLang="en-US" dirty="0"/>
              <a:t>   </a:t>
            </a:r>
          </a:p>
          <a:p>
            <a:r>
              <a:rPr lang="en-US" altLang="en-US" b="1" dirty="0"/>
              <a:t>&lt;/bean&gt;</a:t>
            </a:r>
            <a:r>
              <a:rPr lang="en-US" altLang="en-US" dirty="0"/>
              <a:t>   </a:t>
            </a:r>
          </a:p>
          <a:p>
            <a:endParaRPr lang="en-US" altLang="en-US" dirty="0"/>
          </a:p>
          <a:p>
            <a:r>
              <a:rPr lang="en-US" altLang="en-US" dirty="0"/>
              <a:t>What this</a:t>
            </a:r>
            <a:r>
              <a:rPr lang="en-US" altLang="en-US" b="1" dirty="0"/>
              <a:t> resolver </a:t>
            </a:r>
            <a:r>
              <a:rPr lang="en-US" altLang="en-US" dirty="0"/>
              <a:t>does is take the view name, prepend the prefix and append the suffix, and look for a resource with the produced name. So, if you put all your JSP files in the /</a:t>
            </a:r>
            <a:r>
              <a:rPr lang="en-US" altLang="en-US" dirty="0" err="1"/>
              <a:t>jsp</a:t>
            </a:r>
            <a:r>
              <a:rPr lang="en-US" altLang="en-US" dirty="0"/>
              <a:t> directory and use their main filename as logical view names then you have got an automatic mapping. </a:t>
            </a:r>
          </a:p>
          <a:p>
            <a:endParaRPr lang="en-US" altLang="en-US" dirty="0"/>
          </a:p>
        </p:txBody>
      </p:sp>
    </p:spTree>
    <p:extLst>
      <p:ext uri="{BB962C8B-B14F-4D97-AF65-F5344CB8AC3E}">
        <p14:creationId xmlns:p14="http://schemas.microsoft.com/office/powerpoint/2010/main" val="164506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Web Application Context</a:t>
            </a:r>
          </a:p>
          <a:p>
            <a:r>
              <a:rPr lang="en-US" altLang="en-US" dirty="0"/>
              <a:t>The </a:t>
            </a:r>
            <a:r>
              <a:rPr lang="en-US" altLang="en-US" dirty="0" err="1"/>
              <a:t>WebApplicationContext</a:t>
            </a:r>
            <a:r>
              <a:rPr lang="en-US" altLang="en-US" dirty="0"/>
              <a:t> is an extension of the plain </a:t>
            </a:r>
            <a:r>
              <a:rPr lang="en-US" altLang="en-US" dirty="0" err="1"/>
              <a:t>ApplicationContext</a:t>
            </a:r>
            <a:r>
              <a:rPr lang="en-US" altLang="en-US" dirty="0"/>
              <a:t> that has some extra features necessary for web applications. It differs from a normal </a:t>
            </a:r>
            <a:r>
              <a:rPr lang="en-US" altLang="en-US" dirty="0" err="1"/>
              <a:t>ApplicationContext</a:t>
            </a:r>
            <a:r>
              <a:rPr lang="en-US" altLang="en-US" dirty="0"/>
              <a:t> in that it is capable of resolving themes and that it knows which servlet it is associated with (by having a link to the </a:t>
            </a:r>
            <a:r>
              <a:rPr lang="en-US" altLang="en-US" dirty="0" err="1"/>
              <a:t>ServletContext</a:t>
            </a:r>
            <a:r>
              <a:rPr lang="en-US" altLang="en-US" dirty="0"/>
              <a:t>). The </a:t>
            </a:r>
            <a:r>
              <a:rPr lang="en-US" altLang="en-US" dirty="0" err="1"/>
              <a:t>WebApplicationContext</a:t>
            </a:r>
            <a:r>
              <a:rPr lang="en-US" altLang="en-US" dirty="0"/>
              <a:t> is bound in the </a:t>
            </a:r>
            <a:r>
              <a:rPr lang="en-US" altLang="en-US" dirty="0" err="1"/>
              <a:t>ServletContext</a:t>
            </a:r>
            <a:r>
              <a:rPr lang="en-US" altLang="en-US" dirty="0"/>
              <a:t>, and by using static methods on the </a:t>
            </a:r>
            <a:r>
              <a:rPr lang="en-US" altLang="en-US" dirty="0" err="1"/>
              <a:t>RequestContextUtils</a:t>
            </a:r>
            <a:r>
              <a:rPr lang="en-US" altLang="en-US" dirty="0"/>
              <a:t> class you can always lookup the </a:t>
            </a:r>
            <a:r>
              <a:rPr lang="en-US" altLang="en-US" dirty="0" err="1"/>
              <a:t>WebApplicationContext</a:t>
            </a:r>
            <a:r>
              <a:rPr lang="en-US" altLang="en-US" dirty="0"/>
              <a:t> in case you need access to it.</a:t>
            </a:r>
          </a:p>
          <a:p>
            <a:endParaRPr lang="en-US" altLang="en-US" dirty="0"/>
          </a:p>
        </p:txBody>
      </p:sp>
    </p:spTree>
    <p:extLst>
      <p:ext uri="{BB962C8B-B14F-4D97-AF65-F5344CB8AC3E}">
        <p14:creationId xmlns:p14="http://schemas.microsoft.com/office/powerpoint/2010/main" val="4278084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Controllers provide access to the application behavior which is typically defined by a service interface. </a:t>
            </a:r>
          </a:p>
          <a:p>
            <a:endParaRPr lang="en-US" altLang="en-US" dirty="0"/>
          </a:p>
          <a:p>
            <a:r>
              <a:rPr lang="en-US" altLang="en-US" dirty="0"/>
              <a:t>Controllers interpret user input and transform such input into a sensible model which will be represented to the user by the view. Spring has implemented the notion of a controller in a very abstract way enabling a wide variety of different kinds of controllers to be created. Spring contains form-specific controllers, command-based controllers, and controllers that execute wizard-style logic, to name but a few.</a:t>
            </a:r>
          </a:p>
          <a:p>
            <a:r>
              <a:rPr lang="en-US" altLang="en-US" dirty="0"/>
              <a:t>Spring's basis for the controller architecture is the </a:t>
            </a:r>
            <a:r>
              <a:rPr lang="en-US" altLang="en-US" dirty="0" err="1"/>
              <a:t>org.springframework.web.servlet.mvc.Controller</a:t>
            </a:r>
            <a:r>
              <a:rPr lang="en-US" altLang="en-US" dirty="0"/>
              <a:t> interface.</a:t>
            </a:r>
          </a:p>
          <a:p>
            <a:r>
              <a:rPr lang="en-US" altLang="en-US" dirty="0"/>
              <a:t>The Controller interface defines a single method that is responsible for handling a request and returning an appropriate model and view. These three concepts are the basis for the Spring MVC implementation - </a:t>
            </a:r>
            <a:r>
              <a:rPr lang="en-US" altLang="en-US" dirty="0" err="1"/>
              <a:t>ModelAndView</a:t>
            </a:r>
            <a:r>
              <a:rPr lang="en-US" altLang="en-US" dirty="0"/>
              <a:t> and Controller. While the Controller interface is quite abstract, Spring offers a lot of Controller implementations out of the box that already contain a lot of the functionality you might need. The Controller interface just defines the most basic responsibility required of every controller; namely handling a request and returning a model and a view. </a:t>
            </a:r>
          </a:p>
          <a:p>
            <a:endParaRPr lang="en-US" altLang="en-US" dirty="0"/>
          </a:p>
        </p:txBody>
      </p:sp>
    </p:spTree>
    <p:extLst>
      <p:ext uri="{BB962C8B-B14F-4D97-AF65-F5344CB8AC3E}">
        <p14:creationId xmlns:p14="http://schemas.microsoft.com/office/powerpoint/2010/main" val="360177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list of classes of type – Command Controllers:</a:t>
            </a:r>
          </a:p>
          <a:p>
            <a:r>
              <a:rPr lang="en-US" altLang="en-US" b="1" dirty="0" err="1"/>
              <a:t>AbstractCommandController</a:t>
            </a:r>
            <a:r>
              <a:rPr lang="en-US" altLang="en-US" b="1" dirty="0"/>
              <a:t> </a:t>
            </a:r>
            <a:r>
              <a:rPr lang="en-US" altLang="en-US" dirty="0"/>
              <a:t>-a command controller you can use to create your own command controller, capable of binding request parameters to a data object you specify. This class does not offer form functionality; it does however offer validation features and lets you specify in the controller itself what to do with the command object that has been populated with request parameter values.</a:t>
            </a:r>
          </a:p>
          <a:p>
            <a:r>
              <a:rPr lang="en-US" altLang="en-US" dirty="0" err="1"/>
              <a:t>BaseCommandController</a:t>
            </a:r>
            <a:endParaRPr lang="en-US" altLang="en-US" dirty="0"/>
          </a:p>
          <a:p>
            <a:r>
              <a:rPr lang="en-US" altLang="en-US" dirty="0"/>
              <a:t>● Controller implementation which–Creates an object (the command object) on receipt of a request &amp; Populates command object with request parameters</a:t>
            </a:r>
          </a:p>
          <a:p>
            <a:r>
              <a:rPr lang="en-US" altLang="en-US" b="1" dirty="0" err="1"/>
              <a:t>AbstractFormControlle</a:t>
            </a:r>
            <a:r>
              <a:rPr lang="en-US" altLang="en-US" dirty="0" err="1"/>
              <a:t>r</a:t>
            </a:r>
            <a:r>
              <a:rPr lang="en-US" altLang="en-US" dirty="0"/>
              <a:t> -an abstract controller offering form submission support. Using this controller you can model forms and populate them using a command object you retrieve in the controller. After a user has filled the form, the </a:t>
            </a:r>
            <a:r>
              <a:rPr lang="en-US" altLang="en-US" dirty="0" err="1"/>
              <a:t>AbstractFormController</a:t>
            </a:r>
            <a:r>
              <a:rPr lang="en-US" altLang="en-US" dirty="0"/>
              <a:t> binds the fields, validates the command object, and hands the object back to the controller to take the appropriate action. Supported features are: invalid form submission (resubmission), validation, and normal form workflow. You implement methods to determine which views are used for form presentation and success. Use this controller if you need forms, but don't want to specify what views you're going to show the user in the application context.</a:t>
            </a:r>
          </a:p>
        </p:txBody>
      </p:sp>
    </p:spTree>
    <p:extLst>
      <p:ext uri="{BB962C8B-B14F-4D97-AF65-F5344CB8AC3E}">
        <p14:creationId xmlns:p14="http://schemas.microsoft.com/office/powerpoint/2010/main" val="3693746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p:cNvSpPr>
          <p:nvPr>
            <p:ph type="body" idx="1"/>
          </p:nvPr>
        </p:nvSpPr>
        <p:spPr bwMode="auto">
          <a:xfrm>
            <a:off x="544513" y="544956"/>
            <a:ext cx="5486400" cy="4114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a:t>SimpleFormController</a:t>
            </a:r>
            <a:r>
              <a:rPr lang="en-US" altLang="en-US" dirty="0"/>
              <a:t> -a form controller that provides even more support when creating a form with a corresponding command object. The </a:t>
            </a:r>
            <a:r>
              <a:rPr lang="en-US" altLang="en-US" dirty="0" err="1"/>
              <a:t>SimpleFormController</a:t>
            </a:r>
            <a:r>
              <a:rPr lang="en-US" altLang="en-US" dirty="0"/>
              <a:t> let's you specify a command object, a </a:t>
            </a:r>
            <a:r>
              <a:rPr lang="en-US" altLang="en-US" dirty="0" err="1"/>
              <a:t>viewname</a:t>
            </a:r>
            <a:r>
              <a:rPr lang="en-US" altLang="en-US" dirty="0"/>
              <a:t> for the form, a </a:t>
            </a:r>
            <a:r>
              <a:rPr lang="en-US" altLang="en-US" dirty="0" err="1"/>
              <a:t>viewname</a:t>
            </a:r>
            <a:r>
              <a:rPr lang="en-US" altLang="en-US" dirty="0"/>
              <a:t> for page you want to show the user when form submission has succeeded, and more.</a:t>
            </a:r>
          </a:p>
          <a:p>
            <a:r>
              <a:rPr lang="en-US" altLang="en-US" b="1" dirty="0" err="1"/>
              <a:t>AbstractWizardFormController</a:t>
            </a:r>
            <a:r>
              <a:rPr lang="en-US" altLang="en-US" dirty="0"/>
              <a:t> - as the class name suggests, this is an abstract class -your wizard controller should extend it. This means you have to implement the </a:t>
            </a:r>
            <a:r>
              <a:rPr lang="en-US" altLang="en-US" dirty="0" err="1"/>
              <a:t>validatePage</a:t>
            </a:r>
            <a:r>
              <a:rPr lang="en-US" altLang="en-US" dirty="0"/>
              <a:t>(), </a:t>
            </a:r>
            <a:r>
              <a:rPr lang="en-US" altLang="en-US" dirty="0" err="1"/>
              <a:t>processFinish</a:t>
            </a:r>
            <a:r>
              <a:rPr lang="en-US" altLang="en-US" dirty="0"/>
              <a:t>() and </a:t>
            </a:r>
            <a:r>
              <a:rPr lang="en-US" altLang="en-US" dirty="0" err="1"/>
              <a:t>processCancel</a:t>
            </a:r>
            <a:r>
              <a:rPr lang="en-US" altLang="en-US" dirty="0"/>
              <a:t>() methods.</a:t>
            </a:r>
          </a:p>
          <a:p>
            <a:endParaRPr lang="en-US" altLang="en-US" dirty="0"/>
          </a:p>
          <a:p>
            <a:endParaRPr lang="en-US" altLang="en-US" dirty="0"/>
          </a:p>
        </p:txBody>
      </p:sp>
    </p:spTree>
    <p:extLst>
      <p:ext uri="{BB962C8B-B14F-4D97-AF65-F5344CB8AC3E}">
        <p14:creationId xmlns:p14="http://schemas.microsoft.com/office/powerpoint/2010/main" val="16310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dirty="0"/>
          </a:p>
        </p:txBody>
      </p:sp>
    </p:spTree>
    <p:extLst>
      <p:ext uri="{BB962C8B-B14F-4D97-AF65-F5344CB8AC3E}">
        <p14:creationId xmlns:p14="http://schemas.microsoft.com/office/powerpoint/2010/main" val="3662472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a:t>BeanNameUrlHandlerMapping</a:t>
            </a:r>
            <a:endParaRPr lang="en-US" altLang="en-US" b="1" dirty="0"/>
          </a:p>
          <a:p>
            <a:r>
              <a:rPr lang="en-US" altLang="en-US" dirty="0"/>
              <a:t>A very simple, but very powerful handler mapping is the </a:t>
            </a:r>
            <a:r>
              <a:rPr lang="en-US" altLang="en-US" dirty="0" err="1"/>
              <a:t>BeanNameUrlHandlerMapping</a:t>
            </a:r>
            <a:r>
              <a:rPr lang="en-US" altLang="en-US" dirty="0"/>
              <a:t>, which maps incoming HTTP requests to names of beans, defined in the web application context. </a:t>
            </a:r>
          </a:p>
          <a:p>
            <a:r>
              <a:rPr lang="en-US" altLang="en-US" dirty="0"/>
              <a:t>&lt;beans&gt; </a:t>
            </a:r>
          </a:p>
          <a:p>
            <a:r>
              <a:rPr lang="en-US" altLang="en-US" dirty="0"/>
              <a:t>&lt;bean id="</a:t>
            </a:r>
            <a:r>
              <a:rPr lang="en-US" altLang="en-US" dirty="0" err="1"/>
              <a:t>handlerMapping</a:t>
            </a:r>
            <a:r>
              <a:rPr lang="en-US" altLang="en-US" dirty="0"/>
              <a:t>" class = "org.springframework.web.servlet.handler.BeanNameUrlHandlerMapping"/&gt; </a:t>
            </a:r>
          </a:p>
          <a:p>
            <a:r>
              <a:rPr lang="en-US" altLang="en-US" dirty="0"/>
              <a:t>&lt;bean name="/</a:t>
            </a:r>
            <a:r>
              <a:rPr lang="en-US" altLang="en-US" dirty="0" err="1"/>
              <a:t>editaccount.form</a:t>
            </a:r>
            <a:r>
              <a:rPr lang="en-US" altLang="en-US" dirty="0"/>
              <a:t>" class = "</a:t>
            </a:r>
            <a:r>
              <a:rPr lang="en-US" altLang="en-US" dirty="0" err="1"/>
              <a:t>org.springframework.web.servlet.mvc.SimpleFormController</a:t>
            </a:r>
            <a:r>
              <a:rPr lang="en-US" altLang="en-US" dirty="0"/>
              <a:t>"&gt; </a:t>
            </a:r>
          </a:p>
          <a:p>
            <a:r>
              <a:rPr lang="en-US" altLang="en-US" dirty="0"/>
              <a:t>	&lt;property name="</a:t>
            </a:r>
            <a:r>
              <a:rPr lang="en-US" altLang="en-US" dirty="0" err="1"/>
              <a:t>formView</a:t>
            </a:r>
            <a:r>
              <a:rPr lang="en-US" altLang="en-US" dirty="0"/>
              <a:t>" value="account"/&gt; </a:t>
            </a:r>
          </a:p>
          <a:p>
            <a:r>
              <a:rPr lang="en-US" altLang="en-US" dirty="0"/>
              <a:t>	&lt;property name="</a:t>
            </a:r>
            <a:r>
              <a:rPr lang="en-US" altLang="en-US" dirty="0" err="1"/>
              <a:t>successView</a:t>
            </a:r>
            <a:r>
              <a:rPr lang="en-US" altLang="en-US" dirty="0"/>
              <a:t>" value="account-created"/&gt; </a:t>
            </a:r>
          </a:p>
          <a:p>
            <a:r>
              <a:rPr lang="en-US" altLang="en-US" dirty="0"/>
              <a:t>	&lt;property name="</a:t>
            </a:r>
            <a:r>
              <a:rPr lang="en-US" altLang="en-US" dirty="0" err="1"/>
              <a:t>commandName</a:t>
            </a:r>
            <a:r>
              <a:rPr lang="en-US" altLang="en-US" dirty="0"/>
              <a:t>" value="account"/&gt; </a:t>
            </a:r>
          </a:p>
          <a:p>
            <a:r>
              <a:rPr lang="en-US" altLang="en-US" dirty="0"/>
              <a:t>	&lt;property name="</a:t>
            </a:r>
            <a:r>
              <a:rPr lang="en-US" altLang="en-US" dirty="0" err="1"/>
              <a:t>commandClass</a:t>
            </a:r>
            <a:r>
              <a:rPr lang="en-US" altLang="en-US" dirty="0"/>
              <a:t>" value="</a:t>
            </a:r>
            <a:r>
              <a:rPr lang="en-US" altLang="en-US" dirty="0" err="1"/>
              <a:t>samples.Account</a:t>
            </a:r>
            <a:r>
              <a:rPr lang="en-US" altLang="en-US" dirty="0"/>
              <a:t>"/&gt; </a:t>
            </a:r>
          </a:p>
          <a:p>
            <a:r>
              <a:rPr lang="en-US" altLang="en-US" dirty="0"/>
              <a:t>&lt;/bean&gt; </a:t>
            </a:r>
          </a:p>
          <a:p>
            <a:r>
              <a:rPr lang="en-US" altLang="en-US" dirty="0"/>
              <a:t>&lt;beans&gt; </a:t>
            </a:r>
          </a:p>
          <a:p>
            <a:r>
              <a:rPr lang="en-US" altLang="en-US" dirty="0"/>
              <a:t>All incoming requests for the URL /</a:t>
            </a:r>
            <a:r>
              <a:rPr lang="en-US" altLang="en-US" dirty="0" err="1"/>
              <a:t>editaccount.form</a:t>
            </a:r>
            <a:r>
              <a:rPr lang="en-US" altLang="en-US" dirty="0"/>
              <a:t> will now be handled by the form Controller.</a:t>
            </a:r>
          </a:p>
          <a:p>
            <a:endParaRPr lang="en-US" altLang="en-US" dirty="0"/>
          </a:p>
        </p:txBody>
      </p:sp>
    </p:spTree>
    <p:extLst>
      <p:ext uri="{BB962C8B-B14F-4D97-AF65-F5344CB8AC3E}">
        <p14:creationId xmlns:p14="http://schemas.microsoft.com/office/powerpoint/2010/main" val="156564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a:t>SimpleUrlHandlerMapping</a:t>
            </a:r>
            <a:endParaRPr lang="en-US" altLang="en-US" b="1" dirty="0"/>
          </a:p>
          <a:p>
            <a:r>
              <a:rPr lang="en-US" altLang="en-US" dirty="0"/>
              <a:t>A further - and much more powerful handler mapping - is the </a:t>
            </a:r>
            <a:r>
              <a:rPr lang="en-US" altLang="en-US" dirty="0" err="1"/>
              <a:t>SimpleUrlHandlerMapping</a:t>
            </a:r>
            <a:r>
              <a:rPr lang="en-US" altLang="en-US" dirty="0"/>
              <a:t>. This mapping is configurable in the application context and has Ant-style path matching capabilities.</a:t>
            </a:r>
          </a:p>
          <a:p>
            <a:endParaRPr lang="en-US" altLang="en-US" dirty="0"/>
          </a:p>
          <a:p>
            <a:r>
              <a:rPr lang="en-US" altLang="en-US" dirty="0"/>
              <a:t>Example:</a:t>
            </a:r>
          </a:p>
          <a:p>
            <a:r>
              <a:rPr lang="en-US" altLang="en-US" dirty="0"/>
              <a:t>&lt;beans&gt; </a:t>
            </a:r>
          </a:p>
          <a:p>
            <a:r>
              <a:rPr lang="en-US" altLang="en-US" i="1" dirty="0"/>
              <a:t>&lt;!-- no 'id' required, </a:t>
            </a:r>
            <a:r>
              <a:rPr lang="en-US" altLang="en-US" i="1" dirty="0" err="1"/>
              <a:t>HandlerMapping</a:t>
            </a:r>
            <a:r>
              <a:rPr lang="en-US" altLang="en-US" i="1" dirty="0"/>
              <a:t> beans are automatically detected by the </a:t>
            </a:r>
            <a:r>
              <a:rPr lang="en-US" altLang="en-US" i="1" dirty="0" err="1"/>
              <a:t>DispatcherServlet</a:t>
            </a:r>
            <a:r>
              <a:rPr lang="en-US" altLang="en-US" i="1" dirty="0"/>
              <a:t> --&gt;</a:t>
            </a:r>
            <a:r>
              <a:rPr lang="en-US" altLang="en-US" dirty="0"/>
              <a:t> </a:t>
            </a:r>
          </a:p>
          <a:p>
            <a:r>
              <a:rPr lang="en-US" altLang="en-US" dirty="0"/>
              <a:t>&lt;bean class="org.springframework.web.servlet.handler.SimpleUrlHandlerMapping"&gt; </a:t>
            </a:r>
          </a:p>
          <a:p>
            <a:r>
              <a:rPr lang="en-US" altLang="en-US" dirty="0"/>
              <a:t>&lt;property name="mappings"&gt; </a:t>
            </a:r>
          </a:p>
          <a:p>
            <a:r>
              <a:rPr lang="en-US" altLang="en-US" dirty="0"/>
              <a:t>	&lt;value&gt;</a:t>
            </a:r>
          </a:p>
          <a:p>
            <a:r>
              <a:rPr lang="en-US" altLang="en-US" dirty="0"/>
              <a:t>		 /*/</a:t>
            </a:r>
            <a:r>
              <a:rPr lang="en-US" altLang="en-US" dirty="0" err="1"/>
              <a:t>account.form</a:t>
            </a:r>
            <a:r>
              <a:rPr lang="en-US" altLang="en-US" dirty="0"/>
              <a:t>=</a:t>
            </a:r>
            <a:r>
              <a:rPr lang="en-US" altLang="en-US" dirty="0" err="1"/>
              <a:t>editAccountFormController</a:t>
            </a:r>
            <a:endParaRPr lang="en-US" altLang="en-US" dirty="0"/>
          </a:p>
          <a:p>
            <a:r>
              <a:rPr lang="en-US" altLang="en-US" dirty="0"/>
              <a:t>/*/</a:t>
            </a:r>
            <a:r>
              <a:rPr lang="en-US" altLang="en-US" dirty="0" err="1"/>
              <a:t>editaccount.form</a:t>
            </a:r>
            <a:r>
              <a:rPr lang="en-US" altLang="en-US" dirty="0"/>
              <a:t>=</a:t>
            </a:r>
            <a:r>
              <a:rPr lang="en-US" altLang="en-US" dirty="0" err="1"/>
              <a:t>editAccountFormController</a:t>
            </a:r>
            <a:r>
              <a:rPr lang="en-US" altLang="en-US" dirty="0"/>
              <a:t> /ex/view*.html = </a:t>
            </a:r>
            <a:r>
              <a:rPr lang="en-US" altLang="en-US" dirty="0" err="1"/>
              <a:t>helpController</a:t>
            </a:r>
            <a:r>
              <a:rPr lang="en-US" altLang="en-US" dirty="0"/>
              <a:t> </a:t>
            </a:r>
          </a:p>
          <a:p>
            <a:r>
              <a:rPr lang="en-US" altLang="en-US" dirty="0"/>
              <a:t>		/**/help.html=</a:t>
            </a:r>
            <a:r>
              <a:rPr lang="en-US" altLang="en-US" dirty="0" err="1"/>
              <a:t>helpController</a:t>
            </a:r>
            <a:r>
              <a:rPr lang="en-US" altLang="en-US" dirty="0"/>
              <a:t> </a:t>
            </a:r>
          </a:p>
          <a:p>
            <a:r>
              <a:rPr lang="en-US" altLang="en-US" dirty="0"/>
              <a:t>	&lt;/value&gt; </a:t>
            </a:r>
          </a:p>
          <a:p>
            <a:r>
              <a:rPr lang="en-US" altLang="en-US" dirty="0"/>
              <a:t>&lt;/property&gt;</a:t>
            </a:r>
          </a:p>
          <a:p>
            <a:r>
              <a:rPr lang="en-US" altLang="en-US" dirty="0"/>
              <a:t> &lt;/bean&gt; </a:t>
            </a:r>
          </a:p>
          <a:p>
            <a:r>
              <a:rPr lang="en-US" altLang="en-US" dirty="0"/>
              <a:t>&lt;bean id="</a:t>
            </a:r>
            <a:r>
              <a:rPr lang="en-US" altLang="en-US" dirty="0" err="1"/>
              <a:t>helpController</a:t>
            </a:r>
            <a:r>
              <a:rPr lang="en-US" altLang="en-US" dirty="0"/>
              <a:t>" class = "</a:t>
            </a:r>
            <a:r>
              <a:rPr lang="en-US" altLang="en-US" dirty="0" err="1"/>
              <a:t>org.springframework.web.servlet.mvc.UrlFilenameViewController</a:t>
            </a:r>
            <a:r>
              <a:rPr lang="en-US" altLang="en-US" dirty="0"/>
              <a:t>"/&gt; </a:t>
            </a:r>
          </a:p>
          <a:p>
            <a:r>
              <a:rPr lang="en-US" altLang="en-US" dirty="0"/>
              <a:t>&lt;bean id="</a:t>
            </a:r>
            <a:r>
              <a:rPr lang="en-US" altLang="en-US" dirty="0" err="1"/>
              <a:t>editAccountFormController</a:t>
            </a:r>
            <a:r>
              <a:rPr lang="en-US" altLang="en-US" dirty="0"/>
              <a:t>" class = "</a:t>
            </a:r>
            <a:r>
              <a:rPr lang="en-US" altLang="en-US" dirty="0" err="1"/>
              <a:t>org.springframework.web.servlet.mvc.SimpleFormController</a:t>
            </a:r>
            <a:r>
              <a:rPr lang="en-US" altLang="en-US" dirty="0"/>
              <a:t>"&gt; </a:t>
            </a:r>
          </a:p>
          <a:p>
            <a:pPr lvl="1"/>
            <a:r>
              <a:rPr lang="en-US" altLang="en-US" dirty="0"/>
              <a:t>&lt;property name="</a:t>
            </a:r>
            <a:r>
              <a:rPr lang="en-US" altLang="en-US" dirty="0" err="1"/>
              <a:t>formView</a:t>
            </a:r>
            <a:r>
              <a:rPr lang="en-US" altLang="en-US" dirty="0"/>
              <a:t>" value="account"/&gt;</a:t>
            </a:r>
          </a:p>
          <a:p>
            <a:pPr lvl="1"/>
            <a:r>
              <a:rPr lang="en-US" altLang="en-US" dirty="0"/>
              <a:t>&lt;property name="</a:t>
            </a:r>
            <a:r>
              <a:rPr lang="en-US" altLang="en-US" dirty="0" err="1"/>
              <a:t>successView</a:t>
            </a:r>
            <a:r>
              <a:rPr lang="en-US" altLang="en-US" dirty="0"/>
              <a:t>" value="account-created"/&gt;</a:t>
            </a:r>
          </a:p>
          <a:p>
            <a:pPr lvl="1"/>
            <a:r>
              <a:rPr lang="en-US" altLang="en-US" dirty="0"/>
              <a:t> &lt;property name="</a:t>
            </a:r>
            <a:r>
              <a:rPr lang="en-US" altLang="en-US" dirty="0" err="1"/>
              <a:t>commandName</a:t>
            </a:r>
            <a:r>
              <a:rPr lang="en-US" altLang="en-US" dirty="0"/>
              <a:t>" value="Account"/&gt; </a:t>
            </a:r>
            <a:br>
              <a:rPr lang="en-US" altLang="en-US" dirty="0"/>
            </a:br>
            <a:r>
              <a:rPr lang="en-US" altLang="en-US" dirty="0"/>
              <a:t>&lt;property name="</a:t>
            </a:r>
            <a:r>
              <a:rPr lang="en-US" altLang="en-US" dirty="0" err="1"/>
              <a:t>commandClass</a:t>
            </a:r>
            <a:r>
              <a:rPr lang="en-US" altLang="en-US" dirty="0"/>
              <a:t>" value="</a:t>
            </a:r>
            <a:r>
              <a:rPr lang="en-US" altLang="en-US" dirty="0" err="1"/>
              <a:t>samples.Account</a:t>
            </a:r>
            <a:r>
              <a:rPr lang="en-US" altLang="en-US" dirty="0"/>
              <a:t>"/&gt;</a:t>
            </a:r>
          </a:p>
          <a:p>
            <a:r>
              <a:rPr lang="en-US" altLang="en-US" dirty="0"/>
              <a:t>&lt;/bean&gt; </a:t>
            </a:r>
          </a:p>
          <a:p>
            <a:r>
              <a:rPr lang="en-US" altLang="en-US" dirty="0"/>
              <a:t>&lt;beans&gt; </a:t>
            </a:r>
          </a:p>
          <a:p>
            <a:endParaRPr lang="en-US" altLang="en-US" dirty="0"/>
          </a:p>
          <a:p>
            <a:r>
              <a:rPr lang="en-US" altLang="en-US" dirty="0"/>
              <a:t>This handler mapping routes requests for 'help.html' in any directory to the '</a:t>
            </a:r>
            <a:r>
              <a:rPr lang="en-US" altLang="en-US" dirty="0" err="1"/>
              <a:t>helpController</a:t>
            </a:r>
            <a:r>
              <a:rPr lang="en-US" altLang="en-US" dirty="0"/>
              <a:t>', which is a </a:t>
            </a:r>
            <a:r>
              <a:rPr lang="en-US" altLang="en-US" dirty="0" err="1"/>
              <a:t>UrlFilenameViewController</a:t>
            </a:r>
            <a:r>
              <a:rPr lang="en-US" altLang="en-US" dirty="0"/>
              <a:t>. Requests for a resource beginning with 'view', and ending with '.html' in the directory 'ex' will be routed to the '</a:t>
            </a:r>
            <a:r>
              <a:rPr lang="en-US" altLang="en-US" dirty="0" err="1"/>
              <a:t>helpController</a:t>
            </a:r>
            <a:r>
              <a:rPr lang="en-US" altLang="en-US" dirty="0"/>
              <a:t>'. </a:t>
            </a:r>
          </a:p>
          <a:p>
            <a:endParaRPr lang="en-US" altLang="en-US" dirty="0"/>
          </a:p>
        </p:txBody>
      </p:sp>
    </p:spTree>
    <p:extLst>
      <p:ext uri="{BB962C8B-B14F-4D97-AF65-F5344CB8AC3E}">
        <p14:creationId xmlns:p14="http://schemas.microsoft.com/office/powerpoint/2010/main" val="310894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p:cNvSpPr>
          <p:nvPr>
            <p:ph type="body" idx="1"/>
          </p:nvPr>
        </p:nvSpPr>
        <p:spPr bwMode="auto">
          <a:xfrm>
            <a:off x="685800" y="457513"/>
            <a:ext cx="5486400" cy="800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Another Example configuration file, using </a:t>
            </a:r>
            <a:r>
              <a:rPr lang="en-US" altLang="en-US" b="1" dirty="0" err="1"/>
              <a:t>InternalResourceViewResolver</a:t>
            </a:r>
            <a:r>
              <a:rPr lang="en-US" altLang="en-US" b="1" dirty="0"/>
              <a:t>:</a:t>
            </a:r>
          </a:p>
          <a:p>
            <a:endParaRPr lang="en-US" altLang="en-US" b="1" dirty="0"/>
          </a:p>
          <a:p>
            <a:r>
              <a:rPr lang="en-US" altLang="en-US" dirty="0"/>
              <a:t>&lt;?xml version="1.0" encoding="UTF-8"?&gt; &lt;!DOCTYPE beans PUBLIC "-//SPRING//DTD BEAN//EN" "http://www.springframework.org/dtd/spring-beans.dtd"&gt;</a:t>
            </a:r>
          </a:p>
          <a:p>
            <a:endParaRPr lang="en-US" altLang="en-US" dirty="0"/>
          </a:p>
          <a:p>
            <a:r>
              <a:rPr lang="en-US" altLang="en-US" dirty="0"/>
              <a:t>&lt;beans&gt;</a:t>
            </a:r>
          </a:p>
          <a:p>
            <a:r>
              <a:rPr lang="en-US" altLang="en-US" dirty="0"/>
              <a:t>        &lt;bean id="</a:t>
            </a:r>
            <a:r>
              <a:rPr lang="en-US" altLang="en-US" dirty="0" err="1"/>
              <a:t>simpleUrlMapping</a:t>
            </a:r>
            <a:r>
              <a:rPr lang="en-US" altLang="en-US" dirty="0"/>
              <a:t>"</a:t>
            </a:r>
          </a:p>
          <a:p>
            <a:r>
              <a:rPr lang="en-US" altLang="en-US" dirty="0"/>
              <a:t>          class="org.springframework.web.servlet.handler.SimpleUrlHandlerMapping"&gt;</a:t>
            </a:r>
          </a:p>
          <a:p>
            <a:r>
              <a:rPr lang="en-US" altLang="en-US" dirty="0"/>
              <a:t>        &lt;property name="mappings"&gt;</a:t>
            </a:r>
          </a:p>
          <a:p>
            <a:r>
              <a:rPr lang="en-US" altLang="en-US" dirty="0"/>
              <a:t>            &lt;props&gt;</a:t>
            </a:r>
          </a:p>
          <a:p>
            <a:r>
              <a:rPr lang="en-US" altLang="en-US" dirty="0"/>
              <a:t>                &lt;prop key="/login.html"&gt;</a:t>
            </a:r>
            <a:r>
              <a:rPr lang="en-US" altLang="en-US" dirty="0" err="1"/>
              <a:t>loginBankController</a:t>
            </a:r>
            <a:r>
              <a:rPr lang="en-US" altLang="en-US" dirty="0"/>
              <a:t>&lt;/prop&gt;</a:t>
            </a:r>
          </a:p>
          <a:p>
            <a:r>
              <a:rPr lang="en-US" altLang="en-US" dirty="0"/>
              <a:t>            &lt;/props&gt;</a:t>
            </a:r>
          </a:p>
          <a:p>
            <a:r>
              <a:rPr lang="en-US" altLang="en-US" dirty="0"/>
              <a:t>        &lt;/property&gt;</a:t>
            </a:r>
          </a:p>
          <a:p>
            <a:r>
              <a:rPr lang="en-US" altLang="en-US" dirty="0"/>
              <a:t>    &lt;/bean&gt;</a:t>
            </a:r>
          </a:p>
          <a:p>
            <a:r>
              <a:rPr lang="en-US" altLang="en-US" dirty="0"/>
              <a:t>      &lt;bean id="</a:t>
            </a:r>
            <a:r>
              <a:rPr lang="en-US" altLang="en-US" dirty="0" err="1"/>
              <a:t>logonValidator</a:t>
            </a:r>
            <a:r>
              <a:rPr lang="en-US" altLang="en-US" dirty="0"/>
              <a:t>" class="</a:t>
            </a:r>
            <a:r>
              <a:rPr lang="en-US" altLang="en-US" dirty="0" err="1"/>
              <a:t>springexample.commands.LogonValidator</a:t>
            </a:r>
            <a:r>
              <a:rPr lang="en-US" altLang="en-US" dirty="0"/>
              <a:t>"/&gt;</a:t>
            </a:r>
          </a:p>
          <a:p>
            <a:r>
              <a:rPr lang="en-US" altLang="en-US" dirty="0"/>
              <a:t>        &lt;!-- </a:t>
            </a:r>
            <a:r>
              <a:rPr lang="en-US" altLang="en-US" dirty="0" err="1"/>
              <a:t>LoginBankController</a:t>
            </a:r>
            <a:r>
              <a:rPr lang="en-US" altLang="en-US" dirty="0"/>
              <a:t> is a </a:t>
            </a:r>
            <a:r>
              <a:rPr lang="en-US" altLang="en-US" dirty="0" err="1"/>
              <a:t>SimpleFormController</a:t>
            </a:r>
            <a:r>
              <a:rPr lang="en-US" altLang="en-US" dirty="0"/>
              <a:t> --&gt;</a:t>
            </a:r>
          </a:p>
          <a:p>
            <a:r>
              <a:rPr lang="en-US" altLang="en-US" dirty="0"/>
              <a:t>    &lt;bean id="</a:t>
            </a:r>
            <a:r>
              <a:rPr lang="en-US" altLang="en-US" dirty="0" err="1"/>
              <a:t>loginBankController</a:t>
            </a:r>
            <a:r>
              <a:rPr lang="en-US" altLang="en-US" dirty="0"/>
              <a:t>"</a:t>
            </a:r>
          </a:p>
          <a:p>
            <a:r>
              <a:rPr lang="en-US" altLang="en-US" dirty="0"/>
              <a:t>          class="</a:t>
            </a:r>
            <a:r>
              <a:rPr lang="en-US" altLang="en-US" dirty="0" err="1"/>
              <a:t>springexample.contoller.LoginBankController</a:t>
            </a:r>
            <a:r>
              <a:rPr lang="en-US" altLang="en-US" dirty="0"/>
              <a:t>"&gt;</a:t>
            </a:r>
          </a:p>
          <a:p>
            <a:r>
              <a:rPr lang="en-US" altLang="en-US" dirty="0"/>
              <a:t>            &lt;property name="</a:t>
            </a:r>
            <a:r>
              <a:rPr lang="en-US" altLang="en-US" dirty="0" err="1"/>
              <a:t>sessionForm</a:t>
            </a:r>
            <a:r>
              <a:rPr lang="en-US" altLang="en-US" dirty="0"/>
              <a:t>"&gt;</a:t>
            </a:r>
          </a:p>
          <a:p>
            <a:r>
              <a:rPr lang="en-US" altLang="en-US" dirty="0"/>
              <a:t>            &lt;value&gt;true&lt;/value&gt;</a:t>
            </a:r>
          </a:p>
          <a:p>
            <a:r>
              <a:rPr lang="en-US" altLang="en-US" dirty="0"/>
              <a:t>        &lt;/property&gt;</a:t>
            </a:r>
          </a:p>
          <a:p>
            <a:r>
              <a:rPr lang="en-US" altLang="en-US" dirty="0"/>
              <a:t>            &lt;!-- This is Command object.  The command object can be</a:t>
            </a:r>
          </a:p>
          <a:p>
            <a:r>
              <a:rPr lang="en-US" altLang="en-US" dirty="0"/>
              <a:t>             accessed in a view through &lt;</a:t>
            </a:r>
            <a:r>
              <a:rPr lang="en-US" altLang="en-US" dirty="0" err="1"/>
              <a:t>spring:bind</a:t>
            </a:r>
            <a:r>
              <a:rPr lang="en-US" altLang="en-US" dirty="0"/>
              <a:t> path="</a:t>
            </a:r>
            <a:r>
              <a:rPr lang="en-US" altLang="en-US" dirty="0" err="1"/>
              <a:t>loginCommand</a:t>
            </a:r>
            <a:r>
              <a:rPr lang="en-US" altLang="en-US" dirty="0"/>
              <a:t>"&gt; --&gt;</a:t>
            </a:r>
          </a:p>
          <a:p>
            <a:r>
              <a:rPr lang="en-US" altLang="en-US" dirty="0"/>
              <a:t>        &lt;property name="</a:t>
            </a:r>
            <a:r>
              <a:rPr lang="en-US" altLang="en-US" dirty="0" err="1"/>
              <a:t>commandName</a:t>
            </a:r>
            <a:r>
              <a:rPr lang="en-US" altLang="en-US" dirty="0"/>
              <a:t>"&gt;</a:t>
            </a:r>
          </a:p>
          <a:p>
            <a:r>
              <a:rPr lang="en-US" altLang="en-US" dirty="0"/>
              <a:t>            &lt;value&gt;</a:t>
            </a:r>
            <a:r>
              <a:rPr lang="en-US" altLang="en-US" dirty="0" err="1"/>
              <a:t>loginCommand</a:t>
            </a:r>
            <a:r>
              <a:rPr lang="en-US" altLang="en-US" dirty="0"/>
              <a:t>&lt;/value&gt;</a:t>
            </a:r>
          </a:p>
          <a:p>
            <a:r>
              <a:rPr lang="en-US" altLang="en-US" dirty="0"/>
              <a:t>        &lt;/property&gt;</a:t>
            </a:r>
          </a:p>
          <a:p>
            <a:r>
              <a:rPr lang="en-US" altLang="en-US" dirty="0"/>
              <a:t>&lt;property name="</a:t>
            </a:r>
            <a:r>
              <a:rPr lang="en-US" altLang="en-US" dirty="0" err="1"/>
              <a:t>commandClass</a:t>
            </a:r>
            <a:r>
              <a:rPr lang="en-US" altLang="en-US" dirty="0"/>
              <a:t>"&gt;</a:t>
            </a:r>
          </a:p>
          <a:p>
            <a:r>
              <a:rPr lang="en-US" altLang="en-US" dirty="0"/>
              <a:t>            &lt;value&gt;</a:t>
            </a:r>
            <a:r>
              <a:rPr lang="en-US" altLang="en-US" dirty="0" err="1"/>
              <a:t>springexample.commands.LoginCommand</a:t>
            </a:r>
            <a:r>
              <a:rPr lang="en-US" altLang="en-US" dirty="0"/>
              <a:t>&lt;/value&gt;</a:t>
            </a:r>
          </a:p>
          <a:p>
            <a:r>
              <a:rPr lang="en-US" altLang="en-US" dirty="0"/>
              <a:t>        &lt;/property&gt;</a:t>
            </a:r>
          </a:p>
          <a:p>
            <a:r>
              <a:rPr lang="en-US" altLang="en-US" dirty="0"/>
              <a:t>        </a:t>
            </a:r>
          </a:p>
          <a:p>
            <a:r>
              <a:rPr lang="en-US" altLang="en-US" dirty="0"/>
              <a:t>        &lt;property name="validator"&gt;</a:t>
            </a:r>
          </a:p>
          <a:p>
            <a:r>
              <a:rPr lang="en-US" altLang="en-US" dirty="0"/>
              <a:t>            &lt;ref bean="</a:t>
            </a:r>
            <a:r>
              <a:rPr lang="en-US" altLang="en-US" dirty="0" err="1"/>
              <a:t>logonValidator</a:t>
            </a:r>
            <a:r>
              <a:rPr lang="en-US" altLang="en-US" dirty="0"/>
              <a:t>"/&gt;</a:t>
            </a:r>
          </a:p>
          <a:p>
            <a:r>
              <a:rPr lang="en-US" altLang="en-US" dirty="0"/>
              <a:t>        &lt;/property&gt;</a:t>
            </a:r>
          </a:p>
          <a:p>
            <a:endParaRPr lang="en-US" altLang="en-US" dirty="0"/>
          </a:p>
          <a:p>
            <a:r>
              <a:rPr lang="en-US" altLang="en-US" dirty="0"/>
              <a:t>        </a:t>
            </a:r>
          </a:p>
        </p:txBody>
      </p:sp>
    </p:spTree>
    <p:extLst>
      <p:ext uri="{BB962C8B-B14F-4D97-AF65-F5344CB8AC3E}">
        <p14:creationId xmlns:p14="http://schemas.microsoft.com/office/powerpoint/2010/main" val="2138539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p:cNvSpPr>
          <p:nvPr>
            <p:ph type="body" idx="1"/>
          </p:nvPr>
        </p:nvSpPr>
        <p:spPr bwMode="auto">
          <a:xfrm>
            <a:off x="685800" y="534025"/>
            <a:ext cx="5486400" cy="792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&lt;!-- Indicates what view to use when the user asks for a new form </a:t>
            </a:r>
          </a:p>
          <a:p>
            <a:r>
              <a:rPr lang="en-US" altLang="en-US" dirty="0"/>
              <a:t>             or when validation errors have occurred on form submission. --&gt;</a:t>
            </a:r>
          </a:p>
          <a:p>
            <a:r>
              <a:rPr lang="en-US" altLang="en-US" dirty="0"/>
              <a:t>        &lt;property name="</a:t>
            </a:r>
            <a:r>
              <a:rPr lang="en-US" altLang="en-US" dirty="0" err="1"/>
              <a:t>formView</a:t>
            </a:r>
            <a:r>
              <a:rPr lang="en-US" altLang="en-US" dirty="0"/>
              <a:t>"&gt;</a:t>
            </a:r>
          </a:p>
          <a:p>
            <a:r>
              <a:rPr lang="en-US" altLang="en-US" dirty="0"/>
              <a:t>            &lt;value&gt;login&lt;/value&gt;</a:t>
            </a:r>
          </a:p>
          <a:p>
            <a:r>
              <a:rPr lang="en-US" altLang="en-US" dirty="0"/>
              <a:t>        &lt;/property&gt;</a:t>
            </a:r>
          </a:p>
          <a:p>
            <a:r>
              <a:rPr lang="en-US" altLang="en-US" dirty="0"/>
              <a:t>&lt;!-- Indicates what view to use when successful form submissions </a:t>
            </a:r>
          </a:p>
          <a:p>
            <a:r>
              <a:rPr lang="en-US" altLang="en-US" dirty="0"/>
              <a:t>             have occurred. Such a success view could e.g. display a submission </a:t>
            </a:r>
          </a:p>
          <a:p>
            <a:r>
              <a:rPr lang="en-US" altLang="en-US" dirty="0"/>
              <a:t>             summary. More sophisticated actions can be implemented by </a:t>
            </a:r>
          </a:p>
          <a:p>
            <a:r>
              <a:rPr lang="en-US" altLang="en-US" dirty="0"/>
              <a:t>             overriding one of the </a:t>
            </a:r>
            <a:r>
              <a:rPr lang="en-US" altLang="en-US" dirty="0" err="1"/>
              <a:t>onSubmit</a:t>
            </a:r>
            <a:r>
              <a:rPr lang="en-US" altLang="en-US" dirty="0"/>
              <a:t>() methods.--&gt;</a:t>
            </a:r>
          </a:p>
          <a:p>
            <a:r>
              <a:rPr lang="en-US" altLang="en-US" dirty="0"/>
              <a:t>        &lt;property name="</a:t>
            </a:r>
            <a:r>
              <a:rPr lang="en-US" altLang="en-US" dirty="0" err="1"/>
              <a:t>successView</a:t>
            </a:r>
            <a:r>
              <a:rPr lang="en-US" altLang="en-US" dirty="0"/>
              <a:t>"&gt;</a:t>
            </a:r>
          </a:p>
          <a:p>
            <a:r>
              <a:rPr lang="en-US" altLang="en-US" dirty="0"/>
              <a:t>            &lt;value&gt;</a:t>
            </a:r>
            <a:r>
              <a:rPr lang="en-US" altLang="en-US" dirty="0" err="1"/>
              <a:t>accountdetail</a:t>
            </a:r>
            <a:r>
              <a:rPr lang="en-US" altLang="en-US" dirty="0"/>
              <a:t>&lt;/value&gt;</a:t>
            </a:r>
          </a:p>
          <a:p>
            <a:r>
              <a:rPr lang="en-US" altLang="en-US" dirty="0"/>
              <a:t>        &lt;/property&gt;</a:t>
            </a:r>
          </a:p>
          <a:p>
            <a:r>
              <a:rPr lang="en-US" altLang="en-US" dirty="0"/>
              <a:t>        &lt;property name="</a:t>
            </a:r>
            <a:r>
              <a:rPr lang="en-US" altLang="en-US" dirty="0" err="1"/>
              <a:t>authenticationService</a:t>
            </a:r>
            <a:r>
              <a:rPr lang="en-US" altLang="en-US" dirty="0"/>
              <a:t>"&gt;</a:t>
            </a:r>
          </a:p>
          <a:p>
            <a:r>
              <a:rPr lang="en-US" altLang="en-US" dirty="0"/>
              <a:t>            &lt;ref bean="</a:t>
            </a:r>
            <a:r>
              <a:rPr lang="en-US" altLang="en-US" dirty="0" err="1"/>
              <a:t>authenticationService</a:t>
            </a:r>
            <a:r>
              <a:rPr lang="en-US" altLang="en-US" dirty="0"/>
              <a:t>" /&gt;</a:t>
            </a:r>
          </a:p>
          <a:p>
            <a:r>
              <a:rPr lang="en-US" altLang="en-US" dirty="0"/>
              <a:t>        &lt;/property&gt;</a:t>
            </a:r>
          </a:p>
          <a:p>
            <a:r>
              <a:rPr lang="en-US" altLang="en-US" dirty="0"/>
              <a:t>        &lt;property name="</a:t>
            </a:r>
            <a:r>
              <a:rPr lang="en-US" altLang="en-US" dirty="0" err="1"/>
              <a:t>accountServices</a:t>
            </a:r>
            <a:r>
              <a:rPr lang="en-US" altLang="en-US" dirty="0"/>
              <a:t>"&gt;</a:t>
            </a:r>
          </a:p>
          <a:p>
            <a:r>
              <a:rPr lang="en-US" altLang="en-US" dirty="0"/>
              <a:t>            &lt;ref bean="</a:t>
            </a:r>
            <a:r>
              <a:rPr lang="en-US" altLang="en-US" dirty="0" err="1"/>
              <a:t>accountServices</a:t>
            </a:r>
            <a:r>
              <a:rPr lang="en-US" altLang="en-US" dirty="0"/>
              <a:t>" /&gt;</a:t>
            </a:r>
          </a:p>
          <a:p>
            <a:r>
              <a:rPr lang="en-US" altLang="en-US" dirty="0"/>
              <a:t>        &lt;/property&gt;</a:t>
            </a:r>
          </a:p>
          <a:p>
            <a:r>
              <a:rPr lang="en-US" altLang="en-US" dirty="0"/>
              <a:t> &lt;/bean&gt;</a:t>
            </a:r>
          </a:p>
          <a:p>
            <a:r>
              <a:rPr lang="en-US" altLang="en-US" dirty="0"/>
              <a:t>    </a:t>
            </a:r>
          </a:p>
          <a:p>
            <a:r>
              <a:rPr lang="en-US" altLang="en-US" dirty="0"/>
              <a:t>  &lt;bean id="</a:t>
            </a:r>
            <a:r>
              <a:rPr lang="en-US" altLang="en-US" dirty="0" err="1"/>
              <a:t>viewResolver</a:t>
            </a:r>
            <a:r>
              <a:rPr lang="en-US" altLang="en-US" dirty="0"/>
              <a:t>"</a:t>
            </a:r>
          </a:p>
          <a:p>
            <a:r>
              <a:rPr lang="en-US" altLang="en-US" dirty="0"/>
              <a:t>          class="org.springframework.web.servlet.view.InternalResourceViewResolver"&gt;</a:t>
            </a:r>
          </a:p>
          <a:p>
            <a:r>
              <a:rPr lang="en-US" altLang="en-US" dirty="0"/>
              <a:t>        &lt;property name="</a:t>
            </a:r>
            <a:r>
              <a:rPr lang="en-US" altLang="en-US" dirty="0" err="1"/>
              <a:t>viewClass</a:t>
            </a:r>
            <a:r>
              <a:rPr lang="en-US" altLang="en-US" dirty="0"/>
              <a:t>"&gt;</a:t>
            </a:r>
          </a:p>
          <a:p>
            <a:r>
              <a:rPr lang="en-US" altLang="en-US" dirty="0"/>
              <a:t>            &lt;value&gt;</a:t>
            </a:r>
            <a:r>
              <a:rPr lang="en-US" altLang="en-US" dirty="0" err="1"/>
              <a:t>org.springframework.web.servlet.view.JstlView</a:t>
            </a:r>
            <a:r>
              <a:rPr lang="en-US" altLang="en-US" dirty="0"/>
              <a:t>&lt;/value&gt;</a:t>
            </a:r>
          </a:p>
          <a:p>
            <a:r>
              <a:rPr lang="en-US" altLang="en-US" dirty="0"/>
              <a:t>        &lt;/property&gt;</a:t>
            </a:r>
          </a:p>
          <a:p>
            <a:r>
              <a:rPr lang="en-US" altLang="en-US" dirty="0"/>
              <a:t>        &lt;property name="prefix"&gt;</a:t>
            </a:r>
          </a:p>
          <a:p>
            <a:r>
              <a:rPr lang="en-US" altLang="en-US" dirty="0"/>
              <a:t>            &lt;value&gt;/</a:t>
            </a:r>
            <a:r>
              <a:rPr lang="en-US" altLang="en-US" dirty="0" err="1"/>
              <a:t>jsp</a:t>
            </a:r>
            <a:r>
              <a:rPr lang="en-US" altLang="en-US" dirty="0"/>
              <a:t>/&lt;/value&gt;</a:t>
            </a:r>
          </a:p>
          <a:p>
            <a:r>
              <a:rPr lang="en-US" altLang="en-US" dirty="0"/>
              <a:t>        &lt;/property&gt;</a:t>
            </a:r>
          </a:p>
          <a:p>
            <a:r>
              <a:rPr lang="en-US" altLang="en-US" dirty="0"/>
              <a:t>        &lt;property name="suffix"&gt;</a:t>
            </a:r>
          </a:p>
          <a:p>
            <a:r>
              <a:rPr lang="en-US" altLang="en-US" dirty="0"/>
              <a:t>            &lt;value&gt;.</a:t>
            </a:r>
            <a:r>
              <a:rPr lang="en-US" altLang="en-US" dirty="0" err="1"/>
              <a:t>jsp</a:t>
            </a:r>
            <a:r>
              <a:rPr lang="en-US" altLang="en-US" dirty="0"/>
              <a:t>&lt;/value&gt;</a:t>
            </a:r>
          </a:p>
          <a:p>
            <a:r>
              <a:rPr lang="en-US" altLang="en-US" dirty="0"/>
              <a:t>        &lt;/property&gt;</a:t>
            </a:r>
          </a:p>
          <a:p>
            <a:r>
              <a:rPr lang="en-US" altLang="en-US" dirty="0"/>
              <a:t>    &lt;/bean&gt;</a:t>
            </a:r>
          </a:p>
          <a:p>
            <a:r>
              <a:rPr lang="en-US" altLang="en-US" dirty="0"/>
              <a:t>&lt;/beans&gt;</a:t>
            </a:r>
          </a:p>
          <a:p>
            <a:endParaRPr lang="en-US" altLang="en-US" dirty="0"/>
          </a:p>
          <a:p>
            <a:endParaRPr lang="en-US" altLang="en-US" dirty="0"/>
          </a:p>
        </p:txBody>
      </p:sp>
    </p:spTree>
    <p:extLst>
      <p:ext uri="{BB962C8B-B14F-4D97-AF65-F5344CB8AC3E}">
        <p14:creationId xmlns:p14="http://schemas.microsoft.com/office/powerpoint/2010/main" val="3781468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a:t>HandlerInterceptor</a:t>
            </a:r>
            <a:endParaRPr lang="en-US" altLang="en-US" b="1" dirty="0"/>
          </a:p>
          <a:p>
            <a:r>
              <a:rPr lang="en-US" altLang="en-US" dirty="0"/>
              <a:t>This interface defines three methods, one that will be called </a:t>
            </a:r>
            <a:r>
              <a:rPr lang="en-US" altLang="en-US" i="1" dirty="0"/>
              <a:t>before</a:t>
            </a:r>
            <a:r>
              <a:rPr lang="en-US" altLang="en-US" dirty="0"/>
              <a:t> the actual </a:t>
            </a:r>
            <a:r>
              <a:rPr lang="en-US" altLang="en-US" dirty="0" err="1"/>
              <a:t>handlerwill</a:t>
            </a:r>
            <a:r>
              <a:rPr lang="en-US" altLang="en-US" dirty="0"/>
              <a:t> be executed, one that will be called </a:t>
            </a:r>
            <a:r>
              <a:rPr lang="en-US" altLang="en-US" i="1" dirty="0"/>
              <a:t>after</a:t>
            </a:r>
            <a:r>
              <a:rPr lang="en-US" altLang="en-US" dirty="0"/>
              <a:t> the handler is executed, and one that is called </a:t>
            </a:r>
            <a:r>
              <a:rPr lang="en-US" altLang="en-US" i="1" dirty="0"/>
              <a:t>after the complete request has finished</a:t>
            </a:r>
            <a:r>
              <a:rPr lang="en-US" altLang="en-US" dirty="0"/>
              <a:t>. These three methods should provide enough flexibility to do all kinds of pre- and post-processing.</a:t>
            </a:r>
          </a:p>
          <a:p>
            <a:endParaRPr lang="en-US" altLang="en-US" dirty="0"/>
          </a:p>
          <a:p>
            <a:r>
              <a:rPr lang="en-US" altLang="en-US" dirty="0"/>
              <a:t>The </a:t>
            </a:r>
            <a:r>
              <a:rPr lang="en-US" altLang="en-US" dirty="0" err="1"/>
              <a:t>preHandle</a:t>
            </a:r>
            <a:r>
              <a:rPr lang="en-US" altLang="en-US" dirty="0"/>
              <a:t>(..) method returns a </a:t>
            </a:r>
            <a:r>
              <a:rPr lang="en-US" altLang="en-US" dirty="0" err="1"/>
              <a:t>boolean</a:t>
            </a:r>
            <a:r>
              <a:rPr lang="en-US" altLang="en-US" dirty="0"/>
              <a:t> value. You can use this method to break or continue the processing of the execution chain. When this method returns true, the handler execution chain will continue, when it returns false, the </a:t>
            </a:r>
            <a:r>
              <a:rPr lang="en-US" altLang="en-US" dirty="0" err="1"/>
              <a:t>DispatcherServletassumes</a:t>
            </a:r>
            <a:r>
              <a:rPr lang="en-US" altLang="en-US" dirty="0"/>
              <a:t> the interceptor itself has taken care of requests (and, for example, rendered an appropriate view) and does not continue executing the other interceptors and the actual handler in the execution chain.</a:t>
            </a:r>
          </a:p>
          <a:p>
            <a:r>
              <a:rPr lang="en-US" altLang="en-US" b="1" dirty="0"/>
              <a:t>Example:</a:t>
            </a:r>
          </a:p>
          <a:p>
            <a:r>
              <a:rPr lang="en-US" altLang="en-US" dirty="0"/>
              <a:t>The following example provides an interceptor that intercepts all requests and reroutes the user to a specific page if the time is not between 9 a.m. and 6 p.m.</a:t>
            </a:r>
          </a:p>
          <a:p>
            <a:endParaRPr lang="en-US" altLang="en-US" dirty="0"/>
          </a:p>
        </p:txBody>
      </p:sp>
    </p:spTree>
    <p:extLst>
      <p:ext uri="{BB962C8B-B14F-4D97-AF65-F5344CB8AC3E}">
        <p14:creationId xmlns:p14="http://schemas.microsoft.com/office/powerpoint/2010/main" val="172303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p:cNvSpPr>
          <p:nvPr>
            <p:ph type="body" idx="1"/>
          </p:nvPr>
        </p:nvSpPr>
        <p:spPr bwMode="auto">
          <a:xfrm>
            <a:off x="685800" y="315418"/>
            <a:ext cx="5486400" cy="81430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.java file:</a:t>
            </a:r>
          </a:p>
          <a:p>
            <a:r>
              <a:rPr lang="en-US" altLang="en-US" dirty="0"/>
              <a:t>package samples;</a:t>
            </a:r>
          </a:p>
          <a:p>
            <a:r>
              <a:rPr lang="en-US" altLang="en-US" dirty="0"/>
              <a:t> public class </a:t>
            </a:r>
            <a:r>
              <a:rPr lang="en-US" altLang="en-US" dirty="0" err="1"/>
              <a:t>TimeBasedAccessInterceptor</a:t>
            </a:r>
            <a:r>
              <a:rPr lang="en-US" altLang="en-US" dirty="0"/>
              <a:t> extends </a:t>
            </a:r>
            <a:r>
              <a:rPr lang="en-US" altLang="en-US" dirty="0" err="1"/>
              <a:t>HandlerInterceptorAdapter</a:t>
            </a:r>
            <a:r>
              <a:rPr lang="en-US" altLang="en-US" dirty="0"/>
              <a:t> </a:t>
            </a:r>
          </a:p>
          <a:p>
            <a:r>
              <a:rPr lang="en-US" altLang="en-US" dirty="0"/>
              <a:t>{ </a:t>
            </a:r>
          </a:p>
          <a:p>
            <a:r>
              <a:rPr lang="en-US" altLang="en-US" dirty="0"/>
              <a:t>    private </a:t>
            </a:r>
            <a:r>
              <a:rPr lang="en-US" altLang="en-US" dirty="0" err="1"/>
              <a:t>int</a:t>
            </a:r>
            <a:r>
              <a:rPr lang="en-US" altLang="en-US" dirty="0"/>
              <a:t> </a:t>
            </a:r>
            <a:r>
              <a:rPr lang="en-US" altLang="en-US" dirty="0" err="1"/>
              <a:t>openingTime</a:t>
            </a:r>
            <a:r>
              <a:rPr lang="en-US" altLang="en-US" dirty="0"/>
              <a:t>; </a:t>
            </a:r>
          </a:p>
          <a:p>
            <a:pPr lvl="1"/>
            <a:r>
              <a:rPr lang="en-US" altLang="en-US" dirty="0"/>
              <a:t>private </a:t>
            </a:r>
            <a:r>
              <a:rPr lang="en-US" altLang="en-US" dirty="0" err="1"/>
              <a:t>int</a:t>
            </a:r>
            <a:r>
              <a:rPr lang="en-US" altLang="en-US" dirty="0"/>
              <a:t> </a:t>
            </a:r>
            <a:r>
              <a:rPr lang="en-US" altLang="en-US" dirty="0" err="1"/>
              <a:t>closingTime</a:t>
            </a:r>
            <a:r>
              <a:rPr lang="en-US" altLang="en-US" dirty="0"/>
              <a:t>; </a:t>
            </a:r>
          </a:p>
          <a:p>
            <a:pPr lvl="1"/>
            <a:r>
              <a:rPr lang="en-US" altLang="en-US" dirty="0"/>
              <a:t>public void </a:t>
            </a:r>
            <a:r>
              <a:rPr lang="en-US" altLang="en-US" dirty="0" err="1"/>
              <a:t>setOpeningTime</a:t>
            </a:r>
            <a:r>
              <a:rPr lang="en-US" altLang="en-US" dirty="0"/>
              <a:t>(</a:t>
            </a:r>
            <a:r>
              <a:rPr lang="en-US" altLang="en-US" dirty="0" err="1"/>
              <a:t>int</a:t>
            </a:r>
            <a:r>
              <a:rPr lang="en-US" altLang="en-US" dirty="0"/>
              <a:t> </a:t>
            </a:r>
            <a:r>
              <a:rPr lang="en-US" altLang="en-US" dirty="0" err="1"/>
              <a:t>openingTime</a:t>
            </a:r>
            <a:r>
              <a:rPr lang="en-US" altLang="en-US" dirty="0"/>
              <a:t>) </a:t>
            </a:r>
          </a:p>
          <a:p>
            <a:pPr lvl="1"/>
            <a:r>
              <a:rPr lang="en-US" altLang="en-US" dirty="0"/>
              <a:t>	{ </a:t>
            </a:r>
            <a:r>
              <a:rPr lang="en-US" altLang="en-US" dirty="0" err="1"/>
              <a:t>this.openingTime</a:t>
            </a:r>
            <a:r>
              <a:rPr lang="en-US" altLang="en-US" dirty="0"/>
              <a:t> = </a:t>
            </a:r>
            <a:r>
              <a:rPr lang="en-US" altLang="en-US" dirty="0" err="1"/>
              <a:t>openingTime</a:t>
            </a:r>
            <a:r>
              <a:rPr lang="en-US" altLang="en-US" dirty="0"/>
              <a:t>; } </a:t>
            </a:r>
          </a:p>
          <a:p>
            <a:pPr lvl="1"/>
            <a:r>
              <a:rPr lang="en-US" altLang="en-US" dirty="0"/>
              <a:t>public void </a:t>
            </a:r>
            <a:r>
              <a:rPr lang="en-US" altLang="en-US" dirty="0" err="1"/>
              <a:t>setClosingTime</a:t>
            </a:r>
            <a:r>
              <a:rPr lang="en-US" altLang="en-US" dirty="0"/>
              <a:t>(</a:t>
            </a:r>
            <a:r>
              <a:rPr lang="en-US" altLang="en-US" dirty="0" err="1"/>
              <a:t>int</a:t>
            </a:r>
            <a:r>
              <a:rPr lang="en-US" altLang="en-US" dirty="0"/>
              <a:t> </a:t>
            </a:r>
            <a:r>
              <a:rPr lang="en-US" altLang="en-US" dirty="0" err="1"/>
              <a:t>closingTime</a:t>
            </a:r>
            <a:r>
              <a:rPr lang="en-US" altLang="en-US" dirty="0"/>
              <a:t>) </a:t>
            </a:r>
            <a:br>
              <a:rPr lang="en-US" altLang="en-US" dirty="0"/>
            </a:br>
            <a:r>
              <a:rPr lang="en-US" altLang="en-US" dirty="0"/>
              <a:t>	{ </a:t>
            </a:r>
            <a:r>
              <a:rPr lang="en-US" altLang="en-US" dirty="0" err="1"/>
              <a:t>this.closingTime</a:t>
            </a:r>
            <a:r>
              <a:rPr lang="en-US" altLang="en-US" dirty="0"/>
              <a:t> = </a:t>
            </a:r>
            <a:r>
              <a:rPr lang="en-US" altLang="en-US" dirty="0" err="1"/>
              <a:t>closingTime</a:t>
            </a:r>
            <a:r>
              <a:rPr lang="en-US" altLang="en-US" dirty="0"/>
              <a:t>; } </a:t>
            </a:r>
          </a:p>
          <a:p>
            <a:pPr lvl="1"/>
            <a:r>
              <a:rPr lang="en-US" altLang="en-US" dirty="0"/>
              <a:t>public </a:t>
            </a:r>
            <a:r>
              <a:rPr lang="en-US" altLang="en-US" dirty="0" err="1"/>
              <a:t>boolean</a:t>
            </a:r>
            <a:r>
              <a:rPr lang="en-US" altLang="en-US" dirty="0"/>
              <a:t> </a:t>
            </a:r>
            <a:r>
              <a:rPr lang="en-US" altLang="en-US" dirty="0" err="1"/>
              <a:t>preHandle</a:t>
            </a:r>
            <a:r>
              <a:rPr lang="en-US" altLang="en-US" dirty="0"/>
              <a:t>( </a:t>
            </a:r>
            <a:r>
              <a:rPr lang="en-US" altLang="en-US" dirty="0" err="1"/>
              <a:t>HttpServletRequest</a:t>
            </a:r>
            <a:r>
              <a:rPr lang="en-US" altLang="en-US" dirty="0"/>
              <a:t> request, </a:t>
            </a:r>
            <a:r>
              <a:rPr lang="en-US" altLang="en-US" dirty="0" err="1"/>
              <a:t>HttpServletResponse</a:t>
            </a:r>
            <a:r>
              <a:rPr lang="en-US" altLang="en-US" dirty="0"/>
              <a:t> response, Object handler) throws Exception </a:t>
            </a:r>
          </a:p>
          <a:p>
            <a:pPr lvl="1"/>
            <a:r>
              <a:rPr lang="en-US" altLang="en-US" dirty="0"/>
              <a:t>	{ </a:t>
            </a:r>
          </a:p>
          <a:p>
            <a:pPr lvl="1"/>
            <a:r>
              <a:rPr lang="en-US" altLang="en-US" dirty="0"/>
              <a:t>	Calendar </a:t>
            </a:r>
            <a:r>
              <a:rPr lang="en-US" altLang="en-US" dirty="0" err="1"/>
              <a:t>cal</a:t>
            </a:r>
            <a:r>
              <a:rPr lang="en-US" altLang="en-US" dirty="0"/>
              <a:t> = </a:t>
            </a:r>
            <a:r>
              <a:rPr lang="en-US" altLang="en-US" dirty="0" err="1"/>
              <a:t>Calendar.getInstance</a:t>
            </a:r>
            <a:r>
              <a:rPr lang="en-US" altLang="en-US" dirty="0"/>
              <a:t>(); </a:t>
            </a:r>
          </a:p>
          <a:p>
            <a:pPr lvl="1"/>
            <a:r>
              <a:rPr lang="en-US" altLang="en-US" dirty="0"/>
              <a:t>	</a:t>
            </a:r>
            <a:r>
              <a:rPr lang="en-US" altLang="en-US" dirty="0" err="1"/>
              <a:t>int</a:t>
            </a:r>
            <a:r>
              <a:rPr lang="en-US" altLang="en-US" dirty="0"/>
              <a:t> hour = </a:t>
            </a:r>
            <a:r>
              <a:rPr lang="en-US" altLang="en-US" dirty="0" err="1"/>
              <a:t>cal.get</a:t>
            </a:r>
            <a:r>
              <a:rPr lang="en-US" altLang="en-US" dirty="0"/>
              <a:t>(HOUR_OF_DAY); </a:t>
            </a:r>
          </a:p>
          <a:p>
            <a:pPr lvl="1"/>
            <a:r>
              <a:rPr lang="en-US" altLang="en-US" dirty="0"/>
              <a:t>	if (</a:t>
            </a:r>
            <a:r>
              <a:rPr lang="en-US" altLang="en-US" dirty="0" err="1"/>
              <a:t>openingTime</a:t>
            </a:r>
            <a:r>
              <a:rPr lang="en-US" altLang="en-US" dirty="0"/>
              <a:t> &lt;= hour &lt; </a:t>
            </a:r>
            <a:r>
              <a:rPr lang="en-US" altLang="en-US" dirty="0" err="1"/>
              <a:t>closingTime</a:t>
            </a:r>
            <a:r>
              <a:rPr lang="en-US" altLang="en-US" dirty="0"/>
              <a:t>) </a:t>
            </a:r>
            <a:br>
              <a:rPr lang="en-US" altLang="en-US" dirty="0"/>
            </a:br>
            <a:r>
              <a:rPr lang="en-US" altLang="en-US" dirty="0"/>
              <a:t>		{ return true; } </a:t>
            </a:r>
          </a:p>
          <a:p>
            <a:pPr lvl="1"/>
            <a:r>
              <a:rPr lang="en-US" altLang="en-US" dirty="0"/>
              <a:t>	else </a:t>
            </a:r>
          </a:p>
          <a:p>
            <a:pPr lvl="1"/>
            <a:r>
              <a:rPr lang="en-US" altLang="en-US" dirty="0"/>
              <a:t>		{ </a:t>
            </a:r>
            <a:r>
              <a:rPr lang="en-US" altLang="en-US" dirty="0" err="1"/>
              <a:t>response.sendRedirect</a:t>
            </a:r>
            <a:r>
              <a:rPr lang="en-US" altLang="en-US" dirty="0"/>
              <a:t>("http://host.com/outsideOfficeHours.html"); </a:t>
            </a:r>
            <a:br>
              <a:rPr lang="en-US" altLang="en-US" dirty="0"/>
            </a:br>
            <a:r>
              <a:rPr lang="en-US" altLang="en-US" dirty="0"/>
              <a:t>		return false; </a:t>
            </a:r>
          </a:p>
          <a:p>
            <a:pPr lvl="1"/>
            <a:r>
              <a:rPr lang="en-US" altLang="en-US" dirty="0"/>
              <a:t>		} </a:t>
            </a:r>
          </a:p>
          <a:p>
            <a:pPr lvl="1"/>
            <a:r>
              <a:rPr lang="en-US" altLang="en-US" dirty="0"/>
              <a:t>	} </a:t>
            </a:r>
          </a:p>
          <a:p>
            <a:r>
              <a:rPr lang="en-US" altLang="en-US" dirty="0"/>
              <a:t>} </a:t>
            </a:r>
          </a:p>
          <a:p>
            <a:endParaRPr lang="en-US" altLang="en-US" dirty="0"/>
          </a:p>
          <a:p>
            <a:r>
              <a:rPr lang="en-US" altLang="en-US" dirty="0"/>
              <a:t>Any request coming in, will be intercepted by the </a:t>
            </a:r>
            <a:r>
              <a:rPr lang="en-US" altLang="en-US" dirty="0" err="1"/>
              <a:t>TimeBasedAccessInterceptor</a:t>
            </a:r>
            <a:r>
              <a:rPr lang="en-US" altLang="en-US" dirty="0"/>
              <a:t>, and if the current time is outside office hours, the user will be redirected to a static html file, saying, for example, he can only access the website during office hours.</a:t>
            </a:r>
          </a:p>
          <a:p>
            <a:endParaRPr lang="en-US" altLang="en-US" dirty="0"/>
          </a:p>
          <a:p>
            <a:endParaRPr lang="en-US" altLang="en-US" dirty="0"/>
          </a:p>
        </p:txBody>
      </p:sp>
    </p:spTree>
    <p:extLst>
      <p:ext uri="{BB962C8B-B14F-4D97-AF65-F5344CB8AC3E}">
        <p14:creationId xmlns:p14="http://schemas.microsoft.com/office/powerpoint/2010/main" val="2675142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11737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496142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81276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75</a:t>
            </a:fld>
            <a:endParaRPr lang="en-US" dirty="0"/>
          </a:p>
        </p:txBody>
      </p:sp>
    </p:spTree>
    <p:extLst>
      <p:ext uri="{BB962C8B-B14F-4D97-AF65-F5344CB8AC3E}">
        <p14:creationId xmlns:p14="http://schemas.microsoft.com/office/powerpoint/2010/main" val="216862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451346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Some of the benefits of using the Spring Framework to create your ORM DAOs include:</a:t>
            </a:r>
          </a:p>
          <a:p>
            <a:endParaRPr lang="en-US" altLang="en-US" dirty="0"/>
          </a:p>
          <a:p>
            <a:r>
              <a:rPr lang="en-US" altLang="en-US" i="1" dirty="0"/>
              <a:t>Ease of testing.</a:t>
            </a:r>
            <a:r>
              <a:rPr lang="en-US" altLang="en-US" dirty="0"/>
              <a:t> Spring's </a:t>
            </a:r>
            <a:r>
              <a:rPr lang="en-US" altLang="en-US" dirty="0" err="1"/>
              <a:t>IoC</a:t>
            </a:r>
            <a:r>
              <a:rPr lang="en-US" altLang="en-US" dirty="0"/>
              <a:t> approach makes it easy to swap the implementations and </a:t>
            </a:r>
            <a:r>
              <a:rPr lang="en-US" altLang="en-US" dirty="0" err="1"/>
              <a:t>config</a:t>
            </a:r>
            <a:r>
              <a:rPr lang="en-US" altLang="en-US" dirty="0"/>
              <a:t> locations of Hibernate </a:t>
            </a:r>
            <a:r>
              <a:rPr lang="en-US" altLang="en-US" dirty="0" err="1"/>
              <a:t>SessionFactory</a:t>
            </a:r>
            <a:r>
              <a:rPr lang="en-US" altLang="en-US" dirty="0"/>
              <a:t> instances, JDBC </a:t>
            </a:r>
            <a:r>
              <a:rPr lang="en-US" altLang="en-US" dirty="0" err="1"/>
              <a:t>DataSource</a:t>
            </a:r>
            <a:r>
              <a:rPr lang="en-US" altLang="en-US" dirty="0"/>
              <a:t> instances, transaction managers, and mapper object implementations (if needed). This makes it much easier to isolate and test each piece of persistence-related code in isolation.</a:t>
            </a:r>
          </a:p>
          <a:p>
            <a:endParaRPr lang="en-US" altLang="en-US" dirty="0"/>
          </a:p>
          <a:p>
            <a:r>
              <a:rPr lang="en-US" altLang="en-US" i="1" dirty="0"/>
              <a:t>Common data access exceptions.</a:t>
            </a:r>
            <a:r>
              <a:rPr lang="en-US" altLang="en-US" dirty="0"/>
              <a:t> Spring can wrap exceptions from your O/R mapping tool of choice, converting them from proprietary (potentially checked) exceptions to </a:t>
            </a:r>
            <a:r>
              <a:rPr lang="en-US" altLang="en-US" dirty="0" err="1"/>
              <a:t>acommon</a:t>
            </a:r>
            <a:r>
              <a:rPr lang="en-US" altLang="en-US" dirty="0"/>
              <a:t> runtime </a:t>
            </a:r>
            <a:r>
              <a:rPr lang="en-US" altLang="en-US" dirty="0" err="1"/>
              <a:t>DataAccessException</a:t>
            </a:r>
            <a:r>
              <a:rPr lang="en-US" altLang="en-US" dirty="0"/>
              <a:t> hierarchy. This allows you to handle most persistence exceptions, which are non-recoverable, only in the appropriate layers, without annoying boilerplate catches/throws, and exception declarations. You can still trap and handle exceptions anywhere you need to. Remember that JDBC exceptions (including DB specific dialects) are also converted to the same hierarchy, meaning that you can perform some operations with JDBC within a consistent programming model.</a:t>
            </a:r>
          </a:p>
        </p:txBody>
      </p:sp>
    </p:spTree>
    <p:extLst>
      <p:ext uri="{BB962C8B-B14F-4D97-AF65-F5344CB8AC3E}">
        <p14:creationId xmlns:p14="http://schemas.microsoft.com/office/powerpoint/2010/main" val="1997011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p:cNvSpPr>
          <p:nvPr>
            <p:ph type="body" idx="1"/>
          </p:nvPr>
        </p:nvSpPr>
        <p:spPr bwMode="auto">
          <a:xfrm>
            <a:off x="685800" y="468443"/>
            <a:ext cx="5486400" cy="79900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dirty="0"/>
              <a:t>General resource management.</a:t>
            </a:r>
            <a:r>
              <a:rPr lang="en-US" altLang="en-US" dirty="0"/>
              <a:t> Spring application contexts can handle the location and configuration of Hibernate </a:t>
            </a:r>
            <a:r>
              <a:rPr lang="en-US" altLang="en-US" dirty="0" err="1"/>
              <a:t>SessionFactory</a:t>
            </a:r>
            <a:r>
              <a:rPr lang="en-US" altLang="en-US" dirty="0"/>
              <a:t> instances, JDBC </a:t>
            </a:r>
            <a:r>
              <a:rPr lang="en-US" altLang="en-US" dirty="0" err="1"/>
              <a:t>DataSource</a:t>
            </a:r>
            <a:r>
              <a:rPr lang="en-US" altLang="en-US" dirty="0"/>
              <a:t> instances, </a:t>
            </a:r>
            <a:r>
              <a:rPr lang="en-US" altLang="en-US" dirty="0" err="1"/>
              <a:t>iBATIS</a:t>
            </a:r>
            <a:r>
              <a:rPr lang="en-US" altLang="en-US" dirty="0"/>
              <a:t> SQL Maps configuration objects, and other related resources. This makes these values easy to manage and change. Spring offers efficient, easy and safe handling of persistence resources. </a:t>
            </a:r>
          </a:p>
          <a:p>
            <a:r>
              <a:rPr lang="en-US" altLang="en-US" dirty="0"/>
              <a:t>For example: related code using Hibernate generally needs to use the same Hibernate Session for efficiency and proper transaction handling. Spring makes it easy to transparently create and bind a Session to the current thread, either by using an explicit 'template' wrapper class at the Java code level or by exposing a current Session through the Hibernate </a:t>
            </a:r>
            <a:r>
              <a:rPr lang="en-US" altLang="en-US" dirty="0" err="1"/>
              <a:t>SessionFactory</a:t>
            </a:r>
            <a:r>
              <a:rPr lang="en-US" altLang="en-US" dirty="0"/>
              <a:t> (for DAOs based on plain Hibernate API). Thus Spring solves many of the issues that repeatedly arise from typical Hibernate usage, for any transaction environment (local or JTA).</a:t>
            </a:r>
          </a:p>
          <a:p>
            <a:endParaRPr lang="en-US" altLang="en-US" dirty="0"/>
          </a:p>
          <a:p>
            <a:r>
              <a:rPr lang="en-US" altLang="en-US" i="1" dirty="0"/>
              <a:t>Integrated transaction management.</a:t>
            </a:r>
            <a:r>
              <a:rPr lang="en-US" altLang="en-US" dirty="0"/>
              <a:t> Spring allows you to wrap your O/R mapping code with either a declarative, AOP style method interceptor, or an explicit 'template' wrapper class at the Java code level. In either case, transaction semantics are handled for you, and proper transaction handling (rollback, </a:t>
            </a:r>
            <a:r>
              <a:rPr lang="en-US" altLang="en-US" dirty="0" err="1"/>
              <a:t>etc</a:t>
            </a:r>
            <a:r>
              <a:rPr lang="en-US" altLang="en-US" dirty="0"/>
              <a:t>) in case of exceptions is taken care of. As discussed below, you also get the benefit of being able to use and swap various transaction managers, without your Hibernate/JDO related code being affected: </a:t>
            </a:r>
          </a:p>
          <a:p>
            <a:r>
              <a:rPr lang="en-US" altLang="en-US" dirty="0"/>
              <a:t>for example, between local transactions and JTA, with the same full services (such as declarative transactions) available in both scenarios.</a:t>
            </a:r>
          </a:p>
          <a:p>
            <a:r>
              <a:rPr lang="en-US" altLang="en-US" dirty="0"/>
              <a:t> As an additional benefit, JDBC-related code can fully integrate </a:t>
            </a:r>
            <a:r>
              <a:rPr lang="en-US" altLang="en-US" dirty="0" err="1"/>
              <a:t>transactionally</a:t>
            </a:r>
            <a:r>
              <a:rPr lang="en-US" altLang="en-US" dirty="0"/>
              <a:t> with the code you use to do O/R mapping. This is useful for data access that's not suitable for O/R mapping, such as batch processing or streaming of BLOBs, which still needs </a:t>
            </a:r>
            <a:r>
              <a:rPr lang="en-US" altLang="en-US" dirty="0" err="1"/>
              <a:t>toshare</a:t>
            </a:r>
            <a:r>
              <a:rPr lang="en-US" altLang="en-US" dirty="0"/>
              <a:t> common transactions with ORM operations.</a:t>
            </a:r>
          </a:p>
          <a:p>
            <a:endParaRPr lang="en-US" altLang="en-US" dirty="0"/>
          </a:p>
          <a:p>
            <a:endParaRPr lang="en-US" altLang="en-US" dirty="0"/>
          </a:p>
        </p:txBody>
      </p:sp>
    </p:spTree>
    <p:extLst>
      <p:ext uri="{BB962C8B-B14F-4D97-AF65-F5344CB8AC3E}">
        <p14:creationId xmlns:p14="http://schemas.microsoft.com/office/powerpoint/2010/main" val="1912017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JDBC </a:t>
            </a:r>
            <a:r>
              <a:rPr lang="en-US" altLang="en-US" b="1" dirty="0" err="1"/>
              <a:t>DataSource</a:t>
            </a:r>
            <a:r>
              <a:rPr lang="en-US" altLang="en-US" b="1" dirty="0"/>
              <a:t> and </a:t>
            </a:r>
            <a:r>
              <a:rPr lang="en-US" altLang="en-US" b="1" dirty="0" err="1"/>
              <a:t>HibernateSessionFactory</a:t>
            </a:r>
            <a:r>
              <a:rPr lang="en-US" altLang="en-US" b="1" dirty="0"/>
              <a:t> wiring</a:t>
            </a:r>
            <a:br>
              <a:rPr lang="en-US" altLang="en-US" dirty="0"/>
            </a:br>
            <a:r>
              <a:rPr lang="en-US" altLang="en-US" dirty="0"/>
              <a:t>&lt;!-- </a:t>
            </a:r>
            <a:r>
              <a:rPr lang="en-US" altLang="en-US" dirty="0" err="1"/>
              <a:t>DataSource</a:t>
            </a:r>
            <a:r>
              <a:rPr lang="en-US" altLang="en-US" dirty="0"/>
              <a:t> Property --&gt; </a:t>
            </a:r>
          </a:p>
          <a:p>
            <a:r>
              <a:rPr lang="en-US" altLang="en-US" dirty="0"/>
              <a:t>&lt;bean id="</a:t>
            </a:r>
            <a:r>
              <a:rPr lang="en-US" altLang="en-US" dirty="0" err="1"/>
              <a:t>exampleDataSource</a:t>
            </a:r>
            <a:r>
              <a:rPr lang="en-US" altLang="en-US" dirty="0"/>
              <a:t>" class="</a:t>
            </a:r>
            <a:r>
              <a:rPr lang="en-US" altLang="en-US" dirty="0" err="1"/>
              <a:t>org.apache.commons.dbcp.BasicDataSource</a:t>
            </a:r>
            <a:r>
              <a:rPr lang="en-US" altLang="en-US" dirty="0"/>
              <a:t>"&gt; </a:t>
            </a:r>
          </a:p>
          <a:p>
            <a:r>
              <a:rPr lang="en-US" altLang="en-US" dirty="0"/>
              <a:t>&lt;property name="</a:t>
            </a:r>
            <a:r>
              <a:rPr lang="en-US" altLang="en-US" dirty="0" err="1"/>
              <a:t>driverClassName</a:t>
            </a:r>
            <a:r>
              <a:rPr lang="en-US" altLang="en-US" dirty="0"/>
              <a:t>"&gt; </a:t>
            </a:r>
          </a:p>
          <a:p>
            <a:r>
              <a:rPr lang="en-US" altLang="en-US" dirty="0"/>
              <a:t>	&lt;value&gt;</a:t>
            </a:r>
            <a:r>
              <a:rPr lang="en-US" altLang="en-US" dirty="0" err="1"/>
              <a:t>org.apache.derby.jdbc.EmbeddedDriver</a:t>
            </a:r>
            <a:r>
              <a:rPr lang="en-US" altLang="en-US" dirty="0"/>
              <a:t>&lt;/value&gt; </a:t>
            </a:r>
          </a:p>
          <a:p>
            <a:r>
              <a:rPr lang="en-US" altLang="en-US" dirty="0"/>
              <a:t>&lt;/property&gt; </a:t>
            </a:r>
          </a:p>
          <a:p>
            <a:r>
              <a:rPr lang="en-US" altLang="en-US" dirty="0"/>
              <a:t>&lt;property name="</a:t>
            </a:r>
            <a:r>
              <a:rPr lang="en-US" altLang="en-US" dirty="0" err="1"/>
              <a:t>url</a:t>
            </a:r>
            <a:r>
              <a:rPr lang="en-US" altLang="en-US" dirty="0"/>
              <a:t>"&gt; </a:t>
            </a:r>
          </a:p>
          <a:p>
            <a:r>
              <a:rPr lang="en-US" altLang="en-US" dirty="0"/>
              <a:t>	&lt;value&gt;</a:t>
            </a:r>
            <a:r>
              <a:rPr lang="en-US" altLang="en-US" dirty="0" err="1"/>
              <a:t>jdbc:derby:springexample;create</a:t>
            </a:r>
            <a:r>
              <a:rPr lang="en-US" altLang="en-US" dirty="0"/>
              <a:t>=true&lt;/value&gt; </a:t>
            </a:r>
          </a:p>
          <a:p>
            <a:r>
              <a:rPr lang="en-US" altLang="en-US" dirty="0"/>
              <a:t>&lt;/property&gt; </a:t>
            </a:r>
          </a:p>
          <a:p>
            <a:r>
              <a:rPr lang="en-US" altLang="en-US" dirty="0"/>
              <a:t>&lt;/bean&gt; </a:t>
            </a:r>
            <a:br>
              <a:rPr lang="en-US" altLang="en-US" dirty="0"/>
            </a:br>
            <a:r>
              <a:rPr lang="en-US" altLang="en-US" dirty="0"/>
              <a:t>&lt;!-- Database Property --&gt; </a:t>
            </a:r>
          </a:p>
          <a:p>
            <a:r>
              <a:rPr lang="en-US" altLang="en-US" dirty="0"/>
              <a:t>&lt;bean id="</a:t>
            </a:r>
            <a:r>
              <a:rPr lang="en-US" altLang="en-US" dirty="0" err="1"/>
              <a:t>exampleHibernateProperties</a:t>
            </a:r>
            <a:r>
              <a:rPr lang="en-US" altLang="en-US" dirty="0"/>
              <a:t>" class = "org.springframework.beans.factory.config.PropertiesFactoryBean"&gt; &lt;property name="properties"&gt; </a:t>
            </a:r>
          </a:p>
          <a:p>
            <a:r>
              <a:rPr lang="en-US" altLang="en-US" dirty="0"/>
              <a:t>	&lt;props&gt; </a:t>
            </a:r>
          </a:p>
          <a:p>
            <a:r>
              <a:rPr lang="en-US" altLang="en-US" dirty="0"/>
              <a:t>	&lt;prop key="hibernate.hbm2ddl.auto"&gt;update&lt;/prop&gt; </a:t>
            </a:r>
          </a:p>
          <a:p>
            <a:r>
              <a:rPr lang="en-US" altLang="en-US" dirty="0"/>
              <a:t>	</a:t>
            </a:r>
          </a:p>
          <a:p>
            <a:endParaRPr lang="en-US" altLang="en-US" dirty="0"/>
          </a:p>
        </p:txBody>
      </p:sp>
    </p:spTree>
    <p:extLst>
      <p:ext uri="{BB962C8B-B14F-4D97-AF65-F5344CB8AC3E}">
        <p14:creationId xmlns:p14="http://schemas.microsoft.com/office/powerpoint/2010/main" val="84314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5276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10101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57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14326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 ”</a:t>
            </a:r>
          </a:p>
          <a:p>
            <a:r>
              <a:rPr lang="en-US" altLang="en-US" dirty="0"/>
              <a:t>“ “</a:t>
            </a:r>
          </a:p>
        </p:txBody>
      </p:sp>
    </p:spTree>
    <p:extLst>
      <p:ext uri="{BB962C8B-B14F-4D97-AF65-F5344CB8AC3E}">
        <p14:creationId xmlns:p14="http://schemas.microsoft.com/office/powerpoint/2010/main" val="191723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613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9324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5072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130449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03644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se in poi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Impact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a:t>Click to Add Title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a:t>Thank you</a:t>
            </a:r>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 </a:t>
            </a:r>
            <a:br>
              <a:rPr lang="en-US" dirty="0"/>
            </a:br>
            <a:r>
              <a:rPr lang="en-US" dirty="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erlogo_titleslide">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5" name="Picture 14"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erlogo_Thank you">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 </a:t>
            </a:r>
            <a:br>
              <a:rPr lang="en-US" dirty="0"/>
            </a:br>
            <a:r>
              <a:rPr lang="en-US" dirty="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a:t>Thank you</a:t>
            </a:r>
          </a:p>
        </p:txBody>
      </p:sp>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srcRect/>
          <a:stretch>
            <a:fillRect/>
          </a:stretch>
        </p:blipFill>
        <p:spPr bwMode="auto">
          <a:xfrm>
            <a:off x="0" y="5029200"/>
            <a:ext cx="9144000" cy="1828800"/>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29A3C3-6265-4E1C-9516-1B90DCB1802E}"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sp>
        <p:nvSpPr>
          <p:cNvPr id="8"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DA62CDE-24B9-4D29-BB3C-494617F16696}" type="slidenum">
              <a:rPr lang="en-US" sz="1000" b="1" smtClean="0"/>
              <a:pPr>
                <a:defRPr/>
              </a:pPr>
              <a:t>‹#›</a:t>
            </a:fld>
            <a:endParaRPr lang="en-US" sz="800" b="1" dirty="0"/>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F196DF-86CB-4E33-969C-F2E92726E1E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a:srcRect/>
          <a:stretch>
            <a:fillRect/>
          </a:stretch>
        </p:blipFill>
        <p:spPr bwMode="auto">
          <a:xfrm>
            <a:off x="0" y="4949825"/>
            <a:ext cx="9144000" cy="1908175"/>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737360-27B3-4495-98FA-0E0E8278FA7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reaker Slide- Blue">
    <p:spTree>
      <p:nvGrpSpPr>
        <p:cNvPr id="1" name=""/>
        <p:cNvGrpSpPr/>
        <p:nvPr/>
      </p:nvGrpSpPr>
      <p:grpSpPr>
        <a:xfrm>
          <a:off x="0" y="0"/>
          <a:ext cx="0" cy="0"/>
          <a:chOff x="0" y="0"/>
          <a:chExt cx="0" cy="0"/>
        </a:xfrm>
      </p:grpSpPr>
      <p:pic>
        <p:nvPicPr>
          <p:cNvPr id="4" name="Picture 2" descr="e:\My Documents\1 Temple\1 Wipro\1 On-going Jobs\Corporate ppt\Abstract\corp ppt_3.jpg"/>
          <p:cNvPicPr>
            <a:picLocks noChangeAspect="1" noChangeArrowheads="1"/>
          </p:cNvPicPr>
          <p:nvPr/>
        </p:nvPicPr>
        <p:blipFill>
          <a:blip r:embed="rId2"/>
          <a:srcRect/>
          <a:stretch>
            <a:fillRect/>
          </a:stretch>
        </p:blipFill>
        <p:spPr bwMode="auto">
          <a:xfrm>
            <a:off x="0" y="4876800"/>
            <a:ext cx="9144000" cy="1981200"/>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755EDD-AC83-419B-9E4C-075D0122F3D4}"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7"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dt" sz="half" idx="10"/>
          </p:nvPr>
        </p:nvSpPr>
        <p:spPr>
          <a:xfrm>
            <a:off x="8648700" y="6457950"/>
            <a:ext cx="457200" cy="323850"/>
          </a:xfrm>
          <a:prstGeom prst="rect">
            <a:avLst/>
          </a:prstGeom>
          <a:ln/>
        </p:spPr>
        <p:txBody>
          <a:bodyPr/>
          <a:lstStyle>
            <a:lvl1pPr>
              <a:defRPr/>
            </a:lvl1pPr>
          </a:lstStyle>
          <a:p>
            <a:pPr>
              <a:defRPr/>
            </a:pPr>
            <a:fld id="{EE19FCD9-1409-44BA-AB37-717A2CE71294}"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17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a:t>Vertical image with bullet points</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 y="23376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289560" y="1222957"/>
            <a:ext cx="8229600" cy="5055923"/>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690" r:id="rId2"/>
    <p:sldLayoutId id="2147483660" r:id="rId3"/>
    <p:sldLayoutId id="2147483663" r:id="rId4"/>
    <p:sldLayoutId id="2147483664" r:id="rId5"/>
    <p:sldLayoutId id="2147483676" r:id="rId6"/>
    <p:sldLayoutId id="2147483677" r:id="rId7"/>
    <p:sldLayoutId id="2147483678" r:id="rId8"/>
    <p:sldLayoutId id="2147483679" r:id="rId9"/>
    <p:sldLayoutId id="2147483681" r:id="rId10"/>
    <p:sldLayoutId id="2147483702" r:id="rId11"/>
    <p:sldLayoutId id="2147483703" r:id="rId12"/>
    <p:sldLayoutId id="2147483686" r:id="rId13"/>
    <p:sldLayoutId id="2147483687" r:id="rId14"/>
    <p:sldLayoutId id="2147483688" r:id="rId15"/>
    <p:sldLayoutId id="2147483691" r:id="rId16"/>
    <p:sldLayoutId id="2147483704" r:id="rId17"/>
    <p:sldLayoutId id="2147483684" r:id="rId18"/>
    <p:sldLayoutId id="2147483694" r:id="rId19"/>
    <p:sldLayoutId id="2147483661" r:id="rId20"/>
    <p:sldLayoutId id="2147483699" r:id="rId21"/>
    <p:sldLayoutId id="2147483700" r:id="rId22"/>
    <p:sldLayoutId id="2147483707" r:id="rId23"/>
    <p:sldLayoutId id="2147483710" r:id="rId24"/>
    <p:sldLayoutId id="2147483711" r:id="rId25"/>
    <p:sldLayoutId id="2147483713" r:id="rId26"/>
    <p:sldLayoutId id="2147483715" r:id="rId27"/>
    <p:sldLayoutId id="2147483719" r:id="rId28"/>
    <p:sldLayoutId id="2147483720" r:id="rId29"/>
  </p:sldLayoutIdLst>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8.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8.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28.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8.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412974" y="1861457"/>
            <a:ext cx="4731026" cy="1547161"/>
          </a:xfrm>
        </p:spPr>
        <p:txBody>
          <a:bodyPr>
            <a:normAutofit/>
          </a:bodyPr>
          <a:lstStyle/>
          <a:p>
            <a:pPr algn="r"/>
            <a:r>
              <a:rPr lang="en-US" dirty="0">
                <a:solidFill>
                  <a:schemeClr val="tx1"/>
                </a:solidFill>
              </a:rPr>
              <a:t>Spring Framework -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 MVC Framework</a:t>
            </a:r>
          </a:p>
        </p:txBody>
      </p:sp>
      <p:sp>
        <p:nvSpPr>
          <p:cNvPr id="3" name="Content Placeholder 2"/>
          <p:cNvSpPr>
            <a:spLocks noGrp="1"/>
          </p:cNvSpPr>
          <p:nvPr>
            <p:ph idx="1"/>
          </p:nvPr>
        </p:nvSpPr>
        <p:spPr>
          <a:xfrm>
            <a:off x="289560" y="1222957"/>
            <a:ext cx="8229600" cy="2868983"/>
          </a:xfrm>
        </p:spPr>
        <p:txBody>
          <a:bodyPr/>
          <a:lstStyle/>
          <a:p>
            <a:r>
              <a:rPr lang="en-IN" dirty="0"/>
              <a:t>The Spring Web MVC framework provides Model-View-Controller (MVC) architecture.</a:t>
            </a:r>
          </a:p>
          <a:p>
            <a:r>
              <a:rPr lang="en-IN" dirty="0"/>
              <a:t>It creates ready components that can be used to develop flexible and loosely coupled web applications.</a:t>
            </a:r>
          </a:p>
          <a:p>
            <a:r>
              <a:rPr lang="en-IN" dirty="0"/>
              <a:t>The MVC pattern results in separating the different aspects of the application :</a:t>
            </a:r>
          </a:p>
          <a:p>
            <a:pPr lvl="1"/>
            <a:r>
              <a:rPr lang="en-IN" dirty="0"/>
              <a:t>(input logic, business logic, and UI logic),</a:t>
            </a:r>
          </a:p>
          <a:p>
            <a:r>
              <a:rPr lang="en-IN" dirty="0"/>
              <a:t> While providing a loose coupling between these elements.</a:t>
            </a:r>
          </a:p>
        </p:txBody>
      </p:sp>
      <p:pic>
        <p:nvPicPr>
          <p:cNvPr id="4" name="Picture 3"/>
          <p:cNvPicPr>
            <a:picLocks noChangeAspect="1"/>
          </p:cNvPicPr>
          <p:nvPr/>
        </p:nvPicPr>
        <p:blipFill>
          <a:blip r:embed="rId2"/>
          <a:stretch>
            <a:fillRect/>
          </a:stretch>
        </p:blipFill>
        <p:spPr>
          <a:xfrm>
            <a:off x="2322095" y="4091940"/>
            <a:ext cx="3118585" cy="2165985"/>
          </a:xfrm>
          <a:prstGeom prst="rect">
            <a:avLst/>
          </a:prstGeom>
        </p:spPr>
      </p:pic>
    </p:spTree>
    <p:extLst>
      <p:ext uri="{BB962C8B-B14F-4D97-AF65-F5344CB8AC3E}">
        <p14:creationId xmlns:p14="http://schemas.microsoft.com/office/powerpoint/2010/main" val="36535740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p:txBody>
          <a:bodyPr/>
          <a:lstStyle/>
          <a:p>
            <a:pPr eaLnBrk="1" hangingPunct="1"/>
            <a:r>
              <a:rPr lang="en-US" altLang="en-US" dirty="0"/>
              <a:t>Spring support for Hibernate</a:t>
            </a:r>
          </a:p>
        </p:txBody>
      </p:sp>
      <p:sp>
        <p:nvSpPr>
          <p:cNvPr id="134147" name="Rectangle 3"/>
          <p:cNvSpPr>
            <a:spLocks noGrp="1"/>
          </p:cNvSpPr>
          <p:nvPr>
            <p:ph type="body" idx="1"/>
          </p:nvPr>
        </p:nvSpPr>
        <p:spPr/>
        <p:txBody>
          <a:bodyPr>
            <a:normAutofit/>
          </a:bodyPr>
          <a:lstStyle/>
          <a:p>
            <a:r>
              <a:rPr lang="en-IN" dirty="0"/>
              <a:t>Basically, in order to support Hibernate integration, Spring provides two key beans available in the </a:t>
            </a:r>
            <a:r>
              <a:rPr lang="en-IN" b="1" dirty="0">
                <a:solidFill>
                  <a:srgbClr val="C00000"/>
                </a:solidFill>
              </a:rPr>
              <a:t>org.springframework.orm.hibernate5 package</a:t>
            </a:r>
            <a:endParaRPr lang="en-IN" dirty="0"/>
          </a:p>
          <a:p>
            <a:endParaRPr lang="en-IN" dirty="0"/>
          </a:p>
          <a:p>
            <a:r>
              <a:rPr lang="en-IN" b="1" dirty="0" err="1"/>
              <a:t>LocalSessionFactoryBean</a:t>
            </a:r>
            <a:r>
              <a:rPr lang="en-IN" dirty="0"/>
              <a:t>: </a:t>
            </a:r>
          </a:p>
          <a:p>
            <a:pPr lvl="1"/>
            <a:r>
              <a:rPr lang="en-IN" dirty="0"/>
              <a:t>Creates a  </a:t>
            </a:r>
            <a:r>
              <a:rPr lang="en-IN" dirty="0" err="1"/>
              <a:t>Hibernate’s</a:t>
            </a:r>
            <a:r>
              <a:rPr lang="en-IN" dirty="0"/>
              <a:t> </a:t>
            </a:r>
            <a:r>
              <a:rPr lang="en-IN" b="1" dirty="0" err="1"/>
              <a:t>SessionFactory</a:t>
            </a:r>
            <a:r>
              <a:rPr lang="en-IN" b="1" dirty="0"/>
              <a:t> </a:t>
            </a:r>
            <a:r>
              <a:rPr lang="en-IN" dirty="0"/>
              <a:t>which is injected into Hibernate-based DAO classes.</a:t>
            </a:r>
          </a:p>
          <a:p>
            <a:r>
              <a:rPr lang="en-IN" b="1" dirty="0" err="1"/>
              <a:t>HibernateTransactionManager</a:t>
            </a:r>
            <a:r>
              <a:rPr lang="en-IN" dirty="0"/>
              <a:t>: </a:t>
            </a:r>
          </a:p>
          <a:p>
            <a:pPr lvl="1"/>
            <a:r>
              <a:rPr lang="en-IN" dirty="0"/>
              <a:t>Provides transaction support code for a </a:t>
            </a:r>
            <a:r>
              <a:rPr lang="en-IN" b="1" dirty="0" err="1"/>
              <a:t>SessionFactory</a:t>
            </a:r>
            <a:r>
              <a:rPr lang="en-IN" dirty="0"/>
              <a:t>. </a:t>
            </a:r>
          </a:p>
          <a:p>
            <a:r>
              <a:rPr lang="en-IN" dirty="0"/>
              <a:t>Programmers can use </a:t>
            </a:r>
            <a:r>
              <a:rPr lang="en-IN" b="1" dirty="0"/>
              <a:t>@Transactional</a:t>
            </a:r>
            <a:r>
              <a:rPr lang="en-IN" dirty="0"/>
              <a:t> annotation in DAO methods to avoid writing boiler-plate transaction code explicitly.</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6214379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a:t>
            </a:r>
            <a:r>
              <a:rPr lang="en-IN" dirty="0" err="1"/>
              <a:t>JpaTemplate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6592819"/>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903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Spring  Annotations</a:t>
            </a:r>
          </a:p>
        </p:txBody>
      </p:sp>
      <p:sp>
        <p:nvSpPr>
          <p:cNvPr id="3" name="Content Placeholder 2"/>
          <p:cNvSpPr>
            <a:spLocks noGrp="1"/>
          </p:cNvSpPr>
          <p:nvPr>
            <p:ph idx="1"/>
          </p:nvPr>
        </p:nvSpPr>
        <p:spPr/>
        <p:txBody>
          <a:bodyPr>
            <a:normAutofit lnSpcReduction="10000"/>
          </a:bodyPr>
          <a:lstStyle/>
          <a:p>
            <a:r>
              <a:rPr lang="en-IN" b="1" dirty="0"/>
              <a:t>@Entity -</a:t>
            </a:r>
            <a:r>
              <a:rPr lang="en-IN" dirty="0"/>
              <a:t>Annotate all your entity beans with @Entity.</a:t>
            </a:r>
          </a:p>
          <a:p>
            <a:pPr marL="0" indent="0">
              <a:buNone/>
            </a:pPr>
            <a:endParaRPr lang="en-IN" dirty="0"/>
          </a:p>
          <a:p>
            <a:pPr marL="0" indent="0">
              <a:buNone/>
            </a:pPr>
            <a:r>
              <a:rPr lang="en-IN" b="1" dirty="0">
                <a:solidFill>
                  <a:srgbClr val="FF0000"/>
                </a:solidFill>
              </a:rPr>
              <a:t>@Entity</a:t>
            </a:r>
          </a:p>
          <a:p>
            <a:pPr marL="0" indent="0">
              <a:buNone/>
            </a:pPr>
            <a:r>
              <a:rPr lang="en-IN" b="1" dirty="0"/>
              <a:t>public class Company {</a:t>
            </a:r>
          </a:p>
          <a:p>
            <a:pPr marL="0" indent="0">
              <a:buNone/>
            </a:pPr>
            <a:r>
              <a:rPr lang="en-IN" b="1" dirty="0"/>
              <a:t>...</a:t>
            </a:r>
          </a:p>
          <a:p>
            <a:pPr marL="0" indent="0">
              <a:buNone/>
            </a:pPr>
            <a:r>
              <a:rPr lang="en-IN" b="1" dirty="0"/>
              <a:t>}</a:t>
            </a:r>
          </a:p>
          <a:p>
            <a:endParaRPr lang="en-IN" dirty="0"/>
          </a:p>
          <a:p>
            <a:r>
              <a:rPr lang="en-IN" b="1" dirty="0"/>
              <a:t>@Service </a:t>
            </a:r>
            <a:r>
              <a:rPr lang="en-IN" dirty="0"/>
              <a:t>- Annotate all your service classes with @Service. </a:t>
            </a:r>
          </a:p>
          <a:p>
            <a:pPr lvl="1"/>
            <a:r>
              <a:rPr lang="en-IN" dirty="0"/>
              <a:t>All your business logic should be in Service classes.</a:t>
            </a:r>
          </a:p>
          <a:p>
            <a:endParaRPr lang="en-IN" dirty="0"/>
          </a:p>
          <a:p>
            <a:pPr marL="0" indent="0">
              <a:buNone/>
            </a:pPr>
            <a:r>
              <a:rPr lang="en-IN" b="1" dirty="0">
                <a:solidFill>
                  <a:srgbClr val="FF0000"/>
                </a:solidFill>
              </a:rPr>
              <a:t>@Service</a:t>
            </a:r>
          </a:p>
          <a:p>
            <a:pPr marL="0" indent="0">
              <a:buNone/>
            </a:pPr>
            <a:r>
              <a:rPr lang="en-IN" dirty="0"/>
              <a:t>public class </a:t>
            </a:r>
            <a:r>
              <a:rPr lang="en-IN" dirty="0" err="1"/>
              <a:t>CompanyServiceImpl</a:t>
            </a:r>
            <a:r>
              <a:rPr lang="en-IN" dirty="0"/>
              <a:t> implements </a:t>
            </a:r>
            <a:r>
              <a:rPr lang="en-IN" dirty="0" err="1"/>
              <a:t>CompanyService</a:t>
            </a:r>
            <a:r>
              <a:rPr lang="en-IN" dirty="0"/>
              <a:t> {</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5683605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Spring  Annotations</a:t>
            </a:r>
          </a:p>
        </p:txBody>
      </p:sp>
      <p:sp>
        <p:nvSpPr>
          <p:cNvPr id="3" name="Content Placeholder 2"/>
          <p:cNvSpPr>
            <a:spLocks noGrp="1"/>
          </p:cNvSpPr>
          <p:nvPr>
            <p:ph idx="1"/>
          </p:nvPr>
        </p:nvSpPr>
        <p:spPr>
          <a:xfrm>
            <a:off x="181071" y="999521"/>
            <a:ext cx="8590969" cy="5055923"/>
          </a:xfrm>
        </p:spPr>
        <p:txBody>
          <a:bodyPr/>
          <a:lstStyle/>
          <a:p>
            <a:r>
              <a:rPr lang="en-IN" b="1" dirty="0"/>
              <a:t>@Repository</a:t>
            </a:r>
          </a:p>
          <a:p>
            <a:pPr lvl="1"/>
            <a:r>
              <a:rPr lang="en-IN" dirty="0"/>
              <a:t>Annotate all your DAO classes with @Repository.</a:t>
            </a:r>
          </a:p>
          <a:p>
            <a:pPr lvl="1"/>
            <a:r>
              <a:rPr lang="en-IN" dirty="0"/>
              <a:t> All your database access logic should be in DAO classes.</a:t>
            </a:r>
          </a:p>
          <a:p>
            <a:pPr lvl="1"/>
            <a:endParaRPr lang="en-IN" dirty="0"/>
          </a:p>
          <a:p>
            <a:pPr lvl="1"/>
            <a:endParaRPr lang="en-IN" dirty="0"/>
          </a:p>
          <a:p>
            <a:pPr lvl="1"/>
            <a:endParaRPr lang="en-IN" dirty="0"/>
          </a:p>
          <a:p>
            <a:pPr lvl="1"/>
            <a:endParaRPr lang="en-IN" dirty="0"/>
          </a:p>
          <a:p>
            <a:pPr lvl="1"/>
            <a:endParaRPr lang="en-IN" dirty="0"/>
          </a:p>
          <a:p>
            <a:r>
              <a:rPr lang="en-IN" b="1" dirty="0"/>
              <a:t>@Transactional</a:t>
            </a:r>
          </a:p>
          <a:p>
            <a:pPr lvl="1"/>
            <a:r>
              <a:rPr lang="en-IN" dirty="0"/>
              <a:t>Configure your transactions with @Transactional spring annotation.</a:t>
            </a:r>
          </a:p>
        </p:txBody>
      </p:sp>
      <p:sp>
        <p:nvSpPr>
          <p:cNvPr id="4" name="Rectangle 2"/>
          <p:cNvSpPr>
            <a:spLocks noChangeArrowheads="1"/>
          </p:cNvSpPr>
          <p:nvPr/>
        </p:nvSpPr>
        <p:spPr bwMode="auto">
          <a:xfrm>
            <a:off x="526942" y="2418998"/>
            <a:ext cx="788372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@Repository</a:t>
            </a:r>
            <a:endParaRPr kumimoji="0" lang="en-US" altLang="en-US" sz="14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public</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class</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CompanyDAOImpl</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implements</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CompanyDAO</a:t>
            </a: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756961" y="4749737"/>
            <a:ext cx="7844597"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Consolas" panose="020B0609020204030204" pitchFamily="49" charset="0"/>
              </a:rPr>
              <a:t>@Transactional</a:t>
            </a:r>
            <a:endParaRPr kumimoji="0" lang="en-US" altLang="en-US" sz="12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2400" b="1"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00"/>
                </a:solidFill>
                <a:effectLst/>
                <a:latin typeface="Consolas" panose="020B0609020204030204" pitchFamily="49" charset="0"/>
              </a:rPr>
              <a:t>Company </a:t>
            </a:r>
            <a:r>
              <a:rPr kumimoji="0" lang="en-US" altLang="en-US" sz="1600" b="1" i="0" u="none" strike="noStrike" cap="none" normalizeH="0" baseline="0" dirty="0" err="1">
                <a:ln>
                  <a:noFill/>
                </a:ln>
                <a:solidFill>
                  <a:srgbClr val="000000"/>
                </a:solidFill>
                <a:effectLst/>
                <a:latin typeface="Consolas" panose="020B0609020204030204" pitchFamily="49" charset="0"/>
              </a:rPr>
              <a:t>findByName</a:t>
            </a:r>
            <a:r>
              <a:rPr kumimoji="0" lang="en-US" altLang="en-US" sz="1600" b="1" i="0" u="none" strike="noStrike" cap="none" normalizeH="0" baseline="0" dirty="0">
                <a:ln>
                  <a:noFill/>
                </a:ln>
                <a:solidFill>
                  <a:srgbClr val="000000"/>
                </a:solidFill>
                <a:effectLst/>
                <a:latin typeface="Consolas" panose="020B0609020204030204" pitchFamily="49" charset="0"/>
              </a:rPr>
              <a:t>(String name) {</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nsolas" panose="020B0609020204030204" pitchFamily="49" charset="0"/>
              </a:rPr>
              <a:t> </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nsolas" panose="020B0609020204030204" pitchFamily="49" charset="0"/>
              </a:rPr>
              <a:t>    Company </a:t>
            </a:r>
            <a:r>
              <a:rPr kumimoji="0" lang="en-US" altLang="en-US" sz="1600" b="1" i="0" u="none" strike="noStrike" cap="none" normalizeH="0" baseline="0" dirty="0" err="1">
                <a:ln>
                  <a:noFill/>
                </a:ln>
                <a:solidFill>
                  <a:srgbClr val="000000"/>
                </a:solidFill>
                <a:effectLst/>
                <a:latin typeface="Consolas" panose="020B0609020204030204" pitchFamily="49" charset="0"/>
              </a:rPr>
              <a:t>company</a:t>
            </a:r>
            <a:r>
              <a:rPr kumimoji="0" lang="en-US" altLang="en-US" sz="1600" b="1"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err="1">
                <a:ln>
                  <a:noFill/>
                </a:ln>
                <a:solidFill>
                  <a:srgbClr val="000000"/>
                </a:solidFill>
                <a:effectLst/>
                <a:latin typeface="Consolas" panose="020B0609020204030204" pitchFamily="49" charset="0"/>
              </a:rPr>
              <a:t>companyDAO.findByName</a:t>
            </a:r>
            <a:r>
              <a:rPr kumimoji="0" lang="en-US" altLang="en-US" sz="1600" b="1" i="0" u="none" strike="noStrike" cap="none" normalizeH="0" baseline="0" dirty="0">
                <a:ln>
                  <a:noFill/>
                </a:ln>
                <a:solidFill>
                  <a:srgbClr val="000000"/>
                </a:solidFill>
                <a:effectLst/>
                <a:latin typeface="Consolas" panose="020B0609020204030204" pitchFamily="49" charset="0"/>
              </a:rPr>
              <a:t>(name);</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2400" b="1"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00"/>
                </a:solidFill>
                <a:effectLst/>
                <a:latin typeface="Consolas" panose="020B0609020204030204" pitchFamily="49" charset="0"/>
              </a:rPr>
              <a:t>company;</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nsolas" panose="020B0609020204030204" pitchFamily="49" charset="0"/>
              </a:rPr>
              <a:t>  }</a:t>
            </a:r>
            <a:endParaRPr kumimoji="0" lang="en-US" altLang="en-US" sz="36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511835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Spring  Annotations</a:t>
            </a:r>
          </a:p>
        </p:txBody>
      </p:sp>
      <p:sp>
        <p:nvSpPr>
          <p:cNvPr id="3" name="Content Placeholder 2"/>
          <p:cNvSpPr>
            <a:spLocks noGrp="1"/>
          </p:cNvSpPr>
          <p:nvPr>
            <p:ph idx="1"/>
          </p:nvPr>
        </p:nvSpPr>
        <p:spPr/>
        <p:txBody>
          <a:bodyPr/>
          <a:lstStyle/>
          <a:p>
            <a:r>
              <a:rPr lang="en-IN" b="1" dirty="0"/>
              <a:t>@Component</a:t>
            </a:r>
          </a:p>
          <a:p>
            <a:pPr lvl="1"/>
            <a:r>
              <a:rPr lang="en-IN" dirty="0"/>
              <a:t>Annotate your other components (for example REST resource classes) with @Component.</a:t>
            </a:r>
          </a:p>
          <a:p>
            <a:pPr lvl="1"/>
            <a:r>
              <a:rPr lang="en-IN" dirty="0"/>
              <a:t>@Component is a generic stereotype for any Spring-managed component. </a:t>
            </a:r>
          </a:p>
          <a:p>
            <a:pPr lvl="1"/>
            <a:r>
              <a:rPr lang="en-IN" dirty="0"/>
              <a:t>@Repository, @Service, and @Controller are specializations of @Component for more specific use cases, </a:t>
            </a:r>
          </a:p>
          <a:p>
            <a:pPr lvl="1"/>
            <a:r>
              <a:rPr lang="en-IN" dirty="0"/>
              <a:t>for example, in the persistence, service, and presentation layers, respectively.</a:t>
            </a:r>
          </a:p>
        </p:txBody>
      </p:sp>
      <p:sp>
        <p:nvSpPr>
          <p:cNvPr id="4" name="Rectangle 2"/>
          <p:cNvSpPr>
            <a:spLocks noChangeArrowheads="1"/>
          </p:cNvSpPr>
          <p:nvPr/>
        </p:nvSpPr>
        <p:spPr bwMode="auto">
          <a:xfrm>
            <a:off x="588936" y="4443431"/>
            <a:ext cx="6230319"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nsolas" panose="020B0609020204030204" pitchFamily="49" charset="0"/>
              </a:rPr>
              <a:t>@Component</a:t>
            </a:r>
            <a:endParaRPr kumimoji="0" lang="en-US" altLang="en-US" sz="14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public</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class</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00"/>
                </a:solidFill>
                <a:effectLst/>
                <a:latin typeface="Consolas" panose="020B0609020204030204" pitchFamily="49" charset="0"/>
              </a:rPr>
              <a:t>ContactResource</a:t>
            </a:r>
            <a:r>
              <a:rPr kumimoji="0" lang="en-US" altLang="en-US" b="1" i="0" u="none" strike="noStrike" cap="none" normalizeH="0" baseline="0" dirty="0">
                <a:ln>
                  <a:noFill/>
                </a:ln>
                <a:solidFill>
                  <a:srgbClr val="000000"/>
                </a:solidFill>
                <a:effectLst/>
                <a:latin typeface="Consolas" panose="020B0609020204030204" pitchFamily="49" charset="0"/>
              </a:rPr>
              <a:t> {</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a:t>
            </a:r>
            <a:endParaRPr kumimoji="0" lang="en-US" altLang="en-US" sz="4000" b="1" i="0" u="none" strike="noStrike" cap="none" normalizeH="0" baseline="0" dirty="0">
              <a:ln>
                <a:noFill/>
              </a:ln>
              <a:solidFill>
                <a:schemeClr val="tx1"/>
              </a:solidFill>
              <a:effectLst/>
            </a:endParaRPr>
          </a:p>
        </p:txBody>
      </p:sp>
      <p:pic>
        <p:nvPicPr>
          <p:cNvPr id="5124" name="Picture 4" descr="Spring Component Annot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255" y="4418861"/>
            <a:ext cx="3810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0572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JPA  Spring  Annotations</a:t>
            </a:r>
          </a:p>
        </p:txBody>
      </p:sp>
      <p:sp>
        <p:nvSpPr>
          <p:cNvPr id="3" name="Content Placeholder 2"/>
          <p:cNvSpPr>
            <a:spLocks noGrp="1"/>
          </p:cNvSpPr>
          <p:nvPr>
            <p:ph idx="1"/>
          </p:nvPr>
        </p:nvSpPr>
        <p:spPr/>
        <p:txBody>
          <a:bodyPr/>
          <a:lstStyle/>
          <a:p>
            <a:r>
              <a:rPr lang="en-IN" b="1" dirty="0"/>
              <a:t>@</a:t>
            </a:r>
            <a:r>
              <a:rPr lang="en-IN" b="1" dirty="0" err="1"/>
              <a:t>Autowired</a:t>
            </a:r>
            <a:endParaRPr lang="en-IN" b="1" dirty="0"/>
          </a:p>
          <a:p>
            <a:pPr lvl="1"/>
            <a:r>
              <a:rPr lang="en-IN" dirty="0"/>
              <a:t>Let Spring auto-wire other beans into your classes using @</a:t>
            </a:r>
            <a:r>
              <a:rPr lang="en-IN" dirty="0" err="1"/>
              <a:t>Autowired</a:t>
            </a:r>
            <a:r>
              <a:rPr lang="en-IN" dirty="0"/>
              <a:t> annotation.</a:t>
            </a:r>
          </a:p>
          <a:p>
            <a:pPr lvl="1"/>
            <a:r>
              <a:rPr lang="en-IN" dirty="0"/>
              <a:t>@</a:t>
            </a:r>
            <a:r>
              <a:rPr lang="en-IN" dirty="0" err="1"/>
              <a:t>Autowire</a:t>
            </a:r>
            <a:r>
              <a:rPr lang="en-IN" dirty="0"/>
              <a:t> by default is a type driven injection. </a:t>
            </a:r>
          </a:p>
        </p:txBody>
      </p:sp>
      <p:sp>
        <p:nvSpPr>
          <p:cNvPr id="4" name="Rectangle 2"/>
          <p:cNvSpPr>
            <a:spLocks noChangeArrowheads="1"/>
          </p:cNvSpPr>
          <p:nvPr/>
        </p:nvSpPr>
        <p:spPr bwMode="auto">
          <a:xfrm>
            <a:off x="1332855" y="3289253"/>
            <a:ext cx="55207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Consolas" panose="020B0609020204030204" pitchFamily="49" charset="0"/>
              </a:rPr>
              <a:t>@</a:t>
            </a:r>
            <a:r>
              <a:rPr kumimoji="0" lang="en-US" altLang="en-US" sz="2400" b="1" i="0" u="none" strike="noStrike" cap="none" normalizeH="0" baseline="0" dirty="0" err="1">
                <a:ln>
                  <a:noFill/>
                </a:ln>
                <a:solidFill>
                  <a:srgbClr val="FF0000"/>
                </a:solidFill>
                <a:effectLst/>
                <a:latin typeface="Consolas" panose="020B0609020204030204" pitchFamily="49" charset="0"/>
              </a:rPr>
              <a:t>Autowired</a:t>
            </a:r>
            <a:endParaRPr kumimoji="0" lang="en-US" altLang="en-US"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rPr>
              <a:t>private</a:t>
            </a:r>
            <a:r>
              <a:rPr kumimoji="0" lang="en-US" altLang="en-US" sz="3600" b="1"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err="1">
                <a:ln>
                  <a:noFill/>
                </a:ln>
                <a:solidFill>
                  <a:srgbClr val="000000"/>
                </a:solidFill>
                <a:effectLst/>
                <a:latin typeface="Consolas" panose="020B0609020204030204" pitchFamily="49" charset="0"/>
              </a:rPr>
              <a:t>CompanyDAO</a:t>
            </a:r>
            <a:r>
              <a:rPr kumimoji="0" lang="en-US" altLang="en-US" sz="2400" b="1"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err="1">
                <a:ln>
                  <a:noFill/>
                </a:ln>
                <a:solidFill>
                  <a:srgbClr val="000000"/>
                </a:solidFill>
                <a:effectLst/>
                <a:latin typeface="Consolas" panose="020B0609020204030204" pitchFamily="49" charset="0"/>
              </a:rPr>
              <a:t>companyDAO</a:t>
            </a:r>
            <a:r>
              <a:rPr kumimoji="0" lang="en-US" altLang="en-US" sz="2400" b="1" i="0" u="none" strike="noStrike" cap="none" normalizeH="0" baseline="0" dirty="0">
                <a:ln>
                  <a:noFill/>
                </a:ln>
                <a:solidFill>
                  <a:srgbClr val="000000"/>
                </a:solidFill>
                <a:effectLst/>
                <a:latin typeface="Consolas" panose="020B0609020204030204" pitchFamily="49" charset="0"/>
              </a:rPr>
              <a:t>;</a:t>
            </a:r>
            <a:endParaRPr kumimoji="0" lang="en-US" altLang="en-US" sz="48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64623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p:txBody>
          <a:bodyPr/>
          <a:lstStyle/>
          <a:p>
            <a:pPr eaLnBrk="1" hangingPunct="1"/>
            <a:r>
              <a:rPr lang="en-US" altLang="en-US" dirty="0"/>
              <a:t>Summary</a:t>
            </a:r>
          </a:p>
        </p:txBody>
      </p:sp>
      <p:sp>
        <p:nvSpPr>
          <p:cNvPr id="131075" name="Rectangle 3"/>
          <p:cNvSpPr>
            <a:spLocks noGrp="1"/>
          </p:cNvSpPr>
          <p:nvPr>
            <p:ph type="body" idx="1"/>
          </p:nvPr>
        </p:nvSpPr>
        <p:spPr/>
        <p:txBody>
          <a:bodyPr/>
          <a:lstStyle/>
          <a:p>
            <a:r>
              <a:rPr lang="en-US" altLang="en-US" sz="2200" dirty="0"/>
              <a:t>In this  module, we have learnt:</a:t>
            </a:r>
          </a:p>
          <a:p>
            <a:pPr lvl="1" eaLnBrk="1" hangingPunct="1"/>
            <a:r>
              <a:rPr lang="en-US" altLang="en-US" sz="2200" dirty="0"/>
              <a:t>Understanding Spring interaction with database using</a:t>
            </a:r>
          </a:p>
          <a:p>
            <a:pPr lvl="2"/>
            <a:r>
              <a:rPr lang="en-US" altLang="en-US" sz="2200" dirty="0"/>
              <a:t>JDBC</a:t>
            </a:r>
          </a:p>
          <a:p>
            <a:pPr lvl="2"/>
            <a:r>
              <a:rPr lang="en-US" altLang="en-US" sz="2200" dirty="0"/>
              <a:t>ORM (Hibernate)</a:t>
            </a:r>
          </a:p>
          <a:p>
            <a:pPr eaLnBrk="1" hangingPunct="1"/>
            <a:endParaRPr lang="en-US" altLang="en-US" dirty="0"/>
          </a:p>
          <a:p>
            <a:pPr eaLnBrk="1" hangingPunct="1"/>
            <a:endParaRPr lang="en-US" altLang="en-US" dirty="0"/>
          </a:p>
          <a:p>
            <a:pPr eaLnBrk="1" hangingPunct="1">
              <a:buFont typeface="Arial" charset="0"/>
              <a:buNone/>
            </a:pPr>
            <a:endParaRPr lang="en-US" altLang="en-US" dirty="0"/>
          </a:p>
        </p:txBody>
      </p:sp>
    </p:spTree>
    <p:extLst>
      <p:ext uri="{BB962C8B-B14F-4D97-AF65-F5344CB8AC3E}">
        <p14:creationId xmlns:p14="http://schemas.microsoft.com/office/powerpoint/2010/main" val="36562349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pPr eaLnBrk="1" hangingPunct="1"/>
            <a:r>
              <a:rPr lang="en-US" altLang="en-US"/>
              <a:t>References</a:t>
            </a:r>
          </a:p>
        </p:txBody>
      </p:sp>
      <p:sp>
        <p:nvSpPr>
          <p:cNvPr id="158723" name="Rectangle 3"/>
          <p:cNvSpPr>
            <a:spLocks noGrp="1"/>
          </p:cNvSpPr>
          <p:nvPr>
            <p:ph type="body" idx="1"/>
          </p:nvPr>
        </p:nvSpPr>
        <p:spPr>
          <a:xfrm>
            <a:off x="289559" y="1222957"/>
            <a:ext cx="8483379" cy="5055923"/>
          </a:xfrm>
        </p:spPr>
        <p:txBody>
          <a:bodyPr/>
          <a:lstStyle/>
          <a:p>
            <a:pPr eaLnBrk="1" hangingPunct="1"/>
            <a:r>
              <a:rPr lang="en-US" altLang="en-US" dirty="0"/>
              <a:t>http://www.theserverside.com/tt/articles/article.tss?l=SpringFramework</a:t>
            </a:r>
          </a:p>
          <a:p>
            <a:pPr marL="0" indent="0" eaLnBrk="1" hangingPunct="1">
              <a:buNone/>
            </a:pPr>
            <a:endParaRPr lang="en-US" altLang="en-US" dirty="0"/>
          </a:p>
          <a:p>
            <a:pPr eaLnBrk="1" hangingPunct="1"/>
            <a:r>
              <a:rPr lang="en-US" altLang="en-US" dirty="0"/>
              <a:t>http://static.springframework.org/spring/docs/</a:t>
            </a:r>
          </a:p>
          <a:p>
            <a:pPr marL="0" indent="0" eaLnBrk="1" hangingPunct="1">
              <a:buNone/>
            </a:pPr>
            <a:endParaRPr lang="en-US" altLang="en-US" dirty="0"/>
          </a:p>
          <a:p>
            <a:pPr eaLnBrk="1" hangingPunct="1"/>
            <a:r>
              <a:rPr lang="en-US" altLang="en-US" dirty="0"/>
              <a:t>http://www.javabeat.net/articles/71-introduction-to-spring-web-framework-3.html</a:t>
            </a:r>
          </a:p>
          <a:p>
            <a:pPr marL="0" indent="0" eaLnBrk="1" hangingPunct="1">
              <a:buNone/>
            </a:pPr>
            <a:endParaRPr lang="en-US" altLang="en-US" dirty="0"/>
          </a:p>
          <a:p>
            <a:pPr eaLnBrk="1" hangingPunct="1"/>
            <a:r>
              <a:rPr lang="en-US" altLang="en-US" dirty="0"/>
              <a:t>http://www.java2s.com/Code/Java/Hibernate/HibernateSpringHibernateTemplateFind.htm</a:t>
            </a:r>
          </a:p>
          <a:p>
            <a:pPr eaLnBrk="1" hangingPunct="1">
              <a:buFont typeface="Arial" charset="0"/>
              <a:buNone/>
            </a:pPr>
            <a:endParaRPr lang="en-US" altLang="en-US" dirty="0"/>
          </a:p>
          <a:p>
            <a:pPr eaLnBrk="1" hangingPunct="1"/>
            <a:endParaRPr lang="en-US" altLang="en-US" dirty="0"/>
          </a:p>
        </p:txBody>
      </p:sp>
    </p:spTree>
    <p:extLst>
      <p:ext uri="{BB962C8B-B14F-4D97-AF65-F5344CB8AC3E}">
        <p14:creationId xmlns:p14="http://schemas.microsoft.com/office/powerpoint/2010/main" val="38842657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7"/>
          <p:cNvSpPr>
            <a:spLocks noGrp="1"/>
          </p:cNvSpPr>
          <p:nvPr>
            <p:ph type="ctrTitle"/>
          </p:nvPr>
        </p:nvSpPr>
        <p:spPr/>
        <p:txBody>
          <a:bodyPr/>
          <a:lstStyle/>
          <a:p>
            <a:pPr algn="r" eaLnBrk="1" hangingPunct="1"/>
            <a:r>
              <a:rPr lang="en-US" altLang="en-US" b="1" dirty="0">
                <a:solidFill>
                  <a:schemeClr val="tx1"/>
                </a:solidFill>
              </a:rPr>
              <a:t>Thank You</a:t>
            </a:r>
          </a:p>
        </p:txBody>
      </p:sp>
    </p:spTree>
    <p:extLst>
      <p:ext uri="{BB962C8B-B14F-4D97-AF65-F5344CB8AC3E}">
        <p14:creationId xmlns:p14="http://schemas.microsoft.com/office/powerpoint/2010/main" val="251694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a:lstStyle/>
          <a:p>
            <a:pPr eaLnBrk="1" hangingPunct="1"/>
            <a:r>
              <a:rPr lang="en-US" altLang="en-US" dirty="0"/>
              <a:t>MVC Overview</a:t>
            </a:r>
          </a:p>
        </p:txBody>
      </p:sp>
      <p:sp>
        <p:nvSpPr>
          <p:cNvPr id="106499" name="Rectangle 3"/>
          <p:cNvSpPr>
            <a:spLocks noGrp="1"/>
          </p:cNvSpPr>
          <p:nvPr>
            <p:ph type="body" idx="1"/>
          </p:nvPr>
        </p:nvSpPr>
        <p:spPr/>
        <p:txBody>
          <a:bodyPr>
            <a:normAutofit/>
          </a:bodyPr>
          <a:lstStyle/>
          <a:p>
            <a:pPr eaLnBrk="1" hangingPunct="1"/>
            <a:r>
              <a:rPr lang="en-US" altLang="en-US" sz="2200" dirty="0"/>
              <a:t>MVC =&gt;  Model-View-Controller</a:t>
            </a:r>
          </a:p>
          <a:p>
            <a:pPr eaLnBrk="1" hangingPunct="1"/>
            <a:r>
              <a:rPr lang="en-US" altLang="en-US" sz="2200" dirty="0"/>
              <a:t>Pattern helps to clearly separates business, navigation and presentation logic</a:t>
            </a:r>
          </a:p>
          <a:p>
            <a:pPr eaLnBrk="1" hangingPunct="1"/>
            <a:r>
              <a:rPr lang="en-US" altLang="en-US" sz="2200" dirty="0"/>
              <a:t>Proven mechanism for building a thin &amp;  clean web-tier</a:t>
            </a:r>
          </a:p>
          <a:p>
            <a:pPr eaLnBrk="1" hangingPunct="1"/>
            <a:r>
              <a:rPr lang="en-US" altLang="en-US" sz="2200" dirty="0"/>
              <a:t>Three core collaborating components</a:t>
            </a:r>
          </a:p>
          <a:p>
            <a:pPr lvl="1" eaLnBrk="1" hangingPunct="1"/>
            <a:r>
              <a:rPr lang="en-US" altLang="en-US" sz="2000" b="1" dirty="0">
                <a:solidFill>
                  <a:srgbClr val="0000FF"/>
                </a:solidFill>
              </a:rPr>
              <a:t>Controller</a:t>
            </a:r>
          </a:p>
          <a:p>
            <a:pPr lvl="2" eaLnBrk="1" hangingPunct="1"/>
            <a:r>
              <a:rPr lang="en-US" altLang="en-US" sz="2000" dirty="0"/>
              <a:t> Handles navigation logic and interacts with the service tier for business logic</a:t>
            </a:r>
          </a:p>
          <a:p>
            <a:pPr lvl="1" eaLnBrk="1" hangingPunct="1"/>
            <a:r>
              <a:rPr lang="en-US" altLang="en-US" sz="2000" b="1" dirty="0">
                <a:solidFill>
                  <a:srgbClr val="0000FF"/>
                </a:solidFill>
              </a:rPr>
              <a:t>Model</a:t>
            </a:r>
          </a:p>
          <a:p>
            <a:pPr lvl="2" eaLnBrk="1" hangingPunct="1"/>
            <a:r>
              <a:rPr lang="en-US" altLang="en-US" sz="2000" dirty="0"/>
              <a:t> Handles the business logic and data</a:t>
            </a:r>
          </a:p>
          <a:p>
            <a:pPr lvl="1" eaLnBrk="1" hangingPunct="1"/>
            <a:r>
              <a:rPr lang="en-US" altLang="en-US" sz="2000" b="1" dirty="0">
                <a:solidFill>
                  <a:srgbClr val="0000FF"/>
                </a:solidFill>
              </a:rPr>
              <a:t>View</a:t>
            </a:r>
          </a:p>
          <a:p>
            <a:pPr lvl="2" eaLnBrk="1" hangingPunct="1"/>
            <a:r>
              <a:rPr lang="en-US" altLang="en-US" sz="2000" dirty="0"/>
              <a:t> Renders the response to the request</a:t>
            </a:r>
          </a:p>
          <a:p>
            <a:pPr lvl="2" eaLnBrk="1" hangingPunct="1"/>
            <a:r>
              <a:rPr lang="en-US" altLang="en-US" sz="2000" dirty="0"/>
              <a:t> Pulls data from the model</a:t>
            </a:r>
          </a:p>
        </p:txBody>
      </p:sp>
    </p:spTree>
    <p:extLst>
      <p:ext uri="{BB962C8B-B14F-4D97-AF65-F5344CB8AC3E}">
        <p14:creationId xmlns:p14="http://schemas.microsoft.com/office/powerpoint/2010/main" val="286416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MVC Components</a:t>
            </a:r>
          </a:p>
        </p:txBody>
      </p:sp>
      <p:sp>
        <p:nvSpPr>
          <p:cNvPr id="3" name="Content Placeholder 2"/>
          <p:cNvSpPr>
            <a:spLocks noGrp="1"/>
          </p:cNvSpPr>
          <p:nvPr>
            <p:ph idx="1"/>
          </p:nvPr>
        </p:nvSpPr>
        <p:spPr/>
        <p:txBody>
          <a:bodyPr>
            <a:normAutofit lnSpcReduction="10000"/>
          </a:bodyPr>
          <a:lstStyle/>
          <a:p>
            <a:r>
              <a:rPr lang="en-IN" dirty="0"/>
              <a:t>The </a:t>
            </a:r>
            <a:r>
              <a:rPr lang="en-IN" dirty="0">
                <a:solidFill>
                  <a:srgbClr val="C00000"/>
                </a:solidFill>
              </a:rPr>
              <a:t>Model</a:t>
            </a:r>
            <a:r>
              <a:rPr lang="en-IN" dirty="0"/>
              <a:t> encapsulates the application data and in general, they will consist of POJO.</a:t>
            </a:r>
          </a:p>
          <a:p>
            <a:r>
              <a:rPr lang="en-IN" dirty="0"/>
              <a:t>A model contains the data of the application. A data can be a single object or a collection of objects.</a:t>
            </a:r>
          </a:p>
          <a:p>
            <a:endParaRPr lang="en-IN" dirty="0"/>
          </a:p>
          <a:p>
            <a:r>
              <a:rPr lang="en-IN" dirty="0"/>
              <a:t>The</a:t>
            </a:r>
            <a:r>
              <a:rPr lang="en-IN" dirty="0">
                <a:solidFill>
                  <a:srgbClr val="C00000"/>
                </a:solidFill>
              </a:rPr>
              <a:t> View </a:t>
            </a:r>
            <a:r>
              <a:rPr lang="en-IN" dirty="0"/>
              <a:t>is responsible for rendering the model data and in general, it generates HTML output that the client's browser can interpret.</a:t>
            </a:r>
          </a:p>
          <a:p>
            <a:r>
              <a:rPr lang="en-IN" dirty="0"/>
              <a:t> A view represents the provided information in a particular format. Generally, JSP+JSTL is used to create a view page. </a:t>
            </a:r>
          </a:p>
          <a:p>
            <a:r>
              <a:rPr lang="en-IN" dirty="0"/>
              <a:t>Although spring also supports other view technologies such as Apache Velocity, </a:t>
            </a:r>
            <a:r>
              <a:rPr lang="en-IN" dirty="0" err="1"/>
              <a:t>Thymeleaf</a:t>
            </a:r>
            <a:r>
              <a:rPr lang="en-IN" dirty="0"/>
              <a:t> and </a:t>
            </a:r>
            <a:r>
              <a:rPr lang="en-IN" dirty="0" err="1"/>
              <a:t>FreeMarker</a:t>
            </a:r>
            <a:r>
              <a:rPr lang="en-IN" dirty="0"/>
              <a:t>.</a:t>
            </a:r>
          </a:p>
          <a:p>
            <a:endParaRPr lang="en-IN" dirty="0"/>
          </a:p>
          <a:p>
            <a:r>
              <a:rPr lang="en-IN" dirty="0"/>
              <a:t>The </a:t>
            </a:r>
            <a:r>
              <a:rPr lang="en-IN" dirty="0">
                <a:solidFill>
                  <a:srgbClr val="C00000"/>
                </a:solidFill>
              </a:rPr>
              <a:t>Controller</a:t>
            </a:r>
            <a:r>
              <a:rPr lang="en-IN" dirty="0"/>
              <a:t> is responsible for processing User Requests and Building Appropriate Model and passes it to the view for rendering.</a:t>
            </a:r>
          </a:p>
          <a:p>
            <a:r>
              <a:rPr lang="en-IN" dirty="0"/>
              <a:t> A controller contains the business logic of an application. Here, the @Controller annotation is used to mark the class as the controller.</a:t>
            </a:r>
          </a:p>
        </p:txBody>
      </p:sp>
    </p:spTree>
    <p:extLst>
      <p:ext uri="{BB962C8B-B14F-4D97-AF65-F5344CB8AC3E}">
        <p14:creationId xmlns:p14="http://schemas.microsoft.com/office/powerpoint/2010/main" val="424010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pPr eaLnBrk="1" hangingPunct="1"/>
            <a:r>
              <a:rPr lang="en-US" altLang="en-US" dirty="0"/>
              <a:t>Motivation for MVC</a:t>
            </a:r>
          </a:p>
        </p:txBody>
      </p:sp>
      <p:sp>
        <p:nvSpPr>
          <p:cNvPr id="107523" name="Rectangle 3"/>
          <p:cNvSpPr>
            <a:spLocks noGrp="1"/>
          </p:cNvSpPr>
          <p:nvPr>
            <p:ph type="body" idx="1"/>
          </p:nvPr>
        </p:nvSpPr>
        <p:spPr/>
        <p:txBody>
          <a:bodyPr>
            <a:normAutofit/>
          </a:bodyPr>
          <a:lstStyle/>
          <a:p>
            <a:pPr eaLnBrk="1" hangingPunct="1"/>
            <a:r>
              <a:rPr lang="en-US" altLang="en-US" b="1" dirty="0">
                <a:solidFill>
                  <a:srgbClr val="0000FF"/>
                </a:solidFill>
              </a:rPr>
              <a:t>Eases maintenance burden</a:t>
            </a:r>
          </a:p>
          <a:p>
            <a:pPr lvl="1" eaLnBrk="1" hangingPunct="1"/>
            <a:r>
              <a:rPr lang="en-US" altLang="en-US" sz="1800" dirty="0"/>
              <a:t>Changes to business logic are less likely to break the presentation logic</a:t>
            </a:r>
          </a:p>
          <a:p>
            <a:pPr lvl="1" eaLnBrk="1" hangingPunct="1"/>
            <a:r>
              <a:rPr lang="en-US" altLang="en-US" sz="1800" dirty="0"/>
              <a:t>Vice versa</a:t>
            </a:r>
          </a:p>
          <a:p>
            <a:pPr eaLnBrk="1" hangingPunct="1"/>
            <a:r>
              <a:rPr lang="en-US" altLang="en-US" b="1" dirty="0">
                <a:solidFill>
                  <a:srgbClr val="0000FF"/>
                </a:solidFill>
              </a:rPr>
              <a:t>Facilitates multi-disciplined team development</a:t>
            </a:r>
          </a:p>
          <a:p>
            <a:pPr lvl="1" eaLnBrk="1" hangingPunct="1"/>
            <a:r>
              <a:rPr lang="en-US" altLang="en-US" sz="1800" dirty="0"/>
              <a:t>Developers can focus on creating robust business code without having to worry about breaking the UI</a:t>
            </a:r>
          </a:p>
          <a:p>
            <a:pPr lvl="1" eaLnBrk="1" hangingPunct="1"/>
            <a:r>
              <a:rPr lang="en-US" altLang="en-US" sz="1800" dirty="0"/>
              <a:t>Designers can focus on building usable and engaging UIs without worrying about Java</a:t>
            </a:r>
          </a:p>
          <a:p>
            <a:pPr eaLnBrk="1" hangingPunct="1"/>
            <a:r>
              <a:rPr lang="en-US" altLang="en-US" b="1" dirty="0">
                <a:solidFill>
                  <a:srgbClr val="0000FF"/>
                </a:solidFill>
              </a:rPr>
              <a:t>Use the best tool for the job</a:t>
            </a:r>
          </a:p>
          <a:p>
            <a:pPr lvl="1" eaLnBrk="1" hangingPunct="1"/>
            <a:r>
              <a:rPr lang="en-US" altLang="en-US" sz="1800" dirty="0"/>
              <a:t>Java is especially suited to creating business logic code</a:t>
            </a:r>
          </a:p>
          <a:p>
            <a:pPr lvl="1" eaLnBrk="1" hangingPunct="1"/>
            <a:r>
              <a:rPr lang="en-US" altLang="en-US" sz="1800" dirty="0"/>
              <a:t>Markup languages are more suited to creating HTML layouts</a:t>
            </a:r>
          </a:p>
          <a:p>
            <a:pPr eaLnBrk="1" hangingPunct="1"/>
            <a:r>
              <a:rPr lang="en-US" altLang="en-US" b="1" dirty="0">
                <a:solidFill>
                  <a:srgbClr val="0000FF"/>
                </a:solidFill>
              </a:rPr>
              <a:t>Ease testability</a:t>
            </a:r>
          </a:p>
          <a:p>
            <a:pPr lvl="1" eaLnBrk="1" hangingPunct="1"/>
            <a:r>
              <a:rPr lang="en-US" altLang="en-US" sz="1800" dirty="0"/>
              <a:t>Business and navigation logic are separated from presentation logic meaning they can be tested separately</a:t>
            </a:r>
          </a:p>
          <a:p>
            <a:pPr lvl="1" eaLnBrk="1" hangingPunct="1"/>
            <a:r>
              <a:rPr lang="en-US" altLang="en-US" sz="1800" dirty="0"/>
              <a:t>Practically: you can test more code outside the servlet container</a:t>
            </a:r>
          </a:p>
        </p:txBody>
      </p:sp>
    </p:spTree>
    <p:extLst>
      <p:ext uri="{BB962C8B-B14F-4D97-AF65-F5344CB8AC3E}">
        <p14:creationId xmlns:p14="http://schemas.microsoft.com/office/powerpoint/2010/main" val="278680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a:lstStyle/>
          <a:p>
            <a:pPr eaLnBrk="1" hangingPunct="1"/>
            <a:r>
              <a:rPr lang="en-US" altLang="en-US" dirty="0"/>
              <a:t>MVC in Spring</a:t>
            </a:r>
          </a:p>
        </p:txBody>
      </p:sp>
      <p:sp>
        <p:nvSpPr>
          <p:cNvPr id="108547" name="Rectangle 3"/>
          <p:cNvSpPr>
            <a:spLocks noGrp="1"/>
          </p:cNvSpPr>
          <p:nvPr>
            <p:ph type="body" idx="1"/>
          </p:nvPr>
        </p:nvSpPr>
        <p:spPr/>
        <p:txBody>
          <a:bodyPr/>
          <a:lstStyle/>
          <a:p>
            <a:pPr eaLnBrk="1" hangingPunct="1"/>
            <a:r>
              <a:rPr lang="en-US" altLang="en-US" dirty="0"/>
              <a:t>A single </a:t>
            </a:r>
            <a:r>
              <a:rPr lang="en-US" altLang="en-US" b="1" dirty="0">
                <a:solidFill>
                  <a:srgbClr val="0000FF"/>
                </a:solidFill>
              </a:rPr>
              <a:t>Front Controller </a:t>
            </a:r>
            <a:r>
              <a:rPr lang="en-US" altLang="en-US" dirty="0"/>
              <a:t>servlet that dispatches requests to individual Controllers</a:t>
            </a:r>
          </a:p>
          <a:p>
            <a:pPr lvl="1" eaLnBrk="1" hangingPunct="1"/>
            <a:r>
              <a:rPr lang="en-US" altLang="en-US" sz="1800" dirty="0"/>
              <a:t>Proven pattern shown in Struts and Core J2EE Patterns</a:t>
            </a:r>
          </a:p>
          <a:p>
            <a:r>
              <a:rPr lang="en-IN" altLang="en-US" sz="1800" dirty="0"/>
              <a:t>Front Controller - In Spring Web MVC, the </a:t>
            </a:r>
            <a:r>
              <a:rPr lang="en-IN" altLang="en-US" sz="1800" dirty="0" err="1"/>
              <a:t>DispatcherServlet</a:t>
            </a:r>
            <a:r>
              <a:rPr lang="en-IN" altLang="en-US" sz="1800" dirty="0"/>
              <a:t> class works as the front controller. It is responsible to manage the flow of the Spring MVC application.</a:t>
            </a:r>
            <a:endParaRPr lang="en-US" altLang="en-US" sz="1800" dirty="0"/>
          </a:p>
          <a:p>
            <a:pPr eaLnBrk="1" hangingPunct="1"/>
            <a:endParaRPr lang="en-US" altLang="en-US" dirty="0"/>
          </a:p>
          <a:p>
            <a:pPr eaLnBrk="1" hangingPunct="1"/>
            <a:r>
              <a:rPr lang="en-US" altLang="en-US" dirty="0"/>
              <a:t>Request routing is completely controlled by the Front Controller</a:t>
            </a:r>
          </a:p>
          <a:p>
            <a:pPr lvl="1" eaLnBrk="1" hangingPunct="1"/>
            <a:r>
              <a:rPr lang="en-US" altLang="en-US" sz="1800" dirty="0"/>
              <a:t>Individual Controllers can be used to handle many different URLs</a:t>
            </a:r>
          </a:p>
          <a:p>
            <a:pPr eaLnBrk="1" hangingPunct="1"/>
            <a:endParaRPr lang="en-US" altLang="en-US" dirty="0"/>
          </a:p>
          <a:p>
            <a:pPr eaLnBrk="1" hangingPunct="1"/>
            <a:r>
              <a:rPr lang="en-US" altLang="en-US" b="1" dirty="0"/>
              <a:t>Controllers</a:t>
            </a:r>
            <a:r>
              <a:rPr lang="en-US" altLang="en-US" dirty="0"/>
              <a:t> are Classes of Java</a:t>
            </a:r>
          </a:p>
          <a:p>
            <a:pPr eaLnBrk="1" hangingPunct="1"/>
            <a:endParaRPr lang="en-US" altLang="en-US" dirty="0"/>
          </a:p>
          <a:p>
            <a:pPr eaLnBrk="1" hangingPunct="1"/>
            <a:r>
              <a:rPr lang="en-US" altLang="en-US" dirty="0"/>
              <a:t>Controllers are managed exactly like any other bean in the Spring </a:t>
            </a:r>
            <a:r>
              <a:rPr lang="en-US" altLang="en-US" dirty="0" err="1"/>
              <a:t>ApplicationContext</a:t>
            </a:r>
            <a:endParaRPr lang="en-US" altLang="en-US" dirty="0"/>
          </a:p>
          <a:p>
            <a:pPr eaLnBrk="1" hangingPunct="1"/>
            <a:endParaRPr lang="en-US" altLang="en-US" dirty="0"/>
          </a:p>
        </p:txBody>
      </p:sp>
    </p:spTree>
    <p:extLst>
      <p:ext uri="{BB962C8B-B14F-4D97-AF65-F5344CB8AC3E}">
        <p14:creationId xmlns:p14="http://schemas.microsoft.com/office/powerpoint/2010/main" val="345889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err="1"/>
              <a:t>DispatcherServlet</a:t>
            </a:r>
            <a:endParaRPr lang="en-IN" dirty="0"/>
          </a:p>
        </p:txBody>
      </p:sp>
      <p:sp>
        <p:nvSpPr>
          <p:cNvPr id="3" name="Content Placeholder 2"/>
          <p:cNvSpPr>
            <a:spLocks noGrp="1"/>
          </p:cNvSpPr>
          <p:nvPr>
            <p:ph idx="1"/>
          </p:nvPr>
        </p:nvSpPr>
        <p:spPr>
          <a:xfrm>
            <a:off x="289560" y="1222958"/>
            <a:ext cx="8229600" cy="1712748"/>
          </a:xfrm>
        </p:spPr>
        <p:txBody>
          <a:bodyPr/>
          <a:lstStyle/>
          <a:p>
            <a:r>
              <a:rPr lang="en-IN" dirty="0"/>
              <a:t>The Spring Web model-view-controller (MVC) framework is designed around a </a:t>
            </a:r>
            <a:r>
              <a:rPr lang="en-IN" dirty="0" err="1"/>
              <a:t>DispatcherServlet</a:t>
            </a:r>
            <a:r>
              <a:rPr lang="en-IN" dirty="0"/>
              <a:t> that handles all the HTTP requests and responses. </a:t>
            </a:r>
          </a:p>
          <a:p>
            <a:r>
              <a:rPr lang="en-IN" dirty="0"/>
              <a:t>The request processing workflow of the Spring Web MVC </a:t>
            </a:r>
            <a:r>
              <a:rPr lang="en-IN" dirty="0" err="1"/>
              <a:t>DispatcherServlet</a:t>
            </a:r>
            <a:r>
              <a:rPr lang="en-IN" dirty="0"/>
              <a:t> is illustrated in the following diagram −</a:t>
            </a:r>
          </a:p>
        </p:txBody>
      </p:sp>
      <p:pic>
        <p:nvPicPr>
          <p:cNvPr id="4" name="Picture 3"/>
          <p:cNvPicPr>
            <a:picLocks noChangeAspect="1"/>
          </p:cNvPicPr>
          <p:nvPr/>
        </p:nvPicPr>
        <p:blipFill>
          <a:blip r:embed="rId2"/>
          <a:stretch>
            <a:fillRect/>
          </a:stretch>
        </p:blipFill>
        <p:spPr>
          <a:xfrm>
            <a:off x="1082842" y="2935706"/>
            <a:ext cx="6581274" cy="3152775"/>
          </a:xfrm>
          <a:prstGeom prst="rect">
            <a:avLst/>
          </a:prstGeom>
        </p:spPr>
      </p:pic>
    </p:spTree>
    <p:extLst>
      <p:ext uri="{BB962C8B-B14F-4D97-AF65-F5344CB8AC3E}">
        <p14:creationId xmlns:p14="http://schemas.microsoft.com/office/powerpoint/2010/main" val="41715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HTTP </a:t>
            </a:r>
            <a:r>
              <a:rPr lang="en-IN" dirty="0" err="1"/>
              <a:t>DispatcherServlet</a:t>
            </a:r>
            <a:r>
              <a:rPr lang="en-IN" dirty="0"/>
              <a:t> Events</a:t>
            </a:r>
          </a:p>
        </p:txBody>
      </p:sp>
      <p:sp>
        <p:nvSpPr>
          <p:cNvPr id="3" name="Content Placeholder 2"/>
          <p:cNvSpPr>
            <a:spLocks noGrp="1"/>
          </p:cNvSpPr>
          <p:nvPr>
            <p:ph idx="1"/>
          </p:nvPr>
        </p:nvSpPr>
        <p:spPr>
          <a:xfrm>
            <a:off x="313624" y="982325"/>
            <a:ext cx="8229600" cy="5055923"/>
          </a:xfrm>
        </p:spPr>
        <p:txBody>
          <a:bodyPr>
            <a:normAutofit lnSpcReduction="10000"/>
          </a:bodyPr>
          <a:lstStyle/>
          <a:p>
            <a:r>
              <a:rPr lang="en-IN" dirty="0"/>
              <a:t>After receiving an HTTP request, </a:t>
            </a:r>
            <a:r>
              <a:rPr lang="en-IN" dirty="0" err="1"/>
              <a:t>DispatcherServlet</a:t>
            </a:r>
            <a:r>
              <a:rPr lang="en-IN" dirty="0"/>
              <a:t> consults the </a:t>
            </a:r>
            <a:r>
              <a:rPr lang="en-IN" dirty="0" err="1">
                <a:solidFill>
                  <a:srgbClr val="C00000"/>
                </a:solidFill>
              </a:rPr>
              <a:t>HandlerMapping</a:t>
            </a:r>
            <a:r>
              <a:rPr lang="en-IN" dirty="0"/>
              <a:t> to call the appropriate Controller.</a:t>
            </a:r>
          </a:p>
          <a:p>
            <a:endParaRPr lang="en-IN" dirty="0"/>
          </a:p>
          <a:p>
            <a:r>
              <a:rPr lang="en-IN" dirty="0"/>
              <a:t>The </a:t>
            </a:r>
            <a:r>
              <a:rPr lang="en-IN" dirty="0">
                <a:solidFill>
                  <a:srgbClr val="C00000"/>
                </a:solidFill>
              </a:rPr>
              <a:t>Controller</a:t>
            </a:r>
            <a:r>
              <a:rPr lang="en-IN" dirty="0"/>
              <a:t> takes the request and calls the appropriate </a:t>
            </a:r>
            <a:r>
              <a:rPr lang="en-IN" dirty="0">
                <a:solidFill>
                  <a:srgbClr val="C00000"/>
                </a:solidFill>
              </a:rPr>
              <a:t>service</a:t>
            </a:r>
            <a:r>
              <a:rPr lang="en-IN" dirty="0"/>
              <a:t> methods based on used GET or POST method. The service method will set model data based on defined business logic and returns view name to the </a:t>
            </a:r>
            <a:r>
              <a:rPr lang="en-IN" dirty="0" err="1"/>
              <a:t>DispatcherServlet</a:t>
            </a:r>
            <a:r>
              <a:rPr lang="en-IN" dirty="0"/>
              <a:t>.</a:t>
            </a:r>
          </a:p>
          <a:p>
            <a:endParaRPr lang="en-IN" dirty="0"/>
          </a:p>
          <a:p>
            <a:r>
              <a:rPr lang="en-IN" dirty="0"/>
              <a:t>The </a:t>
            </a:r>
            <a:r>
              <a:rPr lang="en-IN" dirty="0" err="1"/>
              <a:t>DispatcherServlet</a:t>
            </a:r>
            <a:r>
              <a:rPr lang="en-IN" dirty="0"/>
              <a:t> will take help from </a:t>
            </a:r>
            <a:r>
              <a:rPr lang="en-IN" dirty="0" err="1">
                <a:solidFill>
                  <a:srgbClr val="C00000"/>
                </a:solidFill>
              </a:rPr>
              <a:t>ViewResolver</a:t>
            </a:r>
            <a:r>
              <a:rPr lang="en-IN" dirty="0"/>
              <a:t> to pickup the defined view for the request.</a:t>
            </a:r>
          </a:p>
          <a:p>
            <a:endParaRPr lang="en-IN" dirty="0"/>
          </a:p>
          <a:p>
            <a:r>
              <a:rPr lang="en-IN" dirty="0"/>
              <a:t>Once view is finalized, The </a:t>
            </a:r>
            <a:r>
              <a:rPr lang="en-IN" dirty="0" err="1"/>
              <a:t>DispatcherServlet</a:t>
            </a:r>
            <a:r>
              <a:rPr lang="en-IN" dirty="0"/>
              <a:t> passes the </a:t>
            </a:r>
            <a:r>
              <a:rPr lang="en-IN" dirty="0">
                <a:solidFill>
                  <a:srgbClr val="C00000"/>
                </a:solidFill>
              </a:rPr>
              <a:t>model</a:t>
            </a:r>
            <a:r>
              <a:rPr lang="en-IN" dirty="0"/>
              <a:t> data to the view which is finally rendered on the browser.</a:t>
            </a:r>
          </a:p>
          <a:p>
            <a:r>
              <a:rPr lang="en-IN" sz="1800" dirty="0">
                <a:solidFill>
                  <a:srgbClr val="C00000"/>
                </a:solidFill>
              </a:rPr>
              <a:t>All above components are parts of </a:t>
            </a:r>
            <a:r>
              <a:rPr lang="en-IN" sz="1800" i="1" dirty="0" err="1">
                <a:solidFill>
                  <a:srgbClr val="C00000"/>
                </a:solidFill>
              </a:rPr>
              <a:t>WebApplicationContext</a:t>
            </a:r>
            <a:r>
              <a:rPr lang="en-IN" sz="1800" dirty="0">
                <a:solidFill>
                  <a:srgbClr val="C00000"/>
                </a:solidFill>
              </a:rPr>
              <a:t>  which is an extension of the </a:t>
            </a:r>
            <a:r>
              <a:rPr lang="en-IN" sz="1800" dirty="0" err="1">
                <a:solidFill>
                  <a:srgbClr val="C00000"/>
                </a:solidFill>
              </a:rPr>
              <a:t>plain</a:t>
            </a:r>
            <a:r>
              <a:rPr lang="en-IN" sz="1800" i="1" dirty="0" err="1">
                <a:solidFill>
                  <a:srgbClr val="C00000"/>
                </a:solidFill>
              </a:rPr>
              <a:t>ApplicationContext</a:t>
            </a:r>
            <a:r>
              <a:rPr lang="en-IN" sz="1800" dirty="0">
                <a:solidFill>
                  <a:srgbClr val="C00000"/>
                </a:solidFill>
              </a:rPr>
              <a:t> with some extra features necessary for web applications.</a:t>
            </a:r>
          </a:p>
        </p:txBody>
      </p:sp>
    </p:spTree>
    <p:extLst>
      <p:ext uri="{BB962C8B-B14F-4D97-AF65-F5344CB8AC3E}">
        <p14:creationId xmlns:p14="http://schemas.microsoft.com/office/powerpoint/2010/main" val="423809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pPr eaLnBrk="1" hangingPunct="1"/>
            <a:r>
              <a:rPr lang="en-US" altLang="en-US" dirty="0"/>
              <a:t>Core Components of Spring MVC</a:t>
            </a:r>
          </a:p>
        </p:txBody>
      </p:sp>
      <p:sp>
        <p:nvSpPr>
          <p:cNvPr id="109571" name="Rectangle 3"/>
          <p:cNvSpPr>
            <a:spLocks noGrp="1"/>
          </p:cNvSpPr>
          <p:nvPr>
            <p:ph type="body" idx="1"/>
          </p:nvPr>
        </p:nvSpPr>
        <p:spPr/>
        <p:txBody>
          <a:bodyPr/>
          <a:lstStyle/>
          <a:p>
            <a:pPr eaLnBrk="1" hangingPunct="1"/>
            <a:r>
              <a:rPr lang="en-US" altLang="en-US" b="1" dirty="0" err="1">
                <a:solidFill>
                  <a:srgbClr val="0000FF"/>
                </a:solidFill>
              </a:rPr>
              <a:t>DispatcherServlet</a:t>
            </a:r>
            <a:endParaRPr lang="en-US" altLang="en-US" b="1" dirty="0">
              <a:solidFill>
                <a:srgbClr val="0000FF"/>
              </a:solidFill>
            </a:endParaRPr>
          </a:p>
          <a:p>
            <a:pPr lvl="1" eaLnBrk="1" hangingPunct="1"/>
            <a:r>
              <a:rPr lang="en-US" altLang="en-US" sz="1800" dirty="0"/>
              <a:t>Spring’s Front Controller implementation</a:t>
            </a:r>
          </a:p>
          <a:p>
            <a:pPr eaLnBrk="1" hangingPunct="1"/>
            <a:endParaRPr lang="en-US" altLang="en-US" dirty="0"/>
          </a:p>
          <a:p>
            <a:pPr eaLnBrk="1" hangingPunct="1"/>
            <a:r>
              <a:rPr lang="en-US" altLang="en-US" b="1" dirty="0">
                <a:solidFill>
                  <a:srgbClr val="0000FF"/>
                </a:solidFill>
              </a:rPr>
              <a:t>Controller</a:t>
            </a:r>
          </a:p>
          <a:p>
            <a:pPr lvl="1" eaLnBrk="1" hangingPunct="1"/>
            <a:r>
              <a:rPr lang="en-US" altLang="en-US" sz="1800" dirty="0"/>
              <a:t>User created component for handling requests</a:t>
            </a:r>
          </a:p>
          <a:p>
            <a:pPr lvl="1" eaLnBrk="1" hangingPunct="1"/>
            <a:r>
              <a:rPr lang="en-US" altLang="en-US" sz="1800" dirty="0"/>
              <a:t>Encapsulates navigation logic</a:t>
            </a:r>
          </a:p>
          <a:p>
            <a:pPr lvl="1" eaLnBrk="1" hangingPunct="1"/>
            <a:r>
              <a:rPr lang="en-US" altLang="en-US" sz="1800" dirty="0"/>
              <a:t>Delegates to the service objects for business logic</a:t>
            </a:r>
          </a:p>
          <a:p>
            <a:pPr lvl="1" eaLnBrk="1" hangingPunct="1"/>
            <a:r>
              <a:rPr lang="en-US" altLang="en-US" sz="1800" dirty="0"/>
              <a:t>The default handler is a very simple </a:t>
            </a:r>
            <a:r>
              <a:rPr lang="en-US" altLang="en-US" sz="1800" b="1" dirty="0">
                <a:solidFill>
                  <a:srgbClr val="C00000"/>
                </a:solidFill>
              </a:rPr>
              <a:t>Controller</a:t>
            </a:r>
            <a:r>
              <a:rPr lang="en-US" altLang="en-US" sz="1800" dirty="0"/>
              <a:t> interface with method:</a:t>
            </a:r>
          </a:p>
          <a:p>
            <a:pPr lvl="2" eaLnBrk="1" hangingPunct="1">
              <a:buFont typeface="Arial" charset="0"/>
              <a:buNone/>
            </a:pPr>
            <a:r>
              <a:rPr lang="en-US" altLang="en-US" dirty="0"/>
              <a:t> </a:t>
            </a:r>
            <a:r>
              <a:rPr lang="en-US" altLang="en-US" dirty="0" err="1"/>
              <a:t>ModelAndView</a:t>
            </a:r>
            <a:r>
              <a:rPr lang="en-US" altLang="en-US" dirty="0"/>
              <a:t> </a:t>
            </a:r>
            <a:r>
              <a:rPr lang="en-US" altLang="en-US" b="1" dirty="0" err="1">
                <a:solidFill>
                  <a:srgbClr val="C00000"/>
                </a:solidFill>
              </a:rPr>
              <a:t>handleRequest</a:t>
            </a:r>
            <a:r>
              <a:rPr lang="en-US" altLang="en-US" dirty="0"/>
              <a:t>(request, response). </a:t>
            </a:r>
          </a:p>
          <a:p>
            <a:pPr eaLnBrk="1" hangingPunct="1">
              <a:buFont typeface="Arial" charset="0"/>
              <a:buNone/>
            </a:pPr>
            <a:endParaRPr lang="en-US" altLang="en-US" dirty="0">
              <a:solidFill>
                <a:srgbClr val="0000FF"/>
              </a:solidFill>
            </a:endParaRPr>
          </a:p>
          <a:p>
            <a:pPr eaLnBrk="1" hangingPunct="1"/>
            <a:r>
              <a:rPr lang="en-US" altLang="en-US" b="1" dirty="0">
                <a:solidFill>
                  <a:srgbClr val="0000FF"/>
                </a:solidFill>
              </a:rPr>
              <a:t>View</a:t>
            </a:r>
          </a:p>
          <a:p>
            <a:pPr lvl="1" eaLnBrk="1" hangingPunct="1"/>
            <a:r>
              <a:rPr lang="en-US" altLang="en-US" sz="1800" dirty="0"/>
              <a:t>Responsible for rendering output</a:t>
            </a:r>
          </a:p>
        </p:txBody>
      </p:sp>
    </p:spTree>
    <p:extLst>
      <p:ext uri="{BB962C8B-B14F-4D97-AF65-F5344CB8AC3E}">
        <p14:creationId xmlns:p14="http://schemas.microsoft.com/office/powerpoint/2010/main" val="3289500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82880" y="233764"/>
            <a:ext cx="8811830" cy="523220"/>
          </a:xfrm>
        </p:spPr>
        <p:txBody>
          <a:bodyPr/>
          <a:lstStyle/>
          <a:p>
            <a:pPr eaLnBrk="1" hangingPunct="1"/>
            <a:r>
              <a:rPr lang="en-US" altLang="en-US" sz="2800" dirty="0"/>
              <a:t>Core Components of Spring MVC (Contd.).</a:t>
            </a:r>
          </a:p>
        </p:txBody>
      </p:sp>
      <p:sp>
        <p:nvSpPr>
          <p:cNvPr id="110595" name="Rectangle 3"/>
          <p:cNvSpPr>
            <a:spLocks noGrp="1"/>
          </p:cNvSpPr>
          <p:nvPr>
            <p:ph type="body" idx="1"/>
          </p:nvPr>
        </p:nvSpPr>
        <p:spPr/>
        <p:txBody>
          <a:bodyPr>
            <a:normAutofit/>
          </a:bodyPr>
          <a:lstStyle/>
          <a:p>
            <a:pPr eaLnBrk="1" hangingPunct="1"/>
            <a:r>
              <a:rPr lang="en-US" altLang="en-US" b="1" dirty="0" err="1">
                <a:solidFill>
                  <a:srgbClr val="0000FF"/>
                </a:solidFill>
              </a:rPr>
              <a:t>ModelAndView</a:t>
            </a:r>
            <a:endParaRPr lang="en-US" altLang="en-US" b="1" dirty="0">
              <a:solidFill>
                <a:srgbClr val="0000FF"/>
              </a:solidFill>
            </a:endParaRPr>
          </a:p>
          <a:p>
            <a:pPr lvl="1" eaLnBrk="1" hangingPunct="1"/>
            <a:r>
              <a:rPr lang="en-US" altLang="en-US" sz="1800" dirty="0"/>
              <a:t>Created by the Controller</a:t>
            </a:r>
          </a:p>
          <a:p>
            <a:pPr lvl="1" eaLnBrk="1" hangingPunct="1"/>
            <a:r>
              <a:rPr lang="en-US" altLang="en-US" sz="1800" dirty="0"/>
              <a:t>Stores the Model data</a:t>
            </a:r>
          </a:p>
          <a:p>
            <a:pPr lvl="1" eaLnBrk="1" hangingPunct="1"/>
            <a:r>
              <a:rPr lang="en-US" altLang="en-US" sz="1800" dirty="0"/>
              <a:t>Associates a View to the request (usually a logical view names)</a:t>
            </a:r>
          </a:p>
          <a:p>
            <a:pPr lvl="1" eaLnBrk="1" hangingPunct="1"/>
            <a:r>
              <a:rPr lang="en-US" altLang="en-US" sz="1800" dirty="0"/>
              <a:t>The </a:t>
            </a:r>
            <a:r>
              <a:rPr lang="en-US" altLang="en-US" sz="1800" dirty="0" err="1"/>
              <a:t>ModelAndView</a:t>
            </a:r>
            <a:r>
              <a:rPr lang="en-US" altLang="en-US" sz="1800" dirty="0"/>
              <a:t> class is simply a container by which the model may be transported to and exposed by the view. </a:t>
            </a:r>
          </a:p>
          <a:p>
            <a:pPr lvl="2" eaLnBrk="1" hangingPunct="1">
              <a:buFont typeface="Arial" charset="0"/>
              <a:buNone/>
            </a:pPr>
            <a:endParaRPr lang="en-US" altLang="en-US" dirty="0"/>
          </a:p>
          <a:p>
            <a:pPr eaLnBrk="1" hangingPunct="1"/>
            <a:r>
              <a:rPr lang="en-US" altLang="en-US" b="1" dirty="0" err="1">
                <a:solidFill>
                  <a:srgbClr val="0000FF"/>
                </a:solidFill>
              </a:rPr>
              <a:t>ViewResolver</a:t>
            </a:r>
            <a:endParaRPr lang="en-US" altLang="en-US" b="1" dirty="0">
              <a:solidFill>
                <a:srgbClr val="0000FF"/>
              </a:solidFill>
            </a:endParaRPr>
          </a:p>
          <a:p>
            <a:pPr lvl="1" eaLnBrk="1" hangingPunct="1"/>
            <a:r>
              <a:rPr lang="en-US" altLang="en-US" sz="1800" dirty="0"/>
              <a:t>Used to map logical View names to actual View implementations</a:t>
            </a:r>
          </a:p>
          <a:p>
            <a:pPr eaLnBrk="1" hangingPunct="1"/>
            <a:endParaRPr lang="en-US" altLang="en-US" dirty="0"/>
          </a:p>
          <a:p>
            <a:pPr eaLnBrk="1" hangingPunct="1"/>
            <a:r>
              <a:rPr lang="en-US" altLang="en-US" b="1" dirty="0" err="1">
                <a:solidFill>
                  <a:srgbClr val="0000FF"/>
                </a:solidFill>
              </a:rPr>
              <a:t>HandlerMapping</a:t>
            </a:r>
            <a:endParaRPr lang="en-US" altLang="en-US" b="1" dirty="0">
              <a:solidFill>
                <a:srgbClr val="0000FF"/>
              </a:solidFill>
            </a:endParaRPr>
          </a:p>
          <a:p>
            <a:pPr lvl="1" eaLnBrk="1" hangingPunct="1"/>
            <a:r>
              <a:rPr lang="en-US" altLang="en-US" sz="1800" dirty="0"/>
              <a:t>Strategy interface used by </a:t>
            </a:r>
            <a:r>
              <a:rPr lang="en-US" altLang="en-US" sz="1800" dirty="0" err="1"/>
              <a:t>DispatcherServlet</a:t>
            </a:r>
            <a:endParaRPr lang="en-US" altLang="en-US" sz="1800" dirty="0"/>
          </a:p>
          <a:p>
            <a:pPr lvl="1" eaLnBrk="1" hangingPunct="1"/>
            <a:r>
              <a:rPr lang="en-US" altLang="en-US" sz="1800" dirty="0"/>
              <a:t>for mapping incoming requests to individual Controllers</a:t>
            </a:r>
          </a:p>
        </p:txBody>
      </p:sp>
    </p:spTree>
    <p:extLst>
      <p:ext uri="{BB962C8B-B14F-4D97-AF65-F5344CB8AC3E}">
        <p14:creationId xmlns:p14="http://schemas.microsoft.com/office/powerpoint/2010/main" val="29722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pPr eaLnBrk="1" hangingPunct="1"/>
            <a:r>
              <a:rPr lang="en-US" altLang="en-US" dirty="0"/>
              <a:t>Work Flow in Spring MVC (High Level)</a:t>
            </a:r>
          </a:p>
        </p:txBody>
      </p:sp>
      <p:sp>
        <p:nvSpPr>
          <p:cNvPr id="111619" name="Rectangle 3"/>
          <p:cNvSpPr>
            <a:spLocks noGrp="1"/>
          </p:cNvSpPr>
          <p:nvPr>
            <p:ph type="body" idx="1"/>
          </p:nvPr>
        </p:nvSpPr>
        <p:spPr/>
        <p:txBody>
          <a:bodyPr/>
          <a:lstStyle/>
          <a:p>
            <a:pPr eaLnBrk="1" hangingPunct="1"/>
            <a:endParaRPr lang="en-US" altLang="en-US"/>
          </a:p>
        </p:txBody>
      </p:sp>
      <p:pic>
        <p:nvPicPr>
          <p:cNvPr id="111620" name="Picture 4" descr="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1400"/>
            <a:ext cx="80010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00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121920" y="145522"/>
            <a:ext cx="8528231" cy="554400"/>
          </a:xfrm>
        </p:spPr>
        <p:txBody>
          <a:bodyPr/>
          <a:lstStyle/>
          <a:p>
            <a:r>
              <a:rPr lang="en-IN" dirty="0"/>
              <a:t>Agenda</a:t>
            </a:r>
          </a:p>
        </p:txBody>
      </p:sp>
      <p:sp>
        <p:nvSpPr>
          <p:cNvPr id="16" name="Text Placeholder 14"/>
          <p:cNvSpPr>
            <a:spLocks noGrp="1"/>
          </p:cNvSpPr>
          <p:nvPr>
            <p:ph type="body" sz="quarter" idx="11"/>
          </p:nvPr>
        </p:nvSpPr>
        <p:spPr>
          <a:xfrm>
            <a:off x="1008201" y="1807631"/>
            <a:ext cx="7010400" cy="652462"/>
          </a:xfrm>
        </p:spPr>
        <p:txBody>
          <a:bodyPr/>
          <a:lstStyle/>
          <a:p>
            <a:r>
              <a:rPr lang="en-US" dirty="0">
                <a:solidFill>
                  <a:schemeClr val="tx1"/>
                </a:solidFill>
                <a:latin typeface="+mj-lt"/>
              </a:rPr>
              <a:t>Spring</a:t>
            </a:r>
            <a:r>
              <a:rPr lang="en-US">
                <a:solidFill>
                  <a:schemeClr val="tx1"/>
                </a:solidFill>
                <a:latin typeface="+mj-lt"/>
              </a:rPr>
              <a:t> MVC -Web</a:t>
            </a:r>
            <a:endParaRPr lang="en-US" dirty="0">
              <a:solidFill>
                <a:schemeClr val="tx1"/>
              </a:solidFill>
              <a:latin typeface="+mj-lt"/>
            </a:endParaRPr>
          </a:p>
          <a:p>
            <a:endParaRPr lang="en-IN" dirty="0">
              <a:latin typeface="+mj-lt"/>
            </a:endParaRPr>
          </a:p>
        </p:txBody>
      </p:sp>
      <p:sp>
        <p:nvSpPr>
          <p:cNvPr id="17" name="Rectangle 16"/>
          <p:cNvSpPr/>
          <p:nvPr/>
        </p:nvSpPr>
        <p:spPr>
          <a:xfrm>
            <a:off x="461695" y="1687231"/>
            <a:ext cx="317512" cy="8254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mj-lt"/>
              </a:rPr>
              <a:t>1</a:t>
            </a:r>
          </a:p>
        </p:txBody>
      </p:sp>
      <p:sp>
        <p:nvSpPr>
          <p:cNvPr id="18" name="Text Placeholder 14"/>
          <p:cNvSpPr>
            <a:spLocks noGrp="1"/>
          </p:cNvSpPr>
          <p:nvPr>
            <p:ph type="body" sz="quarter" idx="11"/>
          </p:nvPr>
        </p:nvSpPr>
        <p:spPr>
          <a:xfrm>
            <a:off x="1023441" y="2767751"/>
            <a:ext cx="7010400" cy="652462"/>
          </a:xfrm>
        </p:spPr>
        <p:txBody>
          <a:bodyPr/>
          <a:lstStyle/>
          <a:p>
            <a:r>
              <a:rPr lang="en-US" dirty="0">
                <a:solidFill>
                  <a:schemeClr val="tx1"/>
                </a:solidFill>
                <a:latin typeface="+mj-lt"/>
              </a:rPr>
              <a:t>Spring Database Interaction </a:t>
            </a:r>
          </a:p>
          <a:p>
            <a:endParaRPr lang="en-IN" dirty="0">
              <a:latin typeface="+mj-lt"/>
            </a:endParaRPr>
          </a:p>
        </p:txBody>
      </p:sp>
      <p:sp>
        <p:nvSpPr>
          <p:cNvPr id="20" name="Rectangle 19"/>
          <p:cNvSpPr/>
          <p:nvPr/>
        </p:nvSpPr>
        <p:spPr>
          <a:xfrm>
            <a:off x="476935" y="2647351"/>
            <a:ext cx="317512" cy="8254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mj-lt"/>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pPr eaLnBrk="1" hangingPunct="1"/>
            <a:r>
              <a:rPr lang="en-US" altLang="en-US" dirty="0"/>
              <a:t>Sequence Diagram of Spring MVC</a:t>
            </a:r>
          </a:p>
        </p:txBody>
      </p:sp>
      <p:sp>
        <p:nvSpPr>
          <p:cNvPr id="112643" name="Rectangle 3"/>
          <p:cNvSpPr>
            <a:spLocks noGrp="1"/>
          </p:cNvSpPr>
          <p:nvPr>
            <p:ph type="body" idx="1"/>
          </p:nvPr>
        </p:nvSpPr>
        <p:spPr/>
        <p:txBody>
          <a:bodyPr/>
          <a:lstStyle/>
          <a:p>
            <a:pPr eaLnBrk="1" hangingPunct="1">
              <a:buFont typeface="Arial" charset="0"/>
              <a:buNone/>
            </a:pPr>
            <a:r>
              <a:rPr lang="en-US" altLang="en-US" dirty="0"/>
              <a:t> </a:t>
            </a:r>
          </a:p>
        </p:txBody>
      </p:sp>
      <p:pic>
        <p:nvPicPr>
          <p:cNvPr id="112644" name="Picture 4"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9438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3581400" y="6324600"/>
            <a:ext cx="2347913"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a:t>Source: http://www.theserverside.com/</a:t>
            </a:r>
          </a:p>
        </p:txBody>
      </p:sp>
    </p:spTree>
    <p:extLst>
      <p:ext uri="{BB962C8B-B14F-4D97-AF65-F5344CB8AC3E}">
        <p14:creationId xmlns:p14="http://schemas.microsoft.com/office/powerpoint/2010/main" val="160375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pPr eaLnBrk="1" hangingPunct="1"/>
            <a:r>
              <a:rPr lang="en-US" altLang="en-US" dirty="0"/>
              <a:t>Lifecycle of a request in Spring MVC </a:t>
            </a:r>
          </a:p>
        </p:txBody>
      </p:sp>
      <p:sp>
        <p:nvSpPr>
          <p:cNvPr id="113667" name="Rectangle 3"/>
          <p:cNvSpPr>
            <a:spLocks noGrp="1"/>
          </p:cNvSpPr>
          <p:nvPr>
            <p:ph type="body" idx="1"/>
          </p:nvPr>
        </p:nvSpPr>
        <p:spPr/>
        <p:txBody>
          <a:bodyPr/>
          <a:lstStyle/>
          <a:p>
            <a:pPr marL="381000" indent="-381000" eaLnBrk="1" hangingPunct="1"/>
            <a:r>
              <a:rPr lang="en-US" altLang="en-US" dirty="0"/>
              <a:t>A request leaves the browser asking for a URL and optionally with request parameters. </a:t>
            </a:r>
          </a:p>
          <a:p>
            <a:pPr marL="381000" indent="-381000" eaLnBrk="1" hangingPunct="1"/>
            <a:endParaRPr lang="en-US" altLang="en-US" dirty="0"/>
          </a:p>
          <a:p>
            <a:pPr marL="381000" indent="-381000" eaLnBrk="1" hangingPunct="1"/>
            <a:r>
              <a:rPr lang="en-US" altLang="en-US" dirty="0"/>
              <a:t>The request is first examined by </a:t>
            </a:r>
            <a:r>
              <a:rPr lang="en-US" altLang="en-US" b="1" dirty="0" err="1"/>
              <a:t>DispatcherServlet</a:t>
            </a:r>
            <a:r>
              <a:rPr lang="en-US" altLang="en-US" b="1" dirty="0"/>
              <a:t>.</a:t>
            </a:r>
            <a:r>
              <a:rPr lang="en-US" altLang="en-US" dirty="0"/>
              <a:t> </a:t>
            </a:r>
          </a:p>
          <a:p>
            <a:pPr marL="381000" indent="-381000" eaLnBrk="1" hangingPunct="1"/>
            <a:endParaRPr lang="en-US" altLang="en-US" b="1" dirty="0"/>
          </a:p>
          <a:p>
            <a:pPr marL="381000" indent="-381000" eaLnBrk="1" hangingPunct="1"/>
            <a:r>
              <a:rPr lang="en-US" altLang="en-US" b="1" dirty="0" err="1"/>
              <a:t>DispatcherServlet</a:t>
            </a:r>
            <a:r>
              <a:rPr lang="en-US" altLang="en-US" b="1" dirty="0"/>
              <a:t> </a:t>
            </a:r>
            <a:r>
              <a:rPr lang="en-US" altLang="en-US" dirty="0"/>
              <a:t>consults </a:t>
            </a:r>
            <a:r>
              <a:rPr lang="en-US" altLang="en-US" b="1" dirty="0"/>
              <a:t>handler-mappings</a:t>
            </a:r>
            <a:r>
              <a:rPr lang="en-US" altLang="en-US" dirty="0"/>
              <a:t> defined in a configuration file </a:t>
            </a:r>
          </a:p>
          <a:p>
            <a:pPr marL="381000" indent="-381000" eaLnBrk="1" hangingPunct="1"/>
            <a:endParaRPr lang="en-US" altLang="en-US" dirty="0"/>
          </a:p>
          <a:p>
            <a:pPr marL="381000" indent="-381000" eaLnBrk="1" hangingPunct="1"/>
            <a:r>
              <a:rPr lang="en-US" altLang="en-US" dirty="0"/>
              <a:t>It selects an appropriate </a:t>
            </a:r>
            <a:r>
              <a:rPr lang="en-US" altLang="en-US" b="1" dirty="0"/>
              <a:t>controller</a:t>
            </a:r>
            <a:r>
              <a:rPr lang="en-US" altLang="en-US" dirty="0"/>
              <a:t> and delegates to it to handle </a:t>
            </a:r>
            <a:r>
              <a:rPr lang="en-US" altLang="en-US" dirty="0" err="1"/>
              <a:t>therequest</a:t>
            </a:r>
            <a:r>
              <a:rPr lang="en-US" altLang="en-US" dirty="0"/>
              <a:t>. </a:t>
            </a:r>
          </a:p>
          <a:p>
            <a:pPr marL="381000" indent="-381000" eaLnBrk="1" hangingPunct="1"/>
            <a:endParaRPr lang="en-US" altLang="en-US" dirty="0"/>
          </a:p>
          <a:p>
            <a:pPr marL="381000" indent="-381000" eaLnBrk="1" hangingPunct="1"/>
            <a:r>
              <a:rPr lang="en-US" altLang="en-US" dirty="0"/>
              <a:t>The </a:t>
            </a:r>
            <a:r>
              <a:rPr lang="en-US" altLang="en-US" b="1" dirty="0"/>
              <a:t>controller</a:t>
            </a:r>
            <a:r>
              <a:rPr lang="en-US" altLang="en-US" dirty="0"/>
              <a:t> applies appropriate logic to process the request which results in some information (i.e. model). </a:t>
            </a:r>
          </a:p>
        </p:txBody>
      </p:sp>
    </p:spTree>
    <p:extLst>
      <p:ext uri="{BB962C8B-B14F-4D97-AF65-F5344CB8AC3E}">
        <p14:creationId xmlns:p14="http://schemas.microsoft.com/office/powerpoint/2010/main" val="264494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p:cNvSpPr>
          <p:nvPr>
            <p:ph type="title"/>
          </p:nvPr>
        </p:nvSpPr>
        <p:spPr>
          <a:xfrm>
            <a:off x="0" y="-76200"/>
            <a:ext cx="7696200" cy="1015663"/>
          </a:xfrm>
        </p:spPr>
        <p:txBody>
          <a:bodyPr/>
          <a:lstStyle/>
          <a:p>
            <a:pPr eaLnBrk="1" hangingPunct="1"/>
            <a:r>
              <a:rPr lang="en-US" altLang="en-US" dirty="0"/>
              <a:t>Lifecycle of a request in Spring MVC</a:t>
            </a:r>
            <a:br>
              <a:rPr lang="en-US" altLang="en-US" dirty="0"/>
            </a:br>
            <a:r>
              <a:rPr lang="en-US" altLang="en-US" dirty="0"/>
              <a:t>(Contd.).</a:t>
            </a:r>
          </a:p>
        </p:txBody>
      </p:sp>
      <p:sp>
        <p:nvSpPr>
          <p:cNvPr id="114691" name="Rectangle 3"/>
          <p:cNvSpPr>
            <a:spLocks noGrp="1"/>
          </p:cNvSpPr>
          <p:nvPr>
            <p:ph type="body" idx="1"/>
          </p:nvPr>
        </p:nvSpPr>
        <p:spPr/>
        <p:txBody>
          <a:bodyPr/>
          <a:lstStyle/>
          <a:p>
            <a:pPr eaLnBrk="1" hangingPunct="1"/>
            <a:r>
              <a:rPr lang="en-US" altLang="en-US" dirty="0"/>
              <a:t>This information is associated with the logical name of a result rendering entity (i.e. </a:t>
            </a:r>
            <a:r>
              <a:rPr lang="en-US" altLang="en-US" b="1" dirty="0"/>
              <a:t>view</a:t>
            </a:r>
            <a:r>
              <a:rPr lang="en-US" altLang="en-US" dirty="0"/>
              <a:t>)</a:t>
            </a:r>
          </a:p>
          <a:p>
            <a:pPr eaLnBrk="1" hangingPunct="1">
              <a:buFont typeface="Arial" charset="0"/>
              <a:buNone/>
            </a:pPr>
            <a:endParaRPr lang="en-US" altLang="en-US" dirty="0"/>
          </a:p>
          <a:p>
            <a:pPr eaLnBrk="1" hangingPunct="1"/>
            <a:r>
              <a:rPr lang="en-US" altLang="en-US" dirty="0"/>
              <a:t>And the whole is returned as a </a:t>
            </a:r>
            <a:r>
              <a:rPr lang="en-US" altLang="en-US" b="1" dirty="0" err="1"/>
              <a:t>ModelAndView</a:t>
            </a:r>
            <a:r>
              <a:rPr lang="en-US" altLang="en-US" dirty="0"/>
              <a:t> object along with the request back to</a:t>
            </a:r>
            <a:r>
              <a:rPr lang="en-US" altLang="en-US" b="1" dirty="0"/>
              <a:t> </a:t>
            </a:r>
            <a:r>
              <a:rPr lang="en-US" altLang="en-US" b="1" dirty="0" err="1"/>
              <a:t>DispatcherServlet</a:t>
            </a:r>
            <a:r>
              <a:rPr lang="en-US" altLang="en-US" dirty="0"/>
              <a:t>. </a:t>
            </a:r>
          </a:p>
          <a:p>
            <a:pPr eaLnBrk="1" hangingPunct="1"/>
            <a:endParaRPr lang="en-US" altLang="en-US" b="1" dirty="0"/>
          </a:p>
          <a:p>
            <a:pPr eaLnBrk="1" hangingPunct="1"/>
            <a:r>
              <a:rPr lang="en-US" altLang="en-US" b="1" dirty="0" err="1"/>
              <a:t>DispatcherServlet</a:t>
            </a:r>
            <a:r>
              <a:rPr lang="en-US" altLang="en-US" dirty="0"/>
              <a:t> then consults the logical view name with a view resolving object to determine the actual view implementation to use.</a:t>
            </a:r>
            <a:br>
              <a:rPr lang="en-US" altLang="en-US" dirty="0"/>
            </a:br>
            <a:endParaRPr lang="en-US" altLang="en-US" dirty="0"/>
          </a:p>
          <a:p>
            <a:pPr eaLnBrk="1" hangingPunct="1"/>
            <a:r>
              <a:rPr lang="en-US" altLang="en-US" b="1" dirty="0" err="1"/>
              <a:t>DispatcherServlet</a:t>
            </a:r>
            <a:r>
              <a:rPr lang="en-US" altLang="en-US" b="1" dirty="0"/>
              <a:t> </a:t>
            </a:r>
            <a:r>
              <a:rPr lang="en-US" altLang="en-US" dirty="0"/>
              <a:t>delivers the </a:t>
            </a:r>
            <a:r>
              <a:rPr lang="en-US" altLang="en-US" b="1" dirty="0"/>
              <a:t>model </a:t>
            </a:r>
            <a:r>
              <a:rPr lang="en-US" altLang="en-US" dirty="0"/>
              <a:t>and </a:t>
            </a:r>
            <a:r>
              <a:rPr lang="en-US" altLang="en-US" b="1" dirty="0"/>
              <a:t>request </a:t>
            </a:r>
            <a:r>
              <a:rPr lang="en-US" altLang="en-US" dirty="0"/>
              <a:t>to the view implementation which renders an output and sends it back to the browser.</a:t>
            </a:r>
            <a:br>
              <a:rPr lang="en-US" altLang="en-US" dirty="0"/>
            </a:br>
            <a:endParaRPr lang="en-US" altLang="en-US" dirty="0"/>
          </a:p>
          <a:p>
            <a:pPr eaLnBrk="1" hangingPunct="1"/>
            <a:endParaRPr lang="en-US" altLang="en-US" dirty="0"/>
          </a:p>
        </p:txBody>
      </p:sp>
    </p:spTree>
    <p:extLst>
      <p:ext uri="{BB962C8B-B14F-4D97-AF65-F5344CB8AC3E}">
        <p14:creationId xmlns:p14="http://schemas.microsoft.com/office/powerpoint/2010/main" val="138177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Deployment Descriptor: web.xml</a:t>
            </a:r>
          </a:p>
        </p:txBody>
      </p:sp>
      <p:sp>
        <p:nvSpPr>
          <p:cNvPr id="3" name="Content Placeholder 2"/>
          <p:cNvSpPr>
            <a:spLocks noGrp="1"/>
          </p:cNvSpPr>
          <p:nvPr>
            <p:ph idx="1"/>
          </p:nvPr>
        </p:nvSpPr>
        <p:spPr/>
        <p:txBody>
          <a:bodyPr/>
          <a:lstStyle/>
          <a:p>
            <a:r>
              <a:rPr lang="en-IN" dirty="0"/>
              <a:t>A web application's deployment descriptor describes the classes, resources and configuration of the application and how the web server uses them to serve web requests. </a:t>
            </a:r>
          </a:p>
          <a:p>
            <a:r>
              <a:rPr lang="en-IN" dirty="0"/>
              <a:t>When the web server receives a request for the application, it uses the deployment descriptor to map the URL of the request to the code that ought to handle the request.</a:t>
            </a:r>
          </a:p>
          <a:p>
            <a:r>
              <a:rPr lang="en-IN" dirty="0"/>
              <a:t>Java web applications use a deployment descriptor file to determine how URLs map to servlets, which URLs require authentication, and other information. </a:t>
            </a:r>
          </a:p>
          <a:p>
            <a:r>
              <a:rPr lang="en-IN" dirty="0"/>
              <a:t>This file is named web.xml, and resides in the app's WAR under the WEB-INF/ directory. </a:t>
            </a:r>
          </a:p>
          <a:p>
            <a:r>
              <a:rPr lang="en-IN" dirty="0"/>
              <a:t>web.xml is part of the servlet standard for web applications.</a:t>
            </a:r>
          </a:p>
        </p:txBody>
      </p:sp>
    </p:spTree>
    <p:extLst>
      <p:ext uri="{BB962C8B-B14F-4D97-AF65-F5344CB8AC3E}">
        <p14:creationId xmlns:p14="http://schemas.microsoft.com/office/powerpoint/2010/main" val="324311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Web.xml</a:t>
            </a:r>
          </a:p>
        </p:txBody>
      </p:sp>
      <p:sp>
        <p:nvSpPr>
          <p:cNvPr id="3" name="Content Placeholder 2"/>
          <p:cNvSpPr>
            <a:spLocks noGrp="1"/>
          </p:cNvSpPr>
          <p:nvPr>
            <p:ph idx="1"/>
          </p:nvPr>
        </p:nvSpPr>
        <p:spPr>
          <a:xfrm>
            <a:off x="339291" y="902369"/>
            <a:ext cx="8229600" cy="1888957"/>
          </a:xfrm>
        </p:spPr>
        <p:txBody>
          <a:bodyPr/>
          <a:lstStyle/>
          <a:p>
            <a:r>
              <a:rPr lang="en-IN" dirty="0"/>
              <a:t>The deployment descriptor is a file named web.xml. </a:t>
            </a:r>
          </a:p>
          <a:p>
            <a:r>
              <a:rPr lang="en-IN" dirty="0"/>
              <a:t>It resides in the app's WAR under the WEB-INF/ directory. </a:t>
            </a:r>
          </a:p>
          <a:p>
            <a:r>
              <a:rPr lang="en-IN" dirty="0"/>
              <a:t>The file is an XML file whose root element is </a:t>
            </a:r>
            <a:r>
              <a:rPr lang="en-IN" dirty="0">
                <a:solidFill>
                  <a:srgbClr val="C00000"/>
                </a:solidFill>
              </a:rPr>
              <a:t>&lt;web-app&gt;.</a:t>
            </a:r>
          </a:p>
          <a:p>
            <a:r>
              <a:rPr lang="en-IN" dirty="0"/>
              <a:t>Here is a simple web.xml example that maps all URL paths (/*) to the servlet class .</a:t>
            </a:r>
          </a:p>
          <a:p>
            <a:endParaRPr lang="en-IN" dirty="0"/>
          </a:p>
        </p:txBody>
      </p:sp>
      <p:sp>
        <p:nvSpPr>
          <p:cNvPr id="6" name="Rectangle 3"/>
          <p:cNvSpPr>
            <a:spLocks noChangeArrowheads="1"/>
          </p:cNvSpPr>
          <p:nvPr/>
        </p:nvSpPr>
        <p:spPr bwMode="auto">
          <a:xfrm>
            <a:off x="2144026" y="2539123"/>
            <a:ext cx="4957011" cy="287377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B78E7"/>
                </a:solidFill>
                <a:effectLst/>
                <a:latin typeface="Roboto Mono"/>
              </a:rPr>
              <a:t>&lt;web-app</a:t>
            </a: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err="1">
                <a:ln>
                  <a:noFill/>
                </a:ln>
                <a:solidFill>
                  <a:srgbClr val="9C27B0"/>
                </a:solidFill>
                <a:effectLst/>
                <a:latin typeface="Roboto Mono"/>
              </a:rPr>
              <a:t>xmlns</a:t>
            </a:r>
            <a:r>
              <a:rPr kumimoji="0" lang="en-US" altLang="en-US" sz="1400" b="0" i="0" u="none" strike="noStrike" cap="none" normalizeH="0" baseline="0" dirty="0">
                <a:ln>
                  <a:noFill/>
                </a:ln>
                <a:solidFill>
                  <a:srgbClr val="37474F"/>
                </a:solidFill>
                <a:effectLst/>
                <a:latin typeface="Roboto Mono"/>
              </a:rPr>
              <a:t>=</a:t>
            </a:r>
            <a:r>
              <a:rPr kumimoji="0" lang="en-US" altLang="en-US" sz="1400" b="0" i="0" u="none" strike="noStrike" cap="none" normalizeH="0" baseline="0" dirty="0">
                <a:ln>
                  <a:noFill/>
                </a:ln>
                <a:solidFill>
                  <a:srgbClr val="0D904F"/>
                </a:solidFill>
                <a:effectLst/>
                <a:latin typeface="Roboto Mono"/>
              </a:rPr>
              <a:t>"http://java.sun.com/xml/ns/</a:t>
            </a:r>
            <a:r>
              <a:rPr kumimoji="0" lang="en-US" altLang="en-US" sz="1400" b="0" i="0" u="none" strike="noStrike" cap="none" normalizeH="0" baseline="0" dirty="0" err="1">
                <a:ln>
                  <a:noFill/>
                </a:ln>
                <a:solidFill>
                  <a:srgbClr val="0D904F"/>
                </a:solidFill>
                <a:effectLst/>
                <a:latin typeface="Roboto Mono"/>
              </a:rPr>
              <a:t>javaee</a:t>
            </a:r>
            <a:r>
              <a:rPr kumimoji="0" lang="en-US" altLang="en-US" sz="1400" b="0" i="0" u="none" strike="noStrike" cap="none" normalizeH="0" baseline="0" dirty="0">
                <a:ln>
                  <a:noFill/>
                </a:ln>
                <a:solidFill>
                  <a:srgbClr val="0D904F"/>
                </a:solidFill>
                <a:effectLst/>
                <a:latin typeface="Roboto Mono"/>
              </a:rPr>
              <a:t>"</a:t>
            </a: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9C27B0"/>
                </a:solidFill>
                <a:effectLst/>
                <a:latin typeface="Roboto Mono"/>
              </a:rPr>
              <a:t>version</a:t>
            </a:r>
            <a:r>
              <a:rPr kumimoji="0" lang="en-US" altLang="en-US" sz="1400" b="0" i="0" u="none" strike="noStrike" cap="none" normalizeH="0" baseline="0" dirty="0">
                <a:ln>
                  <a:noFill/>
                </a:ln>
                <a:solidFill>
                  <a:srgbClr val="37474F"/>
                </a:solidFill>
                <a:effectLst/>
                <a:latin typeface="Roboto Mono"/>
              </a:rPr>
              <a:t>=</a:t>
            </a:r>
            <a:r>
              <a:rPr kumimoji="0" lang="en-US" altLang="en-US" sz="1400" b="0" i="0" u="none" strike="noStrike" cap="none" normalizeH="0" baseline="0" dirty="0">
                <a:ln>
                  <a:noFill/>
                </a:ln>
                <a:solidFill>
                  <a:srgbClr val="0D904F"/>
                </a:solidFill>
                <a:effectLst/>
                <a:latin typeface="Roboto Mono"/>
              </a:rPr>
              <a:t>"2.5"</a:t>
            </a:r>
            <a:r>
              <a:rPr kumimoji="0" lang="en-US" altLang="en-US" sz="1400" b="0" i="0" u="none" strike="noStrike" cap="none" normalizeH="0" baseline="0" dirty="0">
                <a:ln>
                  <a:noFill/>
                </a:ln>
                <a:solidFill>
                  <a:srgbClr val="3B78E7"/>
                </a:solidFill>
                <a:effectLst/>
                <a:latin typeface="Roboto Mono"/>
              </a:rPr>
              <a:t>&gt;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&lt;servlet-name&gt;</a:t>
            </a:r>
            <a:r>
              <a:rPr kumimoji="0" lang="en-US" altLang="en-US" sz="1400" b="0" i="0" u="none" strike="noStrike" cap="none" normalizeH="0" baseline="0" dirty="0" err="1">
                <a:ln>
                  <a:noFill/>
                </a:ln>
                <a:solidFill>
                  <a:srgbClr val="37474F"/>
                </a:solidFill>
                <a:effectLst/>
                <a:latin typeface="Roboto Mono"/>
              </a:rPr>
              <a:t>comingsoon</a:t>
            </a:r>
            <a:r>
              <a:rPr kumimoji="0" lang="en-US" altLang="en-US" sz="1400" b="0" i="0" u="none" strike="noStrike" cap="none" normalizeH="0" baseline="0" dirty="0">
                <a:ln>
                  <a:noFill/>
                </a:ln>
                <a:solidFill>
                  <a:srgbClr val="3B78E7"/>
                </a:solidFill>
                <a:effectLst/>
                <a:latin typeface="Roboto Mono"/>
              </a:rPr>
              <a:t>&lt;/servlet-name&gt;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&lt;servlet-class&gt;</a:t>
            </a:r>
            <a:r>
              <a:rPr kumimoji="0" lang="en-US" altLang="en-US" sz="1400" b="0" i="0" u="none" strike="noStrike" cap="none" normalizeH="0" baseline="0" dirty="0" err="1">
                <a:ln>
                  <a:noFill/>
                </a:ln>
                <a:solidFill>
                  <a:srgbClr val="37474F"/>
                </a:solidFill>
                <a:effectLst/>
                <a:latin typeface="Roboto Mono"/>
              </a:rPr>
              <a:t>mysite.server.ComingSoonServlet</a:t>
            </a:r>
            <a:r>
              <a:rPr kumimoji="0" lang="en-US" altLang="en-US" sz="1400" b="0" i="0" u="none" strike="noStrike" cap="none" normalizeH="0" baseline="0" dirty="0">
                <a:ln>
                  <a:noFill/>
                </a:ln>
                <a:solidFill>
                  <a:srgbClr val="3B78E7"/>
                </a:solidFill>
                <a:effectLst/>
                <a:latin typeface="Roboto Mono"/>
              </a:rPr>
              <a:t>&lt;/servlet-class&gt;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&lt;servlet-mapping&gt;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&lt;servlet-name&gt;</a:t>
            </a:r>
            <a:r>
              <a:rPr kumimoji="0" lang="en-US" altLang="en-US" sz="1400" b="0" i="0" u="none" strike="noStrike" cap="none" normalizeH="0" baseline="0" dirty="0" err="1">
                <a:ln>
                  <a:noFill/>
                </a:ln>
                <a:solidFill>
                  <a:srgbClr val="37474F"/>
                </a:solidFill>
                <a:effectLst/>
                <a:latin typeface="Roboto Mono"/>
              </a:rPr>
              <a:t>comingsoon</a:t>
            </a:r>
            <a:r>
              <a:rPr kumimoji="0" lang="en-US" altLang="en-US" sz="1400" b="0" i="0" u="none" strike="noStrike" cap="none" normalizeH="0" baseline="0" dirty="0">
                <a:ln>
                  <a:noFill/>
                </a:ln>
                <a:solidFill>
                  <a:srgbClr val="3B78E7"/>
                </a:solidFill>
                <a:effectLst/>
                <a:latin typeface="Roboto Mono"/>
              </a:rPr>
              <a:t>&lt;/servlet-name&gt;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a:t>
            </a:r>
            <a:r>
              <a:rPr kumimoji="0" lang="en-US" altLang="en-US" sz="1400" b="0" i="0" u="none" strike="noStrike" cap="none" normalizeH="0" baseline="0" dirty="0" err="1">
                <a:ln>
                  <a:noFill/>
                </a:ln>
                <a:solidFill>
                  <a:srgbClr val="3B78E7"/>
                </a:solidFill>
                <a:effectLst/>
                <a:latin typeface="Roboto Mono"/>
              </a:rPr>
              <a:t>url</a:t>
            </a:r>
            <a:r>
              <a:rPr kumimoji="0" lang="en-US" altLang="en-US" sz="1400" b="0" i="0" u="none" strike="noStrike" cap="none" normalizeH="0" baseline="0" dirty="0">
                <a:ln>
                  <a:noFill/>
                </a:ln>
                <a:solidFill>
                  <a:srgbClr val="3B78E7"/>
                </a:solidFill>
                <a:effectLst/>
                <a:latin typeface="Roboto Mono"/>
              </a:rPr>
              <a:t>-pattern&gt;</a:t>
            </a:r>
            <a:r>
              <a:rPr kumimoji="0" lang="en-US" altLang="en-US" sz="1400" b="0" i="0" u="none" strike="noStrike" cap="none" normalizeH="0" baseline="0" dirty="0">
                <a:ln>
                  <a:noFill/>
                </a:ln>
                <a:solidFill>
                  <a:srgbClr val="37474F"/>
                </a:solidFill>
                <a:effectLst/>
                <a:latin typeface="Roboto Mono"/>
              </a:rPr>
              <a:t>/*</a:t>
            </a:r>
            <a:r>
              <a:rPr kumimoji="0" lang="en-US" altLang="en-US" sz="1400" b="0" i="0" u="none" strike="noStrike" cap="none" normalizeH="0" baseline="0" dirty="0">
                <a:ln>
                  <a:noFill/>
                </a:ln>
                <a:solidFill>
                  <a:srgbClr val="3B78E7"/>
                </a:solidFill>
                <a:effectLst/>
                <a:latin typeface="Roboto Mono"/>
              </a:rPr>
              <a:t>&lt;/</a:t>
            </a:r>
            <a:r>
              <a:rPr kumimoji="0" lang="en-US" altLang="en-US" sz="1400" b="0" i="0" u="none" strike="noStrike" cap="none" normalizeH="0" baseline="0" dirty="0" err="1">
                <a:ln>
                  <a:noFill/>
                </a:ln>
                <a:solidFill>
                  <a:srgbClr val="3B78E7"/>
                </a:solidFill>
                <a:effectLst/>
                <a:latin typeface="Roboto Mono"/>
              </a:rPr>
              <a:t>url</a:t>
            </a:r>
            <a:r>
              <a:rPr kumimoji="0" lang="en-US" altLang="en-US" sz="1400" b="0" i="0" u="none" strike="noStrike" cap="none" normalizeH="0" baseline="0" dirty="0">
                <a:ln>
                  <a:noFill/>
                </a:ln>
                <a:solidFill>
                  <a:srgbClr val="3B78E7"/>
                </a:solidFill>
                <a:effectLst/>
                <a:latin typeface="Roboto Mono"/>
              </a:rPr>
              <a:t>-pattern&gt;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&lt;/servlet-mapping&gt;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B78E7"/>
                </a:solidFill>
                <a:effectLst/>
                <a:latin typeface="Roboto Mono"/>
              </a:rPr>
              <a:t>&lt;/web-app&gt;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58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Servlets and URL paths</a:t>
            </a:r>
          </a:p>
        </p:txBody>
      </p:sp>
      <p:sp>
        <p:nvSpPr>
          <p:cNvPr id="3" name="Content Placeholder 2"/>
          <p:cNvSpPr>
            <a:spLocks noGrp="1"/>
          </p:cNvSpPr>
          <p:nvPr>
            <p:ph idx="1"/>
          </p:nvPr>
        </p:nvSpPr>
        <p:spPr>
          <a:xfrm>
            <a:off x="301592" y="787762"/>
            <a:ext cx="8229600" cy="5817575"/>
          </a:xfrm>
        </p:spPr>
        <p:txBody>
          <a:bodyPr>
            <a:normAutofit/>
          </a:bodyPr>
          <a:lstStyle/>
          <a:p>
            <a:r>
              <a:rPr lang="en-IN" dirty="0"/>
              <a:t>web.xml defines mappings between URL paths and the servlets that handle requests with those paths. </a:t>
            </a:r>
          </a:p>
          <a:p>
            <a:endParaRPr lang="en-IN" dirty="0"/>
          </a:p>
          <a:p>
            <a:r>
              <a:rPr lang="en-IN" dirty="0"/>
              <a:t>The web server uses this configuration to identify the servlet to handle a given request and call the class method that corresponds to the request method. </a:t>
            </a:r>
          </a:p>
          <a:p>
            <a:endParaRPr lang="en-IN" dirty="0"/>
          </a:p>
          <a:p>
            <a:r>
              <a:rPr lang="en-IN" dirty="0"/>
              <a:t>For example: the </a:t>
            </a:r>
            <a:r>
              <a:rPr lang="en-IN" dirty="0" err="1"/>
              <a:t>doGet</a:t>
            </a:r>
            <a:r>
              <a:rPr lang="en-IN" dirty="0"/>
              <a:t>() method for HTTP GET requests.</a:t>
            </a:r>
          </a:p>
          <a:p>
            <a:endParaRPr lang="en-IN" dirty="0"/>
          </a:p>
          <a:p>
            <a:r>
              <a:rPr lang="en-IN" dirty="0"/>
              <a:t>To map a URL to a servlet, you declare the servlet with the &lt;servlet&gt; element, then define a mapping from a URL path to a servlet declaration with the &lt;servlet-mapping&gt; element.</a:t>
            </a:r>
          </a:p>
        </p:txBody>
      </p:sp>
    </p:spTree>
    <p:extLst>
      <p:ext uri="{BB962C8B-B14F-4D97-AF65-F5344CB8AC3E}">
        <p14:creationId xmlns:p14="http://schemas.microsoft.com/office/powerpoint/2010/main" val="284823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553998"/>
          </a:xfrm>
        </p:spPr>
        <p:txBody>
          <a:bodyPr/>
          <a:lstStyle/>
          <a:p>
            <a:r>
              <a:rPr lang="en-IN" dirty="0"/>
              <a:t>Servlet Mapping</a:t>
            </a:r>
          </a:p>
        </p:txBody>
      </p:sp>
      <p:sp>
        <p:nvSpPr>
          <p:cNvPr id="3" name="Content Placeholder 2"/>
          <p:cNvSpPr>
            <a:spLocks noGrp="1"/>
          </p:cNvSpPr>
          <p:nvPr>
            <p:ph idx="1"/>
          </p:nvPr>
        </p:nvSpPr>
        <p:spPr>
          <a:xfrm>
            <a:off x="182880" y="818148"/>
            <a:ext cx="8708457" cy="2683042"/>
          </a:xfrm>
        </p:spPr>
        <p:txBody>
          <a:bodyPr>
            <a:normAutofit lnSpcReduction="10000"/>
          </a:bodyPr>
          <a:lstStyle/>
          <a:p>
            <a:r>
              <a:rPr lang="en-IN" dirty="0"/>
              <a:t>The &lt;servlet-mapping&gt; element specifies a URL pattern and the name of a declared servlet to use for requests whose URL matches the pattern. </a:t>
            </a:r>
          </a:p>
          <a:p>
            <a:r>
              <a:rPr lang="en-IN" dirty="0"/>
              <a:t>The URL pattern can use an asterisk (*) at the beginning or end of the pattern to indicate zero or more of any character. </a:t>
            </a:r>
          </a:p>
          <a:p>
            <a:r>
              <a:rPr lang="en-IN" dirty="0"/>
              <a:t>The standard does not support wildcards in the middle of a string, and does not allow multiple wildcards in one pattern. </a:t>
            </a:r>
          </a:p>
          <a:p>
            <a:r>
              <a:rPr lang="en-IN" dirty="0"/>
              <a:t>The pattern matches the full path of the URL, starting with and including the forward slash (/) following the domain name. </a:t>
            </a:r>
          </a:p>
        </p:txBody>
      </p:sp>
      <p:sp>
        <p:nvSpPr>
          <p:cNvPr id="4" name="Rectangle 1"/>
          <p:cNvSpPr>
            <a:spLocks noChangeArrowheads="1"/>
          </p:cNvSpPr>
          <p:nvPr/>
        </p:nvSpPr>
        <p:spPr bwMode="auto">
          <a:xfrm>
            <a:off x="2251108" y="3235832"/>
            <a:ext cx="4572000" cy="19504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B78E7"/>
                </a:solidFill>
                <a:effectLst/>
                <a:latin typeface="Roboto Mono"/>
              </a:rPr>
              <a:t>&lt;servlet-mapping&gt;</a:t>
            </a: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&lt;servlet-name&gt;</a:t>
            </a:r>
            <a:r>
              <a:rPr kumimoji="0" lang="en-US" altLang="en-US" sz="1200" b="0" i="0" u="none" strike="noStrike" cap="none" normalizeH="0" baseline="0" dirty="0" err="1">
                <a:ln>
                  <a:noFill/>
                </a:ln>
                <a:solidFill>
                  <a:srgbClr val="37474F"/>
                </a:solidFill>
                <a:effectLst/>
                <a:latin typeface="Roboto Mono"/>
              </a:rPr>
              <a:t>redteam</a:t>
            </a:r>
            <a:r>
              <a:rPr kumimoji="0" lang="en-US" altLang="en-US" sz="1200" b="0" i="0" u="none" strike="noStrike" cap="none" normalizeH="0" baseline="0" dirty="0">
                <a:ln>
                  <a:noFill/>
                </a:ln>
                <a:solidFill>
                  <a:srgbClr val="3B78E7"/>
                </a:solidFill>
                <a:effectLst/>
                <a:latin typeface="Roboto Mono"/>
              </a:rPr>
              <a:t>&lt;/servlet-name&gt;</a:t>
            </a: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a:t>
            </a:r>
            <a:r>
              <a:rPr kumimoji="0" lang="en-US" altLang="en-US" sz="1200" b="0" i="0" u="none" strike="noStrike" cap="none" normalizeH="0" baseline="0" dirty="0" err="1">
                <a:ln>
                  <a:noFill/>
                </a:ln>
                <a:solidFill>
                  <a:srgbClr val="3B78E7"/>
                </a:solidFill>
                <a:effectLst/>
                <a:latin typeface="Roboto Mono"/>
              </a:rPr>
              <a:t>url</a:t>
            </a:r>
            <a:r>
              <a:rPr kumimoji="0" lang="en-US" altLang="en-US" sz="1200" b="0" i="0" u="none" strike="noStrike" cap="none" normalizeH="0" baseline="0" dirty="0">
                <a:ln>
                  <a:noFill/>
                </a:ln>
                <a:solidFill>
                  <a:srgbClr val="3B78E7"/>
                </a:solidFill>
                <a:effectLst/>
                <a:latin typeface="Roboto Mono"/>
              </a:rPr>
              <a:t>-pattern&gt;</a:t>
            </a:r>
            <a:r>
              <a:rPr kumimoji="0" lang="en-US" altLang="en-US" sz="1200" b="0" i="0" u="none" strike="noStrike" cap="none" normalizeH="0" baseline="0" dirty="0">
                <a:ln>
                  <a:noFill/>
                </a:ln>
                <a:solidFill>
                  <a:srgbClr val="37474F"/>
                </a:solidFill>
                <a:effectLst/>
                <a:latin typeface="Roboto Mono"/>
              </a:rPr>
              <a:t>/red/*</a:t>
            </a:r>
            <a:r>
              <a:rPr kumimoji="0" lang="en-US" altLang="en-US" sz="1200" b="0" i="0" u="none" strike="noStrike" cap="none" normalizeH="0" baseline="0" dirty="0">
                <a:ln>
                  <a:noFill/>
                </a:ln>
                <a:solidFill>
                  <a:srgbClr val="3B78E7"/>
                </a:solidFill>
                <a:effectLst/>
                <a:latin typeface="Roboto Mono"/>
              </a:rPr>
              <a:t>&lt;/</a:t>
            </a:r>
            <a:r>
              <a:rPr kumimoji="0" lang="en-US" altLang="en-US" sz="1200" b="0" i="0" u="none" strike="noStrike" cap="none" normalizeH="0" baseline="0" dirty="0" err="1">
                <a:ln>
                  <a:noFill/>
                </a:ln>
                <a:solidFill>
                  <a:srgbClr val="3B78E7"/>
                </a:solidFill>
                <a:effectLst/>
                <a:latin typeface="Roboto Mono"/>
              </a:rPr>
              <a:t>url</a:t>
            </a:r>
            <a:r>
              <a:rPr kumimoji="0" lang="en-US" altLang="en-US" sz="1200" b="0" i="0" u="none" strike="noStrike" cap="none" normalizeH="0" baseline="0" dirty="0">
                <a:ln>
                  <a:noFill/>
                </a:ln>
                <a:solidFill>
                  <a:srgbClr val="3B78E7"/>
                </a:solidFill>
                <a:effectLst/>
                <a:latin typeface="Roboto Mono"/>
              </a:rPr>
              <a:t>-pattern&gt;</a:t>
            </a: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&lt;/servlet-mapping&gt;</a:t>
            </a:r>
            <a:br>
              <a:rPr kumimoji="0" lang="en-US" altLang="en-US" sz="1200" b="0" i="0" u="none" strike="noStrike" cap="none" normalizeH="0" baseline="0" dirty="0">
                <a:ln>
                  <a:noFill/>
                </a:ln>
                <a:solidFill>
                  <a:srgbClr val="37474F"/>
                </a:solidFill>
                <a:effectLst/>
                <a:latin typeface="Roboto Mono"/>
              </a:rPr>
            </a:b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&lt;servlet-mapping&gt;</a:t>
            </a: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&lt;servlet-name&gt;</a:t>
            </a:r>
            <a:r>
              <a:rPr kumimoji="0" lang="en-US" altLang="en-US" sz="1200" b="0" i="0" u="none" strike="noStrike" cap="none" normalizeH="0" baseline="0" dirty="0" err="1">
                <a:ln>
                  <a:noFill/>
                </a:ln>
                <a:solidFill>
                  <a:srgbClr val="37474F"/>
                </a:solidFill>
                <a:effectLst/>
                <a:latin typeface="Roboto Mono"/>
              </a:rPr>
              <a:t>blueteam</a:t>
            </a:r>
            <a:r>
              <a:rPr kumimoji="0" lang="en-US" altLang="en-US" sz="1200" b="0" i="0" u="none" strike="noStrike" cap="none" normalizeH="0" baseline="0" dirty="0">
                <a:ln>
                  <a:noFill/>
                </a:ln>
                <a:solidFill>
                  <a:srgbClr val="3B78E7"/>
                </a:solidFill>
                <a:effectLst/>
                <a:latin typeface="Roboto Mono"/>
              </a:rPr>
              <a:t>&lt;/servlet-name&gt;</a:t>
            </a: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a:t>
            </a:r>
            <a:r>
              <a:rPr kumimoji="0" lang="en-US" altLang="en-US" sz="1200" b="0" i="0" u="none" strike="noStrike" cap="none" normalizeH="0" baseline="0" dirty="0" err="1">
                <a:ln>
                  <a:noFill/>
                </a:ln>
                <a:solidFill>
                  <a:srgbClr val="3B78E7"/>
                </a:solidFill>
                <a:effectLst/>
                <a:latin typeface="Roboto Mono"/>
              </a:rPr>
              <a:t>url</a:t>
            </a:r>
            <a:r>
              <a:rPr kumimoji="0" lang="en-US" altLang="en-US" sz="1200" b="0" i="0" u="none" strike="noStrike" cap="none" normalizeH="0" baseline="0" dirty="0">
                <a:ln>
                  <a:noFill/>
                </a:ln>
                <a:solidFill>
                  <a:srgbClr val="3B78E7"/>
                </a:solidFill>
                <a:effectLst/>
                <a:latin typeface="Roboto Mono"/>
              </a:rPr>
              <a:t>-pattern&gt;</a:t>
            </a:r>
            <a:r>
              <a:rPr kumimoji="0" lang="en-US" altLang="en-US" sz="1200" b="0" i="0" u="none" strike="noStrike" cap="none" normalizeH="0" baseline="0" dirty="0">
                <a:ln>
                  <a:noFill/>
                </a:ln>
                <a:solidFill>
                  <a:srgbClr val="37474F"/>
                </a:solidFill>
                <a:effectLst/>
                <a:latin typeface="Roboto Mono"/>
              </a:rPr>
              <a:t>/blue/*</a:t>
            </a:r>
            <a:r>
              <a:rPr kumimoji="0" lang="en-US" altLang="en-US" sz="1200" b="0" i="0" u="none" strike="noStrike" cap="none" normalizeH="0" baseline="0" dirty="0">
                <a:ln>
                  <a:noFill/>
                </a:ln>
                <a:solidFill>
                  <a:srgbClr val="3B78E7"/>
                </a:solidFill>
                <a:effectLst/>
                <a:latin typeface="Roboto Mono"/>
              </a:rPr>
              <a:t>&lt;/</a:t>
            </a:r>
            <a:r>
              <a:rPr kumimoji="0" lang="en-US" altLang="en-US" sz="1200" b="0" i="0" u="none" strike="noStrike" cap="none" normalizeH="0" baseline="0" dirty="0" err="1">
                <a:ln>
                  <a:noFill/>
                </a:ln>
                <a:solidFill>
                  <a:srgbClr val="3B78E7"/>
                </a:solidFill>
                <a:effectLst/>
                <a:latin typeface="Roboto Mono"/>
              </a:rPr>
              <a:t>url</a:t>
            </a:r>
            <a:r>
              <a:rPr kumimoji="0" lang="en-US" altLang="en-US" sz="1200" b="0" i="0" u="none" strike="noStrike" cap="none" normalizeH="0" baseline="0" dirty="0">
                <a:ln>
                  <a:noFill/>
                </a:ln>
                <a:solidFill>
                  <a:srgbClr val="3B78E7"/>
                </a:solidFill>
                <a:effectLst/>
                <a:latin typeface="Roboto Mono"/>
              </a:rPr>
              <a:t>-pattern&gt;</a:t>
            </a:r>
            <a:br>
              <a:rPr kumimoji="0" lang="en-US" altLang="en-US" sz="1200" b="0" i="0" u="none" strike="noStrike" cap="none" normalizeH="0" baseline="0" dirty="0">
                <a:ln>
                  <a:noFill/>
                </a:ln>
                <a:solidFill>
                  <a:srgbClr val="37474F"/>
                </a:solidFill>
                <a:effectLst/>
                <a:latin typeface="Roboto Mono"/>
              </a:rPr>
            </a:br>
            <a:r>
              <a:rPr kumimoji="0" lang="en-US" altLang="en-US" sz="1200" b="0" i="0" u="none" strike="noStrike" cap="none" normalizeH="0" baseline="0" dirty="0">
                <a:ln>
                  <a:noFill/>
                </a:ln>
                <a:solidFill>
                  <a:srgbClr val="37474F"/>
                </a:solidFill>
                <a:effectLst/>
                <a:latin typeface="Roboto Mono"/>
              </a:rPr>
              <a:t>    </a:t>
            </a:r>
            <a:r>
              <a:rPr kumimoji="0" lang="en-US" altLang="en-US" sz="1200" b="0" i="0" u="none" strike="noStrike" cap="none" normalizeH="0" baseline="0" dirty="0">
                <a:ln>
                  <a:noFill/>
                </a:ln>
                <a:solidFill>
                  <a:srgbClr val="3B78E7"/>
                </a:solidFill>
                <a:effectLst/>
                <a:latin typeface="Roboto Mono"/>
              </a:rPr>
              <a:t>&lt;/servlet-mapping&gt;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31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in Web.xml</a:t>
            </a:r>
          </a:p>
        </p:txBody>
      </p:sp>
      <p:sp>
        <p:nvSpPr>
          <p:cNvPr id="3" name="Content Placeholder 2"/>
          <p:cNvSpPr>
            <a:spLocks noGrp="1"/>
          </p:cNvSpPr>
          <p:nvPr>
            <p:ph idx="1"/>
          </p:nvPr>
        </p:nvSpPr>
        <p:spPr>
          <a:xfrm>
            <a:off x="289560" y="890337"/>
            <a:ext cx="8229600" cy="5388543"/>
          </a:xfrm>
        </p:spPr>
        <p:txBody>
          <a:bodyPr/>
          <a:lstStyle/>
          <a:p>
            <a:r>
              <a:rPr lang="en-IN" dirty="0"/>
              <a:t>An app can use </a:t>
            </a:r>
            <a:r>
              <a:rPr lang="en-IN" dirty="0" err="1"/>
              <a:t>JavaServer</a:t>
            </a:r>
            <a:r>
              <a:rPr lang="en-IN" dirty="0"/>
              <a:t> Pages (JSPs) to implement web pages. JSPs are servlets defined using static content, such as HTML, mixed with Java code.</a:t>
            </a:r>
          </a:p>
          <a:p>
            <a:r>
              <a:rPr lang="en-IN" dirty="0"/>
              <a:t>For example, if an app has a JSP file named </a:t>
            </a:r>
            <a:r>
              <a:rPr lang="en-IN" dirty="0" err="1"/>
              <a:t>start.jsp</a:t>
            </a:r>
            <a:r>
              <a:rPr lang="en-IN" dirty="0"/>
              <a:t> in a subdirectory named register/ in its WAR, App Engine compiles it and maps it to the URL path /register/</a:t>
            </a:r>
            <a:r>
              <a:rPr lang="en-IN" dirty="0" err="1"/>
              <a:t>start.jsp</a:t>
            </a:r>
            <a:r>
              <a:rPr lang="en-IN" dirty="0"/>
              <a:t>.</a:t>
            </a:r>
          </a:p>
        </p:txBody>
      </p:sp>
      <p:sp>
        <p:nvSpPr>
          <p:cNvPr id="5" name="Rectangle 2"/>
          <p:cNvSpPr>
            <a:spLocks noChangeArrowheads="1"/>
          </p:cNvSpPr>
          <p:nvPr/>
        </p:nvSpPr>
        <p:spPr bwMode="auto">
          <a:xfrm>
            <a:off x="1828800" y="2814454"/>
            <a:ext cx="5654842" cy="25044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B78E7"/>
                </a:solidFill>
                <a:effectLst/>
                <a:latin typeface="Roboto Mono"/>
              </a:rPr>
              <a:t>&lt;servlet&gt;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&lt;servlet-name&gt;</a:t>
            </a:r>
            <a:r>
              <a:rPr kumimoji="0" lang="en-US" altLang="en-US" sz="1600" b="0" i="0" u="none" strike="noStrike" cap="none" normalizeH="0" baseline="0" dirty="0">
                <a:ln>
                  <a:noFill/>
                </a:ln>
                <a:solidFill>
                  <a:srgbClr val="37474F"/>
                </a:solidFill>
                <a:effectLst/>
                <a:latin typeface="Roboto Mono"/>
              </a:rPr>
              <a:t>register</a:t>
            </a:r>
            <a:r>
              <a:rPr kumimoji="0" lang="en-US" altLang="en-US" sz="1600" b="0" i="0" u="none" strike="noStrike" cap="none" normalizeH="0" baseline="0" dirty="0">
                <a:ln>
                  <a:noFill/>
                </a:ln>
                <a:solidFill>
                  <a:srgbClr val="3B78E7"/>
                </a:solidFill>
                <a:effectLst/>
                <a:latin typeface="Roboto Mono"/>
              </a:rPr>
              <a:t>&lt;/servlet-name&gt;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a:t>
            </a:r>
            <a:r>
              <a:rPr kumimoji="0" lang="en-US" altLang="en-US" sz="1600" b="0" i="0" u="none" strike="noStrike" cap="none" normalizeH="0" baseline="0" dirty="0" err="1">
                <a:ln>
                  <a:noFill/>
                </a:ln>
                <a:solidFill>
                  <a:srgbClr val="3B78E7"/>
                </a:solidFill>
                <a:effectLst/>
                <a:latin typeface="Roboto Mono"/>
              </a:rPr>
              <a:t>jsp</a:t>
            </a:r>
            <a:r>
              <a:rPr kumimoji="0" lang="en-US" altLang="en-US" sz="1600" b="0" i="0" u="none" strike="noStrike" cap="none" normalizeH="0" baseline="0" dirty="0">
                <a:ln>
                  <a:noFill/>
                </a:ln>
                <a:solidFill>
                  <a:srgbClr val="3B78E7"/>
                </a:solidFill>
                <a:effectLst/>
                <a:latin typeface="Roboto Mono"/>
              </a:rPr>
              <a:t>-file&gt;</a:t>
            </a:r>
            <a:r>
              <a:rPr kumimoji="0" lang="en-US" altLang="en-US" sz="1600" b="0" i="0" u="none" strike="noStrike" cap="none" normalizeH="0" baseline="0" dirty="0">
                <a:ln>
                  <a:noFill/>
                </a:ln>
                <a:solidFill>
                  <a:srgbClr val="37474F"/>
                </a:solidFill>
                <a:effectLst/>
                <a:latin typeface="Roboto Mono"/>
              </a:rPr>
              <a:t>/register/</a:t>
            </a:r>
            <a:r>
              <a:rPr kumimoji="0" lang="en-US" altLang="en-US" sz="1600" b="0" i="0" u="none" strike="noStrike" cap="none" normalizeH="0" baseline="0" dirty="0" err="1">
                <a:ln>
                  <a:noFill/>
                </a:ln>
                <a:solidFill>
                  <a:srgbClr val="37474F"/>
                </a:solidFill>
                <a:effectLst/>
                <a:latin typeface="Roboto Mono"/>
              </a:rPr>
              <a:t>start.jsp</a:t>
            </a:r>
            <a:r>
              <a:rPr kumimoji="0" lang="en-US" altLang="en-US" sz="1600" b="0" i="0" u="none" strike="noStrike" cap="none" normalizeH="0" baseline="0" dirty="0">
                <a:ln>
                  <a:noFill/>
                </a:ln>
                <a:solidFill>
                  <a:srgbClr val="3B78E7"/>
                </a:solidFill>
                <a:effectLst/>
                <a:latin typeface="Roboto Mono"/>
              </a:rPr>
              <a:t>&lt;/</a:t>
            </a:r>
            <a:r>
              <a:rPr kumimoji="0" lang="en-US" altLang="en-US" sz="1600" b="0" i="0" u="none" strike="noStrike" cap="none" normalizeH="0" baseline="0" dirty="0" err="1">
                <a:ln>
                  <a:noFill/>
                </a:ln>
                <a:solidFill>
                  <a:srgbClr val="3B78E7"/>
                </a:solidFill>
                <a:effectLst/>
                <a:latin typeface="Roboto Mono"/>
              </a:rPr>
              <a:t>jsp</a:t>
            </a:r>
            <a:r>
              <a:rPr kumimoji="0" lang="en-US" altLang="en-US" sz="1600" b="0" i="0" u="none" strike="noStrike" cap="none" normalizeH="0" baseline="0" dirty="0">
                <a:ln>
                  <a:noFill/>
                </a:ln>
                <a:solidFill>
                  <a:srgbClr val="3B78E7"/>
                </a:solidFill>
                <a:effectLst/>
                <a:latin typeface="Roboto Mono"/>
              </a:rPr>
              <a:t>-file&gt;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&lt;/servlet&gt;</a:t>
            </a:r>
            <a:br>
              <a:rPr kumimoji="0" lang="en-US" altLang="en-US" sz="1600" b="0" i="0" u="none" strike="noStrike" cap="none" normalizeH="0" baseline="0" dirty="0">
                <a:ln>
                  <a:noFill/>
                </a:ln>
                <a:solidFill>
                  <a:srgbClr val="37474F"/>
                </a:solidFill>
                <a:effectLst/>
                <a:latin typeface="Roboto Mono"/>
              </a:rPr>
            </a:b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&lt;servlet-mapping&gt;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&lt;servlet-name&gt;</a:t>
            </a:r>
            <a:r>
              <a:rPr kumimoji="0" lang="en-US" altLang="en-US" sz="1600" b="0" i="0" u="none" strike="noStrike" cap="none" normalizeH="0" baseline="0" dirty="0">
                <a:ln>
                  <a:noFill/>
                </a:ln>
                <a:solidFill>
                  <a:srgbClr val="37474F"/>
                </a:solidFill>
                <a:effectLst/>
                <a:latin typeface="Roboto Mono"/>
              </a:rPr>
              <a:t>register</a:t>
            </a:r>
            <a:r>
              <a:rPr kumimoji="0" lang="en-US" altLang="en-US" sz="1600" b="0" i="0" u="none" strike="noStrike" cap="none" normalizeH="0" baseline="0" dirty="0">
                <a:ln>
                  <a:noFill/>
                </a:ln>
                <a:solidFill>
                  <a:srgbClr val="3B78E7"/>
                </a:solidFill>
                <a:effectLst/>
                <a:latin typeface="Roboto Mono"/>
              </a:rPr>
              <a:t>&lt;/servlet-name&gt;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a:t>
            </a:r>
            <a:r>
              <a:rPr kumimoji="0" lang="en-US" altLang="en-US" sz="1600" b="0" i="0" u="none" strike="noStrike" cap="none" normalizeH="0" baseline="0" dirty="0" err="1">
                <a:ln>
                  <a:noFill/>
                </a:ln>
                <a:solidFill>
                  <a:srgbClr val="3B78E7"/>
                </a:solidFill>
                <a:effectLst/>
                <a:latin typeface="Roboto Mono"/>
              </a:rPr>
              <a:t>url</a:t>
            </a:r>
            <a:r>
              <a:rPr kumimoji="0" lang="en-US" altLang="en-US" sz="1600" b="0" i="0" u="none" strike="noStrike" cap="none" normalizeH="0" baseline="0" dirty="0">
                <a:ln>
                  <a:noFill/>
                </a:ln>
                <a:solidFill>
                  <a:srgbClr val="3B78E7"/>
                </a:solidFill>
                <a:effectLst/>
                <a:latin typeface="Roboto Mono"/>
              </a:rPr>
              <a:t>-pattern&gt;</a:t>
            </a:r>
            <a:r>
              <a:rPr kumimoji="0" lang="en-US" altLang="en-US" sz="1600" b="0" i="0" u="none" strike="noStrike" cap="none" normalizeH="0" baseline="0" dirty="0">
                <a:ln>
                  <a:noFill/>
                </a:ln>
                <a:solidFill>
                  <a:srgbClr val="37474F"/>
                </a:solidFill>
                <a:effectLst/>
                <a:latin typeface="Roboto Mono"/>
              </a:rPr>
              <a:t>/register/*</a:t>
            </a:r>
            <a:r>
              <a:rPr kumimoji="0" lang="en-US" altLang="en-US" sz="1600" b="0" i="0" u="none" strike="noStrike" cap="none" normalizeH="0" baseline="0" dirty="0">
                <a:ln>
                  <a:noFill/>
                </a:ln>
                <a:solidFill>
                  <a:srgbClr val="3B78E7"/>
                </a:solidFill>
                <a:effectLst/>
                <a:latin typeface="Roboto Mono"/>
              </a:rPr>
              <a:t>&lt;/</a:t>
            </a:r>
            <a:r>
              <a:rPr kumimoji="0" lang="en-US" altLang="en-US" sz="1600" b="0" i="0" u="none" strike="noStrike" cap="none" normalizeH="0" baseline="0" dirty="0" err="1">
                <a:ln>
                  <a:noFill/>
                </a:ln>
                <a:solidFill>
                  <a:srgbClr val="3B78E7"/>
                </a:solidFill>
                <a:effectLst/>
                <a:latin typeface="Roboto Mono"/>
              </a:rPr>
              <a:t>url</a:t>
            </a:r>
            <a:r>
              <a:rPr kumimoji="0" lang="en-US" altLang="en-US" sz="1600" b="0" i="0" u="none" strike="noStrike" cap="none" normalizeH="0" baseline="0" dirty="0">
                <a:ln>
                  <a:noFill/>
                </a:ln>
                <a:solidFill>
                  <a:srgbClr val="3B78E7"/>
                </a:solidFill>
                <a:effectLst/>
                <a:latin typeface="Roboto Mono"/>
              </a:rPr>
              <a:t>-pattern&gt;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&lt;/servlet-mapping&gt;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2208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welcome file list</a:t>
            </a:r>
          </a:p>
        </p:txBody>
      </p:sp>
      <p:sp>
        <p:nvSpPr>
          <p:cNvPr id="3" name="Content Placeholder 2"/>
          <p:cNvSpPr>
            <a:spLocks noGrp="1"/>
          </p:cNvSpPr>
          <p:nvPr>
            <p:ph idx="1"/>
          </p:nvPr>
        </p:nvSpPr>
        <p:spPr>
          <a:xfrm>
            <a:off x="289560" y="878305"/>
            <a:ext cx="8229600" cy="5400576"/>
          </a:xfrm>
        </p:spPr>
        <p:txBody>
          <a:bodyPr/>
          <a:lstStyle/>
          <a:p>
            <a:r>
              <a:rPr lang="en-IN" dirty="0"/>
              <a:t>The welcome-file-list element of web-app, is used to define a list of welcome files. Its sub element is welcome-file that is used to define the welcome file.</a:t>
            </a:r>
          </a:p>
          <a:p>
            <a:r>
              <a:rPr lang="en-IN" dirty="0"/>
              <a:t>A welcome file is the file that is invoked automatically by the server, if you don't specify any file name.</a:t>
            </a:r>
          </a:p>
          <a:p>
            <a:endParaRPr lang="en-IN" dirty="0"/>
          </a:p>
          <a:p>
            <a:r>
              <a:rPr lang="en-IN" dirty="0"/>
              <a:t>By default server looks for the welcome file in following order:</a:t>
            </a:r>
          </a:p>
          <a:p>
            <a:pPr marL="0" indent="0">
              <a:buNone/>
            </a:pPr>
            <a:r>
              <a:rPr lang="en-IN" dirty="0"/>
              <a:t>welcome-file-list in web.xml</a:t>
            </a:r>
          </a:p>
          <a:p>
            <a:pPr lvl="1"/>
            <a:r>
              <a:rPr lang="en-IN" dirty="0"/>
              <a:t>index.html</a:t>
            </a:r>
          </a:p>
          <a:p>
            <a:pPr lvl="1"/>
            <a:r>
              <a:rPr lang="en-IN" dirty="0"/>
              <a:t>index.htm</a:t>
            </a:r>
          </a:p>
          <a:p>
            <a:pPr lvl="1"/>
            <a:r>
              <a:rPr lang="en-IN" dirty="0" err="1"/>
              <a:t>index.jsp</a:t>
            </a:r>
            <a:endParaRPr lang="en-IN" dirty="0"/>
          </a:p>
          <a:p>
            <a:pPr lvl="1"/>
            <a:r>
              <a:rPr lang="en-IN" dirty="0"/>
              <a:t>If none of these files are found, server renders 404 error.</a:t>
            </a:r>
          </a:p>
        </p:txBody>
      </p:sp>
    </p:spTree>
    <p:extLst>
      <p:ext uri="{BB962C8B-B14F-4D97-AF65-F5344CB8AC3E}">
        <p14:creationId xmlns:p14="http://schemas.microsoft.com/office/powerpoint/2010/main" val="315550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welcome file list</a:t>
            </a:r>
          </a:p>
        </p:txBody>
      </p:sp>
      <p:sp>
        <p:nvSpPr>
          <p:cNvPr id="3" name="Content Placeholder 2"/>
          <p:cNvSpPr>
            <a:spLocks noGrp="1"/>
          </p:cNvSpPr>
          <p:nvPr>
            <p:ph idx="1"/>
          </p:nvPr>
        </p:nvSpPr>
        <p:spPr>
          <a:xfrm>
            <a:off x="289560" y="2102901"/>
            <a:ext cx="8229600" cy="4175979"/>
          </a:xfrm>
        </p:spPr>
        <p:txBody>
          <a:bodyPr/>
          <a:lstStyle/>
          <a:p>
            <a:r>
              <a:rPr lang="en-IN" dirty="0"/>
              <a:t>Now, </a:t>
            </a:r>
            <a:r>
              <a:rPr lang="en-IN" dirty="0" err="1"/>
              <a:t>index.jsp</a:t>
            </a:r>
            <a:r>
              <a:rPr lang="en-IN" dirty="0"/>
              <a:t> and index.html will be the welcome files.</a:t>
            </a:r>
          </a:p>
          <a:p>
            <a:r>
              <a:rPr lang="en-IN" dirty="0"/>
              <a:t>If you have the welcome file, you can directory invoke the project as given below:</a:t>
            </a:r>
          </a:p>
          <a:p>
            <a:endParaRPr lang="en-IN" dirty="0"/>
          </a:p>
          <a:p>
            <a:pPr marL="0" indent="0" algn="ctr">
              <a:buNone/>
            </a:pPr>
            <a:r>
              <a:rPr lang="en-IN" dirty="0">
                <a:solidFill>
                  <a:srgbClr val="C00000"/>
                </a:solidFill>
              </a:rPr>
              <a:t>http://localhost:8888/myproject  </a:t>
            </a:r>
          </a:p>
          <a:p>
            <a:endParaRPr lang="en-IN" dirty="0"/>
          </a:p>
        </p:txBody>
      </p:sp>
      <p:sp>
        <p:nvSpPr>
          <p:cNvPr id="4" name="Rectangle 1"/>
          <p:cNvSpPr>
            <a:spLocks noChangeArrowheads="1"/>
          </p:cNvSpPr>
          <p:nvPr/>
        </p:nvSpPr>
        <p:spPr bwMode="auto">
          <a:xfrm>
            <a:off x="1251284" y="829566"/>
            <a:ext cx="4644189" cy="127333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B78E7"/>
                </a:solidFill>
                <a:effectLst/>
                <a:latin typeface="Roboto Mono"/>
              </a:rPr>
              <a:t>&lt;welcome-file-list&gt;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&lt;welcome-file&gt;</a:t>
            </a:r>
            <a:r>
              <a:rPr kumimoji="0" lang="en-US" altLang="en-US" sz="1600" b="0" i="0" u="none" strike="noStrike" cap="none" normalizeH="0" baseline="0" dirty="0" err="1">
                <a:ln>
                  <a:noFill/>
                </a:ln>
                <a:solidFill>
                  <a:srgbClr val="37474F"/>
                </a:solidFill>
                <a:effectLst/>
                <a:latin typeface="Roboto Mono"/>
              </a:rPr>
              <a:t>index.jsp</a:t>
            </a:r>
            <a:r>
              <a:rPr kumimoji="0" lang="en-US" altLang="en-US" sz="1600" b="0" i="0" u="none" strike="noStrike" cap="none" normalizeH="0" baseline="0" dirty="0">
                <a:ln>
                  <a:noFill/>
                </a:ln>
                <a:solidFill>
                  <a:srgbClr val="3B78E7"/>
                </a:solidFill>
                <a:effectLst/>
                <a:latin typeface="Roboto Mono"/>
              </a:rPr>
              <a:t>&lt;/welcome-file&gt;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&lt;welcome-file&gt;</a:t>
            </a:r>
            <a:r>
              <a:rPr kumimoji="0" lang="en-US" altLang="en-US" sz="1600" b="0" i="0" u="none" strike="noStrike" cap="none" normalizeH="0" baseline="0" dirty="0">
                <a:ln>
                  <a:noFill/>
                </a:ln>
                <a:solidFill>
                  <a:srgbClr val="37474F"/>
                </a:solidFill>
                <a:effectLst/>
                <a:latin typeface="Roboto Mono"/>
              </a:rPr>
              <a:t>index.html</a:t>
            </a:r>
            <a:r>
              <a:rPr kumimoji="0" lang="en-US" altLang="en-US" sz="1600" b="0" i="0" u="none" strike="noStrike" cap="none" normalizeH="0" baseline="0" dirty="0">
                <a:ln>
                  <a:noFill/>
                </a:ln>
                <a:solidFill>
                  <a:srgbClr val="3B78E7"/>
                </a:solidFill>
                <a:effectLst/>
                <a:latin typeface="Roboto Mono"/>
              </a:rPr>
              <a:t>&lt;/welcome-file&gt;</a:t>
            </a:r>
            <a:br>
              <a:rPr kumimoji="0" lang="en-US" altLang="en-US" sz="1600" b="0" i="0" u="none" strike="noStrike" cap="none" normalizeH="0" baseline="0" dirty="0">
                <a:ln>
                  <a:noFill/>
                </a:ln>
                <a:solidFill>
                  <a:srgbClr val="37474F"/>
                </a:solidFill>
                <a:effectLst/>
                <a:latin typeface="Roboto Mono"/>
              </a:rPr>
            </a:br>
            <a:r>
              <a:rPr kumimoji="0" lang="en-US" altLang="en-US" sz="1600" b="0"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rgbClr val="3B78E7"/>
                </a:solidFill>
                <a:effectLst/>
                <a:latin typeface="Roboto Mono"/>
              </a:rPr>
              <a:t>&lt;/welcome-file-list&gt;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86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9"/>
          <p:cNvSpPr>
            <a:spLocks noGrp="1"/>
          </p:cNvSpPr>
          <p:nvPr>
            <p:ph type="title" idx="4294967295"/>
          </p:nvPr>
        </p:nvSpPr>
        <p:spPr>
          <a:xfrm>
            <a:off x="1371600" y="3517900"/>
            <a:ext cx="7772400" cy="553998"/>
          </a:xfrm>
        </p:spPr>
        <p:txBody>
          <a:bodyPr/>
          <a:lstStyle/>
          <a:p>
            <a:pPr algn="r" eaLnBrk="1" hangingPunct="1"/>
            <a:r>
              <a:rPr lang="en-US" altLang="en-US" b="1" dirty="0">
                <a:solidFill>
                  <a:schemeClr val="tx1"/>
                </a:solidFill>
              </a:rPr>
              <a:t>Module 1: Spring - MVC</a:t>
            </a:r>
          </a:p>
        </p:txBody>
      </p:sp>
      <p:pic>
        <p:nvPicPr>
          <p:cNvPr id="2" name="Picture 1"/>
          <p:cNvPicPr>
            <a:picLocks noChangeAspect="1"/>
          </p:cNvPicPr>
          <p:nvPr/>
        </p:nvPicPr>
        <p:blipFill>
          <a:blip r:embed="rId3"/>
          <a:stretch>
            <a:fillRect/>
          </a:stretch>
        </p:blipFill>
        <p:spPr>
          <a:xfrm>
            <a:off x="1371600" y="762000"/>
            <a:ext cx="5715000" cy="1905000"/>
          </a:xfrm>
          <a:prstGeom prst="rect">
            <a:avLst/>
          </a:prstGeom>
        </p:spPr>
      </p:pic>
    </p:spTree>
    <p:extLst>
      <p:ext uri="{BB962C8B-B14F-4D97-AF65-F5344CB8AC3E}">
        <p14:creationId xmlns:p14="http://schemas.microsoft.com/office/powerpoint/2010/main" val="64750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pPr eaLnBrk="1" hangingPunct="1"/>
            <a:r>
              <a:rPr lang="en-US" altLang="en-US" dirty="0"/>
              <a:t>Configuring Spring-MVC Application</a:t>
            </a:r>
          </a:p>
        </p:txBody>
      </p:sp>
      <p:sp>
        <p:nvSpPr>
          <p:cNvPr id="115715" name="Rectangle 3"/>
          <p:cNvSpPr>
            <a:spLocks noGrp="1"/>
          </p:cNvSpPr>
          <p:nvPr>
            <p:ph type="body" idx="1"/>
          </p:nvPr>
        </p:nvSpPr>
        <p:spPr>
          <a:xfrm>
            <a:off x="289560" y="1222957"/>
            <a:ext cx="8656320" cy="5055923"/>
          </a:xfrm>
        </p:spPr>
        <p:txBody>
          <a:bodyPr/>
          <a:lstStyle/>
          <a:p>
            <a:pPr eaLnBrk="1" hangingPunct="1"/>
            <a:r>
              <a:rPr lang="en-US" altLang="en-US" dirty="0"/>
              <a:t>Configure </a:t>
            </a:r>
            <a:r>
              <a:rPr lang="en-US" altLang="en-US" b="1" dirty="0" err="1">
                <a:solidFill>
                  <a:srgbClr val="0000FF"/>
                </a:solidFill>
              </a:rPr>
              <a:t>DispatcherServlet</a:t>
            </a:r>
            <a:r>
              <a:rPr lang="en-US" altLang="en-US" dirty="0"/>
              <a:t> in </a:t>
            </a:r>
            <a:r>
              <a:rPr lang="en-US" altLang="en-US" b="1" dirty="0">
                <a:solidFill>
                  <a:srgbClr val="0000FF"/>
                </a:solidFill>
              </a:rPr>
              <a:t>web.xml</a:t>
            </a:r>
            <a:r>
              <a:rPr lang="en-US" altLang="en-US" dirty="0">
                <a:solidFill>
                  <a:srgbClr val="C00000"/>
                </a:solidFill>
              </a:rPr>
              <a:t> </a:t>
            </a:r>
            <a:r>
              <a:rPr lang="en-US" altLang="en-US" dirty="0"/>
              <a:t>and establish URL mappings for it. </a:t>
            </a:r>
          </a:p>
          <a:p>
            <a:pPr lvl="1" eaLnBrk="1" hangingPunct="1">
              <a:buFont typeface="Arial" charset="0"/>
              <a:buNone/>
            </a:pPr>
            <a:r>
              <a:rPr lang="en-US" altLang="en-US" sz="1800" b="1" dirty="0"/>
              <a:t>E.g.:</a:t>
            </a:r>
          </a:p>
          <a:p>
            <a:pPr lvl="1" eaLnBrk="1" hangingPunct="1">
              <a:buFont typeface="Arial" charset="0"/>
              <a:buNone/>
            </a:pPr>
            <a:r>
              <a:rPr lang="en-US" altLang="en-US" sz="2000" b="1" dirty="0"/>
              <a:t>&lt;servlet&gt;</a:t>
            </a:r>
            <a:r>
              <a:rPr lang="en-US" altLang="en-US" sz="2000" dirty="0"/>
              <a:t>   </a:t>
            </a:r>
          </a:p>
          <a:p>
            <a:pPr lvl="1" eaLnBrk="1" hangingPunct="1">
              <a:buFont typeface="Arial" charset="0"/>
              <a:buNone/>
            </a:pPr>
            <a:r>
              <a:rPr lang="en-US" altLang="en-US" sz="2000" b="1" dirty="0"/>
              <a:t>&lt;servlet-name&gt;</a:t>
            </a:r>
            <a:r>
              <a:rPr lang="en-US" altLang="en-US" sz="2000" b="1" dirty="0" err="1">
                <a:solidFill>
                  <a:srgbClr val="0000FF"/>
                </a:solidFill>
              </a:rPr>
              <a:t>springweb</a:t>
            </a:r>
            <a:r>
              <a:rPr lang="en-US" altLang="en-US" sz="2000" b="1" dirty="0"/>
              <a:t>&lt;/servlet-name&gt;</a:t>
            </a:r>
            <a:r>
              <a:rPr lang="en-US" altLang="en-US" sz="2000" dirty="0"/>
              <a:t>   </a:t>
            </a:r>
            <a:endParaRPr lang="en-US" altLang="en-US" dirty="0"/>
          </a:p>
          <a:p>
            <a:pPr lvl="1" eaLnBrk="1" hangingPunct="1">
              <a:buFont typeface="Arial" charset="0"/>
              <a:buNone/>
            </a:pPr>
            <a:r>
              <a:rPr lang="en-US" altLang="en-US" sz="2000" b="1" dirty="0"/>
              <a:t>&lt;servlet-class&gt;</a:t>
            </a:r>
            <a:r>
              <a:rPr lang="en-US" altLang="en-US" sz="2000" b="1" dirty="0" err="1">
                <a:solidFill>
                  <a:srgbClr val="0000FF"/>
                </a:solidFill>
              </a:rPr>
              <a:t>org.springframework.web.servlet.DispatcherServlet</a:t>
            </a:r>
            <a:endParaRPr lang="en-US" altLang="en-US" b="1" dirty="0">
              <a:solidFill>
                <a:srgbClr val="0000FF"/>
              </a:solidFill>
            </a:endParaRPr>
          </a:p>
          <a:p>
            <a:pPr lvl="1" eaLnBrk="1" hangingPunct="1">
              <a:buFont typeface="Arial" charset="0"/>
              <a:buNone/>
            </a:pPr>
            <a:r>
              <a:rPr lang="en-US" altLang="en-US" sz="2000" b="1" dirty="0"/>
              <a:t>&lt;/servlet-class&gt;</a:t>
            </a:r>
            <a:r>
              <a:rPr lang="en-US" altLang="en-US" sz="2000" dirty="0"/>
              <a:t>   …</a:t>
            </a:r>
          </a:p>
          <a:p>
            <a:pPr lvl="2" eaLnBrk="1" hangingPunct="1">
              <a:buFont typeface="Arial" charset="0"/>
              <a:buNone/>
            </a:pPr>
            <a:endParaRPr lang="en-US" altLang="en-US" dirty="0"/>
          </a:p>
          <a:p>
            <a:pPr eaLnBrk="1" hangingPunct="1"/>
            <a:r>
              <a:rPr lang="en-US" altLang="en-US" dirty="0"/>
              <a:t>Spring configuration metadata in a configuration file named [servlet-name]-servlet.xml in the WEB-INF directory of your web application </a:t>
            </a:r>
          </a:p>
          <a:p>
            <a:pPr lvl="1" eaLnBrk="1" hangingPunct="1"/>
            <a:r>
              <a:rPr lang="en-US" altLang="en-US" sz="1800" dirty="0"/>
              <a:t>E.g.: the </a:t>
            </a:r>
            <a:r>
              <a:rPr lang="en-US" altLang="en-US" sz="1800" dirty="0" err="1"/>
              <a:t>DispatcherServlet</a:t>
            </a:r>
            <a:r>
              <a:rPr lang="en-US" altLang="en-US" sz="1800" dirty="0"/>
              <a:t> defined in web.xml with name as </a:t>
            </a:r>
            <a:r>
              <a:rPr lang="en-US" altLang="en-US" sz="1800" b="1" dirty="0" err="1"/>
              <a:t>springweb</a:t>
            </a:r>
            <a:r>
              <a:rPr lang="en-US" altLang="en-US" sz="1800" dirty="0"/>
              <a:t>, will look for the configuration </a:t>
            </a:r>
            <a:r>
              <a:rPr lang="en-US" altLang="en-US" sz="1800" dirty="0">
                <a:solidFill>
                  <a:srgbClr val="0000FF"/>
                </a:solidFill>
              </a:rPr>
              <a:t>file </a:t>
            </a:r>
            <a:r>
              <a:rPr lang="en-US" altLang="en-US" sz="1800" b="1" dirty="0">
                <a:solidFill>
                  <a:srgbClr val="0000FF"/>
                </a:solidFill>
              </a:rPr>
              <a:t>/WEB-INF/springweb-servlet.xml </a:t>
            </a:r>
          </a:p>
        </p:txBody>
      </p:sp>
    </p:spTree>
    <p:extLst>
      <p:ext uri="{BB962C8B-B14F-4D97-AF65-F5344CB8AC3E}">
        <p14:creationId xmlns:p14="http://schemas.microsoft.com/office/powerpoint/2010/main" val="1961804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0" y="55984"/>
            <a:ext cx="8882743" cy="553998"/>
          </a:xfrm>
        </p:spPr>
        <p:txBody>
          <a:bodyPr/>
          <a:lstStyle/>
          <a:p>
            <a:pPr eaLnBrk="1" hangingPunct="1"/>
            <a:r>
              <a:rPr lang="en-US" altLang="en-US" dirty="0"/>
              <a:t>Configuring Spring-MVC Application (Contd.).</a:t>
            </a:r>
          </a:p>
        </p:txBody>
      </p:sp>
      <p:sp>
        <p:nvSpPr>
          <p:cNvPr id="116739" name="Rectangle 3"/>
          <p:cNvSpPr>
            <a:spLocks noGrp="1"/>
          </p:cNvSpPr>
          <p:nvPr>
            <p:ph type="body" idx="1"/>
          </p:nvPr>
        </p:nvSpPr>
        <p:spPr>
          <a:xfrm>
            <a:off x="381000" y="1295400"/>
            <a:ext cx="8229600" cy="4953000"/>
          </a:xfrm>
        </p:spPr>
        <p:txBody>
          <a:bodyPr>
            <a:normAutofit fontScale="92500" lnSpcReduction="10000"/>
          </a:bodyPr>
          <a:lstStyle/>
          <a:p>
            <a:pPr eaLnBrk="1" hangingPunct="1"/>
            <a:r>
              <a:rPr lang="en-US" altLang="en-US" dirty="0"/>
              <a:t>When a request is submitted to the server, </a:t>
            </a:r>
            <a:r>
              <a:rPr lang="en-US" altLang="en-US" dirty="0" err="1"/>
              <a:t>DispatcherServlet</a:t>
            </a:r>
            <a:r>
              <a:rPr lang="en-US" altLang="en-US" dirty="0"/>
              <a:t> looks in springweb-servlet.xml for a mapping of the specified URL to some controller bean. </a:t>
            </a:r>
          </a:p>
          <a:p>
            <a:pPr eaLnBrk="1" hangingPunct="1"/>
            <a:endParaRPr lang="en-US" altLang="en-US" dirty="0"/>
          </a:p>
          <a:p>
            <a:pPr eaLnBrk="1" hangingPunct="1"/>
            <a:r>
              <a:rPr lang="en-US" altLang="en-US" dirty="0"/>
              <a:t>This is done by using </a:t>
            </a:r>
            <a:r>
              <a:rPr lang="en-US" altLang="en-US" dirty="0">
                <a:solidFill>
                  <a:srgbClr val="C00000"/>
                </a:solidFill>
              </a:rPr>
              <a:t>a</a:t>
            </a:r>
            <a:r>
              <a:rPr lang="en-US" altLang="en-US" dirty="0">
                <a:solidFill>
                  <a:srgbClr val="0000FF"/>
                </a:solidFill>
              </a:rPr>
              <a:t> </a:t>
            </a:r>
            <a:r>
              <a:rPr lang="en-US" altLang="en-US" b="1" dirty="0" err="1">
                <a:solidFill>
                  <a:srgbClr val="0000FF"/>
                </a:solidFill>
              </a:rPr>
              <a:t>BeanNameUrlHandlerMapping</a:t>
            </a:r>
            <a:r>
              <a:rPr lang="en-US" altLang="en-US" b="1" dirty="0">
                <a:solidFill>
                  <a:srgbClr val="0000FF"/>
                </a:solidFill>
              </a:rPr>
              <a:t> class</a:t>
            </a:r>
            <a:r>
              <a:rPr lang="en-US" altLang="en-US" dirty="0">
                <a:solidFill>
                  <a:srgbClr val="0000FF"/>
                </a:solidFill>
              </a:rPr>
              <a:t> </a:t>
            </a:r>
            <a:r>
              <a:rPr lang="en-US" altLang="en-US" dirty="0"/>
              <a:t>by default. </a:t>
            </a:r>
          </a:p>
          <a:p>
            <a:pPr lvl="1" eaLnBrk="1" hangingPunct="1"/>
            <a:r>
              <a:rPr lang="en-US" altLang="en-US" sz="1800" dirty="0"/>
              <a:t>There are other mapping handlers that you can specify instead of the default. (</a:t>
            </a:r>
            <a:r>
              <a:rPr lang="en-US" altLang="en-US" sz="1800" b="1" dirty="0" err="1">
                <a:solidFill>
                  <a:srgbClr val="0000FF"/>
                </a:solidFill>
              </a:rPr>
              <a:t>SimpleUrlHandlerMapping</a:t>
            </a:r>
            <a:r>
              <a:rPr lang="en-US" altLang="en-US" sz="1800" b="1" dirty="0">
                <a:solidFill>
                  <a:srgbClr val="0000FF"/>
                </a:solidFill>
              </a:rPr>
              <a:t> class</a:t>
            </a:r>
            <a:r>
              <a:rPr lang="en-US" altLang="en-US" sz="1800" dirty="0"/>
              <a:t>)</a:t>
            </a:r>
          </a:p>
          <a:p>
            <a:pPr eaLnBrk="1" hangingPunct="1"/>
            <a:endParaRPr lang="en-US" altLang="en-US" dirty="0"/>
          </a:p>
          <a:p>
            <a:pPr eaLnBrk="1" hangingPunct="1"/>
            <a:endParaRPr lang="en-US" altLang="en-US" dirty="0"/>
          </a:p>
          <a:p>
            <a:pPr eaLnBrk="1" hangingPunct="1"/>
            <a:r>
              <a:rPr lang="en-US" altLang="en-US" dirty="0"/>
              <a:t>The default handler looks for a bean that has the URL as its name and gives it to </a:t>
            </a:r>
            <a:r>
              <a:rPr lang="en-US" altLang="en-US" dirty="0" err="1"/>
              <a:t>DispatcherServlet</a:t>
            </a:r>
            <a:r>
              <a:rPr lang="en-US" altLang="en-US" dirty="0"/>
              <a:t>.</a:t>
            </a:r>
          </a:p>
          <a:p>
            <a:pPr eaLnBrk="1" hangingPunct="1"/>
            <a:endParaRPr lang="en-US" altLang="en-US" dirty="0"/>
          </a:p>
          <a:p>
            <a:pPr eaLnBrk="1" hangingPunct="1"/>
            <a:r>
              <a:rPr lang="en-US" altLang="en-US" dirty="0" err="1"/>
              <a:t>DispatcherServlet</a:t>
            </a:r>
            <a:r>
              <a:rPr lang="en-US" altLang="en-US" dirty="0"/>
              <a:t> looks for a </a:t>
            </a:r>
            <a:r>
              <a:rPr lang="en-US" altLang="en-US" b="1" dirty="0"/>
              <a:t>view resolver</a:t>
            </a:r>
            <a:r>
              <a:rPr lang="en-US" altLang="en-US" dirty="0"/>
              <a:t> to resolve the view name that it got from the </a:t>
            </a:r>
            <a:r>
              <a:rPr lang="en-US" altLang="en-US" dirty="0" err="1"/>
              <a:t>ModelAndView</a:t>
            </a:r>
            <a:r>
              <a:rPr lang="en-US" altLang="en-US" dirty="0"/>
              <a:t> object - </a:t>
            </a:r>
            <a:r>
              <a:rPr lang="en-US" altLang="en-US" sz="2200" dirty="0"/>
              <a:t>(</a:t>
            </a:r>
            <a:r>
              <a:rPr lang="en-US" altLang="en-US" sz="2100" b="1" dirty="0" err="1">
                <a:solidFill>
                  <a:srgbClr val="0000FF"/>
                </a:solidFill>
              </a:rPr>
              <a:t>InternalResourceViewResolver</a:t>
            </a:r>
            <a:r>
              <a:rPr lang="en-US" altLang="en-US" sz="2100" b="1" dirty="0">
                <a:solidFill>
                  <a:srgbClr val="0000FF"/>
                </a:solidFill>
              </a:rPr>
              <a:t> class</a:t>
            </a:r>
            <a:r>
              <a:rPr lang="en-US" altLang="en-US" sz="2100" dirty="0"/>
              <a:t>)</a:t>
            </a:r>
          </a:p>
          <a:p>
            <a:pPr eaLnBrk="1" hangingPunct="1">
              <a:buFont typeface="Arial" charset="0"/>
              <a:buNone/>
            </a:pPr>
            <a:endParaRPr lang="en-US" altLang="en-US" dirty="0"/>
          </a:p>
        </p:txBody>
      </p:sp>
    </p:spTree>
    <p:extLst>
      <p:ext uri="{BB962C8B-B14F-4D97-AF65-F5344CB8AC3E}">
        <p14:creationId xmlns:p14="http://schemas.microsoft.com/office/powerpoint/2010/main" val="1035616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pPr eaLnBrk="1" hangingPunct="1"/>
            <a:r>
              <a:rPr lang="en-US" altLang="en-US" dirty="0"/>
              <a:t>Context hierarchy in Spring Web MVC </a:t>
            </a:r>
          </a:p>
        </p:txBody>
      </p:sp>
      <p:sp>
        <p:nvSpPr>
          <p:cNvPr id="117763" name="Rectangle 3"/>
          <p:cNvSpPr>
            <a:spLocks noGrp="1"/>
          </p:cNvSpPr>
          <p:nvPr>
            <p:ph type="body" idx="1"/>
          </p:nvPr>
        </p:nvSpPr>
        <p:spPr/>
        <p:txBody>
          <a:bodyPr/>
          <a:lstStyle/>
          <a:p>
            <a:pPr eaLnBrk="1" hangingPunct="1">
              <a:buFont typeface="Arial" charset="0"/>
              <a:buNone/>
            </a:pPr>
            <a:r>
              <a:rPr lang="en-US" altLang="en-US" dirty="0"/>
              <a:t> </a:t>
            </a:r>
          </a:p>
        </p:txBody>
      </p:sp>
      <p:pic>
        <p:nvPicPr>
          <p:cNvPr id="117764" name="Picture 4" descr="mvc-contex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47750"/>
            <a:ext cx="73152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229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a:lstStyle/>
          <a:p>
            <a:pPr eaLnBrk="1" hangingPunct="1"/>
            <a:r>
              <a:rPr lang="en-US" altLang="en-US" dirty="0"/>
              <a:t>Controller(s) in Spring-MVC</a:t>
            </a:r>
          </a:p>
        </p:txBody>
      </p:sp>
      <p:sp>
        <p:nvSpPr>
          <p:cNvPr id="118787" name="Rectangle 3"/>
          <p:cNvSpPr>
            <a:spLocks noGrp="1"/>
          </p:cNvSpPr>
          <p:nvPr>
            <p:ph type="body" idx="1"/>
          </p:nvPr>
        </p:nvSpPr>
        <p:spPr/>
        <p:txBody>
          <a:bodyPr/>
          <a:lstStyle/>
          <a:p>
            <a:pPr eaLnBrk="1" hangingPunct="1"/>
            <a:r>
              <a:rPr lang="en-US" altLang="en-US" dirty="0"/>
              <a:t>Spring's Web MVC framework is designed around a </a:t>
            </a:r>
            <a:r>
              <a:rPr lang="en-US" altLang="en-US" dirty="0" err="1"/>
              <a:t>DispatcherServlet</a:t>
            </a:r>
            <a:r>
              <a:rPr lang="en-US" altLang="en-US" dirty="0"/>
              <a:t> that dispatches requests to handlers (Controllers)</a:t>
            </a:r>
          </a:p>
          <a:p>
            <a:pPr eaLnBrk="1" hangingPunct="1">
              <a:buFont typeface="Arial" charset="0"/>
              <a:buNone/>
            </a:pPr>
            <a:endParaRPr lang="en-US" altLang="en-US" dirty="0"/>
          </a:p>
          <a:p>
            <a:pPr eaLnBrk="1" hangingPunct="1"/>
            <a:r>
              <a:rPr lang="en-US" altLang="en-US" dirty="0"/>
              <a:t>The default handler is a very simple</a:t>
            </a:r>
            <a:r>
              <a:rPr lang="en-US" altLang="en-US" b="1" dirty="0">
                <a:solidFill>
                  <a:srgbClr val="0000FF"/>
                </a:solidFill>
              </a:rPr>
              <a:t> Controller</a:t>
            </a:r>
            <a:r>
              <a:rPr lang="en-US" altLang="en-US" dirty="0">
                <a:solidFill>
                  <a:srgbClr val="0000FF"/>
                </a:solidFill>
              </a:rPr>
              <a:t> </a:t>
            </a:r>
            <a:r>
              <a:rPr lang="en-US" altLang="en-US" dirty="0"/>
              <a:t>interface, just </a:t>
            </a:r>
            <a:r>
              <a:rPr lang="en-US" altLang="en-US" dirty="0" err="1"/>
              <a:t>offeringthe</a:t>
            </a:r>
            <a:r>
              <a:rPr lang="en-US" altLang="en-US" dirty="0"/>
              <a:t> below method :  </a:t>
            </a:r>
          </a:p>
          <a:p>
            <a:pPr lvl="1" eaLnBrk="1" hangingPunct="1">
              <a:buFont typeface="Arial" charset="0"/>
              <a:buNone/>
            </a:pPr>
            <a:r>
              <a:rPr lang="en-US" altLang="en-US" sz="1800" dirty="0"/>
              <a:t> </a:t>
            </a:r>
            <a:r>
              <a:rPr lang="en-US" altLang="en-US" sz="1800" dirty="0" err="1">
                <a:solidFill>
                  <a:srgbClr val="0000FF"/>
                </a:solidFill>
              </a:rPr>
              <a:t>ModelAndView</a:t>
            </a:r>
            <a:r>
              <a:rPr lang="en-US" altLang="en-US" sz="1800" dirty="0">
                <a:solidFill>
                  <a:srgbClr val="0000FF"/>
                </a:solidFill>
              </a:rPr>
              <a:t> </a:t>
            </a:r>
            <a:r>
              <a:rPr lang="en-US" altLang="en-US" sz="1800" b="1" dirty="0" err="1">
                <a:solidFill>
                  <a:srgbClr val="0000FF"/>
                </a:solidFill>
              </a:rPr>
              <a:t>handleRequest</a:t>
            </a:r>
            <a:r>
              <a:rPr lang="en-US" altLang="en-US" sz="1800" dirty="0">
                <a:solidFill>
                  <a:srgbClr val="0000FF"/>
                </a:solidFill>
              </a:rPr>
              <a:t>(</a:t>
            </a:r>
            <a:r>
              <a:rPr lang="en-US" altLang="en-US" sz="1800" dirty="0" err="1">
                <a:solidFill>
                  <a:srgbClr val="0000FF"/>
                </a:solidFill>
              </a:rPr>
              <a:t>request,response</a:t>
            </a:r>
            <a:r>
              <a:rPr lang="en-US" altLang="en-US" sz="1800" dirty="0">
                <a:solidFill>
                  <a:srgbClr val="0000FF"/>
                </a:solidFill>
              </a:rPr>
              <a:t>)</a:t>
            </a:r>
          </a:p>
          <a:p>
            <a:pPr lvl="1" eaLnBrk="1" hangingPunct="1">
              <a:buFont typeface="Arial" charset="0"/>
              <a:buNone/>
            </a:pPr>
            <a:endParaRPr lang="en-US" altLang="en-US" sz="1800" dirty="0">
              <a:solidFill>
                <a:srgbClr val="0000FF"/>
              </a:solidFill>
            </a:endParaRPr>
          </a:p>
          <a:p>
            <a:pPr eaLnBrk="1" hangingPunct="1"/>
            <a:r>
              <a:rPr lang="en-US" altLang="en-US" dirty="0"/>
              <a:t>Application Controllers are typically sub-classes of the included implementation hierarchy, consisting of:</a:t>
            </a:r>
          </a:p>
          <a:p>
            <a:pPr lvl="1" eaLnBrk="1" hangingPunct="1"/>
            <a:r>
              <a:rPr lang="en-US" altLang="en-US" sz="1800" b="1" dirty="0" err="1"/>
              <a:t>AbstractController</a:t>
            </a:r>
            <a:endParaRPr lang="en-US" altLang="en-US" sz="1800" b="1" dirty="0"/>
          </a:p>
          <a:p>
            <a:pPr lvl="1" eaLnBrk="1" hangingPunct="1"/>
            <a:r>
              <a:rPr lang="en-US" altLang="en-US" sz="1800" b="1" dirty="0" err="1"/>
              <a:t>AbstractCommandController</a:t>
            </a:r>
            <a:r>
              <a:rPr lang="en-US" altLang="en-US" sz="1800" b="1" dirty="0"/>
              <a:t> </a:t>
            </a:r>
          </a:p>
          <a:p>
            <a:pPr lvl="1" eaLnBrk="1" hangingPunct="1"/>
            <a:r>
              <a:rPr lang="en-US" altLang="en-US" sz="1800" b="1" dirty="0" err="1"/>
              <a:t>SimpleFormController</a:t>
            </a:r>
            <a:r>
              <a:rPr lang="en-US" altLang="en-US" sz="1800" b="1" dirty="0"/>
              <a:t> </a:t>
            </a:r>
          </a:p>
        </p:txBody>
      </p:sp>
    </p:spTree>
    <p:extLst>
      <p:ext uri="{BB962C8B-B14F-4D97-AF65-F5344CB8AC3E}">
        <p14:creationId xmlns:p14="http://schemas.microsoft.com/office/powerpoint/2010/main" val="2518860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a:lstStyle/>
          <a:p>
            <a:pPr eaLnBrk="1" hangingPunct="1"/>
            <a:r>
              <a:rPr lang="en-US" altLang="en-US" dirty="0"/>
              <a:t>Command controllers </a:t>
            </a:r>
          </a:p>
        </p:txBody>
      </p:sp>
      <p:sp>
        <p:nvSpPr>
          <p:cNvPr id="119811" name="Rectangle 3"/>
          <p:cNvSpPr>
            <a:spLocks noGrp="1"/>
          </p:cNvSpPr>
          <p:nvPr>
            <p:ph type="body" idx="1"/>
          </p:nvPr>
        </p:nvSpPr>
        <p:spPr/>
        <p:txBody>
          <a:bodyPr/>
          <a:lstStyle/>
          <a:p>
            <a:pPr eaLnBrk="1" hangingPunct="1"/>
            <a:r>
              <a:rPr lang="en-US" altLang="en-US" dirty="0"/>
              <a:t>Spring's </a:t>
            </a:r>
            <a:r>
              <a:rPr lang="en-US" altLang="en-US" i="1" dirty="0"/>
              <a:t>command controllers</a:t>
            </a:r>
            <a:r>
              <a:rPr lang="en-US" altLang="en-US" dirty="0"/>
              <a:t> are a fundamental part of the Spring Web MVC package. </a:t>
            </a:r>
          </a:p>
          <a:p>
            <a:pPr eaLnBrk="1" hangingPunct="1"/>
            <a:endParaRPr lang="en-US" altLang="en-US" b="1" dirty="0"/>
          </a:p>
          <a:p>
            <a:pPr eaLnBrk="1" hangingPunct="1"/>
            <a:r>
              <a:rPr lang="en-US" altLang="en-US" b="1" dirty="0"/>
              <a:t>Command controllers</a:t>
            </a:r>
            <a:r>
              <a:rPr lang="en-US" altLang="en-US" dirty="0"/>
              <a:t> provide a way to interact with data objects and dynamically bind parameters from the </a:t>
            </a:r>
            <a:r>
              <a:rPr lang="en-US" altLang="en-US" dirty="0" err="1"/>
              <a:t>HttpServletRequest</a:t>
            </a:r>
            <a:r>
              <a:rPr lang="en-US" altLang="en-US" dirty="0"/>
              <a:t> to the data object specified. </a:t>
            </a:r>
          </a:p>
          <a:p>
            <a:pPr lvl="1" eaLnBrk="1" hangingPunct="1"/>
            <a:r>
              <a:rPr lang="en-US" altLang="en-US" sz="1800" dirty="0"/>
              <a:t>They perform a somewhat similar role to the Struts </a:t>
            </a:r>
            <a:r>
              <a:rPr lang="en-US" altLang="en-US" sz="1800" b="1" dirty="0" err="1"/>
              <a:t>ActionForm</a:t>
            </a:r>
            <a:r>
              <a:rPr lang="en-US" altLang="en-US" sz="1800" dirty="0"/>
              <a:t>, but in Spring, your data objects don't have to implement a framework-specific interface. </a:t>
            </a:r>
          </a:p>
          <a:p>
            <a:pPr eaLnBrk="1" hangingPunct="1"/>
            <a:endParaRPr lang="en-US" altLang="en-US" dirty="0"/>
          </a:p>
          <a:p>
            <a:pPr eaLnBrk="1" hangingPunct="1"/>
            <a:r>
              <a:rPr lang="en-US" altLang="en-US" dirty="0"/>
              <a:t>Built-in Classes:</a:t>
            </a:r>
          </a:p>
          <a:p>
            <a:pPr lvl="1" eaLnBrk="1" hangingPunct="1"/>
            <a:r>
              <a:rPr lang="en-US" altLang="en-US" sz="1800" b="1" dirty="0" err="1"/>
              <a:t>AbstractCommandController</a:t>
            </a:r>
            <a:endParaRPr lang="en-US" altLang="en-US" sz="1800" b="1" dirty="0"/>
          </a:p>
          <a:p>
            <a:pPr lvl="1" eaLnBrk="1" hangingPunct="1"/>
            <a:r>
              <a:rPr lang="en-US" altLang="en-US" sz="1800" b="1" dirty="0" err="1"/>
              <a:t>AbstractFormController</a:t>
            </a:r>
            <a:endParaRPr lang="en-US" altLang="en-US" sz="1800" b="1" dirty="0"/>
          </a:p>
          <a:p>
            <a:pPr lvl="1" eaLnBrk="1" hangingPunct="1"/>
            <a:r>
              <a:rPr lang="en-US" altLang="en-US" sz="1800" b="1" dirty="0" err="1"/>
              <a:t>SimpleFormController</a:t>
            </a:r>
            <a:endParaRPr lang="en-US" altLang="en-US" sz="1800" b="1" dirty="0"/>
          </a:p>
          <a:p>
            <a:pPr lvl="1" eaLnBrk="1" hangingPunct="1"/>
            <a:r>
              <a:rPr lang="en-US" altLang="en-US" sz="1800" b="1" dirty="0" err="1"/>
              <a:t>AbstractWizardFormController</a:t>
            </a:r>
            <a:endParaRPr lang="en-US" altLang="en-US" sz="1800" b="1" dirty="0"/>
          </a:p>
          <a:p>
            <a:pPr lvl="1" eaLnBrk="1" hangingPunct="1"/>
            <a:endParaRPr lang="en-US" altLang="en-US" sz="1800" b="1" dirty="0"/>
          </a:p>
          <a:p>
            <a:pPr lvl="1" eaLnBrk="1" hangingPunct="1"/>
            <a:endParaRPr lang="en-US" altLang="en-US" sz="1800" b="1" dirty="0"/>
          </a:p>
          <a:p>
            <a:pPr lvl="1" eaLnBrk="1" hangingPunct="1"/>
            <a:endParaRPr lang="en-US" altLang="en-US" sz="1800" b="1" dirty="0"/>
          </a:p>
        </p:txBody>
      </p:sp>
    </p:spTree>
    <p:extLst>
      <p:ext uri="{BB962C8B-B14F-4D97-AF65-F5344CB8AC3E}">
        <p14:creationId xmlns:p14="http://schemas.microsoft.com/office/powerpoint/2010/main" val="2329296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p:cNvSpPr>
          <p:nvPr>
            <p:ph type="title"/>
          </p:nvPr>
        </p:nvSpPr>
        <p:spPr/>
        <p:txBody>
          <a:bodyPr/>
          <a:lstStyle/>
          <a:p>
            <a:pPr eaLnBrk="1" hangingPunct="1"/>
            <a:r>
              <a:rPr lang="en-US" altLang="en-US" dirty="0"/>
              <a:t>Command controllers (Contd.).</a:t>
            </a:r>
          </a:p>
        </p:txBody>
      </p:sp>
      <p:sp>
        <p:nvSpPr>
          <p:cNvPr id="120835" name="Rectangle 3"/>
          <p:cNvSpPr>
            <a:spLocks noGrp="1"/>
          </p:cNvSpPr>
          <p:nvPr>
            <p:ph type="body" idx="1"/>
          </p:nvPr>
        </p:nvSpPr>
        <p:spPr/>
        <p:txBody>
          <a:bodyPr/>
          <a:lstStyle/>
          <a:p>
            <a:pPr eaLnBrk="1" hangingPunct="1"/>
            <a:r>
              <a:rPr lang="en-US" altLang="en-US" dirty="0" err="1"/>
              <a:t>AbstractController</a:t>
            </a:r>
            <a:endParaRPr lang="en-US" altLang="en-US" dirty="0"/>
          </a:p>
          <a:p>
            <a:pPr lvl="1" eaLnBrk="1" hangingPunct="1"/>
            <a:r>
              <a:rPr lang="en-US" altLang="en-US" sz="1800" dirty="0" err="1"/>
              <a:t>BaseCommandController</a:t>
            </a:r>
            <a:endParaRPr lang="en-US" altLang="en-US" sz="1800" dirty="0"/>
          </a:p>
          <a:p>
            <a:pPr lvl="2" eaLnBrk="1" hangingPunct="1"/>
            <a:r>
              <a:rPr lang="en-US" altLang="en-US" dirty="0"/>
              <a:t> </a:t>
            </a:r>
            <a:r>
              <a:rPr lang="en-US" altLang="en-US" dirty="0" err="1"/>
              <a:t>AbstractCommandController</a:t>
            </a:r>
            <a:endParaRPr lang="en-US" altLang="en-US" dirty="0"/>
          </a:p>
          <a:p>
            <a:pPr lvl="2" eaLnBrk="1" hangingPunct="1"/>
            <a:r>
              <a:rPr lang="en-US" altLang="en-US" dirty="0"/>
              <a:t> </a:t>
            </a:r>
            <a:r>
              <a:rPr lang="en-US" altLang="en-US" dirty="0" err="1"/>
              <a:t>AbstractFormController</a:t>
            </a:r>
            <a:endParaRPr lang="en-US" altLang="en-US" dirty="0"/>
          </a:p>
          <a:p>
            <a:pPr lvl="1" eaLnBrk="1" hangingPunct="1"/>
            <a:r>
              <a:rPr lang="en-US" altLang="en-US" sz="1800" dirty="0" err="1"/>
              <a:t>SimpleFormController</a:t>
            </a:r>
            <a:endParaRPr lang="en-US" altLang="en-US" sz="1800" dirty="0"/>
          </a:p>
          <a:p>
            <a:pPr lvl="1" eaLnBrk="1" hangingPunct="1"/>
            <a:r>
              <a:rPr lang="en-US" altLang="en-US" sz="1800" dirty="0" err="1"/>
              <a:t>AbstractWizardController</a:t>
            </a:r>
            <a:endParaRPr lang="en-US" altLang="en-US" sz="1800" dirty="0"/>
          </a:p>
          <a:p>
            <a:pPr lvl="1" eaLnBrk="1" hangingPunct="1"/>
            <a:r>
              <a:rPr lang="en-US" altLang="en-US" sz="1800" dirty="0"/>
              <a:t> </a:t>
            </a:r>
            <a:r>
              <a:rPr lang="en-US" altLang="en-US" sz="1800" dirty="0" err="1"/>
              <a:t>MultiActionController</a:t>
            </a:r>
            <a:endParaRPr lang="en-US" altLang="en-US" sz="1800" dirty="0"/>
          </a:p>
          <a:p>
            <a:pPr lvl="1" eaLnBrk="1" hangingPunct="1"/>
            <a:r>
              <a:rPr lang="en-US" altLang="en-US" sz="1800" dirty="0"/>
              <a:t> </a:t>
            </a:r>
            <a:r>
              <a:rPr lang="en-US" altLang="en-US" sz="1800" dirty="0" err="1"/>
              <a:t>ParameterizableViewController</a:t>
            </a:r>
            <a:endParaRPr lang="en-US" altLang="en-US" sz="1800" dirty="0"/>
          </a:p>
        </p:txBody>
      </p:sp>
    </p:spTree>
    <p:extLst>
      <p:ext uri="{BB962C8B-B14F-4D97-AF65-F5344CB8AC3E}">
        <p14:creationId xmlns:p14="http://schemas.microsoft.com/office/powerpoint/2010/main" val="99183586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p:cNvSpPr>
          <p:nvPr>
            <p:ph type="title"/>
          </p:nvPr>
        </p:nvSpPr>
        <p:spPr/>
        <p:txBody>
          <a:bodyPr/>
          <a:lstStyle/>
          <a:p>
            <a:pPr eaLnBrk="1" hangingPunct="1"/>
            <a:r>
              <a:rPr lang="en-US" altLang="en-US" dirty="0"/>
              <a:t>Handler Mapping</a:t>
            </a:r>
          </a:p>
        </p:txBody>
      </p:sp>
      <p:sp>
        <p:nvSpPr>
          <p:cNvPr id="121859" name="Rectangle 3"/>
          <p:cNvSpPr>
            <a:spLocks noGrp="1"/>
          </p:cNvSpPr>
          <p:nvPr>
            <p:ph type="body" idx="1"/>
          </p:nvPr>
        </p:nvSpPr>
        <p:spPr/>
        <p:txBody>
          <a:bodyPr>
            <a:normAutofit lnSpcReduction="10000"/>
          </a:bodyPr>
          <a:lstStyle/>
          <a:p>
            <a:pPr eaLnBrk="1" hangingPunct="1"/>
            <a:r>
              <a:rPr lang="en-US" altLang="en-US" dirty="0"/>
              <a:t>Using a handler mapping you can map incoming web requests to appropriate handlers </a:t>
            </a:r>
          </a:p>
          <a:p>
            <a:pPr eaLnBrk="1" hangingPunct="1"/>
            <a:endParaRPr lang="en-US" altLang="en-US" dirty="0"/>
          </a:p>
          <a:p>
            <a:pPr eaLnBrk="1" hangingPunct="1"/>
            <a:r>
              <a:rPr lang="en-US" altLang="en-US" dirty="0"/>
              <a:t>When a request comes in, the </a:t>
            </a:r>
            <a:r>
              <a:rPr lang="en-US" altLang="en-US" dirty="0" err="1"/>
              <a:t>DispatcherServlet</a:t>
            </a:r>
            <a:r>
              <a:rPr lang="en-US" altLang="en-US" dirty="0"/>
              <a:t> will hand it over to the handler mapping</a:t>
            </a:r>
          </a:p>
          <a:p>
            <a:pPr eaLnBrk="1" hangingPunct="1"/>
            <a:endParaRPr lang="en-US" altLang="en-US" dirty="0"/>
          </a:p>
          <a:p>
            <a:pPr eaLnBrk="1" hangingPunct="1"/>
            <a:r>
              <a:rPr lang="en-US" altLang="en-US" dirty="0"/>
              <a:t> It lets the </a:t>
            </a:r>
            <a:r>
              <a:rPr lang="en-US" altLang="en-US" b="1" dirty="0" err="1"/>
              <a:t>HandlerMapping</a:t>
            </a:r>
            <a:r>
              <a:rPr lang="en-US" altLang="en-US" dirty="0"/>
              <a:t> inspect the request and come up with an appropriate </a:t>
            </a:r>
            <a:r>
              <a:rPr lang="en-US" altLang="en-US" b="1" dirty="0" err="1"/>
              <a:t>HandlerExecutionChain</a:t>
            </a:r>
            <a:r>
              <a:rPr lang="en-US" altLang="en-US" dirty="0"/>
              <a:t>. </a:t>
            </a:r>
          </a:p>
          <a:p>
            <a:pPr eaLnBrk="1" hangingPunct="1"/>
            <a:endParaRPr lang="en-US" altLang="en-US" dirty="0"/>
          </a:p>
          <a:p>
            <a:pPr eaLnBrk="1" hangingPunct="1"/>
            <a:r>
              <a:rPr lang="en-US" altLang="en-US" dirty="0"/>
              <a:t>Then the </a:t>
            </a:r>
            <a:r>
              <a:rPr lang="en-US" altLang="en-US" dirty="0" err="1"/>
              <a:t>DispatcherServlet</a:t>
            </a:r>
            <a:r>
              <a:rPr lang="en-US" altLang="en-US" dirty="0"/>
              <a:t> will execute the handler and interceptors in the chain (if any). </a:t>
            </a:r>
          </a:p>
          <a:p>
            <a:pPr eaLnBrk="1" hangingPunct="1"/>
            <a:endParaRPr lang="en-US" altLang="en-US" dirty="0"/>
          </a:p>
          <a:p>
            <a:pPr eaLnBrk="1" hangingPunct="1"/>
            <a:r>
              <a:rPr lang="en-US" altLang="en-US" dirty="0"/>
              <a:t>There are some handler mappings you can use out of the box:</a:t>
            </a:r>
          </a:p>
          <a:p>
            <a:pPr lvl="1" eaLnBrk="1" hangingPunct="1"/>
            <a:r>
              <a:rPr lang="en-US" altLang="en-US" sz="1800" dirty="0"/>
              <a:t> </a:t>
            </a:r>
            <a:r>
              <a:rPr lang="en-US" altLang="en-US" sz="1800" b="1" dirty="0" err="1">
                <a:solidFill>
                  <a:srgbClr val="0000FF"/>
                </a:solidFill>
              </a:rPr>
              <a:t>SimpleUrlHandlerMapping</a:t>
            </a:r>
            <a:r>
              <a:rPr lang="en-US" altLang="en-US" sz="1800" b="1" dirty="0">
                <a:solidFill>
                  <a:srgbClr val="0000FF"/>
                </a:solidFill>
              </a:rPr>
              <a:t> </a:t>
            </a:r>
          </a:p>
          <a:p>
            <a:pPr lvl="1" eaLnBrk="1" hangingPunct="1"/>
            <a:r>
              <a:rPr lang="en-US" altLang="en-US" sz="1800" b="1" dirty="0">
                <a:solidFill>
                  <a:srgbClr val="0000FF"/>
                </a:solidFill>
              </a:rPr>
              <a:t> </a:t>
            </a:r>
            <a:r>
              <a:rPr lang="en-US" altLang="en-US" sz="1800" b="1" dirty="0" err="1">
                <a:solidFill>
                  <a:srgbClr val="0000FF"/>
                </a:solidFill>
              </a:rPr>
              <a:t>BeanNameUrlHandlerMapping</a:t>
            </a:r>
            <a:r>
              <a:rPr lang="en-US" altLang="en-US" sz="1800" b="1" dirty="0">
                <a:solidFill>
                  <a:srgbClr val="0000FF"/>
                </a:solidFill>
              </a:rPr>
              <a:t>  (default)</a:t>
            </a:r>
          </a:p>
        </p:txBody>
      </p:sp>
    </p:spTree>
    <p:extLst>
      <p:ext uri="{BB962C8B-B14F-4D97-AF65-F5344CB8AC3E}">
        <p14:creationId xmlns:p14="http://schemas.microsoft.com/office/powerpoint/2010/main" val="69548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Mapping Handler</a:t>
            </a:r>
          </a:p>
        </p:txBody>
      </p:sp>
      <p:sp>
        <p:nvSpPr>
          <p:cNvPr id="3" name="Content Placeholder 2"/>
          <p:cNvSpPr>
            <a:spLocks noGrp="1"/>
          </p:cNvSpPr>
          <p:nvPr>
            <p:ph idx="1"/>
          </p:nvPr>
        </p:nvSpPr>
        <p:spPr>
          <a:xfrm>
            <a:off x="182881" y="1222957"/>
            <a:ext cx="8821634" cy="5055923"/>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n-IN" b="1" dirty="0"/>
              <a:t>&lt;</a:t>
            </a:r>
            <a:r>
              <a:rPr lang="en-IN" b="1" dirty="0" err="1"/>
              <a:t>mvc:annotation-driven</a:t>
            </a:r>
            <a:r>
              <a:rPr lang="en-IN" b="1" dirty="0"/>
              <a:t> /&gt;</a:t>
            </a:r>
          </a:p>
          <a:p>
            <a:pPr marL="0" indent="0">
              <a:buNone/>
            </a:pPr>
            <a:endParaRPr lang="en-IN" b="1" dirty="0"/>
          </a:p>
          <a:p>
            <a:pPr marL="0" indent="0">
              <a:buNone/>
            </a:pPr>
            <a:r>
              <a:rPr lang="en-IN" b="1" dirty="0"/>
              <a:t>&lt;</a:t>
            </a:r>
            <a:r>
              <a:rPr lang="en-IN" b="1" dirty="0" err="1"/>
              <a:t>context:component-scan</a:t>
            </a:r>
            <a:r>
              <a:rPr lang="en-IN" b="1" dirty="0"/>
              <a:t> base-package=</a:t>
            </a:r>
            <a:r>
              <a:rPr lang="en-IN" b="1" i="1" dirty="0"/>
              <a:t>"</a:t>
            </a:r>
            <a:r>
              <a:rPr lang="en-IN" b="1" i="1" dirty="0" err="1"/>
              <a:t>com.rps.controller</a:t>
            </a:r>
            <a:r>
              <a:rPr lang="en-IN" b="1" i="1" dirty="0"/>
              <a:t>" /&gt;</a:t>
            </a:r>
          </a:p>
          <a:p>
            <a:pPr marL="0" indent="0">
              <a:buNone/>
            </a:pPr>
            <a:endParaRPr lang="en-IN" b="1" dirty="0"/>
          </a:p>
          <a:p>
            <a:pPr marL="0" indent="0">
              <a:buNone/>
            </a:pPr>
            <a:r>
              <a:rPr lang="en-IN" b="1" dirty="0"/>
              <a:t>&lt;</a:t>
            </a:r>
            <a:r>
              <a:rPr lang="en-IN" b="1" dirty="0" err="1"/>
              <a:t>mvc:default-servlet-handler</a:t>
            </a:r>
            <a:r>
              <a:rPr lang="en-IN" b="1" dirty="0"/>
              <a:t> /&gt;</a:t>
            </a:r>
          </a:p>
          <a:p>
            <a:pPr marL="0" indent="0">
              <a:buNone/>
            </a:pPr>
            <a:endParaRPr lang="en-IN" b="1" dirty="0"/>
          </a:p>
          <a:p>
            <a:pPr marL="0" indent="0">
              <a:buNone/>
            </a:pPr>
            <a:r>
              <a:rPr lang="en-IN" b="1" dirty="0"/>
              <a:t>&lt;bean id=</a:t>
            </a:r>
            <a:r>
              <a:rPr lang="en-IN" b="1" i="1" dirty="0"/>
              <a:t>"</a:t>
            </a:r>
            <a:r>
              <a:rPr lang="en-IN" b="1" i="1" dirty="0" err="1"/>
              <a:t>viewResolver</a:t>
            </a:r>
            <a:r>
              <a:rPr lang="en-IN" b="1" i="1" dirty="0"/>
              <a:t>"</a:t>
            </a:r>
          </a:p>
          <a:p>
            <a:pPr marL="0" indent="0">
              <a:buNone/>
            </a:pPr>
            <a:r>
              <a:rPr lang="en-IN" b="1" dirty="0"/>
              <a:t>class=</a:t>
            </a:r>
            <a:r>
              <a:rPr lang="en-IN" b="1" i="1" dirty="0"/>
              <a:t>"</a:t>
            </a:r>
            <a:r>
              <a:rPr lang="en-IN" b="1" i="1" dirty="0" err="1"/>
              <a:t>org.springframework.web.servlet.view.UrlBasedViewResolver</a:t>
            </a:r>
            <a:r>
              <a:rPr lang="en-IN" b="1" i="1" dirty="0"/>
              <a:t>"&gt;</a:t>
            </a:r>
          </a:p>
          <a:p>
            <a:pPr marL="0" indent="0">
              <a:buNone/>
            </a:pPr>
            <a:r>
              <a:rPr lang="en-IN" b="1" dirty="0"/>
              <a:t>&lt;property name=</a:t>
            </a:r>
            <a:r>
              <a:rPr lang="en-IN" b="1" i="1" dirty="0"/>
              <a:t>"</a:t>
            </a:r>
            <a:r>
              <a:rPr lang="en-IN" b="1" i="1" dirty="0" err="1"/>
              <a:t>viewClass</a:t>
            </a:r>
            <a:r>
              <a:rPr lang="en-IN" b="1" i="1" dirty="0"/>
              <a:t>"</a:t>
            </a:r>
          </a:p>
          <a:p>
            <a:pPr marL="0" indent="0">
              <a:buNone/>
            </a:pPr>
            <a:r>
              <a:rPr lang="en-IN" b="1" dirty="0"/>
              <a:t>value=</a:t>
            </a:r>
            <a:r>
              <a:rPr lang="en-IN" b="1" i="1" dirty="0"/>
              <a:t>"</a:t>
            </a:r>
            <a:r>
              <a:rPr lang="en-IN" b="1" i="1" dirty="0" err="1"/>
              <a:t>org.springframework.web.servlet.view.JstlView</a:t>
            </a:r>
            <a:r>
              <a:rPr lang="en-IN" b="1" i="1" dirty="0"/>
              <a:t>" /&gt;</a:t>
            </a:r>
          </a:p>
          <a:p>
            <a:pPr marL="0" indent="0">
              <a:buNone/>
            </a:pPr>
            <a:r>
              <a:rPr lang="en-IN" b="1" dirty="0"/>
              <a:t>&lt;property name=</a:t>
            </a:r>
            <a:r>
              <a:rPr lang="en-IN" b="1" i="1" dirty="0"/>
              <a:t>"prefix" value="/WEB-INF/views/" /&gt;</a:t>
            </a:r>
          </a:p>
          <a:p>
            <a:pPr marL="0" indent="0">
              <a:buNone/>
            </a:pPr>
            <a:r>
              <a:rPr lang="en-IN" b="1" dirty="0"/>
              <a:t>&lt;property name=</a:t>
            </a:r>
            <a:r>
              <a:rPr lang="en-IN" b="1" i="1" dirty="0"/>
              <a:t>"suffix" value=".</a:t>
            </a:r>
            <a:r>
              <a:rPr lang="en-IN" b="1" i="1" dirty="0" err="1"/>
              <a:t>jsp</a:t>
            </a:r>
            <a:r>
              <a:rPr lang="en-IN" b="1" i="1" dirty="0"/>
              <a:t>" /&gt;</a:t>
            </a:r>
          </a:p>
          <a:p>
            <a:pPr marL="0" indent="0">
              <a:buNone/>
            </a:pPr>
            <a:r>
              <a:rPr lang="en-IN" b="1" dirty="0"/>
              <a:t>&lt;/bean&gt;</a:t>
            </a:r>
          </a:p>
        </p:txBody>
      </p:sp>
    </p:spTree>
    <p:extLst>
      <p:ext uri="{BB962C8B-B14F-4D97-AF65-F5344CB8AC3E}">
        <p14:creationId xmlns:p14="http://schemas.microsoft.com/office/powerpoint/2010/main" val="205689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Mapping Handler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81779192"/>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418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Mapping Handler-View Resolver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0495638"/>
              </p:ext>
            </p:extLst>
          </p:nvPr>
        </p:nvGraphicFramePr>
        <p:xfrm>
          <a:off x="289559" y="1222957"/>
          <a:ext cx="8513477"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12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4294967295"/>
          </p:nvPr>
        </p:nvSpPr>
        <p:spPr>
          <a:xfrm>
            <a:off x="457200" y="1295400"/>
            <a:ext cx="8229600" cy="5029200"/>
          </a:xfrm>
        </p:spPr>
        <p:txBody>
          <a:bodyPr/>
          <a:lstStyle/>
          <a:p>
            <a:pPr eaLnBrk="1" hangingPunct="1"/>
            <a:r>
              <a:rPr lang="en-US" altLang="en-US" dirty="0">
                <a:solidFill>
                  <a:schemeClr val="tx1"/>
                </a:solidFill>
              </a:rPr>
              <a:t>This module is aimed at :</a:t>
            </a:r>
          </a:p>
          <a:p>
            <a:pPr lvl="1" eaLnBrk="1" hangingPunct="1"/>
            <a:r>
              <a:rPr lang="en-US" altLang="en-US" dirty="0">
                <a:solidFill>
                  <a:schemeClr val="tx1"/>
                </a:solidFill>
              </a:rPr>
              <a:t> Core Components of Spring MVC</a:t>
            </a:r>
          </a:p>
          <a:p>
            <a:pPr lvl="1" eaLnBrk="1" hangingPunct="1"/>
            <a:r>
              <a:rPr lang="en-US" altLang="en-US" dirty="0">
                <a:solidFill>
                  <a:schemeClr val="tx1"/>
                </a:solidFill>
              </a:rPr>
              <a:t> Flow of Request in Spring MVC based Web Application</a:t>
            </a:r>
          </a:p>
          <a:p>
            <a:pPr lvl="1" eaLnBrk="1" hangingPunct="1"/>
            <a:r>
              <a:rPr lang="en-US" altLang="en-US" dirty="0">
                <a:solidFill>
                  <a:schemeClr val="tx1"/>
                </a:solidFill>
              </a:rPr>
              <a:t> How to develop a Web Application using Spring MVC</a:t>
            </a:r>
          </a:p>
          <a:p>
            <a:pPr lvl="1" eaLnBrk="1" hangingPunct="1">
              <a:buFont typeface="Arial" charset="0"/>
              <a:buNone/>
            </a:pPr>
            <a:endParaRPr lang="en-US" altLang="en-US" sz="1800" dirty="0"/>
          </a:p>
        </p:txBody>
      </p:sp>
      <p:sp>
        <p:nvSpPr>
          <p:cNvPr id="105475"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Objectives</a:t>
            </a:r>
          </a:p>
        </p:txBody>
      </p:sp>
    </p:spTree>
    <p:extLst>
      <p:ext uri="{BB962C8B-B14F-4D97-AF65-F5344CB8AC3E}">
        <p14:creationId xmlns:p14="http://schemas.microsoft.com/office/powerpoint/2010/main" val="3569112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p:cNvSpPr>
          <p:nvPr>
            <p:ph type="title"/>
          </p:nvPr>
        </p:nvSpPr>
        <p:spPr/>
        <p:txBody>
          <a:bodyPr/>
          <a:lstStyle/>
          <a:p>
            <a:pPr eaLnBrk="1" hangingPunct="1"/>
            <a:endParaRPr lang="en-US" altLang="en-US"/>
          </a:p>
        </p:txBody>
      </p:sp>
      <p:sp>
        <p:nvSpPr>
          <p:cNvPr id="122883"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144870497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p:cNvSpPr>
          <p:nvPr>
            <p:ph type="title"/>
          </p:nvPr>
        </p:nvSpPr>
        <p:spPr/>
        <p:txBody>
          <a:bodyPr/>
          <a:lstStyle/>
          <a:p>
            <a:pPr eaLnBrk="1" hangingPunct="1"/>
            <a:endParaRPr lang="en-US" altLang="en-US"/>
          </a:p>
        </p:txBody>
      </p:sp>
      <p:sp>
        <p:nvSpPr>
          <p:cNvPr id="123907"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60766707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a:lstStyle/>
          <a:p>
            <a:pPr eaLnBrk="1" hangingPunct="1"/>
            <a:endParaRPr lang="en-US" altLang="en-US"/>
          </a:p>
        </p:txBody>
      </p:sp>
      <p:sp>
        <p:nvSpPr>
          <p:cNvPr id="124931"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18423947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lstStyle/>
          <a:p>
            <a:pPr eaLnBrk="1" hangingPunct="1"/>
            <a:r>
              <a:rPr lang="en-US" altLang="en-US" dirty="0"/>
              <a:t>Intercepting requests </a:t>
            </a:r>
          </a:p>
        </p:txBody>
      </p:sp>
      <p:sp>
        <p:nvSpPr>
          <p:cNvPr id="125955" name="Rectangle 3"/>
          <p:cNvSpPr>
            <a:spLocks noGrp="1"/>
          </p:cNvSpPr>
          <p:nvPr>
            <p:ph type="body" idx="1"/>
          </p:nvPr>
        </p:nvSpPr>
        <p:spPr/>
        <p:txBody>
          <a:bodyPr>
            <a:normAutofit/>
          </a:bodyPr>
          <a:lstStyle/>
          <a:p>
            <a:pPr eaLnBrk="1" hangingPunct="1"/>
            <a:r>
              <a:rPr lang="en-US" altLang="en-US" dirty="0"/>
              <a:t>Spring's handler mapping mechanism has the notion of handler interceptors</a:t>
            </a:r>
          </a:p>
          <a:p>
            <a:pPr eaLnBrk="1" hangingPunct="1"/>
            <a:r>
              <a:rPr lang="en-US" altLang="en-US" dirty="0"/>
              <a:t>Interceptors located in the handler mapping must implement </a:t>
            </a:r>
            <a:r>
              <a:rPr lang="en-US" altLang="en-US" b="1" dirty="0" err="1"/>
              <a:t>HandlerInterceptor</a:t>
            </a:r>
            <a:r>
              <a:rPr lang="en-US" altLang="en-US" dirty="0"/>
              <a:t> from the </a:t>
            </a:r>
            <a:r>
              <a:rPr lang="en-US" altLang="en-US" dirty="0" err="1"/>
              <a:t>org.springframework.web.servlet</a:t>
            </a:r>
            <a:r>
              <a:rPr lang="en-US" altLang="en-US" dirty="0"/>
              <a:t> package. </a:t>
            </a:r>
          </a:p>
          <a:p>
            <a:pPr eaLnBrk="1" hangingPunct="1"/>
            <a:r>
              <a:rPr lang="en-US" altLang="en-US" dirty="0"/>
              <a:t>This interface defines three methods:</a:t>
            </a:r>
          </a:p>
          <a:p>
            <a:pPr lvl="1" eaLnBrk="1" hangingPunct="1"/>
            <a:r>
              <a:rPr lang="en-US" altLang="en-US" sz="1800" b="1" dirty="0" err="1"/>
              <a:t>boolean</a:t>
            </a:r>
            <a:r>
              <a:rPr lang="en-US" altLang="en-US" sz="1800" dirty="0"/>
              <a:t> </a:t>
            </a:r>
            <a:r>
              <a:rPr lang="en-US" altLang="en-US" sz="1800" dirty="0" err="1"/>
              <a:t>preHandle</a:t>
            </a:r>
            <a:r>
              <a:rPr lang="en-US" altLang="en-US" sz="1800" dirty="0"/>
              <a:t>(</a:t>
            </a:r>
            <a:r>
              <a:rPr lang="en-US" altLang="en-US" sz="1800" dirty="0" err="1"/>
              <a:t>HttpServletRequest</a:t>
            </a:r>
            <a:r>
              <a:rPr lang="en-US" altLang="en-US" sz="1800" dirty="0"/>
              <a:t> request, </a:t>
            </a:r>
            <a:r>
              <a:rPr lang="en-US" altLang="en-US" sz="1800" dirty="0" err="1"/>
              <a:t>HttpServletResponse</a:t>
            </a:r>
            <a:r>
              <a:rPr lang="en-US" altLang="en-US" sz="1800" dirty="0"/>
              <a:t> response, </a:t>
            </a:r>
            <a:r>
              <a:rPr lang="en-US" altLang="en-US" sz="1800" b="1" dirty="0"/>
              <a:t>Object</a:t>
            </a:r>
            <a:r>
              <a:rPr lang="en-US" altLang="en-US" sz="1800" dirty="0"/>
              <a:t> handler) </a:t>
            </a:r>
            <a:r>
              <a:rPr lang="en-US" altLang="en-US" sz="1800" b="1" dirty="0"/>
              <a:t>throws</a:t>
            </a:r>
            <a:r>
              <a:rPr lang="en-US" altLang="en-US" sz="1800" dirty="0"/>
              <a:t> Exception; </a:t>
            </a:r>
          </a:p>
          <a:p>
            <a:pPr lvl="1" eaLnBrk="1" hangingPunct="1"/>
            <a:r>
              <a:rPr lang="en-US" altLang="en-US" sz="1800" dirty="0"/>
              <a:t>void </a:t>
            </a:r>
            <a:r>
              <a:rPr lang="en-US" altLang="en-US" sz="1800" dirty="0" err="1"/>
              <a:t>postHandle</a:t>
            </a:r>
            <a:r>
              <a:rPr lang="en-US" altLang="en-US" sz="1800" dirty="0"/>
              <a:t>( </a:t>
            </a:r>
            <a:r>
              <a:rPr lang="en-US" altLang="en-US" sz="1800" dirty="0" err="1"/>
              <a:t>HttpServletRequest</a:t>
            </a:r>
            <a:r>
              <a:rPr lang="en-US" altLang="en-US" sz="1800" dirty="0"/>
              <a:t> request, </a:t>
            </a:r>
            <a:r>
              <a:rPr lang="en-US" altLang="en-US" sz="1800" dirty="0" err="1"/>
              <a:t>HttpServletResponse</a:t>
            </a:r>
            <a:r>
              <a:rPr lang="en-US" altLang="en-US" sz="1800" dirty="0"/>
              <a:t> response, </a:t>
            </a:r>
            <a:r>
              <a:rPr lang="en-US" altLang="en-US" sz="1800" b="1" dirty="0"/>
              <a:t>Object</a:t>
            </a:r>
            <a:r>
              <a:rPr lang="en-US" altLang="en-US" sz="1800" dirty="0"/>
              <a:t> handler, </a:t>
            </a:r>
            <a:r>
              <a:rPr lang="en-US" altLang="en-US" sz="1800" dirty="0" err="1"/>
              <a:t>ModelAndView</a:t>
            </a:r>
            <a:r>
              <a:rPr lang="en-US" altLang="en-US" sz="1800" dirty="0"/>
              <a:t> </a:t>
            </a:r>
            <a:r>
              <a:rPr lang="en-US" altLang="en-US" sz="1800" dirty="0" err="1"/>
              <a:t>modelAndView</a:t>
            </a:r>
            <a:r>
              <a:rPr lang="en-US" altLang="en-US" sz="1800" dirty="0"/>
              <a:t>) </a:t>
            </a:r>
            <a:r>
              <a:rPr lang="en-US" altLang="en-US" sz="1800" b="1" dirty="0"/>
              <a:t>throws</a:t>
            </a:r>
            <a:r>
              <a:rPr lang="en-US" altLang="en-US" sz="1800" dirty="0"/>
              <a:t> Exception; </a:t>
            </a:r>
          </a:p>
          <a:p>
            <a:pPr lvl="1" eaLnBrk="1" hangingPunct="1"/>
            <a:r>
              <a:rPr lang="en-US" altLang="en-US" sz="1800" dirty="0"/>
              <a:t>void </a:t>
            </a:r>
            <a:r>
              <a:rPr lang="en-US" altLang="en-US" sz="1800" dirty="0" err="1"/>
              <a:t>afterCompletion</a:t>
            </a:r>
            <a:r>
              <a:rPr lang="en-US" altLang="en-US" sz="1800" dirty="0"/>
              <a:t>( </a:t>
            </a:r>
            <a:r>
              <a:rPr lang="en-US" altLang="en-US" sz="1800" dirty="0" err="1"/>
              <a:t>HttpServletRequest</a:t>
            </a:r>
            <a:r>
              <a:rPr lang="en-US" altLang="en-US" sz="1800" dirty="0"/>
              <a:t> request, </a:t>
            </a:r>
            <a:r>
              <a:rPr lang="en-US" altLang="en-US" sz="1800" dirty="0" err="1"/>
              <a:t>HttpServletResponse</a:t>
            </a:r>
            <a:r>
              <a:rPr lang="en-US" altLang="en-US" sz="1800" dirty="0"/>
              <a:t> response, </a:t>
            </a:r>
            <a:r>
              <a:rPr lang="en-US" altLang="en-US" sz="1800" b="1" dirty="0"/>
              <a:t>Object</a:t>
            </a:r>
            <a:r>
              <a:rPr lang="en-US" altLang="en-US" sz="1800" dirty="0"/>
              <a:t> handler, Exception ex) </a:t>
            </a:r>
            <a:r>
              <a:rPr lang="en-US" altLang="en-US" sz="1800" b="1" dirty="0"/>
              <a:t>throws</a:t>
            </a:r>
            <a:r>
              <a:rPr lang="en-US" altLang="en-US" sz="1800" dirty="0"/>
              <a:t> Exception; </a:t>
            </a:r>
          </a:p>
          <a:p>
            <a:pPr eaLnBrk="1" hangingPunct="1"/>
            <a:r>
              <a:rPr lang="en-US" altLang="en-US" dirty="0"/>
              <a:t>Spring has an adapter class - named </a:t>
            </a:r>
            <a:r>
              <a:rPr lang="en-US" altLang="en-US" b="1" dirty="0" err="1"/>
              <a:t>HandlerInterceptorAdapter</a:t>
            </a:r>
            <a:r>
              <a:rPr lang="en-US" altLang="en-US" dirty="0"/>
              <a:t>, to make it easier to extend the </a:t>
            </a:r>
            <a:r>
              <a:rPr lang="en-US" altLang="en-US" dirty="0" err="1"/>
              <a:t>HandlerInterceptor</a:t>
            </a:r>
            <a:r>
              <a:rPr lang="en-US" altLang="en-US" dirty="0"/>
              <a:t> interface. </a:t>
            </a:r>
          </a:p>
          <a:p>
            <a:pPr lvl="1" eaLnBrk="1" hangingPunct="1">
              <a:buFont typeface="Arial" charset="0"/>
              <a:buNone/>
            </a:pPr>
            <a:endParaRPr lang="en-US" altLang="en-US" sz="1800" dirty="0"/>
          </a:p>
        </p:txBody>
      </p:sp>
    </p:spTree>
    <p:extLst>
      <p:ext uri="{BB962C8B-B14F-4D97-AF65-F5344CB8AC3E}">
        <p14:creationId xmlns:p14="http://schemas.microsoft.com/office/powerpoint/2010/main" val="4087790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a:lstStyle/>
          <a:p>
            <a:pPr eaLnBrk="1" hangingPunct="1"/>
            <a:endParaRPr lang="en-US" altLang="en-US"/>
          </a:p>
        </p:txBody>
      </p:sp>
      <p:sp>
        <p:nvSpPr>
          <p:cNvPr id="126979"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55642872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1015663"/>
          </a:xfrm>
        </p:spPr>
        <p:txBody>
          <a:bodyPr/>
          <a:lstStyle/>
          <a:p>
            <a:r>
              <a:rPr lang="en-IN" b="0" dirty="0"/>
              <a:t>Spring MVC - Page Redirection</a:t>
            </a:r>
            <a:br>
              <a:rPr lang="en-IN" b="0" dirty="0"/>
            </a:br>
            <a:endParaRPr lang="en-IN" dirty="0"/>
          </a:p>
        </p:txBody>
      </p:sp>
      <p:sp>
        <p:nvSpPr>
          <p:cNvPr id="3" name="Content Placeholder 2"/>
          <p:cNvSpPr>
            <a:spLocks noGrp="1"/>
          </p:cNvSpPr>
          <p:nvPr>
            <p:ph idx="1"/>
          </p:nvPr>
        </p:nvSpPr>
        <p:spPr/>
        <p:txBody>
          <a:bodyPr/>
          <a:lstStyle/>
          <a:p>
            <a:r>
              <a:rPr lang="en-IN" dirty="0"/>
              <a:t>In Spring MVC there is a class which is used to transfer an http request to another page. </a:t>
            </a:r>
            <a:r>
              <a:rPr lang="en-IN" dirty="0" err="1">
                <a:solidFill>
                  <a:srgbClr val="C00000"/>
                </a:solidFill>
              </a:rPr>
              <a:t>org.springframework.web.servlet.view.RedirectView</a:t>
            </a:r>
            <a:r>
              <a:rPr lang="en-IN" dirty="0"/>
              <a:t>, </a:t>
            </a:r>
          </a:p>
          <a:p>
            <a:r>
              <a:rPr lang="en-IN" dirty="0"/>
              <a:t>As name indicated, a view  is  redirect to another absolute, context relative, or current request relative URL. </a:t>
            </a:r>
          </a:p>
          <a:p>
            <a:r>
              <a:rPr lang="en-IN" dirty="0"/>
              <a:t>There is attribute “redirect” which can be prefixed to the view name to indicate that the new request should be a redirected one.</a:t>
            </a:r>
          </a:p>
        </p:txBody>
      </p:sp>
    </p:spTree>
    <p:extLst>
      <p:ext uri="{BB962C8B-B14F-4D97-AF65-F5344CB8AC3E}">
        <p14:creationId xmlns:p14="http://schemas.microsoft.com/office/powerpoint/2010/main" val="104291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4294967295"/>
          </p:nvPr>
        </p:nvSpPr>
        <p:spPr>
          <a:xfrm>
            <a:off x="457200" y="1295400"/>
            <a:ext cx="8229600" cy="5029200"/>
          </a:xfrm>
        </p:spPr>
        <p:txBody>
          <a:bodyPr/>
          <a:lstStyle/>
          <a:p>
            <a:pPr eaLnBrk="1" hangingPunct="1"/>
            <a:r>
              <a:rPr lang="en-US" altLang="en-US" dirty="0">
                <a:solidFill>
                  <a:schemeClr val="tx1"/>
                </a:solidFill>
              </a:rPr>
              <a:t>In this module, we have learnt :</a:t>
            </a:r>
          </a:p>
          <a:p>
            <a:pPr lvl="1" eaLnBrk="1" hangingPunct="1"/>
            <a:r>
              <a:rPr lang="en-US" altLang="en-US" dirty="0">
                <a:solidFill>
                  <a:schemeClr val="tx1"/>
                </a:solidFill>
              </a:rPr>
              <a:t> Core Components of Spring MVC</a:t>
            </a:r>
          </a:p>
          <a:p>
            <a:pPr lvl="1" eaLnBrk="1" hangingPunct="1"/>
            <a:r>
              <a:rPr lang="en-US" altLang="en-US" dirty="0">
                <a:solidFill>
                  <a:schemeClr val="tx1"/>
                </a:solidFill>
              </a:rPr>
              <a:t> Flow of Request in Spring MVC based Web Application</a:t>
            </a:r>
          </a:p>
          <a:p>
            <a:pPr lvl="1" eaLnBrk="1" hangingPunct="1"/>
            <a:r>
              <a:rPr lang="en-US" altLang="en-US" dirty="0">
                <a:solidFill>
                  <a:schemeClr val="tx1"/>
                </a:solidFill>
              </a:rPr>
              <a:t> How to develop a Web Application using Spring MVC</a:t>
            </a:r>
          </a:p>
          <a:p>
            <a:pPr lvl="1" eaLnBrk="1" hangingPunct="1">
              <a:buFont typeface="Arial" charset="0"/>
              <a:buNone/>
            </a:pPr>
            <a:endParaRPr lang="en-US" altLang="en-US" sz="1800" dirty="0"/>
          </a:p>
        </p:txBody>
      </p:sp>
      <p:sp>
        <p:nvSpPr>
          <p:cNvPr id="105475"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Summary</a:t>
            </a:r>
          </a:p>
        </p:txBody>
      </p:sp>
    </p:spTree>
    <p:extLst>
      <p:ext uri="{BB962C8B-B14F-4D97-AF65-F5344CB8AC3E}">
        <p14:creationId xmlns:p14="http://schemas.microsoft.com/office/powerpoint/2010/main" val="3117123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View</a:t>
            </a:r>
          </a:p>
        </p:txBody>
      </p:sp>
      <p:graphicFrame>
        <p:nvGraphicFramePr>
          <p:cNvPr id="4" name="Content Placeholder 3"/>
          <p:cNvGraphicFramePr>
            <a:graphicFrameLocks noGrp="1"/>
          </p:cNvGraphicFramePr>
          <p:nvPr>
            <p:ph idx="1"/>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137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MVC Form Tag Library</a:t>
            </a:r>
          </a:p>
        </p:txBody>
      </p:sp>
      <p:graphicFrame>
        <p:nvGraphicFramePr>
          <p:cNvPr id="4" name="Content Placeholder 3"/>
          <p:cNvGraphicFramePr>
            <a:graphicFrameLocks noGrp="1"/>
          </p:cNvGraphicFramePr>
          <p:nvPr>
            <p:ph idx="1"/>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437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Configuration of Spring MVC Form Tag</a:t>
            </a:r>
          </a:p>
        </p:txBody>
      </p:sp>
      <p:graphicFrame>
        <p:nvGraphicFramePr>
          <p:cNvPr id="4" name="Content Placeholder 3"/>
          <p:cNvGraphicFramePr>
            <a:graphicFrameLocks noGrp="1"/>
          </p:cNvGraphicFramePr>
          <p:nvPr>
            <p:ph idx="1"/>
          </p:nvPr>
        </p:nvGraphicFramePr>
        <p:xfrm>
          <a:off x="289559" y="1222957"/>
          <a:ext cx="8590969"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8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Spring  Modules </a:t>
            </a:r>
          </a:p>
        </p:txBody>
      </p:sp>
      <p:pic>
        <p:nvPicPr>
          <p:cNvPr id="8" name="Picture 7"/>
          <p:cNvPicPr>
            <a:picLocks noChangeAspect="1"/>
          </p:cNvPicPr>
          <p:nvPr/>
        </p:nvPicPr>
        <p:blipFill>
          <a:blip r:embed="rId2"/>
          <a:stretch>
            <a:fillRect/>
          </a:stretch>
        </p:blipFill>
        <p:spPr>
          <a:xfrm>
            <a:off x="595447" y="1129680"/>
            <a:ext cx="7919632" cy="5372290"/>
          </a:xfrm>
          <a:prstGeom prst="rect">
            <a:avLst/>
          </a:prstGeom>
        </p:spPr>
      </p:pic>
    </p:spTree>
    <p:extLst>
      <p:ext uri="{BB962C8B-B14F-4D97-AF65-F5344CB8AC3E}">
        <p14:creationId xmlns:p14="http://schemas.microsoft.com/office/powerpoint/2010/main" val="1454848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Spring MVC Form Tags</a:t>
            </a:r>
          </a:p>
        </p:txBody>
      </p:sp>
      <p:graphicFrame>
        <p:nvGraphicFramePr>
          <p:cNvPr id="4" name="Table 3"/>
          <p:cNvGraphicFramePr>
            <a:graphicFrameLocks noGrp="1"/>
          </p:cNvGraphicFramePr>
          <p:nvPr/>
        </p:nvGraphicFramePr>
        <p:xfrm>
          <a:off x="604434" y="1208442"/>
          <a:ext cx="8074617" cy="5103550"/>
        </p:xfrm>
        <a:graphic>
          <a:graphicData uri="http://schemas.openxmlformats.org/drawingml/2006/table">
            <a:tbl>
              <a:tblPr>
                <a:tableStyleId>{D7AC3CCA-C797-4891-BE02-D94E43425B78}</a:tableStyleId>
              </a:tblPr>
              <a:tblGrid>
                <a:gridCol w="2499713">
                  <a:extLst>
                    <a:ext uri="{9D8B030D-6E8A-4147-A177-3AD203B41FA5}">
                      <a16:colId xmlns:a16="http://schemas.microsoft.com/office/drawing/2014/main" val="20000"/>
                    </a:ext>
                  </a:extLst>
                </a:gridCol>
                <a:gridCol w="5574904">
                  <a:extLst>
                    <a:ext uri="{9D8B030D-6E8A-4147-A177-3AD203B41FA5}">
                      <a16:colId xmlns:a16="http://schemas.microsoft.com/office/drawing/2014/main" val="20001"/>
                    </a:ext>
                  </a:extLst>
                </a:gridCol>
              </a:tblGrid>
              <a:tr h="416095">
                <a:tc>
                  <a:txBody>
                    <a:bodyPr/>
                    <a:lstStyle/>
                    <a:p>
                      <a:pPr algn="ctr" fontAlgn="t"/>
                      <a:r>
                        <a:rPr lang="en-IN" sz="1800" b="1" dirty="0">
                          <a:effectLst/>
                        </a:rPr>
                        <a:t>Form Tag</a:t>
                      </a:r>
                      <a:endParaRPr lang="en-IN" sz="1800" b="1" dirty="0">
                        <a:solidFill>
                          <a:srgbClr val="000000"/>
                        </a:solidFill>
                        <a:effectLst/>
                        <a:latin typeface="times new roman" panose="02020603050405020304" pitchFamily="18" charset="0"/>
                      </a:endParaRPr>
                    </a:p>
                  </a:txBody>
                  <a:tcPr marL="94567" marR="94567" marT="94567" marB="94567"/>
                </a:tc>
                <a:tc>
                  <a:txBody>
                    <a:bodyPr/>
                    <a:lstStyle/>
                    <a:p>
                      <a:pPr algn="ctr" fontAlgn="t"/>
                      <a:r>
                        <a:rPr lang="en-IN" sz="1800" b="1" dirty="0">
                          <a:effectLst/>
                        </a:rPr>
                        <a:t>Description</a:t>
                      </a:r>
                      <a:endParaRPr lang="en-IN" sz="1800" b="1" dirty="0">
                        <a:solidFill>
                          <a:srgbClr val="000000"/>
                        </a:solidFill>
                        <a:effectLst/>
                        <a:latin typeface="times new roman" panose="02020603050405020304" pitchFamily="18" charset="0"/>
                      </a:endParaRPr>
                    </a:p>
                  </a:txBody>
                  <a:tcPr marL="94567" marR="94567" marT="94567" marB="94567"/>
                </a:tc>
                <a:extLst>
                  <a:ext uri="{0D108BD9-81ED-4DB2-BD59-A6C34878D82A}">
                    <a16:rowId xmlns:a16="http://schemas.microsoft.com/office/drawing/2014/main" val="10000"/>
                  </a:ext>
                </a:extLst>
              </a:tr>
              <a:tr h="580012">
                <a:tc>
                  <a:txBody>
                    <a:bodyPr/>
                    <a:lstStyle/>
                    <a:p>
                      <a:pPr algn="l" fontAlgn="t"/>
                      <a:r>
                        <a:rPr lang="en-IN" sz="1800">
                          <a:effectLst/>
                        </a:rPr>
                        <a:t>form:form</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It is a container tag that contains all other form tags.</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1"/>
                  </a:ext>
                </a:extLst>
              </a:tr>
              <a:tr h="580012">
                <a:tc>
                  <a:txBody>
                    <a:bodyPr/>
                    <a:lstStyle/>
                    <a:p>
                      <a:pPr algn="l" fontAlgn="t"/>
                      <a:r>
                        <a:rPr lang="en-IN" sz="1800">
                          <a:effectLst/>
                        </a:rPr>
                        <a:t>form:input</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This tag is used to generate the text field.</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2"/>
                  </a:ext>
                </a:extLst>
              </a:tr>
              <a:tr h="580012">
                <a:tc>
                  <a:txBody>
                    <a:bodyPr/>
                    <a:lstStyle/>
                    <a:p>
                      <a:pPr algn="l" fontAlgn="t"/>
                      <a:r>
                        <a:rPr lang="en-IN" sz="1800">
                          <a:effectLst/>
                        </a:rPr>
                        <a:t>form:radiobutton</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This tag is used to generate the radio buttons.</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3"/>
                  </a:ext>
                </a:extLst>
              </a:tr>
              <a:tr h="580012">
                <a:tc>
                  <a:txBody>
                    <a:bodyPr/>
                    <a:lstStyle/>
                    <a:p>
                      <a:pPr algn="l" fontAlgn="t"/>
                      <a:r>
                        <a:rPr lang="en-IN" sz="1800">
                          <a:effectLst/>
                        </a:rPr>
                        <a:t>form:checkbox</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This tag is used to generate the checkboxes.</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4"/>
                  </a:ext>
                </a:extLst>
              </a:tr>
              <a:tr h="580012">
                <a:tc>
                  <a:txBody>
                    <a:bodyPr/>
                    <a:lstStyle/>
                    <a:p>
                      <a:pPr algn="l" fontAlgn="t"/>
                      <a:r>
                        <a:rPr lang="en-IN" sz="1800">
                          <a:effectLst/>
                        </a:rPr>
                        <a:t>form:password</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This tag is used to generate the password input field.</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5"/>
                  </a:ext>
                </a:extLst>
              </a:tr>
              <a:tr h="580012">
                <a:tc>
                  <a:txBody>
                    <a:bodyPr/>
                    <a:lstStyle/>
                    <a:p>
                      <a:pPr algn="l" fontAlgn="t"/>
                      <a:r>
                        <a:rPr lang="en-IN" sz="1800">
                          <a:effectLst/>
                        </a:rPr>
                        <a:t>form:select</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This tag is used to generate the drop-down list.</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6"/>
                  </a:ext>
                </a:extLst>
              </a:tr>
              <a:tr h="580012">
                <a:tc>
                  <a:txBody>
                    <a:bodyPr/>
                    <a:lstStyle/>
                    <a:p>
                      <a:pPr algn="l" fontAlgn="t"/>
                      <a:r>
                        <a:rPr lang="en-IN" sz="1800">
                          <a:effectLst/>
                        </a:rPr>
                        <a:t>form:textarea</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a:effectLst/>
                        </a:rPr>
                        <a:t>This tag is used to generate the multi-line text field.</a:t>
                      </a:r>
                      <a:endParaRPr lang="en-IN" sz="180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7"/>
                  </a:ext>
                </a:extLst>
              </a:tr>
              <a:tr h="580012">
                <a:tc>
                  <a:txBody>
                    <a:bodyPr/>
                    <a:lstStyle/>
                    <a:p>
                      <a:pPr algn="l" fontAlgn="t"/>
                      <a:r>
                        <a:rPr lang="en-IN" sz="1800">
                          <a:effectLst/>
                        </a:rPr>
                        <a:t>form:hidden</a:t>
                      </a:r>
                      <a:endParaRPr lang="en-IN" sz="1800">
                        <a:solidFill>
                          <a:srgbClr val="000000"/>
                        </a:solidFill>
                        <a:effectLst/>
                        <a:latin typeface="verdana" panose="020B0604030504040204" pitchFamily="34" charset="0"/>
                      </a:endParaRPr>
                    </a:p>
                  </a:txBody>
                  <a:tcPr marL="63045" marR="63045" marT="63045" marB="63045"/>
                </a:tc>
                <a:tc>
                  <a:txBody>
                    <a:bodyPr/>
                    <a:lstStyle/>
                    <a:p>
                      <a:pPr algn="l" fontAlgn="t"/>
                      <a:r>
                        <a:rPr lang="en-IN" sz="1800" dirty="0">
                          <a:effectLst/>
                        </a:rPr>
                        <a:t>This tag is used to generate the hidden input field.</a:t>
                      </a:r>
                      <a:endParaRPr lang="en-IN" sz="1800" dirty="0">
                        <a:solidFill>
                          <a:srgbClr val="000000"/>
                        </a:solidFill>
                        <a:effectLst/>
                        <a:latin typeface="verdana" panose="020B0604030504040204" pitchFamily="34" charset="0"/>
                      </a:endParaRPr>
                    </a:p>
                  </a:txBody>
                  <a:tcPr marL="63045" marR="63045" marT="63045" marB="6304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71760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Spring’s Form Tag Library</a:t>
            </a:r>
          </a:p>
        </p:txBody>
      </p:sp>
      <p:graphicFrame>
        <p:nvGraphicFramePr>
          <p:cNvPr id="5" name="Content Placeholder 4"/>
          <p:cNvGraphicFramePr>
            <a:graphicFrameLocks noGrp="1"/>
          </p:cNvGraphicFramePr>
          <p:nvPr>
            <p:ph idx="1"/>
          </p:nvPr>
        </p:nvGraphicFramePr>
        <p:xfrm>
          <a:off x="289560" y="1222957"/>
          <a:ext cx="3910481"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4572000" y="1222957"/>
          <a:ext cx="4014061" cy="49298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020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form tag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10262788"/>
              </p:ext>
            </p:extLst>
          </p:nvPr>
        </p:nvGraphicFramePr>
        <p:xfrm>
          <a:off x="289559" y="1222957"/>
          <a:ext cx="8575471" cy="190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51831" y="3679274"/>
            <a:ext cx="7589262" cy="369332"/>
          </a:xfrm>
          <a:prstGeom prst="rect">
            <a:avLst/>
          </a:prstGeom>
        </p:spPr>
        <p:txBody>
          <a:bodyPr wrap="squar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form:form</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action</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mapPath</a:t>
            </a:r>
            <a:r>
              <a:rPr lang="en-IN" dirty="0">
                <a:solidFill>
                  <a:srgbClr val="0000FF"/>
                </a:solidFill>
                <a:latin typeface="verdana" panose="020B0604030504040204" pitchFamily="34" charset="0"/>
              </a:rPr>
              <a:t>"</a:t>
            </a:r>
            <a:r>
              <a:rPr lang="en-IN" dirty="0">
                <a:solidFill>
                  <a:srgbClr val="000000"/>
                </a:solidFill>
                <a:latin typeface="verdana" panose="020B0604030504040204" pitchFamily="34" charset="0"/>
              </a:rPr>
              <a:t> </a:t>
            </a:r>
            <a:r>
              <a:rPr lang="en-IN" dirty="0" err="1">
                <a:solidFill>
                  <a:srgbClr val="FF0000"/>
                </a:solidFill>
                <a:latin typeface="verdana" panose="020B0604030504040204" pitchFamily="34" charset="0"/>
              </a:rPr>
              <a:t>modelAttribute</a:t>
            </a:r>
            <a:r>
              <a:rPr lang="en-IN" dirty="0">
                <a:solidFill>
                  <a:srgbClr val="000000"/>
                </a:solidFill>
                <a:latin typeface="verdana" panose="020B0604030504040204" pitchFamily="34" charset="0"/>
              </a:rPr>
              <a:t>=“</a:t>
            </a:r>
            <a:r>
              <a:rPr lang="en-IN" dirty="0" err="1">
                <a:solidFill>
                  <a:srgbClr val="000000"/>
                </a:solidFill>
                <a:latin typeface="verdana" panose="020B0604030504040204" pitchFamily="34" charset="0"/>
              </a:rPr>
              <a:t>cust</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endParaRPr lang="en-IN" dirty="0"/>
          </a:p>
        </p:txBody>
      </p:sp>
      <p:sp>
        <p:nvSpPr>
          <p:cNvPr id="7" name="Rectangle 6"/>
          <p:cNvSpPr/>
          <p:nvPr/>
        </p:nvSpPr>
        <p:spPr>
          <a:xfrm>
            <a:off x="495946" y="4354656"/>
            <a:ext cx="8431078" cy="707886"/>
          </a:xfrm>
          <a:prstGeom prst="rect">
            <a:avLst/>
          </a:prstGeom>
        </p:spPr>
        <p:txBody>
          <a:bodyPr wrap="square">
            <a:spAutoFit/>
          </a:bodyPr>
          <a:lstStyle/>
          <a:p>
            <a:pPr marL="285750" indent="-285750">
              <a:buFont typeface="Arial" panose="020B0604020202020204" pitchFamily="34" charset="0"/>
              <a:buChar char="•"/>
            </a:pPr>
            <a:r>
              <a:rPr lang="en-IN" sz="2000" b="1" dirty="0" err="1"/>
              <a:t>modelAttribute</a:t>
            </a:r>
            <a:r>
              <a:rPr lang="en-IN" sz="2000" b="1" dirty="0"/>
              <a:t> attribute is the key which specifies a name of the model object that backs</a:t>
            </a:r>
          </a:p>
        </p:txBody>
      </p:sp>
      <p:sp>
        <p:nvSpPr>
          <p:cNvPr id="8" name="Rectangle 7"/>
          <p:cNvSpPr/>
          <p:nvPr/>
        </p:nvSpPr>
        <p:spPr>
          <a:xfrm>
            <a:off x="495946" y="5291091"/>
            <a:ext cx="8087918" cy="707886"/>
          </a:xfrm>
          <a:prstGeom prst="rect">
            <a:avLst/>
          </a:prstGeom>
        </p:spPr>
        <p:txBody>
          <a:bodyPr wrap="square">
            <a:spAutoFit/>
          </a:bodyPr>
          <a:lstStyle/>
          <a:p>
            <a:pPr marL="285750" indent="-285750">
              <a:buFont typeface="Arial" panose="020B0604020202020204" pitchFamily="34" charset="0"/>
              <a:buChar char="•"/>
            </a:pPr>
            <a:r>
              <a:rPr lang="en-IN" sz="2000" b="1" dirty="0"/>
              <a:t>This will correspond to the @</a:t>
            </a:r>
            <a:r>
              <a:rPr lang="en-IN" sz="2000" b="1" dirty="0" err="1"/>
              <a:t>ModelAttribute</a:t>
            </a:r>
            <a:r>
              <a:rPr lang="en-IN" sz="2000" b="1" dirty="0"/>
              <a:t> later on in the controller</a:t>
            </a:r>
            <a:r>
              <a:rPr lang="en-IN" dirty="0"/>
              <a:t>.</a:t>
            </a:r>
          </a:p>
        </p:txBody>
      </p:sp>
    </p:spTree>
    <p:extLst>
      <p:ext uri="{BB962C8B-B14F-4D97-AF65-F5344CB8AC3E}">
        <p14:creationId xmlns:p14="http://schemas.microsoft.com/office/powerpoint/2010/main" val="183834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Spring MVC Form Text Field</a:t>
            </a:r>
          </a:p>
        </p:txBody>
      </p:sp>
      <p:sp>
        <p:nvSpPr>
          <p:cNvPr id="3" name="Content Placeholder 2"/>
          <p:cNvSpPr>
            <a:spLocks noGrp="1"/>
          </p:cNvSpPr>
          <p:nvPr>
            <p:ph idx="1"/>
          </p:nvPr>
        </p:nvSpPr>
        <p:spPr>
          <a:xfrm>
            <a:off x="289559" y="1222957"/>
            <a:ext cx="8575471" cy="1318765"/>
          </a:xfrm>
        </p:spPr>
        <p:txBody>
          <a:bodyPr/>
          <a:lstStyle/>
          <a:p>
            <a:r>
              <a:rPr lang="en-IN" b="1" dirty="0"/>
              <a:t>The Spring MVC form text field tag generates an HTML input tag using the bound value. </a:t>
            </a:r>
          </a:p>
          <a:p>
            <a:r>
              <a:rPr lang="en-IN" b="1" dirty="0"/>
              <a:t>By default, the type of the input tag is text.</a:t>
            </a:r>
          </a:p>
        </p:txBody>
      </p:sp>
      <p:sp>
        <p:nvSpPr>
          <p:cNvPr id="4" name="Rectangle 3"/>
          <p:cNvSpPr/>
          <p:nvPr/>
        </p:nvSpPr>
        <p:spPr>
          <a:xfrm>
            <a:off x="495946" y="4117165"/>
            <a:ext cx="8229600" cy="1323439"/>
          </a:xfrm>
          <a:prstGeom prst="rect">
            <a:avLst/>
          </a:prstGeom>
        </p:spPr>
        <p:txBody>
          <a:bodyPr wrap="square">
            <a:spAutoFit/>
          </a:bodyPr>
          <a:lstStyle/>
          <a:p>
            <a:pPr marL="285750" indent="-285750">
              <a:buFont typeface="Arial" panose="020B0604020202020204" pitchFamily="34" charset="0"/>
              <a:buChar char="•"/>
            </a:pPr>
            <a:r>
              <a:rPr lang="en-IN" sz="2000" b="1" dirty="0">
                <a:solidFill>
                  <a:srgbClr val="FF0000"/>
                </a:solidFill>
              </a:rPr>
              <a:t>Here, path attribute binds the form field to the bean property.</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The Spring MVC form tag library also provides other input types such as email, date, </a:t>
            </a:r>
            <a:r>
              <a:rPr lang="en-IN" sz="2000" b="1" dirty="0" err="1"/>
              <a:t>tel</a:t>
            </a:r>
            <a:r>
              <a:rPr lang="en-IN" sz="2000" b="1" dirty="0"/>
              <a:t>, etc.</a:t>
            </a:r>
          </a:p>
        </p:txBody>
      </p:sp>
      <p:sp>
        <p:nvSpPr>
          <p:cNvPr id="5" name="Rectangle 4"/>
          <p:cNvSpPr/>
          <p:nvPr/>
        </p:nvSpPr>
        <p:spPr>
          <a:xfrm>
            <a:off x="2239669" y="2976917"/>
            <a:ext cx="3858749" cy="369332"/>
          </a:xfrm>
          <a:prstGeom prst="rect">
            <a:avLst/>
          </a:prstGeom>
        </p:spPr>
        <p:txBody>
          <a:bodyPr wrap="non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path</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"name"</a:t>
            </a:r>
            <a:r>
              <a:rPr lang="en-IN" dirty="0">
                <a:solidFill>
                  <a:srgbClr val="000000"/>
                </a:solidFill>
                <a:latin typeface="verdana" panose="020B0604030504040204" pitchFamily="34" charset="0"/>
              </a:rPr>
              <a:t> </a:t>
            </a:r>
            <a:r>
              <a:rPr lang="en-IN" b="1" dirty="0">
                <a:solidFill>
                  <a:srgbClr val="006699"/>
                </a:solidFill>
                <a:latin typeface="verdana" panose="020B0604030504040204" pitchFamily="34" charset="0"/>
              </a:rPr>
              <a:t>/&gt;</a:t>
            </a:r>
            <a:endParaRPr lang="en-IN" dirty="0"/>
          </a:p>
        </p:txBody>
      </p:sp>
    </p:spTree>
    <p:extLst>
      <p:ext uri="{BB962C8B-B14F-4D97-AF65-F5344CB8AC3E}">
        <p14:creationId xmlns:p14="http://schemas.microsoft.com/office/powerpoint/2010/main" val="3027964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path attribute</a:t>
            </a:r>
          </a:p>
        </p:txBody>
      </p:sp>
      <p:sp>
        <p:nvSpPr>
          <p:cNvPr id="3" name="Content Placeholder 2"/>
          <p:cNvSpPr>
            <a:spLocks noGrp="1"/>
          </p:cNvSpPr>
          <p:nvPr>
            <p:ph idx="1"/>
          </p:nvPr>
        </p:nvSpPr>
        <p:spPr/>
        <p:txBody>
          <a:bodyPr>
            <a:normAutofit/>
          </a:bodyPr>
          <a:lstStyle/>
          <a:p>
            <a:r>
              <a:rPr lang="en-IN" sz="2400" dirty="0"/>
              <a:t> Each input fields specifies a path attribute.</a:t>
            </a:r>
          </a:p>
          <a:p>
            <a:r>
              <a:rPr lang="en-IN" sz="2400" dirty="0"/>
              <a:t>This must correspond to a getter/setter of the model attribute (</a:t>
            </a:r>
            <a:r>
              <a:rPr lang="en-IN" sz="2400" dirty="0" err="1"/>
              <a:t>Eg</a:t>
            </a:r>
            <a:r>
              <a:rPr lang="en-IN" sz="2400" dirty="0"/>
              <a:t>: the Employee class). </a:t>
            </a:r>
          </a:p>
          <a:p>
            <a:r>
              <a:rPr lang="en-IN" sz="2400" dirty="0"/>
              <a:t>When the page is loaded, the input fields are populated by Spring, which calls the getter of each field bound to an input field. </a:t>
            </a:r>
          </a:p>
          <a:p>
            <a:r>
              <a:rPr lang="en-IN" sz="2400" dirty="0"/>
              <a:t>When the form is submitted, the setters are called to save the values of the form to the object.</a:t>
            </a:r>
          </a:p>
          <a:p>
            <a:r>
              <a:rPr lang="en-IN" sz="2400" dirty="0"/>
              <a:t> When </a:t>
            </a:r>
            <a:r>
              <a:rPr lang="en-IN" sz="2400" b="1" dirty="0"/>
              <a:t>the form is submitted</a:t>
            </a:r>
            <a:r>
              <a:rPr lang="en-IN" sz="2400" dirty="0"/>
              <a:t>, the POST handler in the controller is invoked and the form is automatically bound to the </a:t>
            </a:r>
            <a:r>
              <a:rPr lang="en-IN" sz="2400" i="1" dirty="0"/>
              <a:t>employee</a:t>
            </a:r>
            <a:r>
              <a:rPr lang="en-IN" sz="2400" dirty="0"/>
              <a:t> argument that we passed in</a:t>
            </a:r>
          </a:p>
        </p:txBody>
      </p:sp>
      <p:sp>
        <p:nvSpPr>
          <p:cNvPr id="4" name="Rectangle 3"/>
          <p:cNvSpPr/>
          <p:nvPr/>
        </p:nvSpPr>
        <p:spPr>
          <a:xfrm>
            <a:off x="2239669" y="5909548"/>
            <a:ext cx="3858749" cy="369332"/>
          </a:xfrm>
          <a:prstGeom prst="rect">
            <a:avLst/>
          </a:prstGeom>
        </p:spPr>
        <p:txBody>
          <a:bodyPr wrap="non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form:input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path</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"name"</a:t>
            </a:r>
            <a:r>
              <a:rPr lang="en-IN" dirty="0">
                <a:solidFill>
                  <a:srgbClr val="000000"/>
                </a:solidFill>
                <a:latin typeface="verdana" panose="020B0604030504040204" pitchFamily="34" charset="0"/>
              </a:rPr>
              <a:t> </a:t>
            </a:r>
            <a:r>
              <a:rPr lang="en-IN" b="1" dirty="0">
                <a:solidFill>
                  <a:srgbClr val="006699"/>
                </a:solidFill>
                <a:latin typeface="verdana" panose="020B0604030504040204" pitchFamily="34" charset="0"/>
              </a:rPr>
              <a:t>/&gt;</a:t>
            </a:r>
            <a:endParaRPr lang="en-IN" dirty="0"/>
          </a:p>
        </p:txBody>
      </p:sp>
    </p:spTree>
    <p:extLst>
      <p:ext uri="{BB962C8B-B14F-4D97-AF65-F5344CB8AC3E}">
        <p14:creationId xmlns:p14="http://schemas.microsoft.com/office/powerpoint/2010/main" val="1098439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Spring MVC Form Radio Button, </a:t>
            </a:r>
            <a:r>
              <a:rPr lang="en-IN" dirty="0" err="1"/>
              <a:t>CheckBox</a:t>
            </a:r>
            <a:endParaRPr lang="en-IN" dirty="0"/>
          </a:p>
        </p:txBody>
      </p:sp>
      <p:sp>
        <p:nvSpPr>
          <p:cNvPr id="3" name="Content Placeholder 2"/>
          <p:cNvSpPr>
            <a:spLocks noGrp="1"/>
          </p:cNvSpPr>
          <p:nvPr>
            <p:ph idx="1"/>
          </p:nvPr>
        </p:nvSpPr>
        <p:spPr>
          <a:xfrm>
            <a:off x="289560" y="1222957"/>
            <a:ext cx="8229600" cy="1194779"/>
          </a:xfrm>
        </p:spPr>
        <p:txBody>
          <a:bodyPr>
            <a:noAutofit/>
          </a:bodyPr>
          <a:lstStyle/>
          <a:p>
            <a:r>
              <a:rPr lang="en-IN" sz="2400" dirty="0"/>
              <a:t>The Spring MVC form radio button allows us to choose only one option at a time. </a:t>
            </a:r>
          </a:p>
          <a:p>
            <a:r>
              <a:rPr lang="en-IN" sz="2400" dirty="0"/>
              <a:t>This tag renders an HTML input tag of type radio.</a:t>
            </a:r>
          </a:p>
        </p:txBody>
      </p:sp>
      <p:sp>
        <p:nvSpPr>
          <p:cNvPr id="5" name="Rectangle 4"/>
          <p:cNvSpPr/>
          <p:nvPr/>
        </p:nvSpPr>
        <p:spPr>
          <a:xfrm>
            <a:off x="1116653" y="3251296"/>
            <a:ext cx="6362054" cy="369332"/>
          </a:xfrm>
          <a:prstGeom prst="rect">
            <a:avLst/>
          </a:prstGeom>
        </p:spPr>
        <p:txBody>
          <a:bodyPr wrap="squar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form:radiobutton</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path</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abc</a:t>
            </a:r>
            <a:r>
              <a:rPr lang="en-IN" dirty="0">
                <a:solidFill>
                  <a:srgbClr val="0000FF"/>
                </a:solidFill>
                <a:latin typeface="verdana" panose="020B0604030504040204" pitchFamily="34" charset="0"/>
              </a:rPr>
              <a: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value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"xyz"</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endParaRPr lang="en-IN" dirty="0"/>
          </a:p>
        </p:txBody>
      </p:sp>
      <p:sp>
        <p:nvSpPr>
          <p:cNvPr id="8" name="Rectangle 7"/>
          <p:cNvSpPr/>
          <p:nvPr/>
        </p:nvSpPr>
        <p:spPr>
          <a:xfrm>
            <a:off x="1201118" y="4454188"/>
            <a:ext cx="6168325" cy="369332"/>
          </a:xfrm>
          <a:prstGeom prst="rect">
            <a:avLst/>
          </a:prstGeom>
        </p:spPr>
        <p:txBody>
          <a:bodyPr wrap="squar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form:checkbox</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path</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a:t>
            </a:r>
            <a:r>
              <a:rPr lang="en-IN" dirty="0" err="1">
                <a:solidFill>
                  <a:srgbClr val="0000FF"/>
                </a:solidFill>
                <a:latin typeface="verdana" panose="020B0604030504040204" pitchFamily="34" charset="0"/>
              </a:rPr>
              <a:t>abc</a:t>
            </a:r>
            <a:r>
              <a:rPr lang="en-IN" dirty="0">
                <a:solidFill>
                  <a:srgbClr val="0000FF"/>
                </a:solidFill>
                <a:latin typeface="verdana" panose="020B0604030504040204" pitchFamily="34" charset="0"/>
              </a:rPr>
              <a: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value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"element"</a:t>
            </a:r>
            <a:r>
              <a:rPr lang="en-IN" b="1" dirty="0">
                <a:solidFill>
                  <a:srgbClr val="006699"/>
                </a:solidFill>
                <a:latin typeface="verdana" panose="020B0604030504040204" pitchFamily="34" charset="0"/>
              </a:rPr>
              <a:t>/&gt;</a:t>
            </a:r>
            <a:endParaRPr lang="en-IN" dirty="0"/>
          </a:p>
        </p:txBody>
      </p:sp>
      <p:sp>
        <p:nvSpPr>
          <p:cNvPr id="9" name="Rectangle 8"/>
          <p:cNvSpPr/>
          <p:nvPr/>
        </p:nvSpPr>
        <p:spPr>
          <a:xfrm>
            <a:off x="433953" y="5195415"/>
            <a:ext cx="8085207" cy="830997"/>
          </a:xfrm>
          <a:prstGeom prst="rect">
            <a:avLst/>
          </a:prstGeom>
        </p:spPr>
        <p:txBody>
          <a:bodyPr wrap="square">
            <a:spAutoFit/>
          </a:bodyPr>
          <a:lstStyle/>
          <a:p>
            <a:pPr marL="342900" indent="-342900">
              <a:buFont typeface="Arial" panose="020B0604020202020204" pitchFamily="34" charset="0"/>
              <a:buChar char="•"/>
            </a:pPr>
            <a:r>
              <a:rPr lang="en-IN" sz="2400" dirty="0">
                <a:cs typeface="Arial"/>
              </a:rPr>
              <a:t>The Spring MVC form checkbox facilitates to choose multiple options at the same time.</a:t>
            </a:r>
          </a:p>
        </p:txBody>
      </p:sp>
    </p:spTree>
    <p:extLst>
      <p:ext uri="{BB962C8B-B14F-4D97-AF65-F5344CB8AC3E}">
        <p14:creationId xmlns:p14="http://schemas.microsoft.com/office/powerpoint/2010/main" val="2554858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MVC Form Drop-Down List</a:t>
            </a:r>
          </a:p>
        </p:txBody>
      </p:sp>
      <p:sp>
        <p:nvSpPr>
          <p:cNvPr id="3" name="Content Placeholder 2"/>
          <p:cNvSpPr>
            <a:spLocks noGrp="1"/>
          </p:cNvSpPr>
          <p:nvPr>
            <p:ph idx="1"/>
          </p:nvPr>
        </p:nvSpPr>
        <p:spPr>
          <a:xfrm>
            <a:off x="289560" y="1222957"/>
            <a:ext cx="8466982" cy="1504745"/>
          </a:xfrm>
        </p:spPr>
        <p:txBody>
          <a:bodyPr>
            <a:noAutofit/>
          </a:bodyPr>
          <a:lstStyle/>
          <a:p>
            <a:r>
              <a:rPr lang="en-IN" sz="2400" dirty="0"/>
              <a:t>The Spring MVC form drop-down list contains the list of elements. </a:t>
            </a:r>
          </a:p>
          <a:p>
            <a:r>
              <a:rPr lang="en-IN" sz="2400" dirty="0"/>
              <a:t>This tag generates an HTML select element. </a:t>
            </a:r>
          </a:p>
          <a:p>
            <a:r>
              <a:rPr lang="en-IN" sz="2400" dirty="0"/>
              <a:t>It allows data binding to the selected element.</a:t>
            </a:r>
          </a:p>
        </p:txBody>
      </p:sp>
      <p:sp>
        <p:nvSpPr>
          <p:cNvPr id="4" name="Rectangle 3"/>
          <p:cNvSpPr/>
          <p:nvPr/>
        </p:nvSpPr>
        <p:spPr>
          <a:xfrm>
            <a:off x="2063578" y="3302382"/>
            <a:ext cx="3634778" cy="369332"/>
          </a:xfrm>
          <a:prstGeom prst="rect">
            <a:avLst/>
          </a:prstGeom>
        </p:spPr>
        <p:txBody>
          <a:bodyPr wrap="non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form:select</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path</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“city"</a:t>
            </a:r>
            <a:r>
              <a:rPr lang="en-IN" b="1" dirty="0">
                <a:solidFill>
                  <a:srgbClr val="006699"/>
                </a:solidFill>
                <a:latin typeface="verdana" panose="020B0604030504040204" pitchFamily="34" charset="0"/>
              </a:rPr>
              <a:t>&gt;</a:t>
            </a:r>
            <a:r>
              <a:rPr lang="en-IN" dirty="0">
                <a:solidFill>
                  <a:srgbClr val="000000"/>
                </a:solidFill>
                <a:latin typeface="verdana" panose="020B0604030504040204" pitchFamily="34" charset="0"/>
              </a:rPr>
              <a:t>  </a:t>
            </a:r>
            <a:endParaRPr lang="en-IN" dirty="0"/>
          </a:p>
        </p:txBody>
      </p:sp>
      <p:sp>
        <p:nvSpPr>
          <p:cNvPr id="5" name="Rectangle 4"/>
          <p:cNvSpPr/>
          <p:nvPr/>
        </p:nvSpPr>
        <p:spPr>
          <a:xfrm>
            <a:off x="462495" y="3851724"/>
            <a:ext cx="8121112" cy="1015663"/>
          </a:xfrm>
          <a:prstGeom prst="rect">
            <a:avLst/>
          </a:prstGeom>
        </p:spPr>
        <p:txBody>
          <a:bodyPr wrap="square">
            <a:spAutoFit/>
          </a:bodyPr>
          <a:lstStyle/>
          <a:p>
            <a:r>
              <a:rPr lang="en-IN" sz="2400" b="1" dirty="0">
                <a:solidFill>
                  <a:srgbClr val="610B4B"/>
                </a:solidFill>
                <a:latin typeface="erdana"/>
              </a:rPr>
              <a:t>option tag</a:t>
            </a:r>
          </a:p>
          <a:p>
            <a:pPr marL="285750" indent="-285750">
              <a:buFont typeface="Arial" panose="020B0604020202020204" pitchFamily="34" charset="0"/>
              <a:buChar char="•"/>
            </a:pPr>
            <a:r>
              <a:rPr lang="en-IN" dirty="0">
                <a:solidFill>
                  <a:srgbClr val="000000"/>
                </a:solidFill>
                <a:latin typeface="verdana" panose="020B0604030504040204" pitchFamily="34" charset="0"/>
              </a:rPr>
              <a:t>This tag generates an HTML option tag. </a:t>
            </a:r>
          </a:p>
          <a:p>
            <a:pPr marL="285750" indent="-285750">
              <a:buFont typeface="Arial" panose="020B0604020202020204" pitchFamily="34" charset="0"/>
              <a:buChar char="•"/>
            </a:pPr>
            <a:r>
              <a:rPr lang="en-IN" dirty="0">
                <a:solidFill>
                  <a:srgbClr val="000000"/>
                </a:solidFill>
                <a:latin typeface="verdana" panose="020B0604030504040204" pitchFamily="34" charset="0"/>
              </a:rPr>
              <a:t>Each tag contains a value that can be selected by the user.</a:t>
            </a:r>
            <a:endParaRPr lang="en-IN" b="0" i="0" dirty="0">
              <a:solidFill>
                <a:srgbClr val="000000"/>
              </a:solidFill>
              <a:effectLst/>
              <a:latin typeface="verdana" panose="020B0604030504040204" pitchFamily="34" charset="0"/>
            </a:endParaRPr>
          </a:p>
        </p:txBody>
      </p:sp>
      <p:sp>
        <p:nvSpPr>
          <p:cNvPr id="6" name="Rectangle 5"/>
          <p:cNvSpPr/>
          <p:nvPr/>
        </p:nvSpPr>
        <p:spPr>
          <a:xfrm>
            <a:off x="821410" y="5110633"/>
            <a:ext cx="6881248" cy="369332"/>
          </a:xfrm>
          <a:prstGeom prst="rect">
            <a:avLst/>
          </a:prstGeom>
        </p:spPr>
        <p:txBody>
          <a:bodyPr wrap="square">
            <a:spAutoFit/>
          </a:bodyPr>
          <a:lstStyle/>
          <a:p>
            <a:r>
              <a:rPr lang="en-IN" b="1" dirty="0">
                <a:solidFill>
                  <a:srgbClr val="006699"/>
                </a:solidFill>
                <a:latin typeface="verdana" panose="020B0604030504040204" pitchFamily="34" charset="0"/>
              </a:rPr>
              <a:t>&lt;</a:t>
            </a:r>
            <a:r>
              <a:rPr lang="en-IN" b="1" dirty="0" err="1">
                <a:solidFill>
                  <a:srgbClr val="006699"/>
                </a:solidFill>
                <a:latin typeface="verdana" panose="020B0604030504040204" pitchFamily="34" charset="0"/>
              </a:rPr>
              <a:t>form:option</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value</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“Bangalore"</a:t>
            </a:r>
            <a:r>
              <a:rPr lang="en-IN" dirty="0">
                <a:solidFill>
                  <a:srgbClr val="000000"/>
                </a:solidFill>
                <a:latin typeface="verdana" panose="020B0604030504040204" pitchFamily="34" charset="0"/>
              </a:rPr>
              <a:t> </a:t>
            </a:r>
            <a:r>
              <a:rPr lang="en-IN" dirty="0">
                <a:solidFill>
                  <a:srgbClr val="FF0000"/>
                </a:solidFill>
                <a:latin typeface="verdana" panose="020B0604030504040204" pitchFamily="34" charset="0"/>
              </a:rPr>
              <a:t>label</a:t>
            </a:r>
            <a:r>
              <a:rPr lang="en-IN" dirty="0">
                <a:solidFill>
                  <a:srgbClr val="000000"/>
                </a:solidFill>
                <a:latin typeface="verdana" panose="020B0604030504040204" pitchFamily="34" charset="0"/>
              </a:rPr>
              <a:t>=</a:t>
            </a:r>
            <a:r>
              <a:rPr lang="en-IN" dirty="0">
                <a:solidFill>
                  <a:srgbClr val="0000FF"/>
                </a:solidFill>
                <a:latin typeface="verdana" panose="020B0604030504040204" pitchFamily="34" charset="0"/>
              </a:rPr>
              <a:t>“Bangalore"</a:t>
            </a:r>
            <a:r>
              <a:rPr lang="en-IN" b="1" dirty="0">
                <a:solidFill>
                  <a:srgbClr val="006699"/>
                </a:solidFill>
                <a:latin typeface="verdana" panose="020B0604030504040204" pitchFamily="34" charset="0"/>
              </a:rPr>
              <a:t>/&gt;</a:t>
            </a:r>
            <a:endParaRPr lang="en-IN" dirty="0"/>
          </a:p>
        </p:txBody>
      </p:sp>
    </p:spTree>
    <p:extLst>
      <p:ext uri="{BB962C8B-B14F-4D97-AF65-F5344CB8AC3E}">
        <p14:creationId xmlns:p14="http://schemas.microsoft.com/office/powerpoint/2010/main" val="1742813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a:t>
            </a:r>
            <a:r>
              <a:rPr lang="en-IN" i="1" dirty="0" err="1"/>
              <a:t>ModelAttribute</a:t>
            </a:r>
            <a:r>
              <a:rPr lang="en-IN" i="1" dirty="0"/>
              <a:t> Annotation</a:t>
            </a:r>
            <a:endParaRPr lang="en-IN" dirty="0"/>
          </a:p>
        </p:txBody>
      </p:sp>
      <p:sp>
        <p:nvSpPr>
          <p:cNvPr id="3" name="Content Placeholder 2"/>
          <p:cNvSpPr>
            <a:spLocks noGrp="1"/>
          </p:cNvSpPr>
          <p:nvPr>
            <p:ph idx="1"/>
          </p:nvPr>
        </p:nvSpPr>
        <p:spPr/>
        <p:txBody>
          <a:bodyPr>
            <a:normAutofit/>
          </a:bodyPr>
          <a:lstStyle/>
          <a:p>
            <a:r>
              <a:rPr lang="en-IN" sz="2400" dirty="0"/>
              <a:t>@</a:t>
            </a:r>
            <a:r>
              <a:rPr lang="en-IN" sz="2400" dirty="0" err="1"/>
              <a:t>ModelAttribute</a:t>
            </a:r>
            <a:r>
              <a:rPr lang="en-IN" sz="2400" dirty="0"/>
              <a:t> annotation is used to bind a method parameter or a method return value to a named model attribute. </a:t>
            </a:r>
          </a:p>
          <a:p>
            <a:r>
              <a:rPr lang="en-IN" sz="2400" dirty="0">
                <a:solidFill>
                  <a:srgbClr val="FF0000"/>
                </a:solidFill>
              </a:rPr>
              <a:t>It can be used either on methods or on method parameters in controller.</a:t>
            </a:r>
          </a:p>
          <a:p>
            <a:endParaRPr lang="en-IN" sz="2400" dirty="0"/>
          </a:p>
          <a:p>
            <a:r>
              <a:rPr lang="en-IN" sz="2400" dirty="0"/>
              <a:t>Spring invokes all methods that have @</a:t>
            </a:r>
            <a:r>
              <a:rPr lang="en-IN" sz="2400" dirty="0" err="1"/>
              <a:t>ModelAttribute</a:t>
            </a:r>
            <a:r>
              <a:rPr lang="en-IN" sz="2400" dirty="0"/>
              <a:t> annotation before handler methods (i.e. methods annotated with the @</a:t>
            </a:r>
            <a:r>
              <a:rPr lang="en-IN" sz="2400" dirty="0" err="1"/>
              <a:t>RequestMapping</a:t>
            </a:r>
            <a:r>
              <a:rPr lang="en-IN" sz="2400" dirty="0"/>
              <a:t>) in a same controller.</a:t>
            </a:r>
          </a:p>
        </p:txBody>
      </p:sp>
    </p:spTree>
    <p:extLst>
      <p:ext uri="{BB962C8B-B14F-4D97-AF65-F5344CB8AC3E}">
        <p14:creationId xmlns:p14="http://schemas.microsoft.com/office/powerpoint/2010/main" val="4225290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 y="233764"/>
            <a:ext cx="8589161" cy="523220"/>
          </a:xfrm>
        </p:spPr>
        <p:txBody>
          <a:bodyPr/>
          <a:lstStyle/>
          <a:p>
            <a:r>
              <a:rPr lang="en-IN" sz="2800" dirty="0"/>
              <a:t>@</a:t>
            </a:r>
            <a:r>
              <a:rPr lang="en-IN" sz="2800" dirty="0" err="1"/>
              <a:t>ModelAttribute</a:t>
            </a:r>
            <a:r>
              <a:rPr lang="en-IN" sz="2800" dirty="0"/>
              <a:t> annotation at Parameter level</a:t>
            </a:r>
          </a:p>
        </p:txBody>
      </p:sp>
      <p:sp>
        <p:nvSpPr>
          <p:cNvPr id="3" name="Content Placeholder 2"/>
          <p:cNvSpPr>
            <a:spLocks noGrp="1"/>
          </p:cNvSpPr>
          <p:nvPr>
            <p:ph idx="1"/>
          </p:nvPr>
        </p:nvSpPr>
        <p:spPr>
          <a:xfrm>
            <a:off x="362659" y="985653"/>
            <a:ext cx="8229600" cy="1628731"/>
          </a:xfrm>
        </p:spPr>
        <p:txBody>
          <a:bodyPr/>
          <a:lstStyle/>
          <a:p>
            <a:r>
              <a:rPr lang="en-IN" dirty="0"/>
              <a:t>When using the @</a:t>
            </a:r>
            <a:r>
              <a:rPr lang="en-IN" dirty="0" err="1"/>
              <a:t>ModelAttribute</a:t>
            </a:r>
            <a:r>
              <a:rPr lang="en-IN" dirty="0"/>
              <a:t> annotation as a method parameter, it binds the form data with a POJO bean. </a:t>
            </a:r>
          </a:p>
          <a:p>
            <a:r>
              <a:rPr lang="en-IN" dirty="0"/>
              <a:t>It has a value attribute which acts as a name of the model attribute to bind.</a:t>
            </a:r>
          </a:p>
        </p:txBody>
      </p:sp>
      <p:sp>
        <p:nvSpPr>
          <p:cNvPr id="4" name="Rectangle 3"/>
          <p:cNvSpPr/>
          <p:nvPr/>
        </p:nvSpPr>
        <p:spPr>
          <a:xfrm>
            <a:off x="362659" y="2614384"/>
            <a:ext cx="8595361" cy="2031325"/>
          </a:xfrm>
          <a:prstGeom prst="rect">
            <a:avLst/>
          </a:prstGeom>
        </p:spPr>
        <p:txBody>
          <a:bodyPr wrap="square">
            <a:spAutoFit/>
          </a:bodyPr>
          <a:lstStyle/>
          <a:p>
            <a:r>
              <a:rPr lang="en-IN" dirty="0"/>
              <a:t>@</a:t>
            </a:r>
            <a:r>
              <a:rPr lang="en-IN" dirty="0" err="1"/>
              <a:t>RequestMapping</a:t>
            </a:r>
            <a:r>
              <a:rPr lang="en-IN" dirty="0"/>
              <a:t>(value="/</a:t>
            </a:r>
            <a:r>
              <a:rPr lang="en-IN" dirty="0" err="1"/>
              <a:t>handleRequest</a:t>
            </a:r>
            <a:r>
              <a:rPr lang="en-IN" dirty="0"/>
              <a:t>", method=</a:t>
            </a:r>
            <a:r>
              <a:rPr lang="en-IN" dirty="0" err="1"/>
              <a:t>RequestMethod.GET</a:t>
            </a:r>
            <a:r>
              <a:rPr lang="en-IN" dirty="0"/>
              <a:t>)</a:t>
            </a:r>
          </a:p>
          <a:p>
            <a:endParaRPr lang="en-IN" dirty="0"/>
          </a:p>
          <a:p>
            <a:r>
              <a:rPr lang="en-IN" b="1" dirty="0"/>
              <a:t>public String </a:t>
            </a:r>
            <a:r>
              <a:rPr lang="en-IN" b="1" dirty="0" err="1"/>
              <a:t>saveCustomer</a:t>
            </a:r>
            <a:r>
              <a:rPr lang="en-IN" b="1" dirty="0"/>
              <a:t>(</a:t>
            </a:r>
            <a:r>
              <a:rPr lang="en-IN" b="1" dirty="0">
                <a:solidFill>
                  <a:srgbClr val="FF0000"/>
                </a:solidFill>
              </a:rPr>
              <a:t>@</a:t>
            </a:r>
            <a:r>
              <a:rPr lang="en-IN" b="1" dirty="0" err="1">
                <a:solidFill>
                  <a:srgbClr val="FF0000"/>
                </a:solidFill>
              </a:rPr>
              <a:t>ModelAttribute</a:t>
            </a:r>
            <a:r>
              <a:rPr lang="en-IN" b="1" dirty="0">
                <a:solidFill>
                  <a:srgbClr val="FF0000"/>
                </a:solidFill>
              </a:rPr>
              <a:t>("</a:t>
            </a:r>
            <a:r>
              <a:rPr lang="en-IN" b="1" dirty="0" err="1">
                <a:solidFill>
                  <a:srgbClr val="FF0000"/>
                </a:solidFill>
              </a:rPr>
              <a:t>cust</a:t>
            </a:r>
            <a:r>
              <a:rPr lang="en-IN" b="1" dirty="0">
                <a:solidFill>
                  <a:srgbClr val="FF0000"/>
                </a:solidFill>
              </a:rPr>
              <a:t>") Customer </a:t>
            </a:r>
            <a:r>
              <a:rPr lang="en-IN" b="1" dirty="0" err="1">
                <a:solidFill>
                  <a:srgbClr val="FF0000"/>
                </a:solidFill>
              </a:rPr>
              <a:t>custObj</a:t>
            </a:r>
            <a:r>
              <a:rPr lang="en-IN" b="1" dirty="0"/>
              <a:t>)</a:t>
            </a:r>
            <a:r>
              <a:rPr lang="en-IN" b="1" dirty="0">
                <a:solidFill>
                  <a:srgbClr val="FF0000"/>
                </a:solidFill>
              </a:rPr>
              <a:t> </a:t>
            </a:r>
          </a:p>
          <a:p>
            <a:r>
              <a:rPr lang="en-IN" b="1" dirty="0"/>
              <a:t>{</a:t>
            </a:r>
            <a:endParaRPr lang="en-IN" dirty="0"/>
          </a:p>
          <a:p>
            <a:r>
              <a:rPr lang="en-IN" dirty="0"/>
              <a:t>    </a:t>
            </a:r>
            <a:r>
              <a:rPr lang="en-IN" dirty="0" err="1"/>
              <a:t>custObj.setName</a:t>
            </a:r>
            <a:r>
              <a:rPr lang="en-IN" dirty="0"/>
              <a:t>("John");</a:t>
            </a:r>
          </a:p>
          <a:p>
            <a:r>
              <a:rPr lang="en-IN" dirty="0"/>
              <a:t>    return “</a:t>
            </a:r>
            <a:r>
              <a:rPr lang="en-IN" dirty="0" err="1"/>
              <a:t>listView</a:t>
            </a:r>
            <a:r>
              <a:rPr lang="en-IN" dirty="0"/>
              <a:t>” </a:t>
            </a:r>
          </a:p>
          <a:p>
            <a:r>
              <a:rPr lang="en-IN" dirty="0"/>
              <a:t>}</a:t>
            </a:r>
          </a:p>
        </p:txBody>
      </p:sp>
      <p:sp>
        <p:nvSpPr>
          <p:cNvPr id="6" name="Rectangle 5"/>
          <p:cNvSpPr/>
          <p:nvPr/>
        </p:nvSpPr>
        <p:spPr>
          <a:xfrm>
            <a:off x="674175" y="4780637"/>
            <a:ext cx="7918083" cy="646331"/>
          </a:xfrm>
          <a:prstGeom prst="rect">
            <a:avLst/>
          </a:prstGeom>
        </p:spPr>
        <p:txBody>
          <a:bodyPr wrap="square">
            <a:spAutoFit/>
          </a:bodyPr>
          <a:lstStyle/>
          <a:p>
            <a:pPr marL="285750" indent="-285750">
              <a:buFont typeface="Arial" panose="020B0604020202020204" pitchFamily="34" charset="0"/>
              <a:buChar char="•"/>
            </a:pPr>
            <a:r>
              <a:rPr lang="en-IN" dirty="0"/>
              <a:t>In this case, a new instance of the Customer is created and then passed to the handler method for further processing.</a:t>
            </a:r>
          </a:p>
        </p:txBody>
      </p:sp>
    </p:spTree>
    <p:extLst>
      <p:ext uri="{BB962C8B-B14F-4D97-AF65-F5344CB8AC3E}">
        <p14:creationId xmlns:p14="http://schemas.microsoft.com/office/powerpoint/2010/main" val="3990221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ModelAttribute</a:t>
            </a:r>
            <a:r>
              <a:rPr lang="en-IN" dirty="0"/>
              <a:t> annotation at Method level</a:t>
            </a:r>
          </a:p>
        </p:txBody>
      </p:sp>
      <p:sp>
        <p:nvSpPr>
          <p:cNvPr id="3" name="Content Placeholder 2"/>
          <p:cNvSpPr>
            <a:spLocks noGrp="1"/>
          </p:cNvSpPr>
          <p:nvPr>
            <p:ph idx="1"/>
          </p:nvPr>
        </p:nvSpPr>
        <p:spPr>
          <a:xfrm>
            <a:off x="460042" y="1253954"/>
            <a:ext cx="8229600" cy="1861205"/>
          </a:xfrm>
        </p:spPr>
        <p:txBody>
          <a:bodyPr>
            <a:noAutofit/>
          </a:bodyPr>
          <a:lstStyle/>
          <a:p>
            <a:r>
              <a:rPr lang="en-IN" sz="2400" dirty="0"/>
              <a:t>When using the @</a:t>
            </a:r>
            <a:r>
              <a:rPr lang="en-IN" sz="2400" dirty="0" err="1"/>
              <a:t>ModelAttribute</a:t>
            </a:r>
            <a:r>
              <a:rPr lang="en-IN" sz="2400" dirty="0"/>
              <a:t> annotation at the method level, developers can add the values in the Model at a global level. </a:t>
            </a:r>
          </a:p>
          <a:p>
            <a:r>
              <a:rPr lang="en-IN" sz="2400" dirty="0"/>
              <a:t>It means for every request, a default value will be there in the controller for every response. </a:t>
            </a:r>
          </a:p>
          <a:p>
            <a:endParaRPr lang="en-IN" sz="2400" dirty="0"/>
          </a:p>
          <a:p>
            <a:endParaRPr lang="en-IN" sz="2400" dirty="0"/>
          </a:p>
        </p:txBody>
      </p:sp>
      <p:sp>
        <p:nvSpPr>
          <p:cNvPr id="4" name="Rectangle 2"/>
          <p:cNvSpPr>
            <a:spLocks noChangeArrowheads="1"/>
          </p:cNvSpPr>
          <p:nvPr/>
        </p:nvSpPr>
        <p:spPr bwMode="auto">
          <a:xfrm>
            <a:off x="867906" y="3735239"/>
            <a:ext cx="754457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Monaco"/>
              </a:rPr>
              <a:t>@</a:t>
            </a:r>
            <a:r>
              <a:rPr kumimoji="0" lang="en-US" altLang="en-US" sz="2000" b="0" i="0" u="none" strike="noStrike" cap="none" normalizeH="0" baseline="0" dirty="0" err="1">
                <a:ln>
                  <a:noFill/>
                </a:ln>
                <a:solidFill>
                  <a:srgbClr val="FF0000"/>
                </a:solidFill>
                <a:effectLst/>
                <a:latin typeface="Monaco"/>
              </a:rPr>
              <a:t>ModelAttribute</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latin typeface="Monaco"/>
              </a:rPr>
              <a:t>public</a:t>
            </a:r>
            <a:r>
              <a:rPr kumimoji="0" lang="en-US" altLang="en-US" sz="2800" b="0" i="0" u="none" strike="noStrike" cap="none" normalizeH="0" baseline="0" dirty="0">
                <a:ln>
                  <a:noFill/>
                </a:ln>
                <a:solidFill>
                  <a:srgbClr val="555555"/>
                </a:solidFill>
                <a:effectLst/>
                <a:latin typeface="Monaco"/>
              </a:rPr>
              <a:t> </a:t>
            </a:r>
            <a:r>
              <a:rPr kumimoji="0" lang="en-US" altLang="en-US" sz="2000" b="1" i="0" u="none" strike="noStrike" cap="none" normalizeH="0" baseline="0" dirty="0">
                <a:ln>
                  <a:noFill/>
                </a:ln>
                <a:solidFill>
                  <a:srgbClr val="7F0055"/>
                </a:solidFill>
                <a:effectLst/>
                <a:latin typeface="Monaco"/>
              </a:rPr>
              <a:t>void</a:t>
            </a:r>
            <a:r>
              <a:rPr kumimoji="0" lang="en-US" altLang="en-US" sz="2800" b="0" i="0" u="none" strike="noStrike" cap="none" normalizeH="0" baseline="0" dirty="0">
                <a:ln>
                  <a:noFill/>
                </a:ln>
                <a:solidFill>
                  <a:srgbClr val="555555"/>
                </a:solidFill>
                <a:effectLst/>
                <a:latin typeface="Monaco"/>
              </a:rPr>
              <a:t> </a:t>
            </a:r>
            <a:r>
              <a:rPr kumimoji="0" lang="en-US" altLang="en-US" sz="2000" b="0" i="0" u="none" strike="noStrike" cap="none" normalizeH="0" baseline="0" dirty="0" err="1">
                <a:ln>
                  <a:noFill/>
                </a:ln>
                <a:solidFill>
                  <a:srgbClr val="000000"/>
                </a:solidFill>
                <a:effectLst/>
                <a:latin typeface="Monaco"/>
              </a:rPr>
              <a:t>addAttributes</a:t>
            </a:r>
            <a:r>
              <a:rPr kumimoji="0" lang="en-US" altLang="en-US" sz="2000" b="0" i="0" u="none" strike="noStrike" cap="none" normalizeH="0" baseline="0" dirty="0">
                <a:ln>
                  <a:noFill/>
                </a:ln>
                <a:solidFill>
                  <a:srgbClr val="000000"/>
                </a:solidFill>
                <a:effectLst/>
                <a:latin typeface="Monaco"/>
              </a:rPr>
              <a:t>(Model model)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66"/>
                </a:solidFill>
                <a:effectLst/>
                <a:latin typeface="Monaco"/>
              </a:rPr>
              <a:t>    </a:t>
            </a:r>
            <a:r>
              <a:rPr kumimoji="0" lang="en-US" altLang="en-US" sz="2000" b="0" i="0" u="none" strike="noStrike" cap="none" normalizeH="0" baseline="0" dirty="0" err="1">
                <a:ln>
                  <a:noFill/>
                </a:ln>
                <a:solidFill>
                  <a:srgbClr val="000000"/>
                </a:solidFill>
                <a:effectLst/>
                <a:latin typeface="Monaco"/>
              </a:rPr>
              <a:t>model.addAttribute</a:t>
            </a:r>
            <a:r>
              <a:rPr kumimoji="0" lang="en-US" altLang="en-US" sz="2000" b="0" i="0" u="none" strike="noStrike" cap="none" normalizeH="0" baseline="0" dirty="0">
                <a:ln>
                  <a:noFill/>
                </a:ln>
                <a:solidFill>
                  <a:srgbClr val="000000"/>
                </a:solidFill>
                <a:effectLst/>
                <a:latin typeface="Monaco"/>
              </a:rPr>
              <a:t>(</a:t>
            </a:r>
            <a:r>
              <a:rPr kumimoji="0" lang="en-US" altLang="en-US" sz="2000" b="0" i="0" u="none" strike="noStrike" cap="none" normalizeH="0" baseline="0" dirty="0">
                <a:ln>
                  <a:noFill/>
                </a:ln>
                <a:solidFill>
                  <a:srgbClr val="2A00FF"/>
                </a:solidFill>
                <a:effectLst/>
                <a:latin typeface="Monaco"/>
              </a:rPr>
              <a:t>"</a:t>
            </a:r>
            <a:r>
              <a:rPr kumimoji="0" lang="en-US" altLang="en-US" sz="2000" b="0" i="0" u="none" strike="noStrike" cap="none" normalizeH="0" baseline="0" dirty="0" err="1">
                <a:ln>
                  <a:noFill/>
                </a:ln>
                <a:solidFill>
                  <a:srgbClr val="2A00FF"/>
                </a:solidFill>
                <a:effectLst/>
                <a:latin typeface="Monaco"/>
              </a:rPr>
              <a:t>welcome_text</a:t>
            </a:r>
            <a:r>
              <a:rPr kumimoji="0" lang="en-US" altLang="en-US" sz="2000" b="0" i="0" u="none" strike="noStrike" cap="none" normalizeH="0" baseline="0" dirty="0">
                <a:ln>
                  <a:noFill/>
                </a:ln>
                <a:solidFill>
                  <a:srgbClr val="2A00FF"/>
                </a:solidFill>
                <a:effectLst/>
                <a:latin typeface="Monaco"/>
              </a:rPr>
              <a:t>"</a:t>
            </a:r>
            <a:r>
              <a:rPr kumimoji="0" lang="en-US" altLang="en-US" sz="2000" b="0" i="0" u="none" strike="noStrike" cap="none" normalizeH="0" baseline="0" dirty="0">
                <a:ln>
                  <a:noFill/>
                </a:ln>
                <a:solidFill>
                  <a:srgbClr val="000000"/>
                </a:solidFill>
                <a:effectLst/>
                <a:latin typeface="Monaco"/>
              </a:rPr>
              <a:t>, </a:t>
            </a:r>
            <a:r>
              <a:rPr kumimoji="0" lang="en-US" altLang="en-US" sz="2000" b="0" i="0" u="none" strike="noStrike" cap="none" normalizeH="0" baseline="0" dirty="0">
                <a:ln>
                  <a:noFill/>
                </a:ln>
                <a:solidFill>
                  <a:srgbClr val="2A00FF"/>
                </a:solidFill>
                <a:effectLst/>
                <a:latin typeface="Monaco"/>
              </a:rPr>
              <a:t>"Welcome to my</a:t>
            </a:r>
            <a:r>
              <a:rPr kumimoji="0" lang="en-US" altLang="en-US" sz="2000" b="0" i="0" u="none" strike="noStrike" cap="none" normalizeH="0" dirty="0">
                <a:ln>
                  <a:noFill/>
                </a:ln>
                <a:solidFill>
                  <a:srgbClr val="2A00FF"/>
                </a:solidFill>
                <a:effectLst/>
                <a:latin typeface="Monaco"/>
              </a:rPr>
              <a:t> Web Site</a:t>
            </a:r>
            <a:r>
              <a:rPr kumimoji="0" lang="en-US" altLang="en-US" sz="2000" b="0" i="0" u="none" strike="noStrike" cap="none" normalizeH="0" baseline="0" dirty="0">
                <a:ln>
                  <a:noFill/>
                </a:ln>
                <a:solidFill>
                  <a:srgbClr val="2A00FF"/>
                </a:solidFill>
                <a:effectLst/>
                <a:latin typeface="Monaco"/>
              </a:rPr>
              <a:t>"</a:t>
            </a:r>
            <a:r>
              <a:rPr kumimoji="0" lang="en-US" altLang="en-US" sz="2000" b="0" i="0" u="none" strike="noStrike" cap="none" normalizeH="0" baseline="0" dirty="0">
                <a:ln>
                  <a:noFill/>
                </a:ln>
                <a:solidFill>
                  <a:srgbClr val="000000"/>
                </a:solidFill>
                <a:effectLst/>
                <a:latin typeface="Monac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onac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02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MVC?</a:t>
            </a:r>
          </a:p>
        </p:txBody>
      </p:sp>
      <p:sp>
        <p:nvSpPr>
          <p:cNvPr id="3" name="Content Placeholder 2"/>
          <p:cNvSpPr>
            <a:spLocks noGrp="1"/>
          </p:cNvSpPr>
          <p:nvPr>
            <p:ph idx="1"/>
          </p:nvPr>
        </p:nvSpPr>
        <p:spPr>
          <a:xfrm>
            <a:off x="325655" y="787762"/>
            <a:ext cx="8229600" cy="2869837"/>
          </a:xfrm>
        </p:spPr>
        <p:txBody>
          <a:bodyPr>
            <a:normAutofit/>
          </a:bodyPr>
          <a:lstStyle/>
          <a:p>
            <a:r>
              <a:rPr lang="en-IN"/>
              <a:t>The </a:t>
            </a:r>
            <a:r>
              <a:rPr lang="en-IN" b="1" dirty="0"/>
              <a:t>Model-View-Controller (MVC)</a:t>
            </a:r>
            <a:r>
              <a:rPr lang="en-IN" dirty="0"/>
              <a:t> is an </a:t>
            </a:r>
            <a:r>
              <a:rPr lang="en-IN" dirty="0">
                <a:solidFill>
                  <a:srgbClr val="C00000"/>
                </a:solidFill>
              </a:rPr>
              <a:t>architectural pattern </a:t>
            </a:r>
            <a:r>
              <a:rPr lang="en-IN" dirty="0"/>
              <a:t>that separates an application into three main logical components: the </a:t>
            </a:r>
            <a:r>
              <a:rPr lang="en-IN" b="1" dirty="0"/>
              <a:t>model</a:t>
            </a:r>
            <a:r>
              <a:rPr lang="en-IN" dirty="0"/>
              <a:t>, the view, and the controller. </a:t>
            </a:r>
          </a:p>
          <a:p>
            <a:r>
              <a:rPr lang="en-IN" dirty="0"/>
              <a:t>MVC is a software design pattern for developing Web Applications.</a:t>
            </a:r>
          </a:p>
          <a:p>
            <a:r>
              <a:rPr lang="en-IN" dirty="0"/>
              <a:t>Each of these components are built to handle specific development aspects of an application. </a:t>
            </a:r>
          </a:p>
          <a:p>
            <a:r>
              <a:rPr lang="en-IN" dirty="0"/>
              <a:t>MVC is one of the most frequently used industry-standard web development framework to create scalable and extensible projects.</a:t>
            </a:r>
          </a:p>
        </p:txBody>
      </p:sp>
      <p:pic>
        <p:nvPicPr>
          <p:cNvPr id="4" name="Picture 3"/>
          <p:cNvPicPr>
            <a:picLocks noChangeAspect="1"/>
          </p:cNvPicPr>
          <p:nvPr/>
        </p:nvPicPr>
        <p:blipFill>
          <a:blip r:embed="rId2"/>
          <a:stretch>
            <a:fillRect/>
          </a:stretch>
        </p:blipFill>
        <p:spPr>
          <a:xfrm>
            <a:off x="1582955" y="3874170"/>
            <a:ext cx="5715000" cy="2638425"/>
          </a:xfrm>
          <a:prstGeom prst="rect">
            <a:avLst/>
          </a:prstGeom>
        </p:spPr>
      </p:pic>
    </p:spTree>
    <p:extLst>
      <p:ext uri="{BB962C8B-B14F-4D97-AF65-F5344CB8AC3E}">
        <p14:creationId xmlns:p14="http://schemas.microsoft.com/office/powerpoint/2010/main" val="3859359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Interface</a:t>
            </a:r>
          </a:p>
        </p:txBody>
      </p:sp>
      <p:sp>
        <p:nvSpPr>
          <p:cNvPr id="3" name="Content Placeholder 2"/>
          <p:cNvSpPr>
            <a:spLocks noGrp="1"/>
          </p:cNvSpPr>
          <p:nvPr>
            <p:ph idx="1"/>
          </p:nvPr>
        </p:nvSpPr>
        <p:spPr>
          <a:xfrm>
            <a:off x="289559" y="1222957"/>
            <a:ext cx="8497979" cy="5055923"/>
          </a:xfrm>
        </p:spPr>
        <p:txBody>
          <a:bodyPr>
            <a:normAutofit/>
          </a:bodyPr>
          <a:lstStyle/>
          <a:p>
            <a:r>
              <a:rPr lang="en-IN" sz="2400" dirty="0"/>
              <a:t>In Spring MVC, the model works a container that contains the </a:t>
            </a:r>
            <a:r>
              <a:rPr lang="en-IN" sz="2400" b="1" dirty="0"/>
              <a:t>data</a:t>
            </a:r>
            <a:r>
              <a:rPr lang="en-IN" sz="2400" dirty="0"/>
              <a:t> of the application. </a:t>
            </a:r>
          </a:p>
          <a:p>
            <a:r>
              <a:rPr lang="en-IN" sz="2400" dirty="0"/>
              <a:t>Here, a data can be in any form such as objects, strings, information from the database, etc.</a:t>
            </a:r>
          </a:p>
          <a:p>
            <a:r>
              <a:rPr lang="en-IN" sz="2400" dirty="0"/>
              <a:t>The model can supply attributes used for rendering views.</a:t>
            </a:r>
          </a:p>
          <a:p>
            <a:r>
              <a:rPr lang="en-IN" sz="2400" dirty="0"/>
              <a:t>To provide a view with usable data, we simply add this data to its </a:t>
            </a:r>
            <a:r>
              <a:rPr lang="en-IN" sz="2400" i="1" dirty="0"/>
              <a:t>Model </a:t>
            </a:r>
            <a:r>
              <a:rPr lang="en-IN" sz="2400" dirty="0"/>
              <a:t>object. </a:t>
            </a:r>
          </a:p>
          <a:p>
            <a:r>
              <a:rPr lang="en-IN" sz="2400" dirty="0"/>
              <a:t>Additionally, maps with attributes can be merged with </a:t>
            </a:r>
            <a:r>
              <a:rPr lang="en-IN" sz="2400" i="1" dirty="0"/>
              <a:t>Model</a:t>
            </a:r>
            <a:r>
              <a:rPr lang="en-IN" sz="2400" dirty="0"/>
              <a:t> instances.</a:t>
            </a:r>
          </a:p>
          <a:p>
            <a:r>
              <a:rPr lang="en-IN" sz="2400" dirty="0"/>
              <a:t>It contains four </a:t>
            </a:r>
            <a:r>
              <a:rPr lang="en-IN" sz="2400" dirty="0" err="1">
                <a:solidFill>
                  <a:srgbClr val="FF0000"/>
                </a:solidFill>
              </a:rPr>
              <a:t>addAttribute</a:t>
            </a:r>
            <a:r>
              <a:rPr lang="en-IN" sz="2400" dirty="0">
                <a:solidFill>
                  <a:srgbClr val="FF0000"/>
                </a:solidFill>
              </a:rPr>
              <a:t>() </a:t>
            </a:r>
            <a:r>
              <a:rPr lang="en-IN" sz="2400" dirty="0"/>
              <a:t>and one </a:t>
            </a:r>
            <a:r>
              <a:rPr lang="en-IN" sz="2400" dirty="0" err="1">
                <a:solidFill>
                  <a:srgbClr val="FF0000"/>
                </a:solidFill>
              </a:rPr>
              <a:t>mergeAttribute</a:t>
            </a:r>
            <a:r>
              <a:rPr lang="en-IN" sz="2400" dirty="0">
                <a:solidFill>
                  <a:srgbClr val="FF0000"/>
                </a:solidFill>
              </a:rPr>
              <a:t>() </a:t>
            </a:r>
            <a:r>
              <a:rPr lang="en-IN" sz="2400" dirty="0"/>
              <a:t>method.</a:t>
            </a:r>
          </a:p>
        </p:txBody>
      </p:sp>
    </p:spTree>
    <p:extLst>
      <p:ext uri="{BB962C8B-B14F-4D97-AF65-F5344CB8AC3E}">
        <p14:creationId xmlns:p14="http://schemas.microsoft.com/office/powerpoint/2010/main" val="3719060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ModelMap</a:t>
            </a:r>
            <a:r>
              <a:rPr lang="en-IN" dirty="0"/>
              <a:t> Interface</a:t>
            </a:r>
          </a:p>
        </p:txBody>
      </p:sp>
      <p:sp>
        <p:nvSpPr>
          <p:cNvPr id="3" name="Content Placeholder 2"/>
          <p:cNvSpPr>
            <a:spLocks noGrp="1"/>
          </p:cNvSpPr>
          <p:nvPr>
            <p:ph idx="1"/>
          </p:nvPr>
        </p:nvSpPr>
        <p:spPr>
          <a:xfrm>
            <a:off x="289560" y="1222957"/>
            <a:ext cx="8435986" cy="1923199"/>
          </a:xfrm>
        </p:spPr>
        <p:txBody>
          <a:bodyPr>
            <a:noAutofit/>
          </a:bodyPr>
          <a:lstStyle/>
          <a:p>
            <a:r>
              <a:rPr lang="en-IN" sz="2400" dirty="0"/>
              <a:t>Just like the</a:t>
            </a:r>
            <a:r>
              <a:rPr lang="en-IN" sz="2400" i="1" dirty="0"/>
              <a:t> Model</a:t>
            </a:r>
            <a:r>
              <a:rPr lang="en-IN" sz="2400" dirty="0"/>
              <a:t> interface above,</a:t>
            </a:r>
            <a:r>
              <a:rPr lang="en-IN" sz="2400" i="1" dirty="0"/>
              <a:t> </a:t>
            </a:r>
            <a:r>
              <a:rPr lang="en-IN" sz="2400" i="1" dirty="0" err="1"/>
              <a:t>ModelMap</a:t>
            </a:r>
            <a:r>
              <a:rPr lang="en-IN" sz="2400" dirty="0"/>
              <a:t> is also used to pass values to render a view.</a:t>
            </a:r>
          </a:p>
          <a:p>
            <a:r>
              <a:rPr lang="en-IN" sz="2400" dirty="0"/>
              <a:t>The advantage of </a:t>
            </a:r>
            <a:r>
              <a:rPr lang="en-IN" sz="2400" i="1" dirty="0" err="1"/>
              <a:t>ModelMap</a:t>
            </a:r>
            <a:r>
              <a:rPr lang="en-IN" sz="2400" dirty="0"/>
              <a:t> is it gives us the ability to pass a collection of values and treat these values as if they were within a </a:t>
            </a:r>
            <a:r>
              <a:rPr lang="en-IN" sz="2400" i="1" dirty="0"/>
              <a:t>Map</a:t>
            </a:r>
            <a:endParaRPr lang="en-IN" sz="2400" dirty="0"/>
          </a:p>
          <a:p>
            <a:endParaRPr lang="en-IN" sz="2400" dirty="0"/>
          </a:p>
        </p:txBody>
      </p:sp>
      <p:sp>
        <p:nvSpPr>
          <p:cNvPr id="4" name="Rectangle 3"/>
          <p:cNvSpPr/>
          <p:nvPr/>
        </p:nvSpPr>
        <p:spPr>
          <a:xfrm>
            <a:off x="446093" y="3826639"/>
            <a:ext cx="8122920" cy="2554545"/>
          </a:xfrm>
          <a:prstGeom prst="rect">
            <a:avLst/>
          </a:prstGeom>
        </p:spPr>
        <p:txBody>
          <a:bodyPr wrap="square">
            <a:spAutoFit/>
          </a:bodyPr>
          <a:lstStyle/>
          <a:p>
            <a:r>
              <a:rPr lang="en-IN" sz="2000" b="1" dirty="0"/>
              <a:t>@</a:t>
            </a:r>
            <a:r>
              <a:rPr lang="en-IN" sz="2000" b="1" dirty="0" err="1"/>
              <a:t>GetMapping</a:t>
            </a:r>
            <a:r>
              <a:rPr lang="en-IN" sz="2000" b="1" dirty="0"/>
              <a:t>("/</a:t>
            </a:r>
            <a:r>
              <a:rPr lang="en-IN" sz="2000" b="1" dirty="0" err="1"/>
              <a:t>printViewPage</a:t>
            </a:r>
            <a:r>
              <a:rPr lang="en-IN" sz="2000" b="1" dirty="0"/>
              <a:t>")</a:t>
            </a:r>
          </a:p>
          <a:p>
            <a:r>
              <a:rPr lang="en-IN" sz="2000" b="1" dirty="0"/>
              <a:t>public String </a:t>
            </a:r>
            <a:r>
              <a:rPr lang="en-IN" sz="2000" b="1" dirty="0" err="1"/>
              <a:t>passParametersWithModelMap</a:t>
            </a:r>
            <a:r>
              <a:rPr lang="en-IN" sz="2000" b="1" dirty="0"/>
              <a:t>(</a:t>
            </a:r>
            <a:r>
              <a:rPr lang="en-IN" sz="2000" b="1" dirty="0" err="1">
                <a:solidFill>
                  <a:srgbClr val="FF0000"/>
                </a:solidFill>
              </a:rPr>
              <a:t>ModelMap</a:t>
            </a:r>
            <a:r>
              <a:rPr lang="en-IN" sz="2000" b="1" dirty="0">
                <a:solidFill>
                  <a:srgbClr val="FF0000"/>
                </a:solidFill>
              </a:rPr>
              <a:t> map</a:t>
            </a:r>
            <a:r>
              <a:rPr lang="en-IN" sz="2000" b="1" dirty="0"/>
              <a:t>) {</a:t>
            </a:r>
          </a:p>
          <a:p>
            <a:endParaRPr lang="en-IN" sz="2000" b="1" dirty="0"/>
          </a:p>
          <a:p>
            <a:r>
              <a:rPr lang="en-IN" sz="2000" b="1" dirty="0"/>
              <a:t>    </a:t>
            </a:r>
            <a:r>
              <a:rPr lang="en-IN" sz="2000" b="1" dirty="0" err="1"/>
              <a:t>map.addAttribute</a:t>
            </a:r>
            <a:r>
              <a:rPr lang="en-IN" sz="2000" b="1" dirty="0"/>
              <a:t>("</a:t>
            </a:r>
            <a:r>
              <a:rPr lang="en-IN" sz="2000" b="1" dirty="0" err="1"/>
              <a:t>welcomeMessage</a:t>
            </a:r>
            <a:r>
              <a:rPr lang="en-IN" sz="2000" b="1" dirty="0"/>
              <a:t>", "welcome");</a:t>
            </a:r>
          </a:p>
          <a:p>
            <a:r>
              <a:rPr lang="en-IN" sz="2000" b="1" dirty="0"/>
              <a:t>    </a:t>
            </a:r>
            <a:r>
              <a:rPr lang="en-IN" sz="2000" b="1" dirty="0" err="1"/>
              <a:t>map.addAttribute</a:t>
            </a:r>
            <a:r>
              <a:rPr lang="en-IN" sz="2000" b="1" dirty="0"/>
              <a:t>("message", “Spring MVC");</a:t>
            </a:r>
          </a:p>
          <a:p>
            <a:endParaRPr lang="en-IN" sz="2000" b="1" dirty="0"/>
          </a:p>
          <a:p>
            <a:r>
              <a:rPr lang="en-IN" sz="2000" b="1" dirty="0"/>
              <a:t>    return "</a:t>
            </a:r>
            <a:r>
              <a:rPr lang="en-IN" sz="2000" b="1" dirty="0" err="1"/>
              <a:t>viewPage</a:t>
            </a:r>
            <a:r>
              <a:rPr lang="en-IN" sz="2000" b="1" dirty="0"/>
              <a:t>";</a:t>
            </a:r>
          </a:p>
          <a:p>
            <a:r>
              <a:rPr lang="en-IN" sz="2000" b="1" dirty="0"/>
              <a:t>}</a:t>
            </a:r>
          </a:p>
        </p:txBody>
      </p:sp>
    </p:spTree>
    <p:extLst>
      <p:ext uri="{BB962C8B-B14F-4D97-AF65-F5344CB8AC3E}">
        <p14:creationId xmlns:p14="http://schemas.microsoft.com/office/powerpoint/2010/main" val="4608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JSTL (JSP Standard Tag Library)</a:t>
            </a:r>
          </a:p>
        </p:txBody>
      </p:sp>
      <p:sp>
        <p:nvSpPr>
          <p:cNvPr id="3" name="Content Placeholder 2"/>
          <p:cNvSpPr>
            <a:spLocks noGrp="1"/>
          </p:cNvSpPr>
          <p:nvPr>
            <p:ph idx="1"/>
          </p:nvPr>
        </p:nvSpPr>
        <p:spPr/>
        <p:txBody>
          <a:bodyPr>
            <a:normAutofit/>
          </a:bodyPr>
          <a:lstStyle/>
          <a:p>
            <a:r>
              <a:rPr lang="en-IN" sz="2800" dirty="0"/>
              <a:t>The JSP Standard Tag Library (JSTL) represents a set of tags to simplify the JSP development.</a:t>
            </a:r>
          </a:p>
          <a:p>
            <a:pPr marL="0" indent="0">
              <a:buNone/>
            </a:pPr>
            <a:endParaRPr lang="en-IN" sz="2800" dirty="0"/>
          </a:p>
          <a:p>
            <a:pPr marL="0" indent="0">
              <a:buNone/>
            </a:pPr>
            <a:r>
              <a:rPr lang="en-IN" sz="2800" b="1" dirty="0">
                <a:solidFill>
                  <a:srgbClr val="C00000"/>
                </a:solidFill>
              </a:rPr>
              <a:t>Advantages:</a:t>
            </a:r>
          </a:p>
          <a:p>
            <a:r>
              <a:rPr lang="en-IN" sz="2800" b="1" dirty="0"/>
              <a:t>Fast Development</a:t>
            </a:r>
            <a:r>
              <a:rPr lang="en-IN" sz="2800" dirty="0"/>
              <a:t> JSTL provides many tags that simplify the JSP.</a:t>
            </a:r>
          </a:p>
          <a:p>
            <a:r>
              <a:rPr lang="en-IN" sz="2800" b="1" dirty="0"/>
              <a:t>Code Reusability</a:t>
            </a:r>
            <a:r>
              <a:rPr lang="en-IN" sz="2800" dirty="0"/>
              <a:t> We can use the JSTL tags on various pages.</a:t>
            </a:r>
          </a:p>
          <a:p>
            <a:r>
              <a:rPr lang="en-IN" sz="2800" b="1" dirty="0"/>
              <a:t>No need to use </a:t>
            </a:r>
            <a:r>
              <a:rPr lang="en-IN" sz="2800" b="1" dirty="0" err="1"/>
              <a:t>scriptlet</a:t>
            </a:r>
            <a:r>
              <a:rPr lang="en-IN" sz="2800" b="1" dirty="0"/>
              <a:t> tag</a:t>
            </a:r>
            <a:r>
              <a:rPr lang="en-IN" sz="2800" dirty="0"/>
              <a:t> It avoids the use of </a:t>
            </a:r>
            <a:r>
              <a:rPr lang="en-IN" sz="2800" dirty="0" err="1"/>
              <a:t>scriptlet</a:t>
            </a:r>
            <a:r>
              <a:rPr lang="en-IN" sz="2800" dirty="0"/>
              <a:t> tag.</a:t>
            </a:r>
          </a:p>
          <a:p>
            <a:pPr marL="0" indent="0">
              <a:buNone/>
            </a:pPr>
            <a:endParaRPr lang="en-IN" sz="2800" dirty="0"/>
          </a:p>
        </p:txBody>
      </p:sp>
    </p:spTree>
    <p:extLst>
      <p:ext uri="{BB962C8B-B14F-4D97-AF65-F5344CB8AC3E}">
        <p14:creationId xmlns:p14="http://schemas.microsoft.com/office/powerpoint/2010/main" val="1401021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JSTL Tags</a:t>
            </a:r>
          </a:p>
        </p:txBody>
      </p:sp>
      <p:graphicFrame>
        <p:nvGraphicFramePr>
          <p:cNvPr id="4" name="Table 3"/>
          <p:cNvGraphicFramePr>
            <a:graphicFrameLocks noGrp="1"/>
          </p:cNvGraphicFramePr>
          <p:nvPr/>
        </p:nvGraphicFramePr>
        <p:xfrm>
          <a:off x="402954" y="958904"/>
          <a:ext cx="8353587" cy="5509484"/>
        </p:xfrm>
        <a:graphic>
          <a:graphicData uri="http://schemas.openxmlformats.org/drawingml/2006/table">
            <a:tbl>
              <a:tblPr>
                <a:tableStyleId>{8A107856-5554-42FB-B03E-39F5DBC370BA}</a:tableStyleId>
              </a:tblPr>
              <a:tblGrid>
                <a:gridCol w="2096653">
                  <a:extLst>
                    <a:ext uri="{9D8B030D-6E8A-4147-A177-3AD203B41FA5}">
                      <a16:colId xmlns:a16="http://schemas.microsoft.com/office/drawing/2014/main" val="20000"/>
                    </a:ext>
                  </a:extLst>
                </a:gridCol>
                <a:gridCol w="6256934">
                  <a:extLst>
                    <a:ext uri="{9D8B030D-6E8A-4147-A177-3AD203B41FA5}">
                      <a16:colId xmlns:a16="http://schemas.microsoft.com/office/drawing/2014/main" val="20001"/>
                    </a:ext>
                  </a:extLst>
                </a:gridCol>
              </a:tblGrid>
              <a:tr h="284249">
                <a:tc>
                  <a:txBody>
                    <a:bodyPr/>
                    <a:lstStyle/>
                    <a:p>
                      <a:pPr algn="ctr" fontAlgn="t"/>
                      <a:r>
                        <a:rPr lang="en-IN" sz="1800" b="1" dirty="0">
                          <a:effectLst/>
                        </a:rPr>
                        <a:t>Tag Name</a:t>
                      </a:r>
                      <a:endParaRPr lang="en-IN" sz="1800" b="1" dirty="0">
                        <a:solidFill>
                          <a:srgbClr val="000000"/>
                        </a:solidFill>
                        <a:effectLst/>
                        <a:latin typeface="times new roman" panose="02020603050405020304" pitchFamily="18" charset="0"/>
                      </a:endParaRPr>
                    </a:p>
                  </a:txBody>
                  <a:tcPr marL="64602" marR="64602" marT="64602" marB="64602"/>
                </a:tc>
                <a:tc>
                  <a:txBody>
                    <a:bodyPr/>
                    <a:lstStyle/>
                    <a:p>
                      <a:pPr algn="ctr" fontAlgn="t"/>
                      <a:r>
                        <a:rPr lang="en-IN" sz="1800" b="1" dirty="0">
                          <a:effectLst/>
                        </a:rPr>
                        <a:t>Description</a:t>
                      </a:r>
                      <a:endParaRPr lang="en-IN" sz="1800" b="1" dirty="0">
                        <a:solidFill>
                          <a:srgbClr val="000000"/>
                        </a:solidFill>
                        <a:effectLst/>
                        <a:latin typeface="times new roman" panose="02020603050405020304" pitchFamily="18" charset="0"/>
                      </a:endParaRPr>
                    </a:p>
                  </a:txBody>
                  <a:tcPr marL="64602" marR="64602" marT="64602" marB="64602"/>
                </a:tc>
                <a:extLst>
                  <a:ext uri="{0D108BD9-81ED-4DB2-BD59-A6C34878D82A}">
                    <a16:rowId xmlns:a16="http://schemas.microsoft.com/office/drawing/2014/main" val="10000"/>
                  </a:ext>
                </a:extLst>
              </a:tr>
              <a:tr h="1171451">
                <a:tc>
                  <a:txBody>
                    <a:bodyPr/>
                    <a:lstStyle/>
                    <a:p>
                      <a:pPr algn="l" fontAlgn="t"/>
                      <a:r>
                        <a:rPr lang="en-IN" sz="1800" b="1" u="none" strike="noStrike" dirty="0">
                          <a:solidFill>
                            <a:srgbClr val="C00000"/>
                          </a:solidFill>
                          <a:effectLst/>
                        </a:rPr>
                        <a:t>Core tags</a:t>
                      </a:r>
                      <a:endParaRPr lang="en-IN" sz="1800" b="1" dirty="0">
                        <a:solidFill>
                          <a:srgbClr val="C00000"/>
                        </a:solidFill>
                        <a:effectLst/>
                        <a:latin typeface="verdana" panose="020B0604030504040204" pitchFamily="34" charset="0"/>
                      </a:endParaRPr>
                    </a:p>
                  </a:txBody>
                  <a:tcPr marL="43068" marR="43068" marT="43068" marB="43068"/>
                </a:tc>
                <a:tc>
                  <a:txBody>
                    <a:bodyPr/>
                    <a:lstStyle/>
                    <a:p>
                      <a:pPr marL="285750" indent="-285750" algn="l" fontAlgn="t">
                        <a:buFont typeface="Arial" panose="020B0604020202020204" pitchFamily="34" charset="0"/>
                        <a:buChar char="•"/>
                      </a:pPr>
                      <a:r>
                        <a:rPr lang="en-IN" sz="1800" dirty="0">
                          <a:effectLst/>
                        </a:rPr>
                        <a:t>The JSTL core tag provide variable support, URL management, flow control, etc. </a:t>
                      </a:r>
                    </a:p>
                    <a:p>
                      <a:pPr marL="285750" indent="-285750" algn="l" fontAlgn="t">
                        <a:buFont typeface="Arial" panose="020B0604020202020204" pitchFamily="34" charset="0"/>
                        <a:buChar char="•"/>
                      </a:pPr>
                      <a:r>
                        <a:rPr lang="en-IN" sz="1800" dirty="0">
                          <a:effectLst/>
                        </a:rPr>
                        <a:t>The URL for the core tag is </a:t>
                      </a:r>
                      <a:r>
                        <a:rPr lang="en-IN" sz="1800" dirty="0">
                          <a:solidFill>
                            <a:srgbClr val="C00000"/>
                          </a:solidFill>
                          <a:effectLst/>
                        </a:rPr>
                        <a:t>http://java.sun.com/jsp/jstl/core</a:t>
                      </a:r>
                      <a:r>
                        <a:rPr lang="en-IN" sz="1800" dirty="0">
                          <a:effectLst/>
                        </a:rPr>
                        <a:t>. </a:t>
                      </a:r>
                    </a:p>
                    <a:p>
                      <a:pPr marL="285750" indent="-285750" algn="l" fontAlgn="t">
                        <a:buFont typeface="Arial" panose="020B0604020202020204" pitchFamily="34" charset="0"/>
                        <a:buChar char="•"/>
                      </a:pPr>
                      <a:r>
                        <a:rPr lang="en-IN" sz="1800" dirty="0">
                          <a:effectLst/>
                        </a:rPr>
                        <a:t>The prefix of core tag is c.</a:t>
                      </a:r>
                      <a:endParaRPr lang="en-IN" sz="1800" dirty="0">
                        <a:solidFill>
                          <a:srgbClr val="000000"/>
                        </a:solidFill>
                        <a:effectLst/>
                        <a:latin typeface="verdana" panose="020B0604030504040204" pitchFamily="34" charset="0"/>
                      </a:endParaRPr>
                    </a:p>
                  </a:txBody>
                  <a:tcPr marL="43068" marR="43068" marT="43068" marB="43068"/>
                </a:tc>
                <a:extLst>
                  <a:ext uri="{0D108BD9-81ED-4DB2-BD59-A6C34878D82A}">
                    <a16:rowId xmlns:a16="http://schemas.microsoft.com/office/drawing/2014/main" val="10001"/>
                  </a:ext>
                </a:extLst>
              </a:tr>
              <a:tr h="1016406">
                <a:tc>
                  <a:txBody>
                    <a:bodyPr/>
                    <a:lstStyle/>
                    <a:p>
                      <a:pPr algn="l" fontAlgn="t"/>
                      <a:r>
                        <a:rPr lang="en-IN" sz="1800" b="1" u="none" strike="noStrike" dirty="0">
                          <a:solidFill>
                            <a:srgbClr val="C00000"/>
                          </a:solidFill>
                          <a:effectLst/>
                        </a:rPr>
                        <a:t>Function tags</a:t>
                      </a:r>
                      <a:endParaRPr lang="en-IN" sz="1800" b="1" dirty="0">
                        <a:solidFill>
                          <a:srgbClr val="C00000"/>
                        </a:solidFill>
                        <a:effectLst/>
                        <a:latin typeface="verdana" panose="020B0604030504040204" pitchFamily="34" charset="0"/>
                      </a:endParaRPr>
                    </a:p>
                  </a:txBody>
                  <a:tcPr marL="43068" marR="43068" marT="43068" marB="43068"/>
                </a:tc>
                <a:tc>
                  <a:txBody>
                    <a:bodyPr/>
                    <a:lstStyle/>
                    <a:p>
                      <a:pPr algn="l" fontAlgn="t"/>
                      <a:r>
                        <a:rPr lang="en-IN" sz="1800" dirty="0">
                          <a:effectLst/>
                        </a:rPr>
                        <a:t>The functions tags provide support for string manipulation and string length. The URL for the functions tags is </a:t>
                      </a:r>
                      <a:r>
                        <a:rPr lang="en-IN" sz="1800" dirty="0">
                          <a:solidFill>
                            <a:srgbClr val="C00000"/>
                          </a:solidFill>
                          <a:effectLst/>
                        </a:rPr>
                        <a:t>http://java.sun.com/jsp/jstl/functions</a:t>
                      </a:r>
                      <a:r>
                        <a:rPr lang="en-IN" sz="1800" dirty="0">
                          <a:effectLst/>
                        </a:rPr>
                        <a:t> and prefix is fn.</a:t>
                      </a:r>
                      <a:endParaRPr lang="en-IN" sz="1800" dirty="0">
                        <a:solidFill>
                          <a:srgbClr val="000000"/>
                        </a:solidFill>
                        <a:effectLst/>
                        <a:latin typeface="verdana" panose="020B0604030504040204" pitchFamily="34" charset="0"/>
                      </a:endParaRPr>
                    </a:p>
                  </a:txBody>
                  <a:tcPr marL="43068" marR="43068" marT="43068" marB="43068"/>
                </a:tc>
                <a:extLst>
                  <a:ext uri="{0D108BD9-81ED-4DB2-BD59-A6C34878D82A}">
                    <a16:rowId xmlns:a16="http://schemas.microsoft.com/office/drawing/2014/main" val="10002"/>
                  </a:ext>
                </a:extLst>
              </a:tr>
              <a:tr h="1016406">
                <a:tc>
                  <a:txBody>
                    <a:bodyPr/>
                    <a:lstStyle/>
                    <a:p>
                      <a:pPr algn="l" fontAlgn="t"/>
                      <a:r>
                        <a:rPr lang="en-IN" sz="1800" b="1" u="none" strike="noStrike" dirty="0">
                          <a:solidFill>
                            <a:srgbClr val="C00000"/>
                          </a:solidFill>
                          <a:effectLst/>
                        </a:rPr>
                        <a:t>Formatting tags</a:t>
                      </a:r>
                      <a:endParaRPr lang="en-IN" sz="1800" b="1" dirty="0">
                        <a:solidFill>
                          <a:srgbClr val="C00000"/>
                        </a:solidFill>
                        <a:effectLst/>
                        <a:latin typeface="verdana" panose="020B0604030504040204" pitchFamily="34" charset="0"/>
                      </a:endParaRPr>
                    </a:p>
                  </a:txBody>
                  <a:tcPr marL="43068" marR="43068" marT="43068" marB="43068"/>
                </a:tc>
                <a:tc>
                  <a:txBody>
                    <a:bodyPr/>
                    <a:lstStyle/>
                    <a:p>
                      <a:pPr algn="l" fontAlgn="t"/>
                      <a:r>
                        <a:rPr lang="en-IN" sz="1800" dirty="0">
                          <a:effectLst/>
                        </a:rPr>
                        <a:t>The Formatting tags provide support for message formatting, number and date formatting, etc. The URL for the Formatting tags is </a:t>
                      </a:r>
                      <a:r>
                        <a:rPr lang="en-IN" sz="1800" dirty="0">
                          <a:solidFill>
                            <a:srgbClr val="C00000"/>
                          </a:solidFill>
                          <a:effectLst/>
                        </a:rPr>
                        <a:t>http://java.sun.com/jsp/jstl/fmt</a:t>
                      </a:r>
                      <a:r>
                        <a:rPr lang="en-IN" sz="1800" dirty="0">
                          <a:effectLst/>
                        </a:rPr>
                        <a:t> and prefix is </a:t>
                      </a:r>
                      <a:r>
                        <a:rPr lang="en-IN" sz="1800" dirty="0" err="1">
                          <a:effectLst/>
                        </a:rPr>
                        <a:t>fmt</a:t>
                      </a:r>
                      <a:r>
                        <a:rPr lang="en-IN" sz="1800" dirty="0">
                          <a:effectLst/>
                        </a:rPr>
                        <a:t>.</a:t>
                      </a:r>
                      <a:endParaRPr lang="en-IN" sz="1800" dirty="0">
                        <a:solidFill>
                          <a:srgbClr val="000000"/>
                        </a:solidFill>
                        <a:effectLst/>
                        <a:latin typeface="verdana" panose="020B0604030504040204" pitchFamily="34" charset="0"/>
                      </a:endParaRPr>
                    </a:p>
                  </a:txBody>
                  <a:tcPr marL="43068" marR="43068" marT="43068" marB="43068"/>
                </a:tc>
                <a:extLst>
                  <a:ext uri="{0D108BD9-81ED-4DB2-BD59-A6C34878D82A}">
                    <a16:rowId xmlns:a16="http://schemas.microsoft.com/office/drawing/2014/main" val="10003"/>
                  </a:ext>
                </a:extLst>
              </a:tr>
              <a:tr h="861361">
                <a:tc>
                  <a:txBody>
                    <a:bodyPr/>
                    <a:lstStyle/>
                    <a:p>
                      <a:pPr algn="l" fontAlgn="t"/>
                      <a:r>
                        <a:rPr lang="en-IN" sz="1800" b="1" u="none" strike="noStrike" dirty="0">
                          <a:solidFill>
                            <a:srgbClr val="C00000"/>
                          </a:solidFill>
                          <a:effectLst/>
                        </a:rPr>
                        <a:t>XML tags</a:t>
                      </a:r>
                      <a:endParaRPr lang="en-IN" sz="1800" b="1" dirty="0">
                        <a:solidFill>
                          <a:srgbClr val="C00000"/>
                        </a:solidFill>
                        <a:effectLst/>
                        <a:latin typeface="verdana" panose="020B0604030504040204" pitchFamily="34" charset="0"/>
                      </a:endParaRPr>
                    </a:p>
                  </a:txBody>
                  <a:tcPr marL="43068" marR="43068" marT="43068" marB="43068"/>
                </a:tc>
                <a:tc>
                  <a:txBody>
                    <a:bodyPr/>
                    <a:lstStyle/>
                    <a:p>
                      <a:pPr algn="l" fontAlgn="t"/>
                      <a:r>
                        <a:rPr lang="en-IN" sz="1800" dirty="0">
                          <a:effectLst/>
                        </a:rPr>
                        <a:t>The XML tags provide flow control, transformation, etc. The URL for the XML tags is </a:t>
                      </a:r>
                      <a:r>
                        <a:rPr lang="en-IN" sz="1800" dirty="0">
                          <a:solidFill>
                            <a:srgbClr val="C00000"/>
                          </a:solidFill>
                          <a:effectLst/>
                        </a:rPr>
                        <a:t>http://java.sun.com/jsp/jstl/xml</a:t>
                      </a:r>
                      <a:r>
                        <a:rPr lang="en-IN" sz="1800" dirty="0">
                          <a:effectLst/>
                        </a:rPr>
                        <a:t> and prefix is x.</a:t>
                      </a:r>
                      <a:endParaRPr lang="en-IN" sz="1800" dirty="0">
                        <a:solidFill>
                          <a:srgbClr val="000000"/>
                        </a:solidFill>
                        <a:effectLst/>
                        <a:latin typeface="verdana" panose="020B0604030504040204" pitchFamily="34" charset="0"/>
                      </a:endParaRPr>
                    </a:p>
                  </a:txBody>
                  <a:tcPr marL="43068" marR="43068" marT="43068" marB="43068"/>
                </a:tc>
                <a:extLst>
                  <a:ext uri="{0D108BD9-81ED-4DB2-BD59-A6C34878D82A}">
                    <a16:rowId xmlns:a16="http://schemas.microsoft.com/office/drawing/2014/main" val="10004"/>
                  </a:ext>
                </a:extLst>
              </a:tr>
              <a:tr h="706316">
                <a:tc>
                  <a:txBody>
                    <a:bodyPr/>
                    <a:lstStyle/>
                    <a:p>
                      <a:pPr algn="l" fontAlgn="t"/>
                      <a:r>
                        <a:rPr lang="en-IN" sz="1800" b="1" u="none" strike="noStrike" dirty="0">
                          <a:solidFill>
                            <a:srgbClr val="C00000"/>
                          </a:solidFill>
                          <a:effectLst/>
                        </a:rPr>
                        <a:t>SQL tags</a:t>
                      </a:r>
                      <a:endParaRPr lang="en-IN" sz="1800" b="1" dirty="0">
                        <a:solidFill>
                          <a:srgbClr val="C00000"/>
                        </a:solidFill>
                        <a:effectLst/>
                        <a:latin typeface="verdana" panose="020B0604030504040204" pitchFamily="34" charset="0"/>
                      </a:endParaRPr>
                    </a:p>
                  </a:txBody>
                  <a:tcPr marL="43068" marR="43068" marT="43068" marB="43068"/>
                </a:tc>
                <a:tc>
                  <a:txBody>
                    <a:bodyPr/>
                    <a:lstStyle/>
                    <a:p>
                      <a:pPr algn="l" fontAlgn="t"/>
                      <a:r>
                        <a:rPr lang="en-IN" sz="1800" dirty="0">
                          <a:effectLst/>
                        </a:rPr>
                        <a:t>The JSTL SQL tags provide SQL support. The URL for the SQL tags is</a:t>
                      </a:r>
                      <a:r>
                        <a:rPr lang="en-IN" sz="1800" dirty="0">
                          <a:solidFill>
                            <a:srgbClr val="C00000"/>
                          </a:solidFill>
                          <a:effectLst/>
                        </a:rPr>
                        <a:t> http://java.sun.com/jsp/jstl/sql</a:t>
                      </a:r>
                      <a:r>
                        <a:rPr lang="en-IN" sz="1800" dirty="0">
                          <a:effectLst/>
                        </a:rPr>
                        <a:t> and prefix is </a:t>
                      </a:r>
                      <a:r>
                        <a:rPr lang="en-IN" sz="1800" dirty="0" err="1">
                          <a:effectLst/>
                        </a:rPr>
                        <a:t>sql</a:t>
                      </a:r>
                      <a:r>
                        <a:rPr lang="en-IN" sz="1800" dirty="0">
                          <a:effectLst/>
                        </a:rPr>
                        <a:t>.</a:t>
                      </a:r>
                      <a:endParaRPr lang="en-IN" sz="1800" dirty="0">
                        <a:solidFill>
                          <a:srgbClr val="000000"/>
                        </a:solidFill>
                        <a:effectLst/>
                        <a:latin typeface="verdana" panose="020B0604030504040204" pitchFamily="34" charset="0"/>
                      </a:endParaRPr>
                    </a:p>
                  </a:txBody>
                  <a:tcPr marL="43068" marR="43068" marT="43068" marB="4306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3311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JSTL Core Tags</a:t>
            </a:r>
          </a:p>
        </p:txBody>
      </p:sp>
      <p:sp>
        <p:nvSpPr>
          <p:cNvPr id="3" name="Content Placeholder 2"/>
          <p:cNvSpPr>
            <a:spLocks noGrp="1"/>
          </p:cNvSpPr>
          <p:nvPr>
            <p:ph idx="1"/>
          </p:nvPr>
        </p:nvSpPr>
        <p:spPr/>
        <p:txBody>
          <a:bodyPr>
            <a:normAutofit/>
          </a:bodyPr>
          <a:lstStyle/>
          <a:p>
            <a:r>
              <a:rPr lang="en-IN" sz="2400" b="1" dirty="0"/>
              <a:t>The JSTL core tag provides variable support, URL management, flow control etc. </a:t>
            </a:r>
          </a:p>
          <a:p>
            <a:endParaRPr lang="en-IN" sz="2400" b="1" dirty="0"/>
          </a:p>
          <a:p>
            <a:r>
              <a:rPr lang="en-IN" sz="2400" b="1" dirty="0"/>
              <a:t>The syntax used for including JSTL core library in your JSP is:</a:t>
            </a:r>
          </a:p>
        </p:txBody>
      </p:sp>
      <p:sp>
        <p:nvSpPr>
          <p:cNvPr id="4" name="Rectangle 3"/>
          <p:cNvSpPr/>
          <p:nvPr/>
        </p:nvSpPr>
        <p:spPr>
          <a:xfrm>
            <a:off x="0" y="3566252"/>
            <a:ext cx="9144000" cy="646331"/>
          </a:xfrm>
          <a:prstGeom prst="rect">
            <a:avLst/>
          </a:prstGeom>
        </p:spPr>
        <p:txBody>
          <a:bodyPr wrap="square">
            <a:spAutoFit/>
          </a:bodyPr>
          <a:lstStyle/>
          <a:p>
            <a:r>
              <a:rPr lang="en-IN" b="1" dirty="0">
                <a:solidFill>
                  <a:srgbClr val="006699"/>
                </a:solidFill>
                <a:latin typeface="verdana" panose="020B0604030504040204" pitchFamily="34" charset="0"/>
              </a:rPr>
              <a:t>&lt;</a:t>
            </a:r>
            <a:r>
              <a:rPr lang="en-IN" b="1" dirty="0">
                <a:solidFill>
                  <a:srgbClr val="000000"/>
                </a:solidFill>
                <a:latin typeface="verdana" panose="020B0604030504040204" pitchFamily="34" charset="0"/>
              </a:rPr>
              <a:t>%@ </a:t>
            </a:r>
            <a:r>
              <a:rPr lang="en-IN" b="1" dirty="0" err="1">
                <a:solidFill>
                  <a:srgbClr val="000000"/>
                </a:solidFill>
                <a:latin typeface="verdana" panose="020B0604030504040204" pitchFamily="34" charset="0"/>
              </a:rPr>
              <a:t>taglib</a:t>
            </a:r>
            <a:r>
              <a:rPr lang="en-IN" b="1" dirty="0">
                <a:solidFill>
                  <a:srgbClr val="000000"/>
                </a:solidFill>
                <a:latin typeface="verdana" panose="020B0604030504040204" pitchFamily="34" charset="0"/>
              </a:rPr>
              <a:t> </a:t>
            </a:r>
            <a:r>
              <a:rPr lang="en-IN" b="1" dirty="0" err="1">
                <a:solidFill>
                  <a:srgbClr val="FF0000"/>
                </a:solidFill>
                <a:latin typeface="verdana" panose="020B0604030504040204" pitchFamily="34" charset="0"/>
              </a:rPr>
              <a:t>uri</a:t>
            </a:r>
            <a:r>
              <a:rPr lang="en-IN" b="1" dirty="0">
                <a:solidFill>
                  <a:srgbClr val="000000"/>
                </a:solidFill>
                <a:latin typeface="verdana" panose="020B0604030504040204" pitchFamily="34" charset="0"/>
              </a:rPr>
              <a:t>=</a:t>
            </a:r>
            <a:r>
              <a:rPr lang="en-IN" b="1" dirty="0">
                <a:solidFill>
                  <a:srgbClr val="0000FF"/>
                </a:solidFill>
                <a:latin typeface="verdana" panose="020B0604030504040204" pitchFamily="34" charset="0"/>
              </a:rPr>
              <a:t>"http://java.sun.com/</a:t>
            </a:r>
            <a:r>
              <a:rPr lang="en-IN" b="1" dirty="0" err="1">
                <a:solidFill>
                  <a:srgbClr val="0000FF"/>
                </a:solidFill>
                <a:latin typeface="verdana" panose="020B0604030504040204" pitchFamily="34" charset="0"/>
              </a:rPr>
              <a:t>jsp</a:t>
            </a:r>
            <a:r>
              <a:rPr lang="en-IN" b="1" dirty="0">
                <a:solidFill>
                  <a:srgbClr val="0000FF"/>
                </a:solidFill>
                <a:latin typeface="verdana" panose="020B0604030504040204" pitchFamily="34" charset="0"/>
              </a:rPr>
              <a:t>/</a:t>
            </a:r>
            <a:r>
              <a:rPr lang="en-IN" b="1" dirty="0" err="1">
                <a:solidFill>
                  <a:srgbClr val="0000FF"/>
                </a:solidFill>
                <a:latin typeface="verdana" panose="020B0604030504040204" pitchFamily="34" charset="0"/>
              </a:rPr>
              <a:t>jstl</a:t>
            </a:r>
            <a:r>
              <a:rPr lang="en-IN" b="1" dirty="0">
                <a:solidFill>
                  <a:srgbClr val="0000FF"/>
                </a:solidFill>
                <a:latin typeface="verdana" panose="020B0604030504040204" pitchFamily="34" charset="0"/>
              </a:rPr>
              <a:t>/core"</a:t>
            </a:r>
            <a:r>
              <a:rPr lang="en-IN" b="1" dirty="0">
                <a:solidFill>
                  <a:srgbClr val="000000"/>
                </a:solidFill>
                <a:latin typeface="verdana" panose="020B0604030504040204" pitchFamily="34" charset="0"/>
              </a:rPr>
              <a:t> </a:t>
            </a:r>
            <a:r>
              <a:rPr lang="en-IN" b="1" dirty="0">
                <a:solidFill>
                  <a:srgbClr val="FF0000"/>
                </a:solidFill>
                <a:latin typeface="verdana" panose="020B0604030504040204" pitchFamily="34" charset="0"/>
              </a:rPr>
              <a:t>prefix</a:t>
            </a:r>
            <a:r>
              <a:rPr lang="en-IN" b="1" dirty="0">
                <a:solidFill>
                  <a:srgbClr val="000000"/>
                </a:solidFill>
                <a:latin typeface="verdana" panose="020B0604030504040204" pitchFamily="34" charset="0"/>
              </a:rPr>
              <a:t>=</a:t>
            </a:r>
            <a:r>
              <a:rPr lang="en-IN" b="1" dirty="0">
                <a:solidFill>
                  <a:srgbClr val="0000FF"/>
                </a:solidFill>
                <a:latin typeface="verdana" panose="020B0604030504040204" pitchFamily="34" charset="0"/>
              </a:rPr>
              <a:t>"c"</a:t>
            </a:r>
            <a:r>
              <a:rPr lang="en-IN" b="1" dirty="0">
                <a:solidFill>
                  <a:srgbClr val="000000"/>
                </a:solidFill>
                <a:latin typeface="verdana" panose="020B0604030504040204" pitchFamily="34" charset="0"/>
              </a:rPr>
              <a:t> %</a:t>
            </a:r>
            <a:r>
              <a:rPr lang="en-IN" b="1" dirty="0">
                <a:solidFill>
                  <a:srgbClr val="006699"/>
                </a:solidFill>
                <a:latin typeface="verdana" panose="020B0604030504040204" pitchFamily="34" charset="0"/>
              </a:rPr>
              <a:t>&gt;</a:t>
            </a:r>
            <a:r>
              <a:rPr lang="en-IN" b="1" dirty="0">
                <a:solidFill>
                  <a:srgbClr val="000000"/>
                </a:solidFill>
                <a:latin typeface="verdana" panose="020B0604030504040204" pitchFamily="34" charset="0"/>
              </a:rPr>
              <a:t> </a:t>
            </a:r>
            <a:endParaRPr lang="en-IN" b="1" dirty="0"/>
          </a:p>
        </p:txBody>
      </p:sp>
    </p:spTree>
    <p:extLst>
      <p:ext uri="{BB962C8B-B14F-4D97-AF65-F5344CB8AC3E}">
        <p14:creationId xmlns:p14="http://schemas.microsoft.com/office/powerpoint/2010/main" val="4088366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JSTL Core Tags List</a:t>
            </a:r>
          </a:p>
        </p:txBody>
      </p:sp>
      <p:graphicFrame>
        <p:nvGraphicFramePr>
          <p:cNvPr id="5" name="Table 4"/>
          <p:cNvGraphicFramePr>
            <a:graphicFrameLocks noGrp="1"/>
          </p:cNvGraphicFramePr>
          <p:nvPr/>
        </p:nvGraphicFramePr>
        <p:xfrm>
          <a:off x="402953" y="787762"/>
          <a:ext cx="8276097" cy="5775641"/>
        </p:xfrm>
        <a:graphic>
          <a:graphicData uri="http://schemas.openxmlformats.org/drawingml/2006/table">
            <a:tbl>
              <a:tblPr/>
              <a:tblGrid>
                <a:gridCol w="1425847">
                  <a:extLst>
                    <a:ext uri="{9D8B030D-6E8A-4147-A177-3AD203B41FA5}">
                      <a16:colId xmlns:a16="http://schemas.microsoft.com/office/drawing/2014/main" val="20000"/>
                    </a:ext>
                  </a:extLst>
                </a:gridCol>
                <a:gridCol w="6850250">
                  <a:extLst>
                    <a:ext uri="{9D8B030D-6E8A-4147-A177-3AD203B41FA5}">
                      <a16:colId xmlns:a16="http://schemas.microsoft.com/office/drawing/2014/main" val="20001"/>
                    </a:ext>
                  </a:extLst>
                </a:gridCol>
              </a:tblGrid>
              <a:tr h="203729">
                <a:tc>
                  <a:txBody>
                    <a:bodyPr/>
                    <a:lstStyle/>
                    <a:p>
                      <a:pPr algn="ctr" fontAlgn="t"/>
                      <a:r>
                        <a:rPr lang="en-IN" sz="1600" b="1" dirty="0">
                          <a:solidFill>
                            <a:srgbClr val="000000"/>
                          </a:solidFill>
                          <a:effectLst/>
                          <a:latin typeface="times new roman" panose="02020603050405020304" pitchFamily="18" charset="0"/>
                        </a:rPr>
                        <a:t>Tags</a:t>
                      </a:r>
                    </a:p>
                  </a:txBody>
                  <a:tcPr marL="46302" marR="46302" marT="46302" marB="46302">
                    <a:lnL w="9525" cap="flat" cmpd="sng" algn="ctr">
                      <a:solidFill>
                        <a:srgbClr val="50064C"/>
                      </a:solidFill>
                      <a:prstDash val="solid"/>
                      <a:round/>
                      <a:headEnd type="none" w="med" len="med"/>
                      <a:tailEnd type="none" w="med" len="med"/>
                    </a:lnL>
                    <a:lnR w="9525" cap="flat" cmpd="sng" algn="ctr">
                      <a:solidFill>
                        <a:srgbClr val="50064C"/>
                      </a:solidFill>
                      <a:prstDash val="solid"/>
                      <a:round/>
                      <a:headEnd type="none" w="med" len="med"/>
                      <a:tailEnd type="none" w="med" len="med"/>
                    </a:lnR>
                    <a:lnT w="9525" cap="flat" cmpd="sng" algn="ctr">
                      <a:solidFill>
                        <a:srgbClr val="50064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600" b="1" dirty="0">
                          <a:solidFill>
                            <a:srgbClr val="000000"/>
                          </a:solidFill>
                          <a:effectLst/>
                          <a:latin typeface="times new roman" panose="02020603050405020304" pitchFamily="18" charset="0"/>
                        </a:rPr>
                        <a:t>Description</a:t>
                      </a:r>
                    </a:p>
                  </a:txBody>
                  <a:tcPr marL="46302" marR="46302" marT="46302" marB="46302">
                    <a:lnL w="9525" cap="flat" cmpd="sng" algn="ctr">
                      <a:solidFill>
                        <a:srgbClr val="50064C"/>
                      </a:solidFill>
                      <a:prstDash val="solid"/>
                      <a:round/>
                      <a:headEnd type="none" w="med" len="med"/>
                      <a:tailEnd type="none" w="med" len="med"/>
                    </a:lnL>
                    <a:lnR w="9525" cap="flat" cmpd="sng" algn="ctr">
                      <a:solidFill>
                        <a:srgbClr val="50064C"/>
                      </a:solidFill>
                      <a:prstDash val="solid"/>
                      <a:round/>
                      <a:headEnd type="none" w="med" len="med"/>
                      <a:tailEnd type="none" w="med" len="med"/>
                    </a:lnR>
                    <a:lnT w="9525" cap="flat" cmpd="sng" algn="ctr">
                      <a:solidFill>
                        <a:srgbClr val="50064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2"/>
                        </a:rPr>
                        <a:t>c:out</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It display the result of an expression, similar to the way &lt;%=...%&gt; tag work.</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6236">
                <a:tc>
                  <a:txBody>
                    <a:bodyPr/>
                    <a:lstStyle/>
                    <a:p>
                      <a:pPr algn="l" fontAlgn="t"/>
                      <a:r>
                        <a:rPr lang="en-IN" sz="1400" b="1" u="none" strike="noStrike" dirty="0">
                          <a:solidFill>
                            <a:srgbClr val="008000"/>
                          </a:solidFill>
                          <a:effectLst/>
                          <a:latin typeface="verdana" panose="020B0604030504040204" pitchFamily="34" charset="0"/>
                          <a:hlinkClick r:id="rId3"/>
                        </a:rPr>
                        <a:t>c:import</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panose="020B0604030504040204" pitchFamily="34" charset="0"/>
                        </a:rPr>
                        <a:t>It </a:t>
                      </a:r>
                      <a:r>
                        <a:rPr lang="en-IN" sz="1400" dirty="0" err="1">
                          <a:solidFill>
                            <a:srgbClr val="000000"/>
                          </a:solidFill>
                          <a:effectLst/>
                          <a:latin typeface="verdana" panose="020B0604030504040204" pitchFamily="34" charset="0"/>
                        </a:rPr>
                        <a:t>Retrives</a:t>
                      </a:r>
                      <a:r>
                        <a:rPr lang="en-IN" sz="1400" dirty="0">
                          <a:solidFill>
                            <a:srgbClr val="000000"/>
                          </a:solidFill>
                          <a:effectLst/>
                          <a:latin typeface="verdana" panose="020B0604030504040204" pitchFamily="34" charset="0"/>
                        </a:rPr>
                        <a:t> relative or an absolute URL and display the contents to either a String in '</a:t>
                      </a:r>
                      <a:r>
                        <a:rPr lang="en-IN" sz="1400" dirty="0" err="1">
                          <a:solidFill>
                            <a:srgbClr val="000000"/>
                          </a:solidFill>
                          <a:effectLst/>
                          <a:latin typeface="verdana" panose="020B0604030504040204" pitchFamily="34" charset="0"/>
                        </a:rPr>
                        <a:t>var</a:t>
                      </a:r>
                      <a:r>
                        <a:rPr lang="en-IN" sz="1400" dirty="0">
                          <a:solidFill>
                            <a:srgbClr val="000000"/>
                          </a:solidFill>
                          <a:effectLst/>
                          <a:latin typeface="verdana" panose="020B0604030504040204" pitchFamily="34" charset="0"/>
                        </a:rPr>
                        <a:t>',a Reader in '</a:t>
                      </a:r>
                      <a:r>
                        <a:rPr lang="en-IN" sz="1400" dirty="0" err="1">
                          <a:solidFill>
                            <a:srgbClr val="000000"/>
                          </a:solidFill>
                          <a:effectLst/>
                          <a:latin typeface="verdana" panose="020B0604030504040204" pitchFamily="34" charset="0"/>
                        </a:rPr>
                        <a:t>varReader</a:t>
                      </a:r>
                      <a:r>
                        <a:rPr lang="en-IN" sz="1400" dirty="0">
                          <a:solidFill>
                            <a:srgbClr val="000000"/>
                          </a:solidFill>
                          <a:effectLst/>
                          <a:latin typeface="verdana" panose="020B0604030504040204" pitchFamily="34" charset="0"/>
                        </a:rPr>
                        <a:t>' or the page.</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4"/>
                        </a:rPr>
                        <a:t>c:set</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It sets the result of an expression under evaluation in a 'scope' variable.</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5"/>
                        </a:rPr>
                        <a:t>c:remove</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a:solidFill>
                            <a:srgbClr val="000000"/>
                          </a:solidFill>
                          <a:effectLst/>
                          <a:latin typeface="verdana" panose="020B0604030504040204" pitchFamily="34" charset="0"/>
                        </a:rPr>
                        <a:t>It is used for removing the specified scoped variable from a particular scope.</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6"/>
                        </a:rPr>
                        <a:t>c:catch</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It is used for Catches any Throwable exceptions that occurs in the body.</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6236">
                <a:tc>
                  <a:txBody>
                    <a:bodyPr/>
                    <a:lstStyle/>
                    <a:p>
                      <a:pPr algn="l" fontAlgn="t"/>
                      <a:r>
                        <a:rPr lang="en-IN" sz="1400" b="1" u="none" strike="noStrike" dirty="0">
                          <a:solidFill>
                            <a:srgbClr val="008000"/>
                          </a:solidFill>
                          <a:effectLst/>
                          <a:latin typeface="verdana" panose="020B0604030504040204" pitchFamily="34" charset="0"/>
                          <a:hlinkClick r:id="rId7"/>
                        </a:rPr>
                        <a:t>c:if</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a:solidFill>
                            <a:srgbClr val="000000"/>
                          </a:solidFill>
                          <a:effectLst/>
                          <a:latin typeface="verdana" panose="020B0604030504040204" pitchFamily="34" charset="0"/>
                        </a:rPr>
                        <a:t>It is conditional tag used for testing the condition and display the body content only if the expression evaluates is true.</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8"/>
                        </a:rPr>
                        <a:t>c:choose, c:when, c:otherwise</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It is the simple conditional tag that includes its body content if the evaluated condition is true.</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06236">
                <a:tc>
                  <a:txBody>
                    <a:bodyPr/>
                    <a:lstStyle/>
                    <a:p>
                      <a:pPr algn="l" fontAlgn="t"/>
                      <a:r>
                        <a:rPr lang="en-IN" sz="1400" b="1" u="none" strike="noStrike" dirty="0">
                          <a:solidFill>
                            <a:srgbClr val="008000"/>
                          </a:solidFill>
                          <a:effectLst/>
                          <a:latin typeface="verdana" panose="020B0604030504040204" pitchFamily="34" charset="0"/>
                          <a:hlinkClick r:id="rId9"/>
                        </a:rPr>
                        <a:t>c:forEach</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a:solidFill>
                            <a:srgbClr val="000000"/>
                          </a:solidFill>
                          <a:effectLst/>
                          <a:latin typeface="verdana" panose="020B0604030504040204" pitchFamily="34" charset="0"/>
                        </a:rPr>
                        <a:t>It is the basic iteration tag. It repeats the nested body content for fixed number of times or over collection.</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10"/>
                        </a:rPr>
                        <a:t>c:forTokens</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It iterates over tokens which is separated by the supplied delimeters.</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83986">
                <a:tc>
                  <a:txBody>
                    <a:bodyPr/>
                    <a:lstStyle/>
                    <a:p>
                      <a:pPr algn="l" fontAlgn="t"/>
                      <a:r>
                        <a:rPr lang="en-IN" sz="1400" b="1" u="none" strike="noStrike" dirty="0">
                          <a:solidFill>
                            <a:srgbClr val="008000"/>
                          </a:solidFill>
                          <a:effectLst/>
                          <a:latin typeface="verdana" panose="020B0604030504040204" pitchFamily="34" charset="0"/>
                          <a:hlinkClick r:id="rId11"/>
                        </a:rPr>
                        <a:t>c:param</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a:solidFill>
                            <a:srgbClr val="000000"/>
                          </a:solidFill>
                          <a:effectLst/>
                          <a:latin typeface="verdana" panose="020B0604030504040204" pitchFamily="34" charset="0"/>
                        </a:rPr>
                        <a:t>It adds a parameter in a containing 'import' tag's URL.</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95111">
                <a:tc>
                  <a:txBody>
                    <a:bodyPr/>
                    <a:lstStyle/>
                    <a:p>
                      <a:pPr algn="l" fontAlgn="t"/>
                      <a:r>
                        <a:rPr lang="en-IN" sz="1400" b="1" u="none" strike="noStrike" dirty="0">
                          <a:solidFill>
                            <a:srgbClr val="008000"/>
                          </a:solidFill>
                          <a:effectLst/>
                          <a:latin typeface="verdana" panose="020B0604030504040204" pitchFamily="34" charset="0"/>
                          <a:hlinkClick r:id="rId12"/>
                        </a:rPr>
                        <a:t>c:redirect</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It redirects the browser to a new URL and supports the context-relative URLs.</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83986">
                <a:tc>
                  <a:txBody>
                    <a:bodyPr/>
                    <a:lstStyle/>
                    <a:p>
                      <a:pPr algn="l" fontAlgn="t"/>
                      <a:r>
                        <a:rPr lang="en-IN" sz="1400" b="1" u="none" strike="noStrike" dirty="0">
                          <a:solidFill>
                            <a:srgbClr val="008000"/>
                          </a:solidFill>
                          <a:effectLst/>
                          <a:latin typeface="verdana" panose="020B0604030504040204" pitchFamily="34" charset="0"/>
                          <a:hlinkClick r:id="rId13"/>
                        </a:rPr>
                        <a:t>c:url</a:t>
                      </a:r>
                      <a:endParaRPr lang="en-IN" sz="1400" b="1" dirty="0">
                        <a:solidFill>
                          <a:srgbClr val="000000"/>
                        </a:solidFill>
                        <a:effectLst/>
                        <a:latin typeface="verdana" panose="020B0604030504040204" pitchFamily="34" charset="0"/>
                      </a:endParaRP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panose="020B0604030504040204" pitchFamily="34" charset="0"/>
                        </a:rPr>
                        <a:t>It creates a URL with optional query parameters.</a:t>
                      </a:r>
                    </a:p>
                  </a:txBody>
                  <a:tcPr marL="30868" marR="30868" marT="30868" marB="308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30225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Expression Language (EL) in JSP</a:t>
            </a:r>
          </a:p>
        </p:txBody>
      </p:sp>
      <p:graphicFrame>
        <p:nvGraphicFramePr>
          <p:cNvPr id="4" name="Content Placeholder 3"/>
          <p:cNvGraphicFramePr>
            <a:graphicFrameLocks noGrp="1"/>
          </p:cNvGraphicFramePr>
          <p:nvPr>
            <p:ph idx="1"/>
          </p:nvPr>
        </p:nvGraphicFramePr>
        <p:xfrm>
          <a:off x="289560" y="850996"/>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5787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3800"/>
              <a:t>Introduction to EL 4-1</a:t>
            </a:r>
          </a:p>
        </p:txBody>
      </p:sp>
      <p:sp>
        <p:nvSpPr>
          <p:cNvPr id="88067" name="Rectangle 3"/>
          <p:cNvSpPr>
            <a:spLocks noGrp="1" noChangeArrowheads="1"/>
          </p:cNvSpPr>
          <p:nvPr>
            <p:ph type="body" idx="1"/>
          </p:nvPr>
        </p:nvSpPr>
        <p:spPr/>
        <p:txBody>
          <a:bodyPr/>
          <a:lstStyle/>
          <a:p>
            <a:pPr eaLnBrk="1" hangingPunct="1">
              <a:lnSpc>
                <a:spcPct val="90000"/>
              </a:lnSpc>
            </a:pPr>
            <a:r>
              <a:rPr lang="en-US" altLang="en-US"/>
              <a:t>EL stands for Expression Language</a:t>
            </a:r>
          </a:p>
          <a:p>
            <a:pPr eaLnBrk="1" hangingPunct="1">
              <a:lnSpc>
                <a:spcPct val="90000"/>
              </a:lnSpc>
            </a:pPr>
            <a:r>
              <a:rPr lang="en-US" altLang="en-US"/>
              <a:t>Developed by two groups</a:t>
            </a:r>
          </a:p>
          <a:p>
            <a:pPr lvl="1" eaLnBrk="1" hangingPunct="1">
              <a:lnSpc>
                <a:spcPct val="90000"/>
              </a:lnSpc>
            </a:pPr>
            <a:r>
              <a:rPr lang="en-US" altLang="en-US" sz="2800">
                <a:cs typeface="Times New Roman" panose="02020603050405020304" pitchFamily="18" charset="0"/>
              </a:rPr>
              <a:t>JSP Standard Tag Library expert group </a:t>
            </a:r>
          </a:p>
          <a:p>
            <a:pPr lvl="1" eaLnBrk="1" hangingPunct="1">
              <a:lnSpc>
                <a:spcPct val="90000"/>
              </a:lnSpc>
            </a:pPr>
            <a:r>
              <a:rPr lang="en-US" altLang="en-US" sz="2800">
                <a:cs typeface="Times New Roman" panose="02020603050405020304" pitchFamily="18" charset="0"/>
              </a:rPr>
              <a:t>JSP 2.0 expert group</a:t>
            </a:r>
            <a:r>
              <a:rPr lang="en-US" altLang="en-US" sz="2800"/>
              <a:t> </a:t>
            </a:r>
          </a:p>
          <a:p>
            <a:pPr eaLnBrk="1" hangingPunct="1">
              <a:lnSpc>
                <a:spcPct val="90000"/>
              </a:lnSpc>
            </a:pPr>
            <a:r>
              <a:rPr lang="en-US" altLang="en-US">
                <a:cs typeface="Times New Roman" panose="02020603050405020304" pitchFamily="18" charset="0"/>
              </a:rPr>
              <a:t>Syntax for JSP expression language </a:t>
            </a:r>
          </a:p>
          <a:p>
            <a:pPr lvl="1" eaLnBrk="1" hangingPunct="1">
              <a:lnSpc>
                <a:spcPct val="90000"/>
              </a:lnSpc>
            </a:pPr>
            <a:r>
              <a:rPr lang="en-US" altLang="en-US">
                <a:cs typeface="Times New Roman" panose="02020603050405020304" pitchFamily="18" charset="0"/>
              </a:rPr>
              <a:t>${EL Expression}</a:t>
            </a:r>
            <a:r>
              <a:rPr lang="en-US" altLang="en-US"/>
              <a:t> </a:t>
            </a:r>
          </a:p>
          <a:p>
            <a:pPr eaLnBrk="1" hangingPunct="1">
              <a:lnSpc>
                <a:spcPct val="90000"/>
              </a:lnSpc>
            </a:pPr>
            <a:r>
              <a:rPr lang="en-US" altLang="en-US"/>
              <a:t>JSP EL expressions are used in</a:t>
            </a:r>
          </a:p>
          <a:p>
            <a:pPr lvl="1" eaLnBrk="1" hangingPunct="1">
              <a:lnSpc>
                <a:spcPct val="90000"/>
              </a:lnSpc>
            </a:pPr>
            <a:r>
              <a:rPr lang="en-US" altLang="en-US" sz="2800"/>
              <a:t>Static text</a:t>
            </a:r>
          </a:p>
          <a:p>
            <a:pPr lvl="1" eaLnBrk="1" hangingPunct="1">
              <a:lnSpc>
                <a:spcPct val="90000"/>
              </a:lnSpc>
            </a:pPr>
            <a:r>
              <a:rPr lang="en-US" altLang="en-US" sz="2800"/>
              <a:t>Standard and Custom tags</a:t>
            </a:r>
            <a:endParaRPr lang="en-US" altLang="en-US"/>
          </a:p>
        </p:txBody>
      </p:sp>
      <p:grpSp>
        <p:nvGrpSpPr>
          <p:cNvPr id="88068" name="Group 4"/>
          <p:cNvGrpSpPr>
            <a:grpSpLocks/>
          </p:cNvGrpSpPr>
          <p:nvPr/>
        </p:nvGrpSpPr>
        <p:grpSpPr bwMode="auto">
          <a:xfrm>
            <a:off x="7745413" y="1447800"/>
            <a:ext cx="1398587" cy="2195513"/>
            <a:chOff x="4150" y="663"/>
            <a:chExt cx="881" cy="1383"/>
          </a:xfrm>
        </p:grpSpPr>
        <p:sp>
          <p:nvSpPr>
            <p:cNvPr id="11294" name="Text Box 5"/>
            <p:cNvSpPr txBox="1">
              <a:spLocks noChangeArrowheads="1"/>
            </p:cNvSpPr>
            <p:nvPr/>
          </p:nvSpPr>
          <p:spPr bwMode="auto">
            <a:xfrm>
              <a:off x="4246" y="1815"/>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Server</a:t>
              </a:r>
            </a:p>
          </p:txBody>
        </p:sp>
        <p:pic>
          <p:nvPicPr>
            <p:cNvPr id="11295" name="Picture 6" descr="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 y="663"/>
              <a:ext cx="881"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071" name="Group 7"/>
          <p:cNvGrpSpPr>
            <a:grpSpLocks/>
          </p:cNvGrpSpPr>
          <p:nvPr/>
        </p:nvGrpSpPr>
        <p:grpSpPr bwMode="auto">
          <a:xfrm>
            <a:off x="3733800" y="1524000"/>
            <a:ext cx="2819400" cy="1600200"/>
            <a:chOff x="2352" y="960"/>
            <a:chExt cx="1776" cy="1008"/>
          </a:xfrm>
        </p:grpSpPr>
        <p:sp>
          <p:nvSpPr>
            <p:cNvPr id="11290" name="Rectangle 8"/>
            <p:cNvSpPr>
              <a:spLocks noChangeArrowheads="1"/>
            </p:cNvSpPr>
            <p:nvPr/>
          </p:nvSpPr>
          <p:spPr bwMode="auto">
            <a:xfrm>
              <a:off x="2352" y="960"/>
              <a:ext cx="1776"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en-US" sz="2000" b="1" i="0"/>
            </a:p>
          </p:txBody>
        </p:sp>
        <p:sp>
          <p:nvSpPr>
            <p:cNvPr id="11291" name="Text Box 9"/>
            <p:cNvSpPr txBox="1">
              <a:spLocks noChangeArrowheads="1"/>
            </p:cNvSpPr>
            <p:nvPr/>
          </p:nvSpPr>
          <p:spPr bwMode="auto">
            <a:xfrm>
              <a:off x="2448" y="115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en-US" sz="2400" b="1" i="0"/>
                <a:t>JSP page</a:t>
              </a:r>
            </a:p>
          </p:txBody>
        </p:sp>
        <p:sp>
          <p:nvSpPr>
            <p:cNvPr id="11292" name="Rectangle 10"/>
            <p:cNvSpPr>
              <a:spLocks noChangeArrowheads="1"/>
            </p:cNvSpPr>
            <p:nvPr/>
          </p:nvSpPr>
          <p:spPr bwMode="auto">
            <a:xfrm>
              <a:off x="2543" y="1548"/>
              <a:ext cx="625" cy="31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t>Static </a:t>
              </a:r>
            </a:p>
            <a:p>
              <a:pPr algn="ctr" eaLnBrk="1" hangingPunct="1">
                <a:spcBef>
                  <a:spcPct val="0"/>
                </a:spcBef>
                <a:buClrTx/>
                <a:buFontTx/>
                <a:buNone/>
              </a:pPr>
              <a:r>
                <a:rPr lang="en-US" altLang="en-US" sz="1600" i="0"/>
                <a:t>Content</a:t>
              </a:r>
            </a:p>
          </p:txBody>
        </p:sp>
        <p:sp>
          <p:nvSpPr>
            <p:cNvPr id="11293" name="Rectangle 11"/>
            <p:cNvSpPr>
              <a:spLocks noChangeArrowheads="1"/>
            </p:cNvSpPr>
            <p:nvPr/>
          </p:nvSpPr>
          <p:spPr bwMode="auto">
            <a:xfrm>
              <a:off x="3360" y="1548"/>
              <a:ext cx="625" cy="31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t>Dynamic</a:t>
              </a:r>
            </a:p>
            <a:p>
              <a:pPr algn="ctr" eaLnBrk="1" hangingPunct="1">
                <a:spcBef>
                  <a:spcPct val="0"/>
                </a:spcBef>
                <a:buClrTx/>
                <a:buFontTx/>
                <a:buNone/>
              </a:pPr>
              <a:r>
                <a:rPr lang="en-US" altLang="en-US" sz="1600" i="0"/>
                <a:t>Content</a:t>
              </a:r>
            </a:p>
          </p:txBody>
        </p:sp>
      </p:grpSp>
      <p:sp>
        <p:nvSpPr>
          <p:cNvPr id="88076" name="Rectangle 12"/>
          <p:cNvSpPr>
            <a:spLocks noChangeArrowheads="1"/>
          </p:cNvSpPr>
          <p:nvPr/>
        </p:nvSpPr>
        <p:spPr bwMode="auto">
          <a:xfrm>
            <a:off x="3886200" y="4495800"/>
            <a:ext cx="2514600" cy="533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b="1" i="0"/>
              <a:t>${ EL Expression }</a:t>
            </a:r>
          </a:p>
        </p:txBody>
      </p:sp>
      <p:grpSp>
        <p:nvGrpSpPr>
          <p:cNvPr id="88096" name="Group 32"/>
          <p:cNvGrpSpPr>
            <a:grpSpLocks/>
          </p:cNvGrpSpPr>
          <p:nvPr/>
        </p:nvGrpSpPr>
        <p:grpSpPr bwMode="auto">
          <a:xfrm>
            <a:off x="2133600" y="1700213"/>
            <a:ext cx="1600200" cy="433387"/>
            <a:chOff x="1344" y="1071"/>
            <a:chExt cx="1008" cy="273"/>
          </a:xfrm>
        </p:grpSpPr>
        <p:sp>
          <p:nvSpPr>
            <p:cNvPr id="11288" name="Line 14"/>
            <p:cNvSpPr>
              <a:spLocks noChangeShapeType="1"/>
            </p:cNvSpPr>
            <p:nvPr/>
          </p:nvSpPr>
          <p:spPr bwMode="auto">
            <a:xfrm flipV="1">
              <a:off x="1344" y="1344"/>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9" name="Text Box 15"/>
            <p:cNvSpPr txBox="1">
              <a:spLocks noChangeArrowheads="1"/>
            </p:cNvSpPr>
            <p:nvPr/>
          </p:nvSpPr>
          <p:spPr bwMode="auto">
            <a:xfrm>
              <a:off x="1474" y="1071"/>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Request</a:t>
              </a:r>
            </a:p>
          </p:txBody>
        </p:sp>
      </p:grpSp>
      <p:grpSp>
        <p:nvGrpSpPr>
          <p:cNvPr id="88080" name="Group 16"/>
          <p:cNvGrpSpPr>
            <a:grpSpLocks/>
          </p:cNvGrpSpPr>
          <p:nvPr/>
        </p:nvGrpSpPr>
        <p:grpSpPr bwMode="auto">
          <a:xfrm>
            <a:off x="539750" y="1828800"/>
            <a:ext cx="1584325" cy="1814513"/>
            <a:chOff x="384" y="1152"/>
            <a:chExt cx="998" cy="1143"/>
          </a:xfrm>
        </p:grpSpPr>
        <p:pic>
          <p:nvPicPr>
            <p:cNvPr id="11286" name="Picture 17" descr="clien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52"/>
              <a:ext cx="998"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Text Box 18"/>
            <p:cNvSpPr txBox="1">
              <a:spLocks noChangeArrowheads="1"/>
            </p:cNvSpPr>
            <p:nvPr/>
          </p:nvSpPr>
          <p:spPr bwMode="auto">
            <a:xfrm>
              <a:off x="624" y="2064"/>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Client</a:t>
              </a:r>
            </a:p>
          </p:txBody>
        </p:sp>
      </p:grpSp>
      <p:grpSp>
        <p:nvGrpSpPr>
          <p:cNvPr id="88083" name="Group 19"/>
          <p:cNvGrpSpPr>
            <a:grpSpLocks/>
          </p:cNvGrpSpPr>
          <p:nvPr/>
        </p:nvGrpSpPr>
        <p:grpSpPr bwMode="auto">
          <a:xfrm>
            <a:off x="4495800" y="2971800"/>
            <a:ext cx="1371600" cy="1524000"/>
            <a:chOff x="2832" y="1872"/>
            <a:chExt cx="864" cy="960"/>
          </a:xfrm>
        </p:grpSpPr>
        <p:sp>
          <p:nvSpPr>
            <p:cNvPr id="11284" name="Line 20"/>
            <p:cNvSpPr>
              <a:spLocks noChangeShapeType="1"/>
            </p:cNvSpPr>
            <p:nvPr/>
          </p:nvSpPr>
          <p:spPr bwMode="auto">
            <a:xfrm>
              <a:off x="3696" y="1872"/>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5" name="Line 21"/>
            <p:cNvSpPr>
              <a:spLocks noChangeShapeType="1"/>
            </p:cNvSpPr>
            <p:nvPr/>
          </p:nvSpPr>
          <p:spPr bwMode="auto">
            <a:xfrm>
              <a:off x="2832" y="1872"/>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88098" name="Group 34"/>
          <p:cNvGrpSpPr>
            <a:grpSpLocks/>
          </p:cNvGrpSpPr>
          <p:nvPr/>
        </p:nvGrpSpPr>
        <p:grpSpPr bwMode="auto">
          <a:xfrm>
            <a:off x="2124075" y="2205038"/>
            <a:ext cx="1600200" cy="431800"/>
            <a:chOff x="1338" y="1389"/>
            <a:chExt cx="1008" cy="272"/>
          </a:xfrm>
        </p:grpSpPr>
        <p:sp>
          <p:nvSpPr>
            <p:cNvPr id="11282" name="Text Box 23"/>
            <p:cNvSpPr txBox="1">
              <a:spLocks noChangeArrowheads="1"/>
            </p:cNvSpPr>
            <p:nvPr/>
          </p:nvSpPr>
          <p:spPr bwMode="auto">
            <a:xfrm>
              <a:off x="1474" y="1389"/>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Response</a:t>
              </a:r>
            </a:p>
          </p:txBody>
        </p:sp>
        <p:sp>
          <p:nvSpPr>
            <p:cNvPr id="11283" name="Line 24"/>
            <p:cNvSpPr>
              <a:spLocks noChangeShapeType="1"/>
            </p:cNvSpPr>
            <p:nvPr/>
          </p:nvSpPr>
          <p:spPr bwMode="auto">
            <a:xfrm flipH="1">
              <a:off x="1338" y="1661"/>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sp>
        <p:nvSpPr>
          <p:cNvPr id="88091" name="Line 27"/>
          <p:cNvSpPr>
            <a:spLocks noChangeShapeType="1"/>
          </p:cNvSpPr>
          <p:nvPr/>
        </p:nvSpPr>
        <p:spPr bwMode="auto">
          <a:xfrm flipV="1">
            <a:off x="8382000" y="3581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nvGrpSpPr>
          <p:cNvPr id="88099" name="Group 35"/>
          <p:cNvGrpSpPr>
            <a:grpSpLocks/>
          </p:cNvGrpSpPr>
          <p:nvPr/>
        </p:nvGrpSpPr>
        <p:grpSpPr bwMode="auto">
          <a:xfrm>
            <a:off x="6400800" y="4191000"/>
            <a:ext cx="1981200" cy="609600"/>
            <a:chOff x="4032" y="2640"/>
            <a:chExt cx="1248" cy="384"/>
          </a:xfrm>
        </p:grpSpPr>
        <p:sp>
          <p:nvSpPr>
            <p:cNvPr id="11280" name="Line 26"/>
            <p:cNvSpPr>
              <a:spLocks noChangeShapeType="1"/>
            </p:cNvSpPr>
            <p:nvPr/>
          </p:nvSpPr>
          <p:spPr bwMode="auto">
            <a:xfrm>
              <a:off x="4032" y="302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281" name="Text Box 28"/>
            <p:cNvSpPr txBox="1">
              <a:spLocks noChangeArrowheads="1"/>
            </p:cNvSpPr>
            <p:nvPr/>
          </p:nvSpPr>
          <p:spPr bwMode="auto">
            <a:xfrm>
              <a:off x="4224" y="2640"/>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Request</a:t>
              </a:r>
            </a:p>
          </p:txBody>
        </p:sp>
      </p:grpSp>
      <p:grpSp>
        <p:nvGrpSpPr>
          <p:cNvPr id="88093" name="Group 29"/>
          <p:cNvGrpSpPr>
            <a:grpSpLocks/>
          </p:cNvGrpSpPr>
          <p:nvPr/>
        </p:nvGrpSpPr>
        <p:grpSpPr bwMode="auto">
          <a:xfrm>
            <a:off x="6553200" y="2193925"/>
            <a:ext cx="1371600" cy="442913"/>
            <a:chOff x="4128" y="1209"/>
            <a:chExt cx="864" cy="279"/>
          </a:xfrm>
        </p:grpSpPr>
        <p:sp>
          <p:nvSpPr>
            <p:cNvPr id="11278" name="Line 30"/>
            <p:cNvSpPr>
              <a:spLocks noChangeShapeType="1"/>
            </p:cNvSpPr>
            <p:nvPr/>
          </p:nvSpPr>
          <p:spPr bwMode="auto">
            <a:xfrm flipH="1">
              <a:off x="4128" y="1488"/>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279" name="Text Box 31"/>
            <p:cNvSpPr txBox="1">
              <a:spLocks noChangeArrowheads="1"/>
            </p:cNvSpPr>
            <p:nvPr/>
          </p:nvSpPr>
          <p:spPr bwMode="auto">
            <a:xfrm>
              <a:off x="4128" y="1209"/>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Response</a:t>
              </a:r>
            </a:p>
          </p:txBody>
        </p:sp>
      </p:grpSp>
    </p:spTree>
    <p:extLst>
      <p:ext uri="{BB962C8B-B14F-4D97-AF65-F5344CB8AC3E}">
        <p14:creationId xmlns:p14="http://schemas.microsoft.com/office/powerpoint/2010/main" val="2166951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 calcmode="lin" valueType="num">
                                      <p:cBhvr additive="base">
                                        <p:cTn id="7" dur="1000" fill="hold"/>
                                        <p:tgtEl>
                                          <p:spTgt spid="88067">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8067">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 calcmode="lin" valueType="num">
                                      <p:cBhvr additive="base">
                                        <p:cTn id="12" dur="10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88067">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 calcmode="lin" valueType="num">
                                      <p:cBhvr additive="base">
                                        <p:cTn id="17" dur="1000" fill="hold"/>
                                        <p:tgtEl>
                                          <p:spTgt spid="88067">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8067">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88067">
                                            <p:txEl>
                                              <p:pRg st="4" end="4"/>
                                            </p:txEl>
                                          </p:spTgt>
                                        </p:tgtEl>
                                        <p:attrNameLst>
                                          <p:attrName>style.visibility</p:attrName>
                                        </p:attrNameLst>
                                      </p:cBhvr>
                                      <p:to>
                                        <p:strVal val="visible"/>
                                      </p:to>
                                    </p:set>
                                    <p:anim calcmode="lin" valueType="num">
                                      <p:cBhvr additive="base">
                                        <p:cTn id="22" dur="1000" fill="hold"/>
                                        <p:tgtEl>
                                          <p:spTgt spid="88067">
                                            <p:txEl>
                                              <p:pRg st="4" end="4"/>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88067">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anim calcmode="lin" valueType="num">
                                      <p:cBhvr additive="base">
                                        <p:cTn id="27" dur="1000" fill="hold"/>
                                        <p:tgtEl>
                                          <p:spTgt spid="88067">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88067">
                                            <p:txEl>
                                              <p:pRg st="5" end="5"/>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88067">
                                            <p:txEl>
                                              <p:pRg st="6" end="6"/>
                                            </p:txEl>
                                          </p:spTgt>
                                        </p:tgtEl>
                                        <p:attrNameLst>
                                          <p:attrName>style.visibility</p:attrName>
                                        </p:attrNameLst>
                                      </p:cBhvr>
                                      <p:to>
                                        <p:strVal val="visible"/>
                                      </p:to>
                                    </p:set>
                                    <p:anim calcmode="lin" valueType="num">
                                      <p:cBhvr additive="base">
                                        <p:cTn id="32" dur="1000" fill="hold"/>
                                        <p:tgtEl>
                                          <p:spTgt spid="88067">
                                            <p:txEl>
                                              <p:pRg st="6" end="6"/>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88067">
                                            <p:txEl>
                                              <p:pRg st="6" end="6"/>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88067">
                                            <p:txEl>
                                              <p:pRg st="7" end="7"/>
                                            </p:txEl>
                                          </p:spTgt>
                                        </p:tgtEl>
                                        <p:attrNameLst>
                                          <p:attrName>style.visibility</p:attrName>
                                        </p:attrNameLst>
                                      </p:cBhvr>
                                      <p:to>
                                        <p:strVal val="visible"/>
                                      </p:to>
                                    </p:set>
                                    <p:anim calcmode="lin" valueType="num">
                                      <p:cBhvr additive="base">
                                        <p:cTn id="37" dur="1000" fill="hold"/>
                                        <p:tgtEl>
                                          <p:spTgt spid="88067">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8067">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88067">
                                            <p:txEl>
                                              <p:pRg st="8" end="8"/>
                                            </p:txEl>
                                          </p:spTgt>
                                        </p:tgtEl>
                                        <p:attrNameLst>
                                          <p:attrName>style.visibility</p:attrName>
                                        </p:attrNameLst>
                                      </p:cBhvr>
                                      <p:to>
                                        <p:strVal val="visible"/>
                                      </p:to>
                                    </p:set>
                                    <p:anim calcmode="lin" valueType="num">
                                      <p:cBhvr additive="base">
                                        <p:cTn id="42" dur="1000" fill="hold"/>
                                        <p:tgtEl>
                                          <p:spTgt spid="88067">
                                            <p:txEl>
                                              <p:pRg st="8" end="8"/>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880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nodeType="clickEffect">
                                  <p:stCondLst>
                                    <p:cond delay="0"/>
                                  </p:stCondLst>
                                  <p:childTnLst>
                                    <p:animEffect transition="out" filter="dissolve">
                                      <p:cBhvr>
                                        <p:cTn id="47" dur="500"/>
                                        <p:tgtEl>
                                          <p:spTgt spid="88067">
                                            <p:txEl>
                                              <p:pRg st="0" end="0"/>
                                            </p:txEl>
                                          </p:spTgt>
                                        </p:tgtEl>
                                      </p:cBhvr>
                                    </p:animEffect>
                                    <p:set>
                                      <p:cBhvr>
                                        <p:cTn id="48" dur="1" fill="hold">
                                          <p:stCondLst>
                                            <p:cond delay="499"/>
                                          </p:stCondLst>
                                        </p:cTn>
                                        <p:tgtEl>
                                          <p:spTgt spid="88067">
                                            <p:txEl>
                                              <p:pRg st="0" end="0"/>
                                            </p:txEl>
                                          </p:spTgt>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88067">
                                            <p:txEl>
                                              <p:pRg st="1" end="1"/>
                                            </p:txEl>
                                          </p:spTgt>
                                        </p:tgtEl>
                                      </p:cBhvr>
                                    </p:animEffect>
                                    <p:set>
                                      <p:cBhvr>
                                        <p:cTn id="51" dur="1" fill="hold">
                                          <p:stCondLst>
                                            <p:cond delay="499"/>
                                          </p:stCondLst>
                                        </p:cTn>
                                        <p:tgtEl>
                                          <p:spTgt spid="88067">
                                            <p:txEl>
                                              <p:pRg st="1" end="1"/>
                                            </p:txEl>
                                          </p:spTgt>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88067">
                                            <p:txEl>
                                              <p:pRg st="2" end="2"/>
                                            </p:txEl>
                                          </p:spTgt>
                                        </p:tgtEl>
                                      </p:cBhvr>
                                    </p:animEffect>
                                    <p:set>
                                      <p:cBhvr>
                                        <p:cTn id="54" dur="1" fill="hold">
                                          <p:stCondLst>
                                            <p:cond delay="499"/>
                                          </p:stCondLst>
                                        </p:cTn>
                                        <p:tgtEl>
                                          <p:spTgt spid="88067">
                                            <p:txEl>
                                              <p:pRg st="2" end="2"/>
                                            </p:txEl>
                                          </p:spTgt>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88067">
                                            <p:txEl>
                                              <p:pRg st="3" end="3"/>
                                            </p:txEl>
                                          </p:spTgt>
                                        </p:tgtEl>
                                      </p:cBhvr>
                                    </p:animEffect>
                                    <p:set>
                                      <p:cBhvr>
                                        <p:cTn id="57" dur="1" fill="hold">
                                          <p:stCondLst>
                                            <p:cond delay="499"/>
                                          </p:stCondLst>
                                        </p:cTn>
                                        <p:tgtEl>
                                          <p:spTgt spid="88067">
                                            <p:txEl>
                                              <p:pRg st="3" end="3"/>
                                            </p:txEl>
                                          </p:spTgt>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88067">
                                            <p:txEl>
                                              <p:pRg st="4" end="4"/>
                                            </p:txEl>
                                          </p:spTgt>
                                        </p:tgtEl>
                                      </p:cBhvr>
                                    </p:animEffect>
                                    <p:set>
                                      <p:cBhvr>
                                        <p:cTn id="60" dur="1" fill="hold">
                                          <p:stCondLst>
                                            <p:cond delay="499"/>
                                          </p:stCondLst>
                                        </p:cTn>
                                        <p:tgtEl>
                                          <p:spTgt spid="88067">
                                            <p:txEl>
                                              <p:pRg st="4" end="4"/>
                                            </p:txEl>
                                          </p:spTgt>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88067">
                                            <p:txEl>
                                              <p:pRg st="5" end="5"/>
                                            </p:txEl>
                                          </p:spTgt>
                                        </p:tgtEl>
                                      </p:cBhvr>
                                    </p:animEffect>
                                    <p:set>
                                      <p:cBhvr>
                                        <p:cTn id="63" dur="1" fill="hold">
                                          <p:stCondLst>
                                            <p:cond delay="499"/>
                                          </p:stCondLst>
                                        </p:cTn>
                                        <p:tgtEl>
                                          <p:spTgt spid="88067">
                                            <p:txEl>
                                              <p:pRg st="5" end="5"/>
                                            </p:txEl>
                                          </p:spTgt>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88067">
                                            <p:txEl>
                                              <p:pRg st="6" end="6"/>
                                            </p:txEl>
                                          </p:spTgt>
                                        </p:tgtEl>
                                      </p:cBhvr>
                                    </p:animEffect>
                                    <p:set>
                                      <p:cBhvr>
                                        <p:cTn id="66" dur="1" fill="hold">
                                          <p:stCondLst>
                                            <p:cond delay="499"/>
                                          </p:stCondLst>
                                        </p:cTn>
                                        <p:tgtEl>
                                          <p:spTgt spid="88067">
                                            <p:txEl>
                                              <p:pRg st="6" end="6"/>
                                            </p:txEl>
                                          </p:spTgt>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88067">
                                            <p:txEl>
                                              <p:pRg st="7" end="7"/>
                                            </p:txEl>
                                          </p:spTgt>
                                        </p:tgtEl>
                                      </p:cBhvr>
                                    </p:animEffect>
                                    <p:set>
                                      <p:cBhvr>
                                        <p:cTn id="69" dur="1" fill="hold">
                                          <p:stCondLst>
                                            <p:cond delay="499"/>
                                          </p:stCondLst>
                                        </p:cTn>
                                        <p:tgtEl>
                                          <p:spTgt spid="88067">
                                            <p:txEl>
                                              <p:pRg st="7" end="7"/>
                                            </p:txEl>
                                          </p:spTgt>
                                        </p:tgtEl>
                                        <p:attrNameLst>
                                          <p:attrName>style.visibility</p:attrName>
                                        </p:attrNameLst>
                                      </p:cBhvr>
                                      <p:to>
                                        <p:strVal val="hidden"/>
                                      </p:to>
                                    </p:set>
                                  </p:childTnLst>
                                </p:cTn>
                              </p:par>
                              <p:par>
                                <p:cTn id="70" presetID="9" presetClass="exit" presetSubtype="0" fill="hold" nodeType="withEffect">
                                  <p:stCondLst>
                                    <p:cond delay="0"/>
                                  </p:stCondLst>
                                  <p:childTnLst>
                                    <p:animEffect transition="out" filter="dissolve">
                                      <p:cBhvr>
                                        <p:cTn id="71" dur="500"/>
                                        <p:tgtEl>
                                          <p:spTgt spid="88067">
                                            <p:txEl>
                                              <p:pRg st="8" end="8"/>
                                            </p:txEl>
                                          </p:spTgt>
                                        </p:tgtEl>
                                      </p:cBhvr>
                                    </p:animEffect>
                                    <p:set>
                                      <p:cBhvr>
                                        <p:cTn id="72" dur="1" fill="hold">
                                          <p:stCondLst>
                                            <p:cond delay="499"/>
                                          </p:stCondLst>
                                        </p:cTn>
                                        <p:tgtEl>
                                          <p:spTgt spid="88067">
                                            <p:txEl>
                                              <p:pRg st="8" end="8"/>
                                            </p:txEl>
                                          </p:spTgt>
                                        </p:tgtEl>
                                        <p:attrNameLst>
                                          <p:attrName>style.visibility</p:attrName>
                                        </p:attrNameLst>
                                      </p:cBhvr>
                                      <p:to>
                                        <p:strVal val="hidden"/>
                                      </p:to>
                                    </p:set>
                                  </p:childTnLst>
                                </p:cTn>
                              </p:par>
                              <p:par>
                                <p:cTn id="73" presetID="3" presetClass="entr" presetSubtype="10" fill="hold" nodeType="withEffect">
                                  <p:stCondLst>
                                    <p:cond delay="0"/>
                                  </p:stCondLst>
                                  <p:childTnLst>
                                    <p:set>
                                      <p:cBhvr>
                                        <p:cTn id="74" dur="1" fill="hold">
                                          <p:stCondLst>
                                            <p:cond delay="0"/>
                                          </p:stCondLst>
                                        </p:cTn>
                                        <p:tgtEl>
                                          <p:spTgt spid="88080"/>
                                        </p:tgtEl>
                                        <p:attrNameLst>
                                          <p:attrName>style.visibility</p:attrName>
                                        </p:attrNameLst>
                                      </p:cBhvr>
                                      <p:to>
                                        <p:strVal val="visible"/>
                                      </p:to>
                                    </p:set>
                                    <p:animEffect transition="in" filter="blinds(horizontal)">
                                      <p:cBhvr>
                                        <p:cTn id="75" dur="500"/>
                                        <p:tgtEl>
                                          <p:spTgt spid="8808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88096"/>
                                        </p:tgtEl>
                                        <p:attrNameLst>
                                          <p:attrName>style.visibility</p:attrName>
                                        </p:attrNameLst>
                                      </p:cBhvr>
                                      <p:to>
                                        <p:strVal val="visible"/>
                                      </p:to>
                                    </p:set>
                                    <p:animEffect transition="in" filter="wipe(left)">
                                      <p:cBhvr>
                                        <p:cTn id="80" dur="500"/>
                                        <p:tgtEl>
                                          <p:spTgt spid="88096"/>
                                        </p:tgtEl>
                                      </p:cBhvr>
                                    </p:animEffect>
                                  </p:childTnLst>
                                </p:cTn>
                              </p:par>
                            </p:childTnLst>
                          </p:cTn>
                        </p:par>
                        <p:par>
                          <p:cTn id="81" fill="hold" nodeType="afterGroup">
                            <p:stCondLst>
                              <p:cond delay="500"/>
                            </p:stCondLst>
                            <p:childTnLst>
                              <p:par>
                                <p:cTn id="82" presetID="3" presetClass="entr" presetSubtype="10" fill="hold" nodeType="afterEffect">
                                  <p:stCondLst>
                                    <p:cond delay="0"/>
                                  </p:stCondLst>
                                  <p:childTnLst>
                                    <p:set>
                                      <p:cBhvr>
                                        <p:cTn id="83" dur="1" fill="hold">
                                          <p:stCondLst>
                                            <p:cond delay="0"/>
                                          </p:stCondLst>
                                        </p:cTn>
                                        <p:tgtEl>
                                          <p:spTgt spid="88071"/>
                                        </p:tgtEl>
                                        <p:attrNameLst>
                                          <p:attrName>style.visibility</p:attrName>
                                        </p:attrNameLst>
                                      </p:cBhvr>
                                      <p:to>
                                        <p:strVal val="visible"/>
                                      </p:to>
                                    </p:set>
                                    <p:animEffect transition="in" filter="blinds(horizontal)">
                                      <p:cBhvr>
                                        <p:cTn id="84" dur="500"/>
                                        <p:tgtEl>
                                          <p:spTgt spid="8807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88083"/>
                                        </p:tgtEl>
                                        <p:attrNameLst>
                                          <p:attrName>style.visibility</p:attrName>
                                        </p:attrNameLst>
                                      </p:cBhvr>
                                      <p:to>
                                        <p:strVal val="visible"/>
                                      </p:to>
                                    </p:set>
                                    <p:animEffect transition="in" filter="wipe(up)">
                                      <p:cBhvr>
                                        <p:cTn id="89" dur="500"/>
                                        <p:tgtEl>
                                          <p:spTgt spid="88083"/>
                                        </p:tgtEl>
                                      </p:cBhvr>
                                    </p:animEffect>
                                  </p:childTnLst>
                                </p:cTn>
                              </p:par>
                            </p:childTnLst>
                          </p:cTn>
                        </p:par>
                        <p:par>
                          <p:cTn id="90" fill="hold" nodeType="afterGroup">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88076"/>
                                        </p:tgtEl>
                                        <p:attrNameLst>
                                          <p:attrName>style.visibility</p:attrName>
                                        </p:attrNameLst>
                                      </p:cBhvr>
                                      <p:to>
                                        <p:strVal val="visible"/>
                                      </p:to>
                                    </p:set>
                                    <p:animEffect transition="in" filter="blinds(horizontal)">
                                      <p:cBhvr>
                                        <p:cTn id="93" dur="500"/>
                                        <p:tgtEl>
                                          <p:spTgt spid="88076"/>
                                        </p:tgtEl>
                                      </p:cBhvr>
                                    </p:animEffect>
                                  </p:childTnLst>
                                </p:cTn>
                              </p:par>
                            </p:childTnLst>
                          </p:cTn>
                        </p:par>
                        <p:par>
                          <p:cTn id="94" fill="hold" nodeType="afterGroup">
                            <p:stCondLst>
                              <p:cond delay="1000"/>
                            </p:stCondLst>
                            <p:childTnLst>
                              <p:par>
                                <p:cTn id="95" presetID="22" presetClass="entr" presetSubtype="8" fill="hold" nodeType="afterEffect">
                                  <p:stCondLst>
                                    <p:cond delay="0"/>
                                  </p:stCondLst>
                                  <p:childTnLst>
                                    <p:set>
                                      <p:cBhvr>
                                        <p:cTn id="96" dur="1" fill="hold">
                                          <p:stCondLst>
                                            <p:cond delay="0"/>
                                          </p:stCondLst>
                                        </p:cTn>
                                        <p:tgtEl>
                                          <p:spTgt spid="88099"/>
                                        </p:tgtEl>
                                        <p:attrNameLst>
                                          <p:attrName>style.visibility</p:attrName>
                                        </p:attrNameLst>
                                      </p:cBhvr>
                                      <p:to>
                                        <p:strVal val="visible"/>
                                      </p:to>
                                    </p:set>
                                    <p:animEffect transition="in" filter="wipe(left)">
                                      <p:cBhvr>
                                        <p:cTn id="97" dur="500"/>
                                        <p:tgtEl>
                                          <p:spTgt spid="88099"/>
                                        </p:tgtEl>
                                      </p:cBhvr>
                                    </p:animEffect>
                                  </p:childTnLst>
                                </p:cTn>
                              </p:par>
                            </p:childTnLst>
                          </p:cTn>
                        </p:par>
                        <p:par>
                          <p:cTn id="98" fill="hold" nodeType="afterGroup">
                            <p:stCondLst>
                              <p:cond delay="1500"/>
                            </p:stCondLst>
                            <p:childTnLst>
                              <p:par>
                                <p:cTn id="99" presetID="22" presetClass="entr" presetSubtype="4" fill="hold" grpId="0" nodeType="afterEffect">
                                  <p:stCondLst>
                                    <p:cond delay="0"/>
                                  </p:stCondLst>
                                  <p:childTnLst>
                                    <p:set>
                                      <p:cBhvr>
                                        <p:cTn id="100" dur="1" fill="hold">
                                          <p:stCondLst>
                                            <p:cond delay="0"/>
                                          </p:stCondLst>
                                        </p:cTn>
                                        <p:tgtEl>
                                          <p:spTgt spid="88091"/>
                                        </p:tgtEl>
                                        <p:attrNameLst>
                                          <p:attrName>style.visibility</p:attrName>
                                        </p:attrNameLst>
                                      </p:cBhvr>
                                      <p:to>
                                        <p:strVal val="visible"/>
                                      </p:to>
                                    </p:set>
                                    <p:animEffect transition="in" filter="wipe(down)">
                                      <p:cBhvr>
                                        <p:cTn id="101" dur="500"/>
                                        <p:tgtEl>
                                          <p:spTgt spid="88091"/>
                                        </p:tgtEl>
                                      </p:cBhvr>
                                    </p:animEffect>
                                  </p:childTnLst>
                                </p:cTn>
                              </p:par>
                            </p:childTnLst>
                          </p:cTn>
                        </p:par>
                        <p:par>
                          <p:cTn id="102" fill="hold" nodeType="afterGroup">
                            <p:stCondLst>
                              <p:cond delay="2000"/>
                            </p:stCondLst>
                            <p:childTnLst>
                              <p:par>
                                <p:cTn id="103" presetID="3" presetClass="entr" presetSubtype="10" fill="hold" nodeType="afterEffect">
                                  <p:stCondLst>
                                    <p:cond delay="0"/>
                                  </p:stCondLst>
                                  <p:childTnLst>
                                    <p:set>
                                      <p:cBhvr>
                                        <p:cTn id="104" dur="1" fill="hold">
                                          <p:stCondLst>
                                            <p:cond delay="0"/>
                                          </p:stCondLst>
                                        </p:cTn>
                                        <p:tgtEl>
                                          <p:spTgt spid="88068"/>
                                        </p:tgtEl>
                                        <p:attrNameLst>
                                          <p:attrName>style.visibility</p:attrName>
                                        </p:attrNameLst>
                                      </p:cBhvr>
                                      <p:to>
                                        <p:strVal val="visible"/>
                                      </p:to>
                                    </p:set>
                                    <p:animEffect transition="in" filter="blinds(horizontal)">
                                      <p:cBhvr>
                                        <p:cTn id="105" dur="500"/>
                                        <p:tgtEl>
                                          <p:spTgt spid="8806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2" fill="hold" nodeType="clickEffect">
                                  <p:stCondLst>
                                    <p:cond delay="0"/>
                                  </p:stCondLst>
                                  <p:childTnLst>
                                    <p:set>
                                      <p:cBhvr>
                                        <p:cTn id="109" dur="1" fill="hold">
                                          <p:stCondLst>
                                            <p:cond delay="0"/>
                                          </p:stCondLst>
                                        </p:cTn>
                                        <p:tgtEl>
                                          <p:spTgt spid="88093"/>
                                        </p:tgtEl>
                                        <p:attrNameLst>
                                          <p:attrName>style.visibility</p:attrName>
                                        </p:attrNameLst>
                                      </p:cBhvr>
                                      <p:to>
                                        <p:strVal val="visible"/>
                                      </p:to>
                                    </p:set>
                                    <p:animEffect transition="in" filter="wipe(right)">
                                      <p:cBhvr>
                                        <p:cTn id="110" dur="500"/>
                                        <p:tgtEl>
                                          <p:spTgt spid="88093"/>
                                        </p:tgtEl>
                                      </p:cBhvr>
                                    </p:animEffect>
                                  </p:childTnLst>
                                </p:cTn>
                              </p:par>
                            </p:childTnLst>
                          </p:cTn>
                        </p:par>
                        <p:par>
                          <p:cTn id="111" fill="hold" nodeType="afterGroup">
                            <p:stCondLst>
                              <p:cond delay="500"/>
                            </p:stCondLst>
                            <p:childTnLst>
                              <p:par>
                                <p:cTn id="112" presetID="22" presetClass="entr" presetSubtype="2" fill="hold" nodeType="afterEffect">
                                  <p:stCondLst>
                                    <p:cond delay="0"/>
                                  </p:stCondLst>
                                  <p:childTnLst>
                                    <p:set>
                                      <p:cBhvr>
                                        <p:cTn id="113" dur="1" fill="hold">
                                          <p:stCondLst>
                                            <p:cond delay="0"/>
                                          </p:stCondLst>
                                        </p:cTn>
                                        <p:tgtEl>
                                          <p:spTgt spid="88098"/>
                                        </p:tgtEl>
                                        <p:attrNameLst>
                                          <p:attrName>style.visibility</p:attrName>
                                        </p:attrNameLst>
                                      </p:cBhvr>
                                      <p:to>
                                        <p:strVal val="visible"/>
                                      </p:to>
                                    </p:set>
                                    <p:animEffect transition="in" filter="wipe(right)">
                                      <p:cBhvr>
                                        <p:cTn id="114" dur="500"/>
                                        <p:tgtEl>
                                          <p:spTgt spid="88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6" grpId="0" animBg="1" autoUpdateAnimBg="0"/>
      <p:bldP spid="8809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8"/>
          <p:cNvSpPr>
            <a:spLocks noChangeArrowheads="1"/>
          </p:cNvSpPr>
          <p:nvPr/>
        </p:nvSpPr>
        <p:spPr bwMode="auto">
          <a:xfrm>
            <a:off x="684213" y="5372100"/>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i="0">
                <a:solidFill>
                  <a:srgbClr val="FF0000"/>
                </a:solidFill>
                <a:cs typeface="Courier New" panose="02070309020205020404" pitchFamily="49" charset="0"/>
              </a:rPr>
              <a:t>Demonstration</a:t>
            </a:r>
            <a:r>
              <a:rPr lang="en-US" altLang="en-US" i="0">
                <a:cs typeface="Courier New" panose="02070309020205020404" pitchFamily="49" charset="0"/>
              </a:rPr>
              <a:t>: Example 1</a:t>
            </a:r>
          </a:p>
        </p:txBody>
      </p:sp>
      <p:sp>
        <p:nvSpPr>
          <p:cNvPr id="93315" name="Rectangle 131"/>
          <p:cNvSpPr>
            <a:spLocks noChangeArrowheads="1"/>
          </p:cNvSpPr>
          <p:nvPr/>
        </p:nvSpPr>
        <p:spPr bwMode="auto">
          <a:xfrm>
            <a:off x="1042988" y="836613"/>
            <a:ext cx="7272337" cy="59372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a:latin typeface="Courier New" panose="02070309020205020404" pitchFamily="49" charset="0"/>
              </a:rPr>
              <a:t>		</a:t>
            </a:r>
            <a:r>
              <a:rPr lang="en-US" altLang="zh-CN" sz="1400" i="0">
                <a:latin typeface="Courier New" panose="02070309020205020404" pitchFamily="49" charset="0"/>
              </a:rPr>
              <a:t>&lt;tr&gt;</a:t>
            </a:r>
          </a:p>
          <a:p>
            <a:pPr eaLnBrk="1" hangingPunct="1">
              <a:buFont typeface="Wingdings" panose="05000000000000000000" pitchFamily="2" charset="2"/>
              <a:buNone/>
            </a:pPr>
            <a:r>
              <a:rPr lang="en-US" altLang="zh-CN" sz="1400" i="0">
                <a:latin typeface="Courier New" panose="02070309020205020404" pitchFamily="49" charset="0"/>
              </a:rPr>
              <a:t>                &lt;td&gt;Or&lt;/td&gt;</a:t>
            </a:r>
          </a:p>
          <a:p>
            <a:pPr eaLnBrk="1" hangingPunct="1">
              <a:buFont typeface="Wingdings" panose="05000000000000000000" pitchFamily="2" charset="2"/>
              <a:buNone/>
            </a:pPr>
            <a:r>
              <a:rPr lang="en-US" altLang="zh-CN" sz="1400" i="0">
                <a:latin typeface="Courier New" panose="02070309020205020404" pitchFamily="49" charset="0"/>
              </a:rPr>
              <a:t>                &lt;td&gt;${'${'}true or true}&lt;/td&gt;</a:t>
            </a:r>
          </a:p>
          <a:p>
            <a:pPr eaLnBrk="1" hangingPunct="1">
              <a:buFont typeface="Wingdings" panose="05000000000000000000" pitchFamily="2" charset="2"/>
              <a:buNone/>
            </a:pPr>
            <a:r>
              <a:rPr lang="en-US" altLang="zh-CN" sz="1400" i="0">
                <a:latin typeface="Courier New" panose="02070309020205020404" pitchFamily="49" charset="0"/>
              </a:rPr>
              <a:t>                &lt;td&gt;${true or true}&lt;/td&gt;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&lt;td&gt;Or&lt;/td&gt;</a:t>
            </a:r>
          </a:p>
          <a:p>
            <a:pPr eaLnBrk="1" hangingPunct="1">
              <a:buFont typeface="Wingdings" panose="05000000000000000000" pitchFamily="2" charset="2"/>
              <a:buNone/>
            </a:pPr>
            <a:r>
              <a:rPr lang="en-US" altLang="zh-CN" sz="1400" i="0">
                <a:latin typeface="Courier New" panose="02070309020205020404" pitchFamily="49" charset="0"/>
              </a:rPr>
              <a:t>                &lt;td&gt;${'${'}true || false}&lt;/td&gt;</a:t>
            </a:r>
          </a:p>
          <a:p>
            <a:pPr eaLnBrk="1" hangingPunct="1">
              <a:buFont typeface="Wingdings" panose="05000000000000000000" pitchFamily="2" charset="2"/>
              <a:buNone/>
            </a:pPr>
            <a:r>
              <a:rPr lang="en-US" altLang="zh-CN" sz="1400" i="0">
                <a:latin typeface="Courier New" panose="02070309020205020404" pitchFamily="49" charset="0"/>
              </a:rPr>
              <a:t>                &lt;td&gt;${true || false}&lt;/td&gt;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&lt;td&gt;Not&lt;/td&gt;</a:t>
            </a:r>
          </a:p>
          <a:p>
            <a:pPr eaLnBrk="1" hangingPunct="1">
              <a:buFont typeface="Wingdings" panose="05000000000000000000" pitchFamily="2" charset="2"/>
              <a:buNone/>
            </a:pPr>
            <a:r>
              <a:rPr lang="en-US" altLang="zh-CN" sz="1400" i="0">
                <a:latin typeface="Courier New" panose="02070309020205020404" pitchFamily="49" charset="0"/>
              </a:rPr>
              <a:t>                &lt;td&gt;${'${'}not true}&lt;/td&gt;</a:t>
            </a:r>
          </a:p>
          <a:p>
            <a:pPr eaLnBrk="1" hangingPunct="1">
              <a:buFont typeface="Wingdings" panose="05000000000000000000" pitchFamily="2" charset="2"/>
              <a:buNone/>
            </a:pPr>
            <a:r>
              <a:rPr lang="en-US" altLang="zh-CN" sz="1400" i="0">
                <a:latin typeface="Courier New" panose="02070309020205020404" pitchFamily="49" charset="0"/>
              </a:rPr>
              <a:t>                &lt;td&gt;${not true}&lt;/td&gt;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&lt;td&gt;Not&lt;/td&gt;</a:t>
            </a:r>
          </a:p>
          <a:p>
            <a:pPr eaLnBrk="1" hangingPunct="1">
              <a:buFont typeface="Wingdings" panose="05000000000000000000" pitchFamily="2" charset="2"/>
              <a:buNone/>
            </a:pPr>
            <a:r>
              <a:rPr lang="en-US" altLang="zh-CN" sz="1400" i="0">
                <a:latin typeface="Courier New" panose="02070309020205020404" pitchFamily="49" charset="0"/>
              </a:rPr>
              <a:t>                &lt;td&gt;${'${'}'!false}&lt;/td&gt;</a:t>
            </a:r>
          </a:p>
          <a:p>
            <a:pPr eaLnBrk="1" hangingPunct="1">
              <a:buFont typeface="Wingdings" panose="05000000000000000000" pitchFamily="2" charset="2"/>
              <a:buNone/>
            </a:pPr>
            <a:r>
              <a:rPr lang="en-US" altLang="zh-CN" sz="1400" i="0">
                <a:latin typeface="Courier New" panose="02070309020205020404" pitchFamily="49" charset="0"/>
              </a:rPr>
              <a:t>                &lt;td&gt;${!false}&lt;/td&gt;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&lt;/table&gt;</a:t>
            </a:r>
          </a:p>
          <a:p>
            <a:pPr eaLnBrk="1" hangingPunct="1">
              <a:buFont typeface="Wingdings" panose="05000000000000000000" pitchFamily="2" charset="2"/>
              <a:buNone/>
            </a:pPr>
            <a:r>
              <a:rPr lang="en-US" altLang="zh-CN" sz="1400" i="0">
                <a:latin typeface="Courier New" panose="02070309020205020404" pitchFamily="49" charset="0"/>
              </a:rPr>
              <a:t>    &lt;/body&gt;</a:t>
            </a:r>
          </a:p>
          <a:p>
            <a:pPr eaLnBrk="1" hangingPunct="1">
              <a:buFont typeface="Wingdings" panose="05000000000000000000" pitchFamily="2" charset="2"/>
              <a:buNone/>
            </a:pPr>
            <a:r>
              <a:rPr lang="en-US" altLang="zh-CN" sz="1400" i="0">
                <a:latin typeface="Courier New" panose="02070309020205020404" pitchFamily="49" charset="0"/>
              </a:rPr>
              <a:t>&lt;/html&gt;</a:t>
            </a:r>
          </a:p>
        </p:txBody>
      </p:sp>
      <p:sp>
        <p:nvSpPr>
          <p:cNvPr id="12292" name="Rectangle 2"/>
          <p:cNvSpPr>
            <a:spLocks noGrp="1" noChangeArrowheads="1"/>
          </p:cNvSpPr>
          <p:nvPr>
            <p:ph type="title"/>
          </p:nvPr>
        </p:nvSpPr>
        <p:spPr/>
        <p:txBody>
          <a:bodyPr/>
          <a:lstStyle/>
          <a:p>
            <a:pPr eaLnBrk="1" hangingPunct="1"/>
            <a:r>
              <a:rPr lang="en-US" altLang="en-US" sz="3800"/>
              <a:t>Introduction to EL 4-2</a:t>
            </a:r>
          </a:p>
        </p:txBody>
      </p:sp>
      <p:sp>
        <p:nvSpPr>
          <p:cNvPr id="93243" name="Rectangle 59"/>
          <p:cNvSpPr>
            <a:spLocks noChangeArrowheads="1"/>
          </p:cNvSpPr>
          <p:nvPr/>
        </p:nvSpPr>
        <p:spPr bwMode="auto">
          <a:xfrm>
            <a:off x="1116013" y="987425"/>
            <a:ext cx="7272337" cy="56816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i="0">
                <a:latin typeface="Courier New" panose="02070309020205020404" pitchFamily="49" charset="0"/>
              </a:rPr>
              <a:t>&lt;html&gt;</a:t>
            </a:r>
          </a:p>
          <a:p>
            <a:pPr eaLnBrk="1" hangingPunct="1">
              <a:buFont typeface="Wingdings" panose="05000000000000000000" pitchFamily="2" charset="2"/>
              <a:buNone/>
            </a:pPr>
            <a:r>
              <a:rPr lang="en-US" altLang="zh-CN" sz="1400" i="0">
                <a:latin typeface="Courier New" panose="02070309020205020404" pitchFamily="49" charset="0"/>
              </a:rPr>
              <a:t>    &lt;head&gt;</a:t>
            </a:r>
          </a:p>
          <a:p>
            <a:pPr eaLnBrk="1" hangingPunct="1">
              <a:buFont typeface="Wingdings" panose="05000000000000000000" pitchFamily="2" charset="2"/>
              <a:buNone/>
            </a:pPr>
            <a:r>
              <a:rPr lang="en-US" altLang="zh-CN" sz="1400" i="0">
                <a:latin typeface="Courier New" panose="02070309020205020404" pitchFamily="49" charset="0"/>
              </a:rPr>
              <a:t>	   &lt;title&gt;Expression Language&lt;/title&gt;</a:t>
            </a:r>
          </a:p>
          <a:p>
            <a:pPr eaLnBrk="1" hangingPunct="1">
              <a:buFont typeface="Wingdings" panose="05000000000000000000" pitchFamily="2" charset="2"/>
              <a:buNone/>
            </a:pPr>
            <a:r>
              <a:rPr lang="en-US" altLang="zh-CN" sz="1400" i="0">
                <a:latin typeface="Courier New" panose="02070309020205020404" pitchFamily="49" charset="0"/>
              </a:rPr>
              <a:t>    &lt;/head&gt;</a:t>
            </a:r>
          </a:p>
          <a:p>
            <a:pPr eaLnBrk="1" hangingPunct="1">
              <a:buFont typeface="Wingdings" panose="05000000000000000000" pitchFamily="2" charset="2"/>
              <a:buNone/>
            </a:pPr>
            <a:r>
              <a:rPr lang="en-US" altLang="zh-CN" sz="1400" i="0">
                <a:latin typeface="Courier New" panose="02070309020205020404" pitchFamily="49" charset="0"/>
              </a:rPr>
              <a:t>    &lt;body&gt;</a:t>
            </a:r>
          </a:p>
          <a:p>
            <a:pPr eaLnBrk="1" hangingPunct="1">
              <a:buFont typeface="Wingdings" panose="05000000000000000000" pitchFamily="2" charset="2"/>
              <a:buNone/>
            </a:pPr>
            <a:r>
              <a:rPr lang="en-US" altLang="zh-CN" sz="1400" i="0">
                <a:latin typeface="Courier New" panose="02070309020205020404" pitchFamily="49" charset="0"/>
              </a:rPr>
              <a:t>        &lt;h1&gt;EL operations&lt;/h1&gt;</a:t>
            </a:r>
          </a:p>
          <a:p>
            <a:pPr eaLnBrk="1" hangingPunct="1">
              <a:buFont typeface="Wingdings" panose="05000000000000000000" pitchFamily="2" charset="2"/>
              <a:buNone/>
            </a:pPr>
            <a:r>
              <a:rPr lang="en-US" altLang="zh-CN" sz="1400" i="0">
                <a:latin typeface="Courier New" panose="02070309020205020404" pitchFamily="49" charset="0"/>
              </a:rPr>
              <a:t>        &lt;table border="1"&gt;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&lt;td&gt;&lt;b&gt;Concept&lt;/b&gt;&lt;/td&gt;</a:t>
            </a:r>
          </a:p>
          <a:p>
            <a:pPr eaLnBrk="1" hangingPunct="1">
              <a:buFont typeface="Wingdings" panose="05000000000000000000" pitchFamily="2" charset="2"/>
              <a:buNone/>
            </a:pPr>
            <a:r>
              <a:rPr lang="en-US" altLang="zh-CN" sz="1400" i="0">
                <a:latin typeface="Courier New" panose="02070309020205020404" pitchFamily="49" charset="0"/>
              </a:rPr>
              <a:t>                &lt;td&gt;&lt;b&gt;EL Expression&lt;/b&gt;&lt;/td&gt;</a:t>
            </a:r>
          </a:p>
          <a:p>
            <a:pPr eaLnBrk="1" hangingPunct="1">
              <a:buFont typeface="Wingdings" panose="05000000000000000000" pitchFamily="2" charset="2"/>
              <a:buNone/>
            </a:pPr>
            <a:r>
              <a:rPr lang="en-US" altLang="zh-CN" sz="1400" i="0">
                <a:latin typeface="Courier New" panose="02070309020205020404" pitchFamily="49" charset="0"/>
              </a:rPr>
              <a:t>                &lt;td&gt;&lt;b&gt;Result&lt;/b&gt;&lt;/td&gt;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&lt;td&gt;And&lt;/td&gt;</a:t>
            </a:r>
          </a:p>
          <a:p>
            <a:pPr eaLnBrk="1" hangingPunct="1">
              <a:buFont typeface="Wingdings" panose="05000000000000000000" pitchFamily="2" charset="2"/>
              <a:buNone/>
            </a:pPr>
            <a:r>
              <a:rPr lang="en-US" altLang="zh-CN" sz="1400" i="0">
                <a:latin typeface="Courier New" panose="02070309020205020404" pitchFamily="49" charset="0"/>
              </a:rPr>
              <a:t>                &lt;td&gt;${'${'}true and true}&lt;/td&gt;</a:t>
            </a:r>
          </a:p>
          <a:p>
            <a:pPr eaLnBrk="1" hangingPunct="1">
              <a:buFont typeface="Wingdings" panose="05000000000000000000" pitchFamily="2" charset="2"/>
              <a:buNone/>
            </a:pPr>
            <a:r>
              <a:rPr lang="en-US" altLang="zh-CN" sz="1400" i="0">
                <a:latin typeface="Courier New" panose="02070309020205020404" pitchFamily="49" charset="0"/>
              </a:rPr>
              <a:t>                &lt;td&gt;${true and true}&lt;/td&gt;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&lt;tr&gt;</a:t>
            </a:r>
          </a:p>
          <a:p>
            <a:pPr eaLnBrk="1" hangingPunct="1">
              <a:buFont typeface="Wingdings" panose="05000000000000000000" pitchFamily="2" charset="2"/>
              <a:buNone/>
            </a:pPr>
            <a:r>
              <a:rPr lang="en-US" altLang="zh-CN" sz="1400" i="0">
                <a:latin typeface="Courier New" panose="02070309020205020404" pitchFamily="49" charset="0"/>
              </a:rPr>
              <a:t>                &lt;td&gt;And&lt;/td&gt;</a:t>
            </a:r>
          </a:p>
          <a:p>
            <a:pPr eaLnBrk="1" hangingPunct="1">
              <a:buFont typeface="Wingdings" panose="05000000000000000000" pitchFamily="2" charset="2"/>
              <a:buNone/>
            </a:pPr>
            <a:r>
              <a:rPr lang="en-US" altLang="zh-CN" sz="1400" i="0">
                <a:latin typeface="Courier New" panose="02070309020205020404" pitchFamily="49" charset="0"/>
              </a:rPr>
              <a:t>                &lt;td&gt;${'${'}true &amp;&amp; false}&lt;/td&gt;</a:t>
            </a:r>
          </a:p>
          <a:p>
            <a:pPr eaLnBrk="1" hangingPunct="1">
              <a:buFont typeface="Wingdings" panose="05000000000000000000" pitchFamily="2" charset="2"/>
              <a:buNone/>
            </a:pPr>
            <a:r>
              <a:rPr lang="en-US" altLang="zh-CN" sz="1400" i="0">
                <a:latin typeface="Courier New" panose="02070309020205020404" pitchFamily="49" charset="0"/>
              </a:rPr>
              <a:t>                &lt;td&gt;${true &amp;&amp; false}&lt;/td&gt;</a:t>
            </a:r>
          </a:p>
          <a:p>
            <a:pPr eaLnBrk="1" hangingPunct="1">
              <a:buFont typeface="Wingdings" panose="05000000000000000000" pitchFamily="2" charset="2"/>
              <a:buNone/>
            </a:pPr>
            <a:r>
              <a:rPr lang="en-US" altLang="zh-CN" sz="1400" i="0">
                <a:latin typeface="Courier New" panose="02070309020205020404" pitchFamily="49" charset="0"/>
              </a:rPr>
              <a:t>            &lt;/tr&gt;</a:t>
            </a:r>
          </a:p>
        </p:txBody>
      </p:sp>
      <p:sp>
        <p:nvSpPr>
          <p:cNvPr id="93247" name="Rectangle 63"/>
          <p:cNvSpPr>
            <a:spLocks noChangeArrowheads="1"/>
          </p:cNvSpPr>
          <p:nvPr/>
        </p:nvSpPr>
        <p:spPr bwMode="auto">
          <a:xfrm>
            <a:off x="2773363" y="4581525"/>
            <a:ext cx="3382962" cy="576263"/>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93248" name="Rectangle 64"/>
          <p:cNvSpPr>
            <a:spLocks noChangeArrowheads="1"/>
          </p:cNvSpPr>
          <p:nvPr/>
        </p:nvSpPr>
        <p:spPr bwMode="auto">
          <a:xfrm>
            <a:off x="2627313" y="3284538"/>
            <a:ext cx="3382962" cy="549275"/>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93254" name="Line 70"/>
          <p:cNvSpPr>
            <a:spLocks noChangeShapeType="1"/>
          </p:cNvSpPr>
          <p:nvPr/>
        </p:nvSpPr>
        <p:spPr bwMode="auto">
          <a:xfrm flipH="1" flipV="1">
            <a:off x="6011863" y="3573463"/>
            <a:ext cx="72072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3255" name="Line 71"/>
          <p:cNvSpPr>
            <a:spLocks noChangeShapeType="1"/>
          </p:cNvSpPr>
          <p:nvPr/>
        </p:nvSpPr>
        <p:spPr bwMode="auto">
          <a:xfrm flipH="1">
            <a:off x="6156325" y="4365625"/>
            <a:ext cx="576263"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3258" name="Oval 74"/>
          <p:cNvSpPr>
            <a:spLocks noChangeArrowheads="1"/>
          </p:cNvSpPr>
          <p:nvPr/>
        </p:nvSpPr>
        <p:spPr bwMode="auto">
          <a:xfrm>
            <a:off x="6586538" y="3716338"/>
            <a:ext cx="2160587" cy="865187"/>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t>EL expressions in </a:t>
            </a:r>
          </a:p>
          <a:p>
            <a:pPr algn="ctr" eaLnBrk="1" hangingPunct="1">
              <a:spcBef>
                <a:spcPct val="0"/>
              </a:spcBef>
              <a:buClrTx/>
              <a:buFontTx/>
              <a:buNone/>
            </a:pPr>
            <a:r>
              <a:rPr lang="en-US" altLang="en-US" sz="1600" i="0"/>
              <a:t>&lt;table&gt; tags</a:t>
            </a:r>
          </a:p>
        </p:txBody>
      </p:sp>
      <p:sp>
        <p:nvSpPr>
          <p:cNvPr id="93316" name="Rectangle 132"/>
          <p:cNvSpPr>
            <a:spLocks noChangeArrowheads="1"/>
          </p:cNvSpPr>
          <p:nvPr/>
        </p:nvSpPr>
        <p:spPr bwMode="auto">
          <a:xfrm>
            <a:off x="2700338" y="2592388"/>
            <a:ext cx="3240087" cy="620712"/>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93317" name="Rectangle 133"/>
          <p:cNvSpPr>
            <a:spLocks noChangeArrowheads="1"/>
          </p:cNvSpPr>
          <p:nvPr/>
        </p:nvSpPr>
        <p:spPr bwMode="auto">
          <a:xfrm>
            <a:off x="2698750" y="1401763"/>
            <a:ext cx="3097213" cy="514350"/>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93318" name="Line 134"/>
          <p:cNvSpPr>
            <a:spLocks noChangeShapeType="1"/>
          </p:cNvSpPr>
          <p:nvPr/>
        </p:nvSpPr>
        <p:spPr bwMode="auto">
          <a:xfrm flipH="1" flipV="1">
            <a:off x="5724525" y="1916113"/>
            <a:ext cx="1152525" cy="1512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3319" name="Line 135"/>
          <p:cNvSpPr>
            <a:spLocks noChangeShapeType="1"/>
          </p:cNvSpPr>
          <p:nvPr/>
        </p:nvSpPr>
        <p:spPr bwMode="auto">
          <a:xfrm flipH="1" flipV="1">
            <a:off x="5940425" y="2814638"/>
            <a:ext cx="936625"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3320" name="Oval 136"/>
          <p:cNvSpPr>
            <a:spLocks noChangeArrowheads="1"/>
          </p:cNvSpPr>
          <p:nvPr/>
        </p:nvSpPr>
        <p:spPr bwMode="auto">
          <a:xfrm>
            <a:off x="6875463" y="3068638"/>
            <a:ext cx="2160587" cy="865187"/>
          </a:xfrm>
          <a:prstGeom prst="ellipse">
            <a:avLst/>
          </a:prstGeom>
          <a:solidFill>
            <a:srgbClr val="00FFFF">
              <a:alpha val="5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t>EL expressions in </a:t>
            </a:r>
          </a:p>
          <a:p>
            <a:pPr algn="ctr" eaLnBrk="1" hangingPunct="1">
              <a:spcBef>
                <a:spcPct val="0"/>
              </a:spcBef>
              <a:buClrTx/>
              <a:buFontTx/>
              <a:buNone/>
            </a:pPr>
            <a:r>
              <a:rPr lang="en-US" altLang="en-US" sz="1600" i="0"/>
              <a:t>&lt;table&gt; tags</a:t>
            </a:r>
          </a:p>
        </p:txBody>
      </p:sp>
      <p:sp>
        <p:nvSpPr>
          <p:cNvPr id="93321" name="Rectangle 137"/>
          <p:cNvSpPr>
            <a:spLocks noChangeArrowheads="1"/>
          </p:cNvSpPr>
          <p:nvPr/>
        </p:nvSpPr>
        <p:spPr bwMode="auto">
          <a:xfrm>
            <a:off x="2698750" y="5157788"/>
            <a:ext cx="2665413" cy="576262"/>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93322" name="Rectangle 138"/>
          <p:cNvSpPr>
            <a:spLocks noChangeArrowheads="1"/>
          </p:cNvSpPr>
          <p:nvPr/>
        </p:nvSpPr>
        <p:spPr bwMode="auto">
          <a:xfrm>
            <a:off x="2627313" y="3860800"/>
            <a:ext cx="2808287" cy="576263"/>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93323" name="Line 139"/>
          <p:cNvSpPr>
            <a:spLocks noChangeShapeType="1"/>
          </p:cNvSpPr>
          <p:nvPr/>
        </p:nvSpPr>
        <p:spPr bwMode="auto">
          <a:xfrm flipH="1">
            <a:off x="5435600" y="3500438"/>
            <a:ext cx="144145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3324" name="Line 140"/>
          <p:cNvSpPr>
            <a:spLocks noChangeShapeType="1"/>
          </p:cNvSpPr>
          <p:nvPr/>
        </p:nvSpPr>
        <p:spPr bwMode="auto">
          <a:xfrm flipH="1">
            <a:off x="5364163" y="3644900"/>
            <a:ext cx="1584325"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Tree>
    <p:extLst>
      <p:ext uri="{BB962C8B-B14F-4D97-AF65-F5344CB8AC3E}">
        <p14:creationId xmlns:p14="http://schemas.microsoft.com/office/powerpoint/2010/main" val="3058806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243"/>
                                        </p:tgtEl>
                                        <p:attrNameLst>
                                          <p:attrName>style.visibility</p:attrName>
                                        </p:attrNameLst>
                                      </p:cBhvr>
                                      <p:to>
                                        <p:strVal val="visible"/>
                                      </p:to>
                                    </p:set>
                                    <p:animEffect transition="in" filter="fade">
                                      <p:cBhvr>
                                        <p:cTn id="7" dur="2000"/>
                                        <p:tgtEl>
                                          <p:spTgt spid="93243"/>
                                        </p:tgtEl>
                                      </p:cBhvr>
                                    </p:animEffect>
                                  </p:childTnLst>
                                </p:cTn>
                              </p:par>
                            </p:childTnLst>
                          </p:cTn>
                        </p:par>
                        <p:par>
                          <p:cTn id="8" fill="hold" nodeType="afterGroup">
                            <p:stCondLst>
                              <p:cond delay="2000"/>
                            </p:stCondLst>
                            <p:childTnLst>
                              <p:par>
                                <p:cTn id="9" presetID="3" presetClass="entr" presetSubtype="5" fill="hold" grpId="0" nodeType="afterEffect">
                                  <p:stCondLst>
                                    <p:cond delay="0"/>
                                  </p:stCondLst>
                                  <p:childTnLst>
                                    <p:set>
                                      <p:cBhvr>
                                        <p:cTn id="10" dur="1" fill="hold">
                                          <p:stCondLst>
                                            <p:cond delay="0"/>
                                          </p:stCondLst>
                                        </p:cTn>
                                        <p:tgtEl>
                                          <p:spTgt spid="93248"/>
                                        </p:tgtEl>
                                        <p:attrNameLst>
                                          <p:attrName>style.visibility</p:attrName>
                                        </p:attrNameLst>
                                      </p:cBhvr>
                                      <p:to>
                                        <p:strVal val="visible"/>
                                      </p:to>
                                    </p:set>
                                    <p:animEffect transition="in" filter="blinds(vertical)">
                                      <p:cBhvr>
                                        <p:cTn id="11" dur="500"/>
                                        <p:tgtEl>
                                          <p:spTgt spid="93248"/>
                                        </p:tgtEl>
                                      </p:cBhvr>
                                    </p:animEffect>
                                  </p:childTnLst>
                                </p:cTn>
                              </p:par>
                            </p:childTnLst>
                          </p:cTn>
                        </p:par>
                        <p:par>
                          <p:cTn id="12" fill="hold" nodeType="afterGroup">
                            <p:stCondLst>
                              <p:cond delay="2500"/>
                            </p:stCondLst>
                            <p:childTnLst>
                              <p:par>
                                <p:cTn id="13" presetID="3" presetClass="entr" presetSubtype="5" fill="hold" grpId="0" nodeType="afterEffect">
                                  <p:stCondLst>
                                    <p:cond delay="0"/>
                                  </p:stCondLst>
                                  <p:childTnLst>
                                    <p:set>
                                      <p:cBhvr>
                                        <p:cTn id="14" dur="1" fill="hold">
                                          <p:stCondLst>
                                            <p:cond delay="0"/>
                                          </p:stCondLst>
                                        </p:cTn>
                                        <p:tgtEl>
                                          <p:spTgt spid="93247"/>
                                        </p:tgtEl>
                                        <p:attrNameLst>
                                          <p:attrName>style.visibility</p:attrName>
                                        </p:attrNameLst>
                                      </p:cBhvr>
                                      <p:to>
                                        <p:strVal val="visible"/>
                                      </p:to>
                                    </p:set>
                                    <p:animEffect transition="in" filter="blinds(vertical)">
                                      <p:cBhvr>
                                        <p:cTn id="15" dur="500"/>
                                        <p:tgtEl>
                                          <p:spTgt spid="932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93258"/>
                                        </p:tgtEl>
                                        <p:attrNameLst>
                                          <p:attrName>style.visibility</p:attrName>
                                        </p:attrNameLst>
                                      </p:cBhvr>
                                      <p:to>
                                        <p:strVal val="visible"/>
                                      </p:to>
                                    </p:set>
                                    <p:animEffect transition="in" filter="diamond(in)">
                                      <p:cBhvr>
                                        <p:cTn id="20" dur="1000"/>
                                        <p:tgtEl>
                                          <p:spTgt spid="93258"/>
                                        </p:tgtEl>
                                      </p:cBhvr>
                                    </p:animEffect>
                                  </p:childTnLst>
                                </p:cTn>
                              </p:par>
                            </p:childTnLst>
                          </p:cTn>
                        </p:par>
                        <p:par>
                          <p:cTn id="21" fill="hold" nodeType="afterGroup">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93254"/>
                                        </p:tgtEl>
                                        <p:attrNameLst>
                                          <p:attrName>style.visibility</p:attrName>
                                        </p:attrNameLst>
                                      </p:cBhvr>
                                      <p:to>
                                        <p:strVal val="visible"/>
                                      </p:to>
                                    </p:set>
                                    <p:animEffect transition="in" filter="wipe(right)">
                                      <p:cBhvr>
                                        <p:cTn id="24" dur="500"/>
                                        <p:tgtEl>
                                          <p:spTgt spid="93254"/>
                                        </p:tgtEl>
                                      </p:cBhvr>
                                    </p:animEffect>
                                  </p:childTnLst>
                                </p:cTn>
                              </p:par>
                            </p:childTnLst>
                          </p:cTn>
                        </p:par>
                        <p:par>
                          <p:cTn id="25" fill="hold" nodeType="afterGroup">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93255"/>
                                        </p:tgtEl>
                                        <p:attrNameLst>
                                          <p:attrName>style.visibility</p:attrName>
                                        </p:attrNameLst>
                                      </p:cBhvr>
                                      <p:to>
                                        <p:strVal val="visible"/>
                                      </p:to>
                                    </p:set>
                                    <p:animEffect transition="in" filter="wipe(right)">
                                      <p:cBhvr>
                                        <p:cTn id="28" dur="500"/>
                                        <p:tgtEl>
                                          <p:spTgt spid="932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xit" presetSubtype="0" fill="hold" grpId="1" nodeType="clickEffect">
                                  <p:stCondLst>
                                    <p:cond delay="0"/>
                                  </p:stCondLst>
                                  <p:childTnLst>
                                    <p:animEffect transition="out" filter="fade">
                                      <p:cBhvr>
                                        <p:cTn id="32" dur="2000"/>
                                        <p:tgtEl>
                                          <p:spTgt spid="93255"/>
                                        </p:tgtEl>
                                      </p:cBhvr>
                                    </p:animEffect>
                                    <p:set>
                                      <p:cBhvr>
                                        <p:cTn id="33" dur="1" fill="hold">
                                          <p:stCondLst>
                                            <p:cond delay="1999"/>
                                          </p:stCondLst>
                                        </p:cTn>
                                        <p:tgtEl>
                                          <p:spTgt spid="9325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93248"/>
                                        </p:tgtEl>
                                      </p:cBhvr>
                                    </p:animEffect>
                                    <p:set>
                                      <p:cBhvr>
                                        <p:cTn id="36" dur="1" fill="hold">
                                          <p:stCondLst>
                                            <p:cond delay="1999"/>
                                          </p:stCondLst>
                                        </p:cTn>
                                        <p:tgtEl>
                                          <p:spTgt spid="9324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93247"/>
                                        </p:tgtEl>
                                      </p:cBhvr>
                                    </p:animEffect>
                                    <p:set>
                                      <p:cBhvr>
                                        <p:cTn id="39" dur="1" fill="hold">
                                          <p:stCondLst>
                                            <p:cond delay="1999"/>
                                          </p:stCondLst>
                                        </p:cTn>
                                        <p:tgtEl>
                                          <p:spTgt spid="9324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93254"/>
                                        </p:tgtEl>
                                      </p:cBhvr>
                                    </p:animEffect>
                                    <p:set>
                                      <p:cBhvr>
                                        <p:cTn id="42" dur="1" fill="hold">
                                          <p:stCondLst>
                                            <p:cond delay="1999"/>
                                          </p:stCondLst>
                                        </p:cTn>
                                        <p:tgtEl>
                                          <p:spTgt spid="93254"/>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93258"/>
                                        </p:tgtEl>
                                      </p:cBhvr>
                                    </p:animEffect>
                                    <p:set>
                                      <p:cBhvr>
                                        <p:cTn id="45" dur="1" fill="hold">
                                          <p:stCondLst>
                                            <p:cond delay="1999"/>
                                          </p:stCondLst>
                                        </p:cTn>
                                        <p:tgtEl>
                                          <p:spTgt spid="9325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2000"/>
                                        <p:tgtEl>
                                          <p:spTgt spid="93243"/>
                                        </p:tgtEl>
                                      </p:cBhvr>
                                    </p:animEffect>
                                    <p:set>
                                      <p:cBhvr>
                                        <p:cTn id="48" dur="1" fill="hold">
                                          <p:stCondLst>
                                            <p:cond delay="1999"/>
                                          </p:stCondLst>
                                        </p:cTn>
                                        <p:tgtEl>
                                          <p:spTgt spid="93243"/>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3315"/>
                                        </p:tgtEl>
                                        <p:attrNameLst>
                                          <p:attrName>style.visibility</p:attrName>
                                        </p:attrNameLst>
                                      </p:cBhvr>
                                      <p:to>
                                        <p:strVal val="visible"/>
                                      </p:to>
                                    </p:set>
                                    <p:animEffect transition="in" filter="fade">
                                      <p:cBhvr>
                                        <p:cTn id="51" dur="1000"/>
                                        <p:tgtEl>
                                          <p:spTgt spid="93315"/>
                                        </p:tgtEl>
                                      </p:cBhvr>
                                    </p:animEffect>
                                  </p:childTnLst>
                                </p:cTn>
                              </p:par>
                            </p:childTnLst>
                          </p:cTn>
                        </p:par>
                        <p:par>
                          <p:cTn id="52" fill="hold" nodeType="afterGroup">
                            <p:stCondLst>
                              <p:cond delay="2000"/>
                            </p:stCondLst>
                            <p:childTnLst>
                              <p:par>
                                <p:cTn id="53" presetID="3" presetClass="entr" presetSubtype="5" fill="hold" grpId="0" nodeType="afterEffect">
                                  <p:stCondLst>
                                    <p:cond delay="0"/>
                                  </p:stCondLst>
                                  <p:childTnLst>
                                    <p:set>
                                      <p:cBhvr>
                                        <p:cTn id="54" dur="1" fill="hold">
                                          <p:stCondLst>
                                            <p:cond delay="0"/>
                                          </p:stCondLst>
                                        </p:cTn>
                                        <p:tgtEl>
                                          <p:spTgt spid="93317"/>
                                        </p:tgtEl>
                                        <p:attrNameLst>
                                          <p:attrName>style.visibility</p:attrName>
                                        </p:attrNameLst>
                                      </p:cBhvr>
                                      <p:to>
                                        <p:strVal val="visible"/>
                                      </p:to>
                                    </p:set>
                                    <p:animEffect transition="in" filter="blinds(vertical)">
                                      <p:cBhvr>
                                        <p:cTn id="55" dur="500"/>
                                        <p:tgtEl>
                                          <p:spTgt spid="93317"/>
                                        </p:tgtEl>
                                      </p:cBhvr>
                                    </p:animEffect>
                                  </p:childTnLst>
                                </p:cTn>
                              </p:par>
                            </p:childTnLst>
                          </p:cTn>
                        </p:par>
                        <p:par>
                          <p:cTn id="56" fill="hold" nodeType="afterGroup">
                            <p:stCondLst>
                              <p:cond delay="2500"/>
                            </p:stCondLst>
                            <p:childTnLst>
                              <p:par>
                                <p:cTn id="57" presetID="3" presetClass="entr" presetSubtype="5" fill="hold" grpId="0" nodeType="afterEffect">
                                  <p:stCondLst>
                                    <p:cond delay="0"/>
                                  </p:stCondLst>
                                  <p:childTnLst>
                                    <p:set>
                                      <p:cBhvr>
                                        <p:cTn id="58" dur="1" fill="hold">
                                          <p:stCondLst>
                                            <p:cond delay="0"/>
                                          </p:stCondLst>
                                        </p:cTn>
                                        <p:tgtEl>
                                          <p:spTgt spid="93316"/>
                                        </p:tgtEl>
                                        <p:attrNameLst>
                                          <p:attrName>style.visibility</p:attrName>
                                        </p:attrNameLst>
                                      </p:cBhvr>
                                      <p:to>
                                        <p:strVal val="visible"/>
                                      </p:to>
                                    </p:set>
                                    <p:animEffect transition="in" filter="blinds(vertical)">
                                      <p:cBhvr>
                                        <p:cTn id="59" dur="500"/>
                                        <p:tgtEl>
                                          <p:spTgt spid="93316"/>
                                        </p:tgtEl>
                                      </p:cBhvr>
                                    </p:animEffect>
                                  </p:childTnLst>
                                </p:cTn>
                              </p:par>
                            </p:childTnLst>
                          </p:cTn>
                        </p:par>
                        <p:par>
                          <p:cTn id="60" fill="hold" nodeType="afterGroup">
                            <p:stCondLst>
                              <p:cond delay="3000"/>
                            </p:stCondLst>
                            <p:childTnLst>
                              <p:par>
                                <p:cTn id="61" presetID="3" presetClass="entr" presetSubtype="5" fill="hold" grpId="0" nodeType="afterEffect">
                                  <p:stCondLst>
                                    <p:cond delay="0"/>
                                  </p:stCondLst>
                                  <p:childTnLst>
                                    <p:set>
                                      <p:cBhvr>
                                        <p:cTn id="62" dur="1" fill="hold">
                                          <p:stCondLst>
                                            <p:cond delay="0"/>
                                          </p:stCondLst>
                                        </p:cTn>
                                        <p:tgtEl>
                                          <p:spTgt spid="93322"/>
                                        </p:tgtEl>
                                        <p:attrNameLst>
                                          <p:attrName>style.visibility</p:attrName>
                                        </p:attrNameLst>
                                      </p:cBhvr>
                                      <p:to>
                                        <p:strVal val="visible"/>
                                      </p:to>
                                    </p:set>
                                    <p:animEffect transition="in" filter="blinds(vertical)">
                                      <p:cBhvr>
                                        <p:cTn id="63" dur="500"/>
                                        <p:tgtEl>
                                          <p:spTgt spid="93322"/>
                                        </p:tgtEl>
                                      </p:cBhvr>
                                    </p:animEffect>
                                  </p:childTnLst>
                                </p:cTn>
                              </p:par>
                            </p:childTnLst>
                          </p:cTn>
                        </p:par>
                        <p:par>
                          <p:cTn id="64" fill="hold" nodeType="afterGroup">
                            <p:stCondLst>
                              <p:cond delay="3500"/>
                            </p:stCondLst>
                            <p:childTnLst>
                              <p:par>
                                <p:cTn id="65" presetID="3" presetClass="entr" presetSubtype="5" fill="hold" grpId="0" nodeType="afterEffect">
                                  <p:stCondLst>
                                    <p:cond delay="0"/>
                                  </p:stCondLst>
                                  <p:childTnLst>
                                    <p:set>
                                      <p:cBhvr>
                                        <p:cTn id="66" dur="1" fill="hold">
                                          <p:stCondLst>
                                            <p:cond delay="0"/>
                                          </p:stCondLst>
                                        </p:cTn>
                                        <p:tgtEl>
                                          <p:spTgt spid="93321"/>
                                        </p:tgtEl>
                                        <p:attrNameLst>
                                          <p:attrName>style.visibility</p:attrName>
                                        </p:attrNameLst>
                                      </p:cBhvr>
                                      <p:to>
                                        <p:strVal val="visible"/>
                                      </p:to>
                                    </p:set>
                                    <p:animEffect transition="in" filter="blinds(vertical)">
                                      <p:cBhvr>
                                        <p:cTn id="67" dur="500"/>
                                        <p:tgtEl>
                                          <p:spTgt spid="933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93320"/>
                                        </p:tgtEl>
                                        <p:attrNameLst>
                                          <p:attrName>style.visibility</p:attrName>
                                        </p:attrNameLst>
                                      </p:cBhvr>
                                      <p:to>
                                        <p:strVal val="visible"/>
                                      </p:to>
                                    </p:set>
                                    <p:animEffect transition="in" filter="diamond(in)">
                                      <p:cBhvr>
                                        <p:cTn id="72" dur="2000"/>
                                        <p:tgtEl>
                                          <p:spTgt spid="93320"/>
                                        </p:tgtEl>
                                      </p:cBhvr>
                                    </p:animEffect>
                                  </p:childTnLst>
                                </p:cTn>
                              </p:par>
                            </p:childTnLst>
                          </p:cTn>
                        </p:par>
                        <p:par>
                          <p:cTn id="73" fill="hold" nodeType="afterGroup">
                            <p:stCondLst>
                              <p:cond delay="2000"/>
                            </p:stCondLst>
                            <p:childTnLst>
                              <p:par>
                                <p:cTn id="74" presetID="22" presetClass="entr" presetSubtype="4" fill="hold" grpId="0" nodeType="afterEffect">
                                  <p:stCondLst>
                                    <p:cond delay="0"/>
                                  </p:stCondLst>
                                  <p:childTnLst>
                                    <p:set>
                                      <p:cBhvr>
                                        <p:cTn id="75" dur="1" fill="hold">
                                          <p:stCondLst>
                                            <p:cond delay="0"/>
                                          </p:stCondLst>
                                        </p:cTn>
                                        <p:tgtEl>
                                          <p:spTgt spid="93318"/>
                                        </p:tgtEl>
                                        <p:attrNameLst>
                                          <p:attrName>style.visibility</p:attrName>
                                        </p:attrNameLst>
                                      </p:cBhvr>
                                      <p:to>
                                        <p:strVal val="visible"/>
                                      </p:to>
                                    </p:set>
                                    <p:animEffect transition="in" filter="wipe(down)">
                                      <p:cBhvr>
                                        <p:cTn id="76" dur="500"/>
                                        <p:tgtEl>
                                          <p:spTgt spid="93318"/>
                                        </p:tgtEl>
                                      </p:cBhvr>
                                    </p:animEffect>
                                  </p:childTnLst>
                                </p:cTn>
                              </p:par>
                            </p:childTnLst>
                          </p:cTn>
                        </p:par>
                        <p:par>
                          <p:cTn id="77" fill="hold" nodeType="afterGroup">
                            <p:stCondLst>
                              <p:cond delay="2500"/>
                            </p:stCondLst>
                            <p:childTnLst>
                              <p:par>
                                <p:cTn id="78" presetID="22" presetClass="entr" presetSubtype="4" fill="hold" grpId="0" nodeType="afterEffect">
                                  <p:stCondLst>
                                    <p:cond delay="0"/>
                                  </p:stCondLst>
                                  <p:childTnLst>
                                    <p:set>
                                      <p:cBhvr>
                                        <p:cTn id="79" dur="1" fill="hold">
                                          <p:stCondLst>
                                            <p:cond delay="0"/>
                                          </p:stCondLst>
                                        </p:cTn>
                                        <p:tgtEl>
                                          <p:spTgt spid="93319"/>
                                        </p:tgtEl>
                                        <p:attrNameLst>
                                          <p:attrName>style.visibility</p:attrName>
                                        </p:attrNameLst>
                                      </p:cBhvr>
                                      <p:to>
                                        <p:strVal val="visible"/>
                                      </p:to>
                                    </p:set>
                                    <p:animEffect transition="in" filter="wipe(down)">
                                      <p:cBhvr>
                                        <p:cTn id="80" dur="500"/>
                                        <p:tgtEl>
                                          <p:spTgt spid="93319"/>
                                        </p:tgtEl>
                                      </p:cBhvr>
                                    </p:animEffect>
                                  </p:childTnLst>
                                </p:cTn>
                              </p:par>
                            </p:childTnLst>
                          </p:cTn>
                        </p:par>
                        <p:par>
                          <p:cTn id="81" fill="hold" nodeType="afterGroup">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93323"/>
                                        </p:tgtEl>
                                        <p:attrNameLst>
                                          <p:attrName>style.visibility</p:attrName>
                                        </p:attrNameLst>
                                      </p:cBhvr>
                                      <p:to>
                                        <p:strVal val="visible"/>
                                      </p:to>
                                    </p:set>
                                    <p:animEffect transition="in" filter="wipe(up)">
                                      <p:cBhvr>
                                        <p:cTn id="84" dur="500"/>
                                        <p:tgtEl>
                                          <p:spTgt spid="93323"/>
                                        </p:tgtEl>
                                      </p:cBhvr>
                                    </p:animEffect>
                                  </p:childTnLst>
                                </p:cTn>
                              </p:par>
                            </p:childTnLst>
                          </p:cTn>
                        </p:par>
                        <p:par>
                          <p:cTn id="85" fill="hold" nodeType="afterGroup">
                            <p:stCondLst>
                              <p:cond delay="3500"/>
                            </p:stCondLst>
                            <p:childTnLst>
                              <p:par>
                                <p:cTn id="86" presetID="22" presetClass="entr" presetSubtype="1" fill="hold" grpId="0" nodeType="afterEffect">
                                  <p:stCondLst>
                                    <p:cond delay="0"/>
                                  </p:stCondLst>
                                  <p:childTnLst>
                                    <p:set>
                                      <p:cBhvr>
                                        <p:cTn id="87" dur="1" fill="hold">
                                          <p:stCondLst>
                                            <p:cond delay="0"/>
                                          </p:stCondLst>
                                        </p:cTn>
                                        <p:tgtEl>
                                          <p:spTgt spid="93324"/>
                                        </p:tgtEl>
                                        <p:attrNameLst>
                                          <p:attrName>style.visibility</p:attrName>
                                        </p:attrNameLst>
                                      </p:cBhvr>
                                      <p:to>
                                        <p:strVal val="visible"/>
                                      </p:to>
                                    </p:set>
                                    <p:animEffect transition="in" filter="wipe(up)">
                                      <p:cBhvr>
                                        <p:cTn id="88" dur="500"/>
                                        <p:tgtEl>
                                          <p:spTgt spid="9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43" grpId="0" animBg="1"/>
      <p:bldP spid="93247" grpId="0" animBg="1"/>
      <p:bldP spid="93247" grpId="1" animBg="1"/>
      <p:bldP spid="93248" grpId="0" animBg="1"/>
      <p:bldP spid="93248" grpId="1" animBg="1"/>
      <p:bldP spid="93254" grpId="0" animBg="1"/>
      <p:bldP spid="93254" grpId="1" animBg="1"/>
      <p:bldP spid="93255" grpId="0" animBg="1"/>
      <p:bldP spid="93255" grpId="1" animBg="1"/>
      <p:bldP spid="93258" grpId="0" animBg="1"/>
      <p:bldP spid="93316" grpId="0" animBg="1"/>
      <p:bldP spid="93317" grpId="0" animBg="1"/>
      <p:bldP spid="93318" grpId="0" animBg="1"/>
      <p:bldP spid="93319" grpId="0" animBg="1"/>
      <p:bldP spid="93320" grpId="0" animBg="1"/>
      <p:bldP spid="93321" grpId="0" animBg="1"/>
      <p:bldP spid="93322" grpId="0" animBg="1"/>
      <p:bldP spid="93323" grpId="0" animBg="1"/>
      <p:bldP spid="9332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800"/>
              <a:t>Introduction to EL 4-3</a:t>
            </a:r>
          </a:p>
        </p:txBody>
      </p:sp>
      <p:sp>
        <p:nvSpPr>
          <p:cNvPr id="112643" name="Rectangle 3"/>
          <p:cNvSpPr>
            <a:spLocks noChangeArrowheads="1"/>
          </p:cNvSpPr>
          <p:nvPr/>
        </p:nvSpPr>
        <p:spPr bwMode="auto">
          <a:xfrm>
            <a:off x="684213" y="5372100"/>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i="0">
                <a:solidFill>
                  <a:srgbClr val="FF0000"/>
                </a:solidFill>
                <a:cs typeface="Courier New" panose="02070309020205020404" pitchFamily="49" charset="0"/>
              </a:rPr>
              <a:t>Demonstration</a:t>
            </a:r>
            <a:r>
              <a:rPr lang="en-US" altLang="en-US" i="0">
                <a:cs typeface="Courier New" panose="02070309020205020404" pitchFamily="49" charset="0"/>
              </a:rPr>
              <a:t>: Example 2</a:t>
            </a:r>
          </a:p>
        </p:txBody>
      </p:sp>
      <p:sp>
        <p:nvSpPr>
          <p:cNvPr id="112644" name="Rectangle 4"/>
          <p:cNvSpPr>
            <a:spLocks noChangeArrowheads="1"/>
          </p:cNvSpPr>
          <p:nvPr/>
        </p:nvSpPr>
        <p:spPr bwMode="auto">
          <a:xfrm>
            <a:off x="971550" y="1171575"/>
            <a:ext cx="7704138" cy="28273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i="0">
                <a:latin typeface="Courier New" panose="02070309020205020404" pitchFamily="49" charset="0"/>
              </a:rPr>
              <a:t>&lt;html&gt;</a:t>
            </a:r>
          </a:p>
          <a:p>
            <a:pPr eaLnBrk="1" hangingPunct="1">
              <a:buFont typeface="Wingdings" panose="05000000000000000000" pitchFamily="2" charset="2"/>
              <a:buNone/>
            </a:pPr>
            <a:r>
              <a:rPr lang="en-US" altLang="zh-CN" sz="1400" i="0">
                <a:latin typeface="Courier New" panose="02070309020205020404" pitchFamily="49" charset="0"/>
              </a:rPr>
              <a:t>    &lt;head&gt;</a:t>
            </a:r>
          </a:p>
          <a:p>
            <a:pPr eaLnBrk="1" hangingPunct="1">
              <a:buFont typeface="Wingdings" panose="05000000000000000000" pitchFamily="2" charset="2"/>
              <a:buNone/>
            </a:pPr>
            <a:r>
              <a:rPr lang="en-US" altLang="zh-CN" sz="1400" i="0">
                <a:latin typeface="Courier New" panose="02070309020205020404" pitchFamily="49" charset="0"/>
              </a:rPr>
              <a:t>        &lt;meta http-equiv="Content-Type" content="text/html; charset=UTF-8"&gt;</a:t>
            </a:r>
          </a:p>
          <a:p>
            <a:pPr eaLnBrk="1" hangingPunct="1">
              <a:buFont typeface="Wingdings" panose="05000000000000000000" pitchFamily="2" charset="2"/>
              <a:buNone/>
            </a:pPr>
            <a:r>
              <a:rPr lang="en-US" altLang="zh-CN" sz="1400" i="0">
                <a:latin typeface="Courier New" panose="02070309020205020404" pitchFamily="49" charset="0"/>
              </a:rPr>
              <a:t>        &lt;title&gt;Article Expression&lt;/title&gt;</a:t>
            </a:r>
          </a:p>
          <a:p>
            <a:pPr eaLnBrk="1" hangingPunct="1">
              <a:buFont typeface="Wingdings" panose="05000000000000000000" pitchFamily="2" charset="2"/>
              <a:buNone/>
            </a:pPr>
            <a:r>
              <a:rPr lang="en-US" altLang="zh-CN" sz="1400" i="0">
                <a:latin typeface="Courier New" panose="02070309020205020404" pitchFamily="49" charset="0"/>
              </a:rPr>
              <a:t>    &lt;/head&gt;</a:t>
            </a:r>
          </a:p>
          <a:p>
            <a:pPr eaLnBrk="1" hangingPunct="1">
              <a:buFont typeface="Wingdings" panose="05000000000000000000" pitchFamily="2" charset="2"/>
              <a:buNone/>
            </a:pPr>
            <a:r>
              <a:rPr lang="en-US" altLang="zh-CN" sz="1400" i="0">
                <a:latin typeface="Courier New" panose="02070309020205020404" pitchFamily="49" charset="0"/>
              </a:rPr>
              <a:t>    &lt;body&gt;</a:t>
            </a:r>
          </a:p>
          <a:p>
            <a:pPr eaLnBrk="1" hangingPunct="1">
              <a:buFont typeface="Wingdings" panose="05000000000000000000" pitchFamily="2" charset="2"/>
              <a:buNone/>
            </a:pPr>
            <a:r>
              <a:rPr lang="en-US" altLang="zh-CN" sz="1400" i="0">
                <a:latin typeface="Courier New" panose="02070309020205020404" pitchFamily="49" charset="0"/>
              </a:rPr>
              <a:t>        &lt;h1&gt;Article Expression&lt;/h1&gt;</a:t>
            </a:r>
          </a:p>
          <a:p>
            <a:pPr eaLnBrk="1" hangingPunct="1">
              <a:buFont typeface="Wingdings" panose="05000000000000000000" pitchFamily="2" charset="2"/>
              <a:buNone/>
            </a:pPr>
            <a:r>
              <a:rPr lang="en-US" altLang="zh-CN" sz="1400" i="0">
                <a:latin typeface="Courier New" panose="02070309020205020404" pitchFamily="49" charset="0"/>
              </a:rPr>
              <a:t>        &lt;h2&gt;Price of the article is ${84.5E4}.&lt;/h2&gt;</a:t>
            </a:r>
          </a:p>
          <a:p>
            <a:pPr eaLnBrk="1" hangingPunct="1">
              <a:buFont typeface="Wingdings" panose="05000000000000000000" pitchFamily="2" charset="2"/>
              <a:buNone/>
            </a:pPr>
            <a:r>
              <a:rPr lang="en-US" altLang="zh-CN" sz="1400" i="0">
                <a:latin typeface="Courier New" panose="02070309020205020404" pitchFamily="49" charset="0"/>
              </a:rPr>
              <a:t>    &lt;/body&gt;</a:t>
            </a:r>
          </a:p>
          <a:p>
            <a:pPr eaLnBrk="1" hangingPunct="1">
              <a:buFont typeface="Wingdings" panose="05000000000000000000" pitchFamily="2" charset="2"/>
              <a:buNone/>
            </a:pPr>
            <a:r>
              <a:rPr lang="en-US" altLang="zh-CN" sz="1400" i="0">
                <a:latin typeface="Courier New" panose="02070309020205020404" pitchFamily="49" charset="0"/>
              </a:rPr>
              <a:t>&lt;/html&gt;</a:t>
            </a:r>
            <a:r>
              <a:rPr lang="en-US" altLang="zh-CN" sz="1400">
                <a:latin typeface="Courier New" panose="02070309020205020404" pitchFamily="49" charset="0"/>
              </a:rPr>
              <a:t> </a:t>
            </a:r>
          </a:p>
        </p:txBody>
      </p:sp>
      <p:sp>
        <p:nvSpPr>
          <p:cNvPr id="112646" name="Rectangle 6"/>
          <p:cNvSpPr>
            <a:spLocks noChangeArrowheads="1"/>
          </p:cNvSpPr>
          <p:nvPr/>
        </p:nvSpPr>
        <p:spPr bwMode="auto">
          <a:xfrm>
            <a:off x="4643438" y="3068638"/>
            <a:ext cx="1368425" cy="431800"/>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112647" name="Line 7"/>
          <p:cNvSpPr>
            <a:spLocks noChangeShapeType="1"/>
          </p:cNvSpPr>
          <p:nvPr/>
        </p:nvSpPr>
        <p:spPr bwMode="auto">
          <a:xfrm flipV="1">
            <a:off x="6011863" y="2781300"/>
            <a:ext cx="749300" cy="28733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2649" name="Oval 9"/>
          <p:cNvSpPr>
            <a:spLocks noChangeArrowheads="1"/>
          </p:cNvSpPr>
          <p:nvPr/>
        </p:nvSpPr>
        <p:spPr bwMode="auto">
          <a:xfrm>
            <a:off x="6370638" y="1989138"/>
            <a:ext cx="2181225" cy="935037"/>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t>EL expressions in </a:t>
            </a:r>
          </a:p>
          <a:p>
            <a:pPr algn="ctr" eaLnBrk="1" hangingPunct="1">
              <a:spcBef>
                <a:spcPct val="0"/>
              </a:spcBef>
              <a:buClrTx/>
              <a:buFontTx/>
              <a:buNone/>
            </a:pPr>
            <a:r>
              <a:rPr lang="en-US" altLang="en-US" sz="1600" i="0"/>
              <a:t>&lt;h2&gt; tags (Static text)</a:t>
            </a:r>
          </a:p>
        </p:txBody>
      </p:sp>
    </p:spTree>
    <p:extLst>
      <p:ext uri="{BB962C8B-B14F-4D97-AF65-F5344CB8AC3E}">
        <p14:creationId xmlns:p14="http://schemas.microsoft.com/office/powerpoint/2010/main" val="1567675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fade">
                                      <p:cBhvr>
                                        <p:cTn id="7" dur="2000"/>
                                        <p:tgtEl>
                                          <p:spTgt spid="112644"/>
                                        </p:tgtEl>
                                      </p:cBhvr>
                                    </p:animEffect>
                                  </p:childTnLst>
                                </p:cTn>
                              </p:par>
                            </p:childTnLst>
                          </p:cTn>
                        </p:par>
                        <p:par>
                          <p:cTn id="8" fill="hold" nodeType="afterGroup">
                            <p:stCondLst>
                              <p:cond delay="2000"/>
                            </p:stCondLst>
                            <p:childTnLst>
                              <p:par>
                                <p:cTn id="9" presetID="3" presetClass="entr" presetSubtype="5" fill="hold" grpId="0" nodeType="afterEffect">
                                  <p:stCondLst>
                                    <p:cond delay="0"/>
                                  </p:stCondLst>
                                  <p:childTnLst>
                                    <p:set>
                                      <p:cBhvr>
                                        <p:cTn id="10" dur="1" fill="hold">
                                          <p:stCondLst>
                                            <p:cond delay="0"/>
                                          </p:stCondLst>
                                        </p:cTn>
                                        <p:tgtEl>
                                          <p:spTgt spid="112646"/>
                                        </p:tgtEl>
                                        <p:attrNameLst>
                                          <p:attrName>style.visibility</p:attrName>
                                        </p:attrNameLst>
                                      </p:cBhvr>
                                      <p:to>
                                        <p:strVal val="visible"/>
                                      </p:to>
                                    </p:set>
                                    <p:animEffect transition="in" filter="blinds(vertical)">
                                      <p:cBhvr>
                                        <p:cTn id="11" dur="500"/>
                                        <p:tgtEl>
                                          <p:spTgt spid="1126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grpId="0" nodeType="clickEffect">
                                  <p:stCondLst>
                                    <p:cond delay="0"/>
                                  </p:stCondLst>
                                  <p:childTnLst>
                                    <p:set>
                                      <p:cBhvr>
                                        <p:cTn id="15" dur="1" fill="hold">
                                          <p:stCondLst>
                                            <p:cond delay="0"/>
                                          </p:stCondLst>
                                        </p:cTn>
                                        <p:tgtEl>
                                          <p:spTgt spid="112649"/>
                                        </p:tgtEl>
                                        <p:attrNameLst>
                                          <p:attrName>style.visibility</p:attrName>
                                        </p:attrNameLst>
                                      </p:cBhvr>
                                      <p:to>
                                        <p:strVal val="visible"/>
                                      </p:to>
                                    </p:set>
                                    <p:animEffect transition="in" filter="diamond(in)">
                                      <p:cBhvr>
                                        <p:cTn id="16" dur="1000"/>
                                        <p:tgtEl>
                                          <p:spTgt spid="112649"/>
                                        </p:tgtEl>
                                      </p:cBhvr>
                                    </p:animEffect>
                                  </p:childTnLst>
                                </p:cTn>
                              </p:par>
                            </p:childTnLst>
                          </p:cTn>
                        </p:par>
                        <p:par>
                          <p:cTn id="17" fill="hold" nodeType="afterGroup">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12647"/>
                                        </p:tgtEl>
                                        <p:attrNameLst>
                                          <p:attrName>style.visibility</p:attrName>
                                        </p:attrNameLst>
                                      </p:cBhvr>
                                      <p:to>
                                        <p:strVal val="visible"/>
                                      </p:to>
                                    </p:set>
                                    <p:animEffect transition="in" filter="wipe(down)">
                                      <p:cBhvr>
                                        <p:cTn id="20" dur="500"/>
                                        <p:tgtEl>
                                          <p:spTgt spid="1126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grpId="1" nodeType="clickEffect">
                                  <p:stCondLst>
                                    <p:cond delay="0"/>
                                  </p:stCondLst>
                                  <p:childTnLst>
                                    <p:animEffect transition="out" filter="fade">
                                      <p:cBhvr>
                                        <p:cTn id="24" dur="2000"/>
                                        <p:tgtEl>
                                          <p:spTgt spid="112646"/>
                                        </p:tgtEl>
                                      </p:cBhvr>
                                    </p:animEffect>
                                    <p:set>
                                      <p:cBhvr>
                                        <p:cTn id="25" dur="1" fill="hold">
                                          <p:stCondLst>
                                            <p:cond delay="1999"/>
                                          </p:stCondLst>
                                        </p:cTn>
                                        <p:tgtEl>
                                          <p:spTgt spid="11264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112647"/>
                                        </p:tgtEl>
                                      </p:cBhvr>
                                    </p:animEffect>
                                    <p:set>
                                      <p:cBhvr>
                                        <p:cTn id="28" dur="1" fill="hold">
                                          <p:stCondLst>
                                            <p:cond delay="1999"/>
                                          </p:stCondLst>
                                        </p:cTn>
                                        <p:tgtEl>
                                          <p:spTgt spid="112647"/>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112649"/>
                                        </p:tgtEl>
                                      </p:cBhvr>
                                    </p:animEffect>
                                    <p:set>
                                      <p:cBhvr>
                                        <p:cTn id="31" dur="1" fill="hold">
                                          <p:stCondLst>
                                            <p:cond delay="1999"/>
                                          </p:stCondLst>
                                        </p:cTn>
                                        <p:tgtEl>
                                          <p:spTgt spid="11264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112644"/>
                                        </p:tgtEl>
                                      </p:cBhvr>
                                    </p:animEffect>
                                    <p:set>
                                      <p:cBhvr>
                                        <p:cTn id="34" dur="1" fill="hold">
                                          <p:stCondLst>
                                            <p:cond delay="1999"/>
                                          </p:stCondLst>
                                        </p:cTn>
                                        <p:tgtEl>
                                          <p:spTgt spid="11264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000"/>
                                        <p:tgtEl>
                                          <p:spTgt spid="112643"/>
                                        </p:tgtEl>
                                      </p:cBhvr>
                                    </p:animEffect>
                                    <p:set>
                                      <p:cBhvr>
                                        <p:cTn id="37" dur="1" fill="hold">
                                          <p:stCondLst>
                                            <p:cond delay="1999"/>
                                          </p:stCondLst>
                                        </p:cTn>
                                        <p:tgtEl>
                                          <p:spTgt spid="1126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animBg="1"/>
      <p:bldP spid="112644" grpId="1" animBg="1"/>
      <p:bldP spid="112646" grpId="0" animBg="1"/>
      <p:bldP spid="112646" grpId="1" animBg="1"/>
      <p:bldP spid="112647" grpId="0" animBg="1"/>
      <p:bldP spid="112647" grpId="1" animBg="1"/>
      <p:bldP spid="112649" grpId="0" animBg="1"/>
      <p:bldP spid="11264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a:t>
            </a:r>
          </a:p>
        </p:txBody>
      </p:sp>
      <p:sp>
        <p:nvSpPr>
          <p:cNvPr id="3" name="Content Placeholder 2"/>
          <p:cNvSpPr>
            <a:spLocks noGrp="1"/>
          </p:cNvSpPr>
          <p:nvPr>
            <p:ph idx="1"/>
          </p:nvPr>
        </p:nvSpPr>
        <p:spPr>
          <a:xfrm>
            <a:off x="301591" y="874042"/>
            <a:ext cx="8229600" cy="3168570"/>
          </a:xfrm>
        </p:spPr>
        <p:txBody>
          <a:bodyPr/>
          <a:lstStyle/>
          <a:p>
            <a:r>
              <a:rPr lang="en-IN" dirty="0"/>
              <a:t>The Model component corresponds to all the data-related logic that the user works with. </a:t>
            </a:r>
          </a:p>
          <a:p>
            <a:r>
              <a:rPr lang="en-IN" dirty="0"/>
              <a:t>This can represent either the data that is being transferred between the View and Controller components or any other business logic-related data. </a:t>
            </a:r>
          </a:p>
          <a:p>
            <a:endParaRPr lang="en-IN" dirty="0"/>
          </a:p>
          <a:p>
            <a:r>
              <a:rPr lang="en-IN" dirty="0"/>
              <a:t>For example, a Customer object will retrieve the customer information from the database, manipulate it and update it data back to the database or use it to render data.</a:t>
            </a:r>
          </a:p>
        </p:txBody>
      </p:sp>
      <p:pic>
        <p:nvPicPr>
          <p:cNvPr id="4" name="Picture 3"/>
          <p:cNvPicPr>
            <a:picLocks noChangeAspect="1"/>
          </p:cNvPicPr>
          <p:nvPr/>
        </p:nvPicPr>
        <p:blipFill>
          <a:blip r:embed="rId2"/>
          <a:stretch>
            <a:fillRect/>
          </a:stretch>
        </p:blipFill>
        <p:spPr>
          <a:xfrm>
            <a:off x="5316718" y="3814011"/>
            <a:ext cx="1996276" cy="21160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28" y="4042612"/>
            <a:ext cx="2675021" cy="1665566"/>
          </a:xfrm>
          <a:prstGeom prst="rect">
            <a:avLst/>
          </a:prstGeom>
        </p:spPr>
      </p:pic>
      <p:cxnSp>
        <p:nvCxnSpPr>
          <p:cNvPr id="7" name="Straight Arrow Connector 6"/>
          <p:cNvCxnSpPr/>
          <p:nvPr/>
        </p:nvCxnSpPr>
        <p:spPr>
          <a:xfrm>
            <a:off x="3236495" y="4559968"/>
            <a:ext cx="226193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flipH="1">
            <a:off x="3219449" y="5101389"/>
            <a:ext cx="2278983" cy="1203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656991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4200"/>
              <a:t>Introduction to EL 4-4</a:t>
            </a:r>
          </a:p>
        </p:txBody>
      </p:sp>
      <p:sp>
        <p:nvSpPr>
          <p:cNvPr id="14339" name="Rectangle 4"/>
          <p:cNvSpPr>
            <a:spLocks noChangeArrowheads="1"/>
          </p:cNvSpPr>
          <p:nvPr/>
        </p:nvSpPr>
        <p:spPr bwMode="auto">
          <a:xfrm>
            <a:off x="735013" y="5734050"/>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i="0">
                <a:solidFill>
                  <a:srgbClr val="FF0000"/>
                </a:solidFill>
                <a:cs typeface="Courier New" panose="02070309020205020404" pitchFamily="49" charset="0"/>
              </a:rPr>
              <a:t>Demonstration</a:t>
            </a:r>
            <a:r>
              <a:rPr lang="en-US" altLang="en-US" i="0">
                <a:cs typeface="Courier New" panose="02070309020205020404" pitchFamily="49" charset="0"/>
              </a:rPr>
              <a:t>: Example 3</a:t>
            </a:r>
          </a:p>
        </p:txBody>
      </p:sp>
      <p:sp>
        <p:nvSpPr>
          <p:cNvPr id="120837" name="Rectangle 5"/>
          <p:cNvSpPr>
            <a:spLocks noChangeArrowheads="1"/>
          </p:cNvSpPr>
          <p:nvPr/>
        </p:nvSpPr>
        <p:spPr bwMode="auto">
          <a:xfrm>
            <a:off x="684213" y="1663700"/>
            <a:ext cx="7991475" cy="36369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tabLst>
                <a:tab pos="1085850" algn="l"/>
                <a:tab pos="1257300" algn="l"/>
              </a:tabLst>
              <a:defRPr sz="2800" i="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i="0">
                <a:latin typeface="Courier New" panose="02070309020205020404" pitchFamily="49" charset="0"/>
              </a:rPr>
              <a:t>&lt;html&gt;</a:t>
            </a:r>
          </a:p>
          <a:p>
            <a:pPr eaLnBrk="1" hangingPunct="1">
              <a:buFont typeface="Wingdings" panose="05000000000000000000" pitchFamily="2" charset="2"/>
              <a:buNone/>
            </a:pPr>
            <a:r>
              <a:rPr lang="en-US" altLang="zh-CN" sz="1400" i="0">
                <a:latin typeface="Courier New" panose="02070309020205020404" pitchFamily="49" charset="0"/>
              </a:rPr>
              <a:t>    &lt;head&gt;</a:t>
            </a:r>
          </a:p>
          <a:p>
            <a:pPr eaLnBrk="1" hangingPunct="1">
              <a:buFont typeface="Wingdings" panose="05000000000000000000" pitchFamily="2" charset="2"/>
              <a:buNone/>
            </a:pPr>
            <a:r>
              <a:rPr lang="en-US" altLang="zh-CN" sz="1400" i="0">
                <a:latin typeface="Courier New" panose="02070309020205020404" pitchFamily="49" charset="0"/>
              </a:rPr>
              <a:t>        &lt;meta http-equiv="Content-Type" content="text/html; charset=UTF-8"&gt;</a:t>
            </a:r>
          </a:p>
          <a:p>
            <a:pPr eaLnBrk="1" hangingPunct="1">
              <a:buFont typeface="Wingdings" panose="05000000000000000000" pitchFamily="2" charset="2"/>
              <a:buNone/>
            </a:pPr>
            <a:r>
              <a:rPr lang="en-US" altLang="zh-CN" sz="1400" i="0">
                <a:latin typeface="Courier New" panose="02070309020205020404" pitchFamily="49" charset="0"/>
              </a:rPr>
              <a:t>        &lt;title&gt;EL Example&lt;/title&gt;</a:t>
            </a:r>
          </a:p>
          <a:p>
            <a:pPr eaLnBrk="1" hangingPunct="1">
              <a:buFont typeface="Wingdings" panose="05000000000000000000" pitchFamily="2" charset="2"/>
              <a:buNone/>
            </a:pPr>
            <a:r>
              <a:rPr lang="en-US" altLang="zh-CN" sz="1400" i="0">
                <a:latin typeface="Courier New" panose="02070309020205020404" pitchFamily="49" charset="0"/>
              </a:rPr>
              <a:t>    &lt;/head&gt;</a:t>
            </a:r>
          </a:p>
          <a:p>
            <a:pPr eaLnBrk="1" hangingPunct="1">
              <a:buFont typeface="Wingdings" panose="05000000000000000000" pitchFamily="2" charset="2"/>
              <a:buNone/>
            </a:pPr>
            <a:r>
              <a:rPr lang="en-US" altLang="zh-CN" sz="1400" i="0">
                <a:latin typeface="Courier New" panose="02070309020205020404" pitchFamily="49" charset="0"/>
              </a:rPr>
              <a:t>    &lt;%</a:t>
            </a:r>
          </a:p>
          <a:p>
            <a:pPr eaLnBrk="1" hangingPunct="1">
              <a:buFont typeface="Wingdings" panose="05000000000000000000" pitchFamily="2" charset="2"/>
              <a:buNone/>
            </a:pPr>
            <a:r>
              <a:rPr lang="en-US" altLang="zh-CN" sz="1400" i="0">
                <a:latin typeface="Courier New" panose="02070309020205020404" pitchFamily="49" charset="0"/>
              </a:rPr>
              <a:t>        pageContext.setAttribute("color","#FFFFCC");</a:t>
            </a:r>
          </a:p>
          <a:p>
            <a:pPr eaLnBrk="1" hangingPunct="1">
              <a:buFont typeface="Wingdings" panose="05000000000000000000" pitchFamily="2" charset="2"/>
              <a:buNone/>
            </a:pPr>
            <a:r>
              <a:rPr lang="en-US" altLang="zh-CN" sz="1400" i="0">
                <a:latin typeface="Courier New" panose="02070309020205020404" pitchFamily="49" charset="0"/>
              </a:rPr>
              <a:t>    %&gt;</a:t>
            </a:r>
          </a:p>
          <a:p>
            <a:pPr eaLnBrk="1" hangingPunct="1">
              <a:buFont typeface="Wingdings" panose="05000000000000000000" pitchFamily="2" charset="2"/>
              <a:buNone/>
            </a:pPr>
            <a:r>
              <a:rPr lang="en-US" altLang="zh-CN" sz="1400" i="0">
                <a:latin typeface="Courier New" panose="02070309020205020404" pitchFamily="49" charset="0"/>
              </a:rPr>
              <a:t>    &lt;body bgcolor='${pageScope.color}'&gt;</a:t>
            </a:r>
          </a:p>
          <a:p>
            <a:pPr eaLnBrk="1" hangingPunct="1">
              <a:buFont typeface="Wingdings" panose="05000000000000000000" pitchFamily="2" charset="2"/>
              <a:buNone/>
            </a:pPr>
            <a:r>
              <a:rPr lang="en-US" altLang="zh-CN" sz="1400" i="0">
                <a:latin typeface="Courier New" panose="02070309020205020404" pitchFamily="49" charset="0"/>
              </a:rPr>
              <a:t>        &lt;h1&gt;</a:t>
            </a:r>
          </a:p>
          <a:p>
            <a:pPr eaLnBrk="1" hangingPunct="1">
              <a:buFont typeface="Wingdings" panose="05000000000000000000" pitchFamily="2" charset="2"/>
              <a:buNone/>
            </a:pPr>
            <a:r>
              <a:rPr lang="en-US" altLang="zh-CN" sz="1400" i="0">
                <a:latin typeface="Courier New" panose="02070309020205020404" pitchFamily="49" charset="0"/>
              </a:rPr>
              <a:t>            Background color changed</a:t>
            </a:r>
          </a:p>
          <a:p>
            <a:pPr eaLnBrk="1" hangingPunct="1">
              <a:buFont typeface="Wingdings" panose="05000000000000000000" pitchFamily="2" charset="2"/>
              <a:buNone/>
            </a:pPr>
            <a:r>
              <a:rPr lang="en-US" altLang="zh-CN" sz="1400" i="0">
                <a:latin typeface="Courier New" panose="02070309020205020404" pitchFamily="49" charset="0"/>
              </a:rPr>
              <a:t>        &lt;/h1&gt;</a:t>
            </a:r>
          </a:p>
          <a:p>
            <a:pPr eaLnBrk="1" hangingPunct="1">
              <a:buFont typeface="Wingdings" panose="05000000000000000000" pitchFamily="2" charset="2"/>
              <a:buNone/>
            </a:pPr>
            <a:r>
              <a:rPr lang="en-US" altLang="zh-CN" sz="1400" i="0">
                <a:latin typeface="Courier New" panose="02070309020205020404" pitchFamily="49" charset="0"/>
              </a:rPr>
              <a:t>    &lt;/body&gt;</a:t>
            </a:r>
          </a:p>
          <a:p>
            <a:pPr eaLnBrk="1" hangingPunct="1">
              <a:buFont typeface="Wingdings" panose="05000000000000000000" pitchFamily="2" charset="2"/>
              <a:buNone/>
            </a:pPr>
            <a:r>
              <a:rPr lang="en-US" altLang="zh-CN" sz="1400" i="0">
                <a:latin typeface="Courier New" panose="02070309020205020404" pitchFamily="49" charset="0"/>
              </a:rPr>
              <a:t>&lt;/html&gt;</a:t>
            </a:r>
          </a:p>
        </p:txBody>
      </p:sp>
      <p:sp>
        <p:nvSpPr>
          <p:cNvPr id="120839" name="Rectangle 7"/>
          <p:cNvSpPr>
            <a:spLocks noChangeArrowheads="1"/>
          </p:cNvSpPr>
          <p:nvPr/>
        </p:nvSpPr>
        <p:spPr bwMode="auto">
          <a:xfrm>
            <a:off x="1619250" y="3716338"/>
            <a:ext cx="3132138" cy="288925"/>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120840" name="Line 8"/>
          <p:cNvSpPr>
            <a:spLocks noChangeShapeType="1"/>
          </p:cNvSpPr>
          <p:nvPr/>
        </p:nvSpPr>
        <p:spPr bwMode="auto">
          <a:xfrm flipH="1" flipV="1">
            <a:off x="4787900" y="3933825"/>
            <a:ext cx="97155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20842" name="Oval 10"/>
          <p:cNvSpPr>
            <a:spLocks noChangeArrowheads="1"/>
          </p:cNvSpPr>
          <p:nvPr/>
        </p:nvSpPr>
        <p:spPr bwMode="auto">
          <a:xfrm>
            <a:off x="5757863" y="3789363"/>
            <a:ext cx="2484437" cy="1008062"/>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t>EL passed as a </a:t>
            </a:r>
          </a:p>
          <a:p>
            <a:pPr algn="ctr" eaLnBrk="1" hangingPunct="1">
              <a:spcBef>
                <a:spcPct val="0"/>
              </a:spcBef>
              <a:buClrTx/>
              <a:buFontTx/>
              <a:buNone/>
            </a:pPr>
            <a:r>
              <a:rPr lang="en-US" altLang="en-US" sz="1600" i="0"/>
              <a:t>value of bgcolor attribute</a:t>
            </a:r>
          </a:p>
        </p:txBody>
      </p:sp>
    </p:spTree>
    <p:extLst>
      <p:ext uri="{BB962C8B-B14F-4D97-AF65-F5344CB8AC3E}">
        <p14:creationId xmlns:p14="http://schemas.microsoft.com/office/powerpoint/2010/main" val="1138355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fade">
                                      <p:cBhvr>
                                        <p:cTn id="7" dur="2000"/>
                                        <p:tgtEl>
                                          <p:spTgt spid="120837"/>
                                        </p:tgtEl>
                                      </p:cBhvr>
                                    </p:animEffect>
                                  </p:childTnLst>
                                </p:cTn>
                              </p:par>
                            </p:childTnLst>
                          </p:cTn>
                        </p:par>
                        <p:par>
                          <p:cTn id="8" fill="hold" nodeType="afterGroup">
                            <p:stCondLst>
                              <p:cond delay="2000"/>
                            </p:stCondLst>
                            <p:childTnLst>
                              <p:par>
                                <p:cTn id="9" presetID="3" presetClass="entr" presetSubtype="5" fill="hold" grpId="0" nodeType="afterEffect">
                                  <p:stCondLst>
                                    <p:cond delay="0"/>
                                  </p:stCondLst>
                                  <p:childTnLst>
                                    <p:set>
                                      <p:cBhvr>
                                        <p:cTn id="10" dur="1" fill="hold">
                                          <p:stCondLst>
                                            <p:cond delay="0"/>
                                          </p:stCondLst>
                                        </p:cTn>
                                        <p:tgtEl>
                                          <p:spTgt spid="120839"/>
                                        </p:tgtEl>
                                        <p:attrNameLst>
                                          <p:attrName>style.visibility</p:attrName>
                                        </p:attrNameLst>
                                      </p:cBhvr>
                                      <p:to>
                                        <p:strVal val="visible"/>
                                      </p:to>
                                    </p:set>
                                    <p:animEffect transition="in" filter="blinds(vertical)">
                                      <p:cBhvr>
                                        <p:cTn id="11" dur="500"/>
                                        <p:tgtEl>
                                          <p:spTgt spid="1208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grpId="0" nodeType="clickEffect">
                                  <p:stCondLst>
                                    <p:cond delay="0"/>
                                  </p:stCondLst>
                                  <p:childTnLst>
                                    <p:set>
                                      <p:cBhvr>
                                        <p:cTn id="15" dur="1" fill="hold">
                                          <p:stCondLst>
                                            <p:cond delay="0"/>
                                          </p:stCondLst>
                                        </p:cTn>
                                        <p:tgtEl>
                                          <p:spTgt spid="120842"/>
                                        </p:tgtEl>
                                        <p:attrNameLst>
                                          <p:attrName>style.visibility</p:attrName>
                                        </p:attrNameLst>
                                      </p:cBhvr>
                                      <p:to>
                                        <p:strVal val="visible"/>
                                      </p:to>
                                    </p:set>
                                    <p:animEffect transition="in" filter="diamond(in)">
                                      <p:cBhvr>
                                        <p:cTn id="16" dur="1000"/>
                                        <p:tgtEl>
                                          <p:spTgt spid="120842"/>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20840"/>
                                        </p:tgtEl>
                                        <p:attrNameLst>
                                          <p:attrName>style.visibility</p:attrName>
                                        </p:attrNameLst>
                                      </p:cBhvr>
                                      <p:to>
                                        <p:strVal val="visible"/>
                                      </p:to>
                                    </p:set>
                                    <p:animEffect transition="in" filter="wipe(up)">
                                      <p:cBhvr>
                                        <p:cTn id="20" dur="500"/>
                                        <p:tgtEl>
                                          <p:spTgt spid="120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nimBg="1"/>
      <p:bldP spid="120839" grpId="0" animBg="1"/>
      <p:bldP spid="120840" grpId="0" animBg="1"/>
      <p:bldP spid="12084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600">
                <a:cs typeface="Times New Roman" panose="02020603050405020304" pitchFamily="18" charset="0"/>
              </a:rPr>
              <a:t>Disabling the EL 2-1</a:t>
            </a:r>
            <a:endParaRPr lang="en-US" altLang="en-US" sz="3600"/>
          </a:p>
        </p:txBody>
      </p:sp>
      <p:sp>
        <p:nvSpPr>
          <p:cNvPr id="48167" name="Rectangle 39"/>
          <p:cNvSpPr>
            <a:spLocks noChangeArrowheads="1"/>
          </p:cNvSpPr>
          <p:nvPr/>
        </p:nvSpPr>
        <p:spPr bwMode="auto">
          <a:xfrm>
            <a:off x="684213" y="1412875"/>
            <a:ext cx="82296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i="0">
                <a:cs typeface="Courier New" panose="02070309020205020404" pitchFamily="49" charset="0"/>
              </a:rPr>
              <a:t>Disable evaluation to ignore the execution of EL expression in JSP</a:t>
            </a:r>
          </a:p>
          <a:p>
            <a:pPr eaLnBrk="1" hangingPunct="1"/>
            <a:r>
              <a:rPr lang="en-US" altLang="zh-CN" i="0">
                <a:cs typeface="Courier New" panose="02070309020205020404" pitchFamily="49" charset="0"/>
              </a:rPr>
              <a:t>Syntax to disable EL evaluation</a:t>
            </a:r>
          </a:p>
          <a:p>
            <a:pPr lvl="1" eaLnBrk="1" hangingPunct="1">
              <a:buFont typeface="Wingdings" panose="05000000000000000000" pitchFamily="2" charset="2"/>
              <a:buNone/>
            </a:pPr>
            <a:r>
              <a:rPr lang="en-US" altLang="zh-CN" i="0">
                <a:solidFill>
                  <a:srgbClr val="000000"/>
                </a:solidFill>
                <a:cs typeface="Courier New" panose="02070309020205020404" pitchFamily="49" charset="0"/>
              </a:rPr>
              <a:t>    &lt;%@ page isELIgnored ="true|false" %&gt;</a:t>
            </a:r>
            <a:endParaRPr lang="en-US" altLang="zh-CN" i="0">
              <a:cs typeface="Courier New" panose="02070309020205020404" pitchFamily="49" charset="0"/>
            </a:endParaRPr>
          </a:p>
        </p:txBody>
      </p:sp>
      <p:sp>
        <p:nvSpPr>
          <p:cNvPr id="48168" name="Rectangle 40"/>
          <p:cNvSpPr>
            <a:spLocks noChangeArrowheads="1"/>
          </p:cNvSpPr>
          <p:nvPr/>
        </p:nvSpPr>
        <p:spPr bwMode="auto">
          <a:xfrm>
            <a:off x="1228725" y="3516313"/>
            <a:ext cx="4800600" cy="26543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400" i="0">
                <a:latin typeface="Courier New" panose="02070309020205020404" pitchFamily="49" charset="0"/>
              </a:rPr>
              <a:t>&lt;html&gt;</a:t>
            </a:r>
          </a:p>
          <a:p>
            <a:pPr eaLnBrk="1" hangingPunct="1">
              <a:spcBef>
                <a:spcPct val="0"/>
              </a:spcBef>
              <a:buClrTx/>
              <a:buFontTx/>
              <a:buNone/>
            </a:pPr>
            <a:r>
              <a:rPr lang="en-US" altLang="zh-CN" sz="1400" i="0">
                <a:latin typeface="Courier New" panose="02070309020205020404" pitchFamily="49" charset="0"/>
              </a:rPr>
              <a:t>    &lt;%@ page isELIgnored = "false" %&gt;</a:t>
            </a:r>
          </a:p>
          <a:p>
            <a:pPr eaLnBrk="1" hangingPunct="1">
              <a:spcBef>
                <a:spcPct val="0"/>
              </a:spcBef>
              <a:buClrTx/>
              <a:buFontTx/>
              <a:buNone/>
            </a:pPr>
            <a:r>
              <a:rPr lang="en-US" altLang="zh-CN" sz="1400" i="0">
                <a:latin typeface="Courier New" panose="02070309020205020404" pitchFamily="49" charset="0"/>
              </a:rPr>
              <a:t>    &lt;head&gt;</a:t>
            </a:r>
          </a:p>
          <a:p>
            <a:pPr eaLnBrk="1" hangingPunct="1">
              <a:spcBef>
                <a:spcPct val="0"/>
              </a:spcBef>
              <a:buClrTx/>
              <a:buFontTx/>
              <a:buNone/>
            </a:pPr>
            <a:r>
              <a:rPr lang="en-US" altLang="zh-CN" sz="1400" i="0">
                <a:latin typeface="Courier New" panose="02070309020205020404" pitchFamily="49" charset="0"/>
              </a:rPr>
              <a:t>        &lt;title&gt;Using the JSP Expression </a:t>
            </a:r>
          </a:p>
          <a:p>
            <a:pPr eaLnBrk="1" hangingPunct="1">
              <a:spcBef>
                <a:spcPct val="0"/>
              </a:spcBef>
              <a:buClrTx/>
              <a:buFontTx/>
              <a:buNone/>
            </a:pPr>
            <a:r>
              <a:rPr lang="en-US" altLang="zh-CN" sz="1400" i="0">
                <a:latin typeface="Courier New" panose="02070309020205020404" pitchFamily="49" charset="0"/>
              </a:rPr>
              <a:t>        Language&lt;/title&gt;</a:t>
            </a:r>
          </a:p>
          <a:p>
            <a:pPr eaLnBrk="1" hangingPunct="1">
              <a:spcBef>
                <a:spcPct val="0"/>
              </a:spcBef>
              <a:buClrTx/>
              <a:buFontTx/>
              <a:buNone/>
            </a:pPr>
            <a:r>
              <a:rPr lang="en-US" altLang="zh-CN" sz="1400" i="0">
                <a:latin typeface="Courier New" panose="02070309020205020404" pitchFamily="49" charset="0"/>
              </a:rPr>
              <a:t>    &lt;/head&gt;</a:t>
            </a:r>
          </a:p>
          <a:p>
            <a:pPr eaLnBrk="1" hangingPunct="1">
              <a:spcBef>
                <a:spcPct val="0"/>
              </a:spcBef>
              <a:buClrTx/>
              <a:buFontTx/>
              <a:buNone/>
            </a:pPr>
            <a:r>
              <a:rPr lang="en-US" altLang="zh-CN" sz="1400" i="0">
                <a:latin typeface="Courier New" panose="02070309020205020404" pitchFamily="49" charset="0"/>
              </a:rPr>
              <a:t>    &lt;body&gt;</a:t>
            </a:r>
          </a:p>
          <a:p>
            <a:pPr eaLnBrk="1" hangingPunct="1">
              <a:spcBef>
                <a:spcPct val="0"/>
              </a:spcBef>
              <a:buClrTx/>
              <a:buFontTx/>
              <a:buNone/>
            </a:pPr>
            <a:r>
              <a:rPr lang="en-US" altLang="zh-CN" sz="1400" i="0">
                <a:latin typeface="Courier New" panose="02070309020205020404" pitchFamily="49" charset="0"/>
              </a:rPr>
              <a:t>        &lt;h1&gt;The Expression Language&lt;/h1&gt;</a:t>
            </a:r>
          </a:p>
          <a:p>
            <a:pPr eaLnBrk="1" hangingPunct="1">
              <a:spcBef>
                <a:spcPct val="0"/>
              </a:spcBef>
              <a:buClrTx/>
              <a:buFontTx/>
              <a:buNone/>
            </a:pPr>
            <a:r>
              <a:rPr lang="en-US" altLang="zh-CN" sz="1400" i="0">
                <a:latin typeface="Courier New" panose="02070309020205020404" pitchFamily="49" charset="0"/>
              </a:rPr>
              <a:t>        &lt;b&gt;The User Agent  is&lt;/b&gt;</a:t>
            </a:r>
          </a:p>
          <a:p>
            <a:pPr eaLnBrk="1" hangingPunct="1">
              <a:spcBef>
                <a:spcPct val="0"/>
              </a:spcBef>
              <a:buClrTx/>
              <a:buFontTx/>
              <a:buNone/>
            </a:pPr>
            <a:r>
              <a:rPr lang="en-US" altLang="zh-CN" sz="1400" i="0">
                <a:latin typeface="Courier New" panose="02070309020205020404" pitchFamily="49" charset="0"/>
              </a:rPr>
              <a:t>        ${header["User-Agent"]}.</a:t>
            </a:r>
          </a:p>
          <a:p>
            <a:pPr eaLnBrk="1" hangingPunct="1">
              <a:spcBef>
                <a:spcPct val="0"/>
              </a:spcBef>
              <a:buClrTx/>
              <a:buFontTx/>
              <a:buNone/>
            </a:pPr>
            <a:r>
              <a:rPr lang="en-US" altLang="zh-CN" sz="1400" i="0">
                <a:latin typeface="Courier New" panose="02070309020205020404" pitchFamily="49" charset="0"/>
              </a:rPr>
              <a:t>    &lt;/body&gt;</a:t>
            </a:r>
          </a:p>
          <a:p>
            <a:pPr eaLnBrk="1" hangingPunct="1">
              <a:spcBef>
                <a:spcPct val="0"/>
              </a:spcBef>
              <a:buClrTx/>
              <a:buFontTx/>
              <a:buNone/>
            </a:pPr>
            <a:r>
              <a:rPr lang="en-US" altLang="zh-CN" sz="1400" i="0">
                <a:latin typeface="Courier New" panose="02070309020205020404" pitchFamily="49" charset="0"/>
              </a:rPr>
              <a:t>&lt;/html&gt; </a:t>
            </a:r>
            <a:endParaRPr lang="en-GB" altLang="zh-CN" sz="1400" i="0">
              <a:latin typeface="Courier New" panose="02070309020205020404" pitchFamily="49" charset="0"/>
            </a:endParaRPr>
          </a:p>
        </p:txBody>
      </p:sp>
      <p:sp>
        <p:nvSpPr>
          <p:cNvPr id="48170" name="Oval 42"/>
          <p:cNvSpPr>
            <a:spLocks noChangeArrowheads="1"/>
          </p:cNvSpPr>
          <p:nvPr/>
        </p:nvSpPr>
        <p:spPr bwMode="auto">
          <a:xfrm>
            <a:off x="2657475" y="3644900"/>
            <a:ext cx="1338263" cy="4318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48174" name="Line 46"/>
          <p:cNvSpPr>
            <a:spLocks noChangeShapeType="1"/>
          </p:cNvSpPr>
          <p:nvPr/>
        </p:nvSpPr>
        <p:spPr bwMode="auto">
          <a:xfrm flipV="1">
            <a:off x="3995738" y="3860800"/>
            <a:ext cx="25923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8176" name="Rectangle 48"/>
          <p:cNvSpPr>
            <a:spLocks noChangeArrowheads="1"/>
          </p:cNvSpPr>
          <p:nvPr/>
        </p:nvSpPr>
        <p:spPr bwMode="auto">
          <a:xfrm>
            <a:off x="6588125" y="3500438"/>
            <a:ext cx="1368425" cy="576262"/>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en-US" sz="1800" b="1" i="0"/>
          </a:p>
        </p:txBody>
      </p:sp>
      <p:sp>
        <p:nvSpPr>
          <p:cNvPr id="48177" name="Line 49"/>
          <p:cNvSpPr>
            <a:spLocks noChangeShapeType="1"/>
          </p:cNvSpPr>
          <p:nvPr/>
        </p:nvSpPr>
        <p:spPr bwMode="auto">
          <a:xfrm flipH="1">
            <a:off x="4746625" y="3933825"/>
            <a:ext cx="1770063" cy="14763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8180" name="Text Box 52"/>
          <p:cNvSpPr txBox="1">
            <a:spLocks noChangeArrowheads="1"/>
          </p:cNvSpPr>
          <p:nvPr/>
        </p:nvSpPr>
        <p:spPr bwMode="auto">
          <a:xfrm>
            <a:off x="6834188" y="3683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false</a:t>
            </a:r>
          </a:p>
        </p:txBody>
      </p:sp>
      <p:sp>
        <p:nvSpPr>
          <p:cNvPr id="48182" name="Text Box 54"/>
          <p:cNvSpPr txBox="1">
            <a:spLocks noChangeArrowheads="1"/>
          </p:cNvSpPr>
          <p:nvPr/>
        </p:nvSpPr>
        <p:spPr bwMode="auto">
          <a:xfrm>
            <a:off x="5435600" y="4835525"/>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EL is evaluated</a:t>
            </a:r>
          </a:p>
        </p:txBody>
      </p:sp>
      <p:sp>
        <p:nvSpPr>
          <p:cNvPr id="48190" name="Rectangle 62"/>
          <p:cNvSpPr>
            <a:spLocks noChangeArrowheads="1"/>
          </p:cNvSpPr>
          <p:nvPr/>
        </p:nvSpPr>
        <p:spPr bwMode="auto">
          <a:xfrm>
            <a:off x="2082800" y="5445125"/>
            <a:ext cx="2663825" cy="325438"/>
          </a:xfrm>
          <a:prstGeom prst="rect">
            <a:avLst/>
          </a:prstGeom>
          <a:noFill/>
          <a:ln w="254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48200" name="Rectangle 72"/>
          <p:cNvSpPr>
            <a:spLocks noChangeArrowheads="1"/>
          </p:cNvSpPr>
          <p:nvPr/>
        </p:nvSpPr>
        <p:spPr bwMode="auto">
          <a:xfrm>
            <a:off x="1258888" y="3511550"/>
            <a:ext cx="4800600" cy="26543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400" i="0">
                <a:latin typeface="Courier New" panose="02070309020205020404" pitchFamily="49" charset="0"/>
              </a:rPr>
              <a:t>&lt;html&gt;</a:t>
            </a:r>
          </a:p>
          <a:p>
            <a:pPr eaLnBrk="1" hangingPunct="1">
              <a:spcBef>
                <a:spcPct val="0"/>
              </a:spcBef>
              <a:buClrTx/>
              <a:buFontTx/>
              <a:buNone/>
            </a:pPr>
            <a:r>
              <a:rPr lang="en-US" altLang="zh-CN" sz="1400" i="0">
                <a:latin typeface="Courier New" panose="02070309020205020404" pitchFamily="49" charset="0"/>
              </a:rPr>
              <a:t>    &lt;%@ page isELIgnored = "true" %&gt;</a:t>
            </a:r>
          </a:p>
          <a:p>
            <a:pPr eaLnBrk="1" hangingPunct="1">
              <a:spcBef>
                <a:spcPct val="0"/>
              </a:spcBef>
              <a:buClrTx/>
              <a:buFontTx/>
              <a:buNone/>
            </a:pPr>
            <a:r>
              <a:rPr lang="en-US" altLang="zh-CN" sz="1400" i="0">
                <a:latin typeface="Courier New" panose="02070309020205020404" pitchFamily="49" charset="0"/>
              </a:rPr>
              <a:t>    &lt;head&gt;</a:t>
            </a:r>
          </a:p>
          <a:p>
            <a:pPr eaLnBrk="1" hangingPunct="1">
              <a:spcBef>
                <a:spcPct val="0"/>
              </a:spcBef>
              <a:buClrTx/>
              <a:buFontTx/>
              <a:buNone/>
            </a:pPr>
            <a:r>
              <a:rPr lang="en-US" altLang="zh-CN" sz="1400" i="0">
                <a:latin typeface="Courier New" panose="02070309020205020404" pitchFamily="49" charset="0"/>
              </a:rPr>
              <a:t>        &lt;title&gt;Using the JSP Expression </a:t>
            </a:r>
          </a:p>
          <a:p>
            <a:pPr eaLnBrk="1" hangingPunct="1">
              <a:spcBef>
                <a:spcPct val="0"/>
              </a:spcBef>
              <a:buClrTx/>
              <a:buFontTx/>
              <a:buNone/>
            </a:pPr>
            <a:r>
              <a:rPr lang="en-US" altLang="zh-CN" sz="1400" i="0">
                <a:latin typeface="Courier New" panose="02070309020205020404" pitchFamily="49" charset="0"/>
              </a:rPr>
              <a:t>        Language&lt;/title&gt;</a:t>
            </a:r>
          </a:p>
          <a:p>
            <a:pPr eaLnBrk="1" hangingPunct="1">
              <a:spcBef>
                <a:spcPct val="0"/>
              </a:spcBef>
              <a:buClrTx/>
              <a:buFontTx/>
              <a:buNone/>
            </a:pPr>
            <a:r>
              <a:rPr lang="en-US" altLang="zh-CN" sz="1400" i="0">
                <a:latin typeface="Courier New" panose="02070309020205020404" pitchFamily="49" charset="0"/>
              </a:rPr>
              <a:t>    &lt;/head&gt;</a:t>
            </a:r>
          </a:p>
          <a:p>
            <a:pPr eaLnBrk="1" hangingPunct="1">
              <a:spcBef>
                <a:spcPct val="0"/>
              </a:spcBef>
              <a:buClrTx/>
              <a:buFontTx/>
              <a:buNone/>
            </a:pPr>
            <a:r>
              <a:rPr lang="en-US" altLang="zh-CN" sz="1400" i="0">
                <a:latin typeface="Courier New" panose="02070309020205020404" pitchFamily="49" charset="0"/>
              </a:rPr>
              <a:t>    &lt;body&gt;</a:t>
            </a:r>
          </a:p>
          <a:p>
            <a:pPr eaLnBrk="1" hangingPunct="1">
              <a:spcBef>
                <a:spcPct val="0"/>
              </a:spcBef>
              <a:buClrTx/>
              <a:buFontTx/>
              <a:buNone/>
            </a:pPr>
            <a:r>
              <a:rPr lang="en-US" altLang="zh-CN" sz="1400" i="0">
                <a:latin typeface="Courier New" panose="02070309020205020404" pitchFamily="49" charset="0"/>
              </a:rPr>
              <a:t>    &lt;h1&gt;The Expression Language&lt;/h1&gt;</a:t>
            </a:r>
          </a:p>
          <a:p>
            <a:pPr eaLnBrk="1" hangingPunct="1">
              <a:spcBef>
                <a:spcPct val="0"/>
              </a:spcBef>
              <a:buClrTx/>
              <a:buFontTx/>
              <a:buNone/>
            </a:pPr>
            <a:r>
              <a:rPr lang="en-US" altLang="zh-CN" sz="1400" i="0">
                <a:latin typeface="Courier New" panose="02070309020205020404" pitchFamily="49" charset="0"/>
              </a:rPr>
              <a:t>    &lt;b&gt;The User Agent  is &lt;/b&gt;</a:t>
            </a:r>
          </a:p>
          <a:p>
            <a:pPr eaLnBrk="1" hangingPunct="1">
              <a:spcBef>
                <a:spcPct val="0"/>
              </a:spcBef>
              <a:buClrTx/>
              <a:buFontTx/>
              <a:buNone/>
            </a:pPr>
            <a:r>
              <a:rPr lang="en-US" altLang="zh-CN" sz="1400" i="0">
                <a:latin typeface="Courier New" panose="02070309020205020404" pitchFamily="49" charset="0"/>
              </a:rPr>
              <a:t>        ${header["User-Agent"]}</a:t>
            </a:r>
          </a:p>
          <a:p>
            <a:pPr eaLnBrk="1" hangingPunct="1">
              <a:spcBef>
                <a:spcPct val="0"/>
              </a:spcBef>
              <a:buClrTx/>
              <a:buFontTx/>
              <a:buNone/>
            </a:pPr>
            <a:r>
              <a:rPr lang="en-US" altLang="zh-CN" sz="1400" i="0">
                <a:latin typeface="Courier New" panose="02070309020205020404" pitchFamily="49" charset="0"/>
              </a:rPr>
              <a:t>    &lt;/body&gt;</a:t>
            </a:r>
          </a:p>
          <a:p>
            <a:pPr eaLnBrk="1" hangingPunct="1">
              <a:spcBef>
                <a:spcPct val="0"/>
              </a:spcBef>
              <a:buClrTx/>
              <a:buFontTx/>
              <a:buNone/>
            </a:pPr>
            <a:r>
              <a:rPr lang="en-US" altLang="zh-CN" sz="1400" i="0">
                <a:latin typeface="Courier New" panose="02070309020205020404" pitchFamily="49" charset="0"/>
              </a:rPr>
              <a:t>&lt;/html&gt; </a:t>
            </a:r>
            <a:endParaRPr lang="en-GB" altLang="zh-CN" sz="1400" i="0">
              <a:latin typeface="Courier New" panose="02070309020205020404" pitchFamily="49" charset="0"/>
            </a:endParaRPr>
          </a:p>
        </p:txBody>
      </p:sp>
      <p:sp>
        <p:nvSpPr>
          <p:cNvPr id="48201" name="Oval 73"/>
          <p:cNvSpPr>
            <a:spLocks noChangeArrowheads="1"/>
          </p:cNvSpPr>
          <p:nvPr/>
        </p:nvSpPr>
        <p:spPr bwMode="auto">
          <a:xfrm>
            <a:off x="2555875" y="3644900"/>
            <a:ext cx="1368425"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48202" name="Line 74"/>
          <p:cNvSpPr>
            <a:spLocks noChangeShapeType="1"/>
          </p:cNvSpPr>
          <p:nvPr/>
        </p:nvSpPr>
        <p:spPr bwMode="auto">
          <a:xfrm>
            <a:off x="3924300" y="3860800"/>
            <a:ext cx="25923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8203" name="Rectangle 75"/>
          <p:cNvSpPr>
            <a:spLocks noChangeArrowheads="1"/>
          </p:cNvSpPr>
          <p:nvPr/>
        </p:nvSpPr>
        <p:spPr bwMode="auto">
          <a:xfrm>
            <a:off x="6516688" y="3500438"/>
            <a:ext cx="1368425" cy="576262"/>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en-US" altLang="en-US" sz="1800" b="1" i="0"/>
          </a:p>
        </p:txBody>
      </p:sp>
      <p:sp>
        <p:nvSpPr>
          <p:cNvPr id="48204" name="Line 76"/>
          <p:cNvSpPr>
            <a:spLocks noChangeShapeType="1"/>
          </p:cNvSpPr>
          <p:nvPr/>
        </p:nvSpPr>
        <p:spPr bwMode="auto">
          <a:xfrm flipH="1">
            <a:off x="4716463" y="3933825"/>
            <a:ext cx="1800225" cy="15128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8205" name="Text Box 77"/>
          <p:cNvSpPr txBox="1">
            <a:spLocks noChangeArrowheads="1"/>
          </p:cNvSpPr>
          <p:nvPr/>
        </p:nvSpPr>
        <p:spPr bwMode="auto">
          <a:xfrm>
            <a:off x="6894513" y="36449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true</a:t>
            </a:r>
          </a:p>
        </p:txBody>
      </p:sp>
      <p:sp>
        <p:nvSpPr>
          <p:cNvPr id="48206" name="Text Box 78"/>
          <p:cNvSpPr txBox="1">
            <a:spLocks noChangeArrowheads="1"/>
          </p:cNvSpPr>
          <p:nvPr/>
        </p:nvSpPr>
        <p:spPr bwMode="auto">
          <a:xfrm>
            <a:off x="5724525" y="4724400"/>
            <a:ext cx="205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en-US" sz="1800" b="1" i="0"/>
              <a:t>EL is not evaluated</a:t>
            </a:r>
          </a:p>
        </p:txBody>
      </p:sp>
      <p:sp>
        <p:nvSpPr>
          <p:cNvPr id="48207" name="Rectangle 79"/>
          <p:cNvSpPr>
            <a:spLocks noChangeArrowheads="1"/>
          </p:cNvSpPr>
          <p:nvPr/>
        </p:nvSpPr>
        <p:spPr bwMode="auto">
          <a:xfrm>
            <a:off x="2124075" y="5445125"/>
            <a:ext cx="2663825" cy="288925"/>
          </a:xfrm>
          <a:prstGeom prst="rect">
            <a:avLst/>
          </a:prstGeom>
          <a:noFill/>
          <a:ln w="254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Tree>
    <p:extLst>
      <p:ext uri="{BB962C8B-B14F-4D97-AF65-F5344CB8AC3E}">
        <p14:creationId xmlns:p14="http://schemas.microsoft.com/office/powerpoint/2010/main" val="155733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167">
                                            <p:txEl>
                                              <p:pRg st="1" end="1"/>
                                            </p:txEl>
                                          </p:spTgt>
                                        </p:tgtEl>
                                        <p:attrNameLst>
                                          <p:attrName>style.visibility</p:attrName>
                                        </p:attrNameLst>
                                      </p:cBhvr>
                                      <p:to>
                                        <p:strVal val="visible"/>
                                      </p:to>
                                    </p:set>
                                    <p:anim calcmode="lin" valueType="num">
                                      <p:cBhvr additive="base">
                                        <p:cTn id="7" dur="500" fill="hold"/>
                                        <p:tgtEl>
                                          <p:spTgt spid="481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6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167">
                                            <p:txEl>
                                              <p:pRg st="2" end="2"/>
                                            </p:txEl>
                                          </p:spTgt>
                                        </p:tgtEl>
                                        <p:attrNameLst>
                                          <p:attrName>style.visibility</p:attrName>
                                        </p:attrNameLst>
                                      </p:cBhvr>
                                      <p:to>
                                        <p:strVal val="visible"/>
                                      </p:to>
                                    </p:set>
                                    <p:anim calcmode="lin" valueType="num">
                                      <p:cBhvr additive="base">
                                        <p:cTn id="11" dur="500" fill="hold"/>
                                        <p:tgtEl>
                                          <p:spTgt spid="4816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1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68"/>
                                        </p:tgtEl>
                                        <p:attrNameLst>
                                          <p:attrName>style.visibility</p:attrName>
                                        </p:attrNameLst>
                                      </p:cBhvr>
                                      <p:to>
                                        <p:strVal val="visible"/>
                                      </p:to>
                                    </p:set>
                                    <p:animEffect transition="in" filter="wipe(left)">
                                      <p:cBhvr>
                                        <p:cTn id="17" dur="500"/>
                                        <p:tgtEl>
                                          <p:spTgt spid="48168"/>
                                        </p:tgtEl>
                                      </p:cBhvr>
                                    </p:animEffect>
                                  </p:childTnLst>
                                </p:cTn>
                              </p:par>
                            </p:childTnLst>
                          </p:cTn>
                        </p:par>
                        <p:par>
                          <p:cTn id="18" fill="hold" nodeType="afterGroup">
                            <p:stCondLst>
                              <p:cond delay="500"/>
                            </p:stCondLst>
                            <p:childTnLst>
                              <p:par>
                                <p:cTn id="19" presetID="8" presetClass="entr" presetSubtype="16" fill="hold" grpId="0" nodeType="afterEffect">
                                  <p:stCondLst>
                                    <p:cond delay="0"/>
                                  </p:stCondLst>
                                  <p:childTnLst>
                                    <p:set>
                                      <p:cBhvr>
                                        <p:cTn id="20" dur="1" fill="hold">
                                          <p:stCondLst>
                                            <p:cond delay="0"/>
                                          </p:stCondLst>
                                        </p:cTn>
                                        <p:tgtEl>
                                          <p:spTgt spid="48170"/>
                                        </p:tgtEl>
                                        <p:attrNameLst>
                                          <p:attrName>style.visibility</p:attrName>
                                        </p:attrNameLst>
                                      </p:cBhvr>
                                      <p:to>
                                        <p:strVal val="visible"/>
                                      </p:to>
                                    </p:set>
                                    <p:animEffect transition="in" filter="diamond(in)">
                                      <p:cBhvr>
                                        <p:cTn id="21" dur="2000"/>
                                        <p:tgtEl>
                                          <p:spTgt spid="481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174"/>
                                        </p:tgtEl>
                                        <p:attrNameLst>
                                          <p:attrName>style.visibility</p:attrName>
                                        </p:attrNameLst>
                                      </p:cBhvr>
                                      <p:to>
                                        <p:strVal val="visible"/>
                                      </p:to>
                                    </p:set>
                                    <p:animEffect transition="in" filter="wipe(left)">
                                      <p:cBhvr>
                                        <p:cTn id="26" dur="500"/>
                                        <p:tgtEl>
                                          <p:spTgt spid="48174"/>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48176"/>
                                        </p:tgtEl>
                                        <p:attrNameLst>
                                          <p:attrName>style.visibility</p:attrName>
                                        </p:attrNameLst>
                                      </p:cBhvr>
                                      <p:to>
                                        <p:strVal val="visible"/>
                                      </p:to>
                                    </p:set>
                                    <p:animEffect transition="in" filter="blinds(horizontal)">
                                      <p:cBhvr>
                                        <p:cTn id="30" dur="500"/>
                                        <p:tgtEl>
                                          <p:spTgt spid="48176"/>
                                        </p:tgtEl>
                                      </p:cBhvr>
                                    </p:animEffect>
                                  </p:childTnLst>
                                </p:cTn>
                              </p:par>
                              <p:par>
                                <p:cTn id="31" presetID="3" presetClass="entr" presetSubtype="10" fill="hold" nodeType="withEffect">
                                  <p:stCondLst>
                                    <p:cond delay="0"/>
                                  </p:stCondLst>
                                  <p:childTnLst>
                                    <p:set>
                                      <p:cBhvr>
                                        <p:cTn id="32" dur="1" fill="hold">
                                          <p:stCondLst>
                                            <p:cond delay="0"/>
                                          </p:stCondLst>
                                        </p:cTn>
                                        <p:tgtEl>
                                          <p:spTgt spid="48180"/>
                                        </p:tgtEl>
                                        <p:attrNameLst>
                                          <p:attrName>style.visibility</p:attrName>
                                        </p:attrNameLst>
                                      </p:cBhvr>
                                      <p:to>
                                        <p:strVal val="visible"/>
                                      </p:to>
                                    </p:set>
                                    <p:animEffect transition="in" filter="blinds(horizontal)">
                                      <p:cBhvr>
                                        <p:cTn id="33" dur="500"/>
                                        <p:tgtEl>
                                          <p:spTgt spid="481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8177"/>
                                        </p:tgtEl>
                                        <p:attrNameLst>
                                          <p:attrName>style.visibility</p:attrName>
                                        </p:attrNameLst>
                                      </p:cBhvr>
                                      <p:to>
                                        <p:strVal val="visible"/>
                                      </p:to>
                                    </p:set>
                                    <p:animEffect transition="in" filter="wipe(up)">
                                      <p:cBhvr>
                                        <p:cTn id="38" dur="500"/>
                                        <p:tgtEl>
                                          <p:spTgt spid="48177"/>
                                        </p:tgtEl>
                                      </p:cBhvr>
                                    </p:animEffect>
                                  </p:childTnLst>
                                </p:cTn>
                              </p:par>
                            </p:childTnLst>
                          </p:cTn>
                        </p:par>
                        <p:par>
                          <p:cTn id="39" fill="hold" nodeType="afterGroup">
                            <p:stCondLst>
                              <p:cond delay="500"/>
                            </p:stCondLst>
                            <p:childTnLst>
                              <p:par>
                                <p:cTn id="40" presetID="3" presetClass="entr" presetSubtype="5" fill="hold" grpId="0" nodeType="afterEffect">
                                  <p:stCondLst>
                                    <p:cond delay="0"/>
                                  </p:stCondLst>
                                  <p:childTnLst>
                                    <p:set>
                                      <p:cBhvr>
                                        <p:cTn id="41" dur="1" fill="hold">
                                          <p:stCondLst>
                                            <p:cond delay="0"/>
                                          </p:stCondLst>
                                        </p:cTn>
                                        <p:tgtEl>
                                          <p:spTgt spid="48190"/>
                                        </p:tgtEl>
                                        <p:attrNameLst>
                                          <p:attrName>style.visibility</p:attrName>
                                        </p:attrNameLst>
                                      </p:cBhvr>
                                      <p:to>
                                        <p:strVal val="visible"/>
                                      </p:to>
                                    </p:set>
                                    <p:animEffect transition="in" filter="blinds(vertical)">
                                      <p:cBhvr>
                                        <p:cTn id="42" dur="500"/>
                                        <p:tgtEl>
                                          <p:spTgt spid="48190"/>
                                        </p:tgtEl>
                                      </p:cBhvr>
                                    </p:animEffect>
                                  </p:childTnLst>
                                </p:cTn>
                              </p:par>
                              <p:par>
                                <p:cTn id="43" presetID="3" presetClass="entr" presetSubtype="10" fill="hold" nodeType="withEffect">
                                  <p:stCondLst>
                                    <p:cond delay="0"/>
                                  </p:stCondLst>
                                  <p:childTnLst>
                                    <p:set>
                                      <p:cBhvr>
                                        <p:cTn id="44" dur="1" fill="hold">
                                          <p:stCondLst>
                                            <p:cond delay="0"/>
                                          </p:stCondLst>
                                        </p:cTn>
                                        <p:tgtEl>
                                          <p:spTgt spid="48182"/>
                                        </p:tgtEl>
                                        <p:attrNameLst>
                                          <p:attrName>style.visibility</p:attrName>
                                        </p:attrNameLst>
                                      </p:cBhvr>
                                      <p:to>
                                        <p:strVal val="visible"/>
                                      </p:to>
                                    </p:set>
                                    <p:animEffect transition="in" filter="blinds(horizontal)">
                                      <p:cBhvr>
                                        <p:cTn id="45" dur="500"/>
                                        <p:tgtEl>
                                          <p:spTgt spid="4818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xit" presetSubtype="10" fill="hold" grpId="1" nodeType="clickEffect">
                                  <p:stCondLst>
                                    <p:cond delay="0"/>
                                  </p:stCondLst>
                                  <p:childTnLst>
                                    <p:animEffect transition="out" filter="checkerboard(across)">
                                      <p:cBhvr>
                                        <p:cTn id="49" dur="500"/>
                                        <p:tgtEl>
                                          <p:spTgt spid="48168"/>
                                        </p:tgtEl>
                                      </p:cBhvr>
                                    </p:animEffect>
                                    <p:set>
                                      <p:cBhvr>
                                        <p:cTn id="50" dur="1" fill="hold">
                                          <p:stCondLst>
                                            <p:cond delay="499"/>
                                          </p:stCondLst>
                                        </p:cTn>
                                        <p:tgtEl>
                                          <p:spTgt spid="4816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48174"/>
                                        </p:tgtEl>
                                      </p:cBhvr>
                                    </p:animEffect>
                                    <p:set>
                                      <p:cBhvr>
                                        <p:cTn id="53" dur="1" fill="hold">
                                          <p:stCondLst>
                                            <p:cond delay="499"/>
                                          </p:stCondLst>
                                        </p:cTn>
                                        <p:tgtEl>
                                          <p:spTgt spid="48174"/>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48170"/>
                                        </p:tgtEl>
                                      </p:cBhvr>
                                    </p:animEffect>
                                    <p:set>
                                      <p:cBhvr>
                                        <p:cTn id="56" dur="1" fill="hold">
                                          <p:stCondLst>
                                            <p:cond delay="499"/>
                                          </p:stCondLst>
                                        </p:cTn>
                                        <p:tgtEl>
                                          <p:spTgt spid="4817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48176"/>
                                        </p:tgtEl>
                                      </p:cBhvr>
                                    </p:animEffect>
                                    <p:set>
                                      <p:cBhvr>
                                        <p:cTn id="59" dur="1" fill="hold">
                                          <p:stCondLst>
                                            <p:cond delay="499"/>
                                          </p:stCondLst>
                                        </p:cTn>
                                        <p:tgtEl>
                                          <p:spTgt spid="48176"/>
                                        </p:tgtEl>
                                        <p:attrNameLst>
                                          <p:attrName>style.visibility</p:attrName>
                                        </p:attrNameLst>
                                      </p:cBhvr>
                                      <p:to>
                                        <p:strVal val="hidden"/>
                                      </p:to>
                                    </p:set>
                                  </p:childTnLst>
                                </p:cTn>
                              </p:par>
                              <p:par>
                                <p:cTn id="60" presetID="5" presetClass="exit" presetSubtype="10" fill="hold" grpId="0" nodeType="withEffect">
                                  <p:stCondLst>
                                    <p:cond delay="0"/>
                                  </p:stCondLst>
                                  <p:childTnLst>
                                    <p:animEffect transition="out" filter="checkerboard(across)">
                                      <p:cBhvr>
                                        <p:cTn id="61" dur="500"/>
                                        <p:tgtEl>
                                          <p:spTgt spid="48180"/>
                                        </p:tgtEl>
                                      </p:cBhvr>
                                    </p:animEffect>
                                    <p:set>
                                      <p:cBhvr>
                                        <p:cTn id="62" dur="1" fill="hold">
                                          <p:stCondLst>
                                            <p:cond delay="499"/>
                                          </p:stCondLst>
                                        </p:cTn>
                                        <p:tgtEl>
                                          <p:spTgt spid="48180"/>
                                        </p:tgtEl>
                                        <p:attrNameLst>
                                          <p:attrName>style.visibility</p:attrName>
                                        </p:attrNameLst>
                                      </p:cBhvr>
                                      <p:to>
                                        <p:strVal val="hidden"/>
                                      </p:to>
                                    </p:set>
                                  </p:childTnLst>
                                </p:cTn>
                              </p:par>
                              <p:par>
                                <p:cTn id="63" presetID="5" presetClass="exit" presetSubtype="10" fill="hold" grpId="1" nodeType="withEffect">
                                  <p:stCondLst>
                                    <p:cond delay="0"/>
                                  </p:stCondLst>
                                  <p:childTnLst>
                                    <p:animEffect transition="out" filter="checkerboard(across)">
                                      <p:cBhvr>
                                        <p:cTn id="64" dur="500"/>
                                        <p:tgtEl>
                                          <p:spTgt spid="48177"/>
                                        </p:tgtEl>
                                      </p:cBhvr>
                                    </p:animEffect>
                                    <p:set>
                                      <p:cBhvr>
                                        <p:cTn id="65" dur="1" fill="hold">
                                          <p:stCondLst>
                                            <p:cond delay="499"/>
                                          </p:stCondLst>
                                        </p:cTn>
                                        <p:tgtEl>
                                          <p:spTgt spid="48177"/>
                                        </p:tgtEl>
                                        <p:attrNameLst>
                                          <p:attrName>style.visibility</p:attrName>
                                        </p:attrNameLst>
                                      </p:cBhvr>
                                      <p:to>
                                        <p:strVal val="hidden"/>
                                      </p:to>
                                    </p:set>
                                  </p:childTnLst>
                                </p:cTn>
                              </p:par>
                              <p:par>
                                <p:cTn id="66" presetID="5" presetClass="exit" presetSubtype="10" fill="hold" grpId="0" nodeType="withEffect">
                                  <p:stCondLst>
                                    <p:cond delay="0"/>
                                  </p:stCondLst>
                                  <p:childTnLst>
                                    <p:animEffect transition="out" filter="checkerboard(across)">
                                      <p:cBhvr>
                                        <p:cTn id="67" dur="500"/>
                                        <p:tgtEl>
                                          <p:spTgt spid="48182"/>
                                        </p:tgtEl>
                                      </p:cBhvr>
                                    </p:animEffect>
                                    <p:set>
                                      <p:cBhvr>
                                        <p:cTn id="68" dur="1" fill="hold">
                                          <p:stCondLst>
                                            <p:cond delay="499"/>
                                          </p:stCondLst>
                                        </p:cTn>
                                        <p:tgtEl>
                                          <p:spTgt spid="48182"/>
                                        </p:tgtEl>
                                        <p:attrNameLst>
                                          <p:attrName>style.visibility</p:attrName>
                                        </p:attrNameLst>
                                      </p:cBhvr>
                                      <p:to>
                                        <p:strVal val="hidden"/>
                                      </p:to>
                                    </p:set>
                                  </p:childTnLst>
                                </p:cTn>
                              </p:par>
                              <p:par>
                                <p:cTn id="69" presetID="5" presetClass="exit" presetSubtype="10" fill="hold" grpId="1" nodeType="withEffect">
                                  <p:stCondLst>
                                    <p:cond delay="0"/>
                                  </p:stCondLst>
                                  <p:childTnLst>
                                    <p:animEffect transition="out" filter="checkerboard(across)">
                                      <p:cBhvr>
                                        <p:cTn id="70" dur="500"/>
                                        <p:tgtEl>
                                          <p:spTgt spid="48190"/>
                                        </p:tgtEl>
                                      </p:cBhvr>
                                    </p:animEffect>
                                    <p:set>
                                      <p:cBhvr>
                                        <p:cTn id="71" dur="1" fill="hold">
                                          <p:stCondLst>
                                            <p:cond delay="499"/>
                                          </p:stCondLst>
                                        </p:cTn>
                                        <p:tgtEl>
                                          <p:spTgt spid="48190"/>
                                        </p:tgtEl>
                                        <p:attrNameLst>
                                          <p:attrName>style.visibility</p:attrName>
                                        </p:attrNameLst>
                                      </p:cBhvr>
                                      <p:to>
                                        <p:strVal val="hidden"/>
                                      </p:to>
                                    </p:se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48200"/>
                                        </p:tgtEl>
                                        <p:attrNameLst>
                                          <p:attrName>style.visibility</p:attrName>
                                        </p:attrNameLst>
                                      </p:cBhvr>
                                      <p:to>
                                        <p:strVal val="visible"/>
                                      </p:to>
                                    </p:set>
                                    <p:animEffect transition="in" filter="wipe(left)">
                                      <p:cBhvr>
                                        <p:cTn id="75" dur="500"/>
                                        <p:tgtEl>
                                          <p:spTgt spid="48200"/>
                                        </p:tgtEl>
                                      </p:cBhvr>
                                    </p:animEffect>
                                  </p:childTnLst>
                                </p:cTn>
                              </p:par>
                            </p:childTnLst>
                          </p:cTn>
                        </p:par>
                        <p:par>
                          <p:cTn id="76" fill="hold" nodeType="afterGroup">
                            <p:stCondLst>
                              <p:cond delay="1000"/>
                            </p:stCondLst>
                            <p:childTnLst>
                              <p:par>
                                <p:cTn id="77" presetID="8" presetClass="entr" presetSubtype="16" fill="hold" grpId="0" nodeType="afterEffect">
                                  <p:stCondLst>
                                    <p:cond delay="0"/>
                                  </p:stCondLst>
                                  <p:childTnLst>
                                    <p:set>
                                      <p:cBhvr>
                                        <p:cTn id="78" dur="1" fill="hold">
                                          <p:stCondLst>
                                            <p:cond delay="0"/>
                                          </p:stCondLst>
                                        </p:cTn>
                                        <p:tgtEl>
                                          <p:spTgt spid="48201"/>
                                        </p:tgtEl>
                                        <p:attrNameLst>
                                          <p:attrName>style.visibility</p:attrName>
                                        </p:attrNameLst>
                                      </p:cBhvr>
                                      <p:to>
                                        <p:strVal val="visible"/>
                                      </p:to>
                                    </p:set>
                                    <p:animEffect transition="in" filter="diamond(in)">
                                      <p:cBhvr>
                                        <p:cTn id="79" dur="2000"/>
                                        <p:tgtEl>
                                          <p:spTgt spid="4820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8202"/>
                                        </p:tgtEl>
                                        <p:attrNameLst>
                                          <p:attrName>style.visibility</p:attrName>
                                        </p:attrNameLst>
                                      </p:cBhvr>
                                      <p:to>
                                        <p:strVal val="visible"/>
                                      </p:to>
                                    </p:set>
                                    <p:animEffect transition="in" filter="wipe(left)">
                                      <p:cBhvr>
                                        <p:cTn id="84" dur="500"/>
                                        <p:tgtEl>
                                          <p:spTgt spid="48202"/>
                                        </p:tgtEl>
                                      </p:cBhvr>
                                    </p:animEffec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48203"/>
                                        </p:tgtEl>
                                        <p:attrNameLst>
                                          <p:attrName>style.visibility</p:attrName>
                                        </p:attrNameLst>
                                      </p:cBhvr>
                                      <p:to>
                                        <p:strVal val="visible"/>
                                      </p:to>
                                    </p:set>
                                    <p:animEffect transition="in" filter="blinds(horizontal)">
                                      <p:cBhvr>
                                        <p:cTn id="88" dur="500"/>
                                        <p:tgtEl>
                                          <p:spTgt spid="4820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8205"/>
                                        </p:tgtEl>
                                        <p:attrNameLst>
                                          <p:attrName>style.visibility</p:attrName>
                                        </p:attrNameLst>
                                      </p:cBhvr>
                                      <p:to>
                                        <p:strVal val="visible"/>
                                      </p:to>
                                    </p:set>
                                    <p:animEffect transition="in" filter="blinds(horizontal)">
                                      <p:cBhvr>
                                        <p:cTn id="91" dur="500"/>
                                        <p:tgtEl>
                                          <p:spTgt spid="4820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8204"/>
                                        </p:tgtEl>
                                        <p:attrNameLst>
                                          <p:attrName>style.visibility</p:attrName>
                                        </p:attrNameLst>
                                      </p:cBhvr>
                                      <p:to>
                                        <p:strVal val="visible"/>
                                      </p:to>
                                    </p:set>
                                    <p:animEffect transition="in" filter="wipe(up)">
                                      <p:cBhvr>
                                        <p:cTn id="96" dur="500"/>
                                        <p:tgtEl>
                                          <p:spTgt spid="4820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8206"/>
                                        </p:tgtEl>
                                        <p:attrNameLst>
                                          <p:attrName>style.visibility</p:attrName>
                                        </p:attrNameLst>
                                      </p:cBhvr>
                                      <p:to>
                                        <p:strVal val="visible"/>
                                      </p:to>
                                    </p:set>
                                    <p:animEffect transition="in" filter="blinds(horizontal)">
                                      <p:cBhvr>
                                        <p:cTn id="99" dur="500"/>
                                        <p:tgtEl>
                                          <p:spTgt spid="48206"/>
                                        </p:tgtEl>
                                      </p:cBhvr>
                                    </p:animEffect>
                                  </p:childTnLst>
                                </p:cTn>
                              </p:par>
                            </p:childTnLst>
                          </p:cTn>
                        </p:par>
                        <p:par>
                          <p:cTn id="100" fill="hold" nodeType="afterGroup">
                            <p:stCondLst>
                              <p:cond delay="500"/>
                            </p:stCondLst>
                            <p:childTnLst>
                              <p:par>
                                <p:cTn id="101" presetID="3" presetClass="entr" presetSubtype="5" fill="hold" grpId="0" nodeType="afterEffect">
                                  <p:stCondLst>
                                    <p:cond delay="0"/>
                                  </p:stCondLst>
                                  <p:childTnLst>
                                    <p:set>
                                      <p:cBhvr>
                                        <p:cTn id="102" dur="1" fill="hold">
                                          <p:stCondLst>
                                            <p:cond delay="0"/>
                                          </p:stCondLst>
                                        </p:cTn>
                                        <p:tgtEl>
                                          <p:spTgt spid="48207"/>
                                        </p:tgtEl>
                                        <p:attrNameLst>
                                          <p:attrName>style.visibility</p:attrName>
                                        </p:attrNameLst>
                                      </p:cBhvr>
                                      <p:to>
                                        <p:strVal val="visible"/>
                                      </p:to>
                                    </p:set>
                                    <p:animEffect transition="in" filter="blinds(vertical)">
                                      <p:cBhvr>
                                        <p:cTn id="103" dur="500"/>
                                        <p:tgtEl>
                                          <p:spTgt spid="48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7" grpId="0" build="p" autoUpdateAnimBg="0" advAuto="0"/>
      <p:bldP spid="48168" grpId="0" animBg="1" autoUpdateAnimBg="0"/>
      <p:bldP spid="48168" grpId="1" animBg="1"/>
      <p:bldP spid="48170" grpId="0" animBg="1"/>
      <p:bldP spid="48170" grpId="1" animBg="1"/>
      <p:bldP spid="48174" grpId="0" animBg="1"/>
      <p:bldP spid="48174" grpId="1" animBg="1"/>
      <p:bldP spid="48176" grpId="0" animBg="1"/>
      <p:bldP spid="48176" grpId="1" animBg="1"/>
      <p:bldP spid="48177" grpId="0" animBg="1"/>
      <p:bldP spid="48177" grpId="1" animBg="1"/>
      <p:bldP spid="48180" grpId="0"/>
      <p:bldP spid="48182" grpId="0"/>
      <p:bldP spid="48190" grpId="0" animBg="1"/>
      <p:bldP spid="48190" grpId="1" animBg="1"/>
      <p:bldP spid="48200" grpId="0" animBg="1" autoUpdateAnimBg="0"/>
      <p:bldP spid="48201" grpId="0" animBg="1"/>
      <p:bldP spid="48202" grpId="0" animBg="1"/>
      <p:bldP spid="48203" grpId="0" animBg="1"/>
      <p:bldP spid="48204" grpId="0" animBg="1"/>
      <p:bldP spid="48205" grpId="0"/>
      <p:bldP spid="48206" grpId="0"/>
      <p:bldP spid="4820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3600">
                <a:cs typeface="Times New Roman" panose="02020603050405020304" pitchFamily="18" charset="0"/>
              </a:rPr>
              <a:t>Disabling the EL 2-2</a:t>
            </a:r>
          </a:p>
        </p:txBody>
      </p:sp>
      <p:sp>
        <p:nvSpPr>
          <p:cNvPr id="16387" name="Rectangle 3"/>
          <p:cNvSpPr>
            <a:spLocks noChangeArrowheads="1"/>
          </p:cNvSpPr>
          <p:nvPr/>
        </p:nvSpPr>
        <p:spPr bwMode="auto">
          <a:xfrm>
            <a:off x="914400" y="5516563"/>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i="0">
                <a:solidFill>
                  <a:srgbClr val="FF0000"/>
                </a:solidFill>
                <a:cs typeface="Courier New" panose="02070309020205020404" pitchFamily="49" charset="0"/>
              </a:rPr>
              <a:t>Demonstration</a:t>
            </a:r>
            <a:r>
              <a:rPr lang="en-US" altLang="en-US" i="0">
                <a:cs typeface="Courier New" panose="02070309020205020404" pitchFamily="49" charset="0"/>
              </a:rPr>
              <a:t>: Example 4</a:t>
            </a:r>
          </a:p>
        </p:txBody>
      </p:sp>
      <p:sp>
        <p:nvSpPr>
          <p:cNvPr id="123908" name="Rectangle 4"/>
          <p:cNvSpPr>
            <a:spLocks noChangeArrowheads="1"/>
          </p:cNvSpPr>
          <p:nvPr/>
        </p:nvSpPr>
        <p:spPr bwMode="auto">
          <a:xfrm>
            <a:off x="827088" y="1209675"/>
            <a:ext cx="7993062" cy="51704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sz="1400" i="0">
                <a:latin typeface="Courier New" panose="02070309020205020404" pitchFamily="49" charset="0"/>
              </a:rPr>
              <a:t>&lt;%@page isELIgnored="true" %&gt;</a:t>
            </a:r>
          </a:p>
          <a:p>
            <a:pPr eaLnBrk="1" hangingPunct="1">
              <a:buFont typeface="Wingdings" panose="05000000000000000000" pitchFamily="2" charset="2"/>
              <a:buNone/>
            </a:pPr>
            <a:r>
              <a:rPr lang="en-US" altLang="en-US" sz="1400" i="0">
                <a:latin typeface="Courier New" panose="02070309020205020404" pitchFamily="49" charset="0"/>
              </a:rPr>
              <a:t>&lt;html&gt;</a:t>
            </a:r>
          </a:p>
          <a:p>
            <a:pPr eaLnBrk="1" hangingPunct="1">
              <a:buFont typeface="Wingdings" panose="05000000000000000000" pitchFamily="2" charset="2"/>
              <a:buNone/>
            </a:pPr>
            <a:r>
              <a:rPr lang="en-US" altLang="en-US" sz="1400" i="0">
                <a:latin typeface="Courier New" panose="02070309020205020404" pitchFamily="49" charset="0"/>
              </a:rPr>
              <a:t>    &lt;head&gt;</a:t>
            </a:r>
          </a:p>
          <a:p>
            <a:pPr eaLnBrk="1" hangingPunct="1">
              <a:buFont typeface="Wingdings" panose="05000000000000000000" pitchFamily="2" charset="2"/>
              <a:buNone/>
            </a:pPr>
            <a:r>
              <a:rPr lang="en-US" altLang="en-US" sz="1400" i="0">
                <a:latin typeface="Courier New" panose="02070309020205020404" pitchFamily="49" charset="0"/>
              </a:rPr>
              <a:t>        &lt;title&gt;ELDisabled&lt;/title&gt;</a:t>
            </a:r>
          </a:p>
          <a:p>
            <a:pPr eaLnBrk="1" hangingPunct="1">
              <a:buFont typeface="Wingdings" panose="05000000000000000000" pitchFamily="2" charset="2"/>
              <a:buNone/>
            </a:pPr>
            <a:r>
              <a:rPr lang="en-US" altLang="en-US" sz="1400" i="0">
                <a:latin typeface="Courier New" panose="02070309020205020404" pitchFamily="49" charset="0"/>
              </a:rPr>
              <a:t>    &lt;/head&gt;</a:t>
            </a:r>
          </a:p>
          <a:p>
            <a:pPr eaLnBrk="1" hangingPunct="1">
              <a:buFont typeface="Wingdings" panose="05000000000000000000" pitchFamily="2" charset="2"/>
              <a:buNone/>
            </a:pPr>
            <a:r>
              <a:rPr lang="en-US" altLang="en-US" sz="1400" i="0">
                <a:latin typeface="Courier New" panose="02070309020205020404" pitchFamily="49" charset="0"/>
              </a:rPr>
              <a:t>    &lt;body bgcolor="#ffffff"&gt;</a:t>
            </a:r>
          </a:p>
          <a:p>
            <a:pPr eaLnBrk="1" hangingPunct="1">
              <a:buFont typeface="Wingdings" panose="05000000000000000000" pitchFamily="2" charset="2"/>
              <a:buNone/>
            </a:pPr>
            <a:r>
              <a:rPr lang="en-US" altLang="en-US" sz="1400" i="0">
                <a:latin typeface="Courier New" panose="02070309020205020404" pitchFamily="49" charset="0"/>
              </a:rPr>
              <a:t>        &lt;h1&gt;</a:t>
            </a:r>
          </a:p>
          <a:p>
            <a:pPr eaLnBrk="1" hangingPunct="1">
              <a:buFont typeface="Wingdings" panose="05000000000000000000" pitchFamily="2" charset="2"/>
              <a:buNone/>
            </a:pPr>
            <a:r>
              <a:rPr lang="en-US" altLang="en-US" sz="1400" i="0">
                <a:latin typeface="Courier New" panose="02070309020205020404" pitchFamily="49" charset="0"/>
              </a:rPr>
              <a:t>            Enabling/Disabling Expression Language </a:t>
            </a:r>
          </a:p>
          <a:p>
            <a:pPr eaLnBrk="1" hangingPunct="1">
              <a:buFont typeface="Wingdings" panose="05000000000000000000" pitchFamily="2" charset="2"/>
              <a:buNone/>
            </a:pPr>
            <a:r>
              <a:rPr lang="en-US" altLang="en-US" sz="1400" i="0">
                <a:latin typeface="Courier New" panose="02070309020205020404" pitchFamily="49" charset="0"/>
              </a:rPr>
              <a:t>        &lt;/h1&gt;</a:t>
            </a:r>
          </a:p>
          <a:p>
            <a:pPr eaLnBrk="1" hangingPunct="1">
              <a:buFont typeface="Wingdings" panose="05000000000000000000" pitchFamily="2" charset="2"/>
              <a:buNone/>
            </a:pPr>
            <a:r>
              <a:rPr lang="en-US" altLang="en-US" sz="1400" i="0">
                <a:latin typeface="Courier New" panose="02070309020205020404" pitchFamily="49" charset="0"/>
              </a:rPr>
              <a:t>        &lt;form method="post" action="ELDisabled.jsp"&gt;</a:t>
            </a:r>
          </a:p>
          <a:p>
            <a:pPr eaLnBrk="1" hangingPunct="1">
              <a:buFont typeface="Wingdings" panose="05000000000000000000" pitchFamily="2" charset="2"/>
              <a:buNone/>
            </a:pPr>
            <a:r>
              <a:rPr lang="en-US" altLang="en-US" sz="1400" i="0">
                <a:latin typeface="Courier New" panose="02070309020205020404" pitchFamily="49" charset="0"/>
              </a:rPr>
              <a:t>            &lt;b&gt;  ${'First Name: '}&lt;input type="text" </a:t>
            </a:r>
          </a:p>
          <a:p>
            <a:pPr eaLnBrk="1" hangingPunct="1">
              <a:buFont typeface="Wingdings" panose="05000000000000000000" pitchFamily="2" charset="2"/>
              <a:buNone/>
            </a:pPr>
            <a:r>
              <a:rPr lang="en-US" altLang="en-US" sz="1400" i="0">
                <a:latin typeface="Courier New" panose="02070309020205020404" pitchFamily="49" charset="0"/>
              </a:rPr>
              <a:t>            value="${'Enter your first name'}"/&gt;  &lt;/b&gt;&lt;br /&gt;</a:t>
            </a:r>
          </a:p>
          <a:p>
            <a:pPr eaLnBrk="1" hangingPunct="1">
              <a:buFont typeface="Wingdings" panose="05000000000000000000" pitchFamily="2" charset="2"/>
              <a:buNone/>
            </a:pPr>
            <a:r>
              <a:rPr lang="en-US" altLang="en-US" sz="1400" i="0">
                <a:latin typeface="Courier New" panose="02070309020205020404" pitchFamily="49" charset="0"/>
              </a:rPr>
              <a:t>            &lt;b&gt;  ${'Last Name: '}&lt;input type="text"  </a:t>
            </a:r>
          </a:p>
          <a:p>
            <a:pPr eaLnBrk="1" hangingPunct="1">
              <a:buFont typeface="Wingdings" panose="05000000000000000000" pitchFamily="2" charset="2"/>
              <a:buNone/>
            </a:pPr>
            <a:r>
              <a:rPr lang="en-US" altLang="en-US" sz="1400" i="0">
                <a:latin typeface="Courier New" panose="02070309020205020404" pitchFamily="49" charset="0"/>
              </a:rPr>
              <a:t>            value="${'Enter your last name'}"/&gt;  &lt;/b&gt;&lt;br /&gt;</a:t>
            </a:r>
          </a:p>
          <a:p>
            <a:pPr eaLnBrk="1" hangingPunct="1">
              <a:buFont typeface="Wingdings" panose="05000000000000000000" pitchFamily="2" charset="2"/>
              <a:buNone/>
            </a:pPr>
            <a:r>
              <a:rPr lang="en-US" altLang="en-US" sz="1400" i="0">
                <a:latin typeface="Courier New" panose="02070309020205020404" pitchFamily="49" charset="0"/>
              </a:rPr>
              <a:t>            &lt;hr/&gt;</a:t>
            </a:r>
          </a:p>
          <a:p>
            <a:pPr eaLnBrk="1" hangingPunct="1">
              <a:buFont typeface="Wingdings" panose="05000000000000000000" pitchFamily="2" charset="2"/>
              <a:buNone/>
            </a:pPr>
            <a:r>
              <a:rPr lang="en-US" altLang="en-US" sz="1400" i="0">
                <a:latin typeface="Courier New" panose="02070309020205020404" pitchFamily="49" charset="0"/>
              </a:rPr>
              <a:t>            &lt;input type="submit" name="Submit" value="${'Submit'}"&gt;</a:t>
            </a:r>
          </a:p>
          <a:p>
            <a:pPr eaLnBrk="1" hangingPunct="1">
              <a:buFont typeface="Wingdings" panose="05000000000000000000" pitchFamily="2" charset="2"/>
              <a:buNone/>
            </a:pPr>
            <a:r>
              <a:rPr lang="en-US" altLang="en-US" sz="1400" i="0">
                <a:latin typeface="Courier New" panose="02070309020205020404" pitchFamily="49" charset="0"/>
              </a:rPr>
              <a:t>            &lt;input type="reset" value="${'Reset'}"&gt;</a:t>
            </a:r>
          </a:p>
          <a:p>
            <a:pPr eaLnBrk="1" hangingPunct="1">
              <a:buFont typeface="Wingdings" panose="05000000000000000000" pitchFamily="2" charset="2"/>
              <a:buNone/>
            </a:pPr>
            <a:r>
              <a:rPr lang="en-US" altLang="en-US" sz="1400" i="0">
                <a:latin typeface="Courier New" panose="02070309020205020404" pitchFamily="49" charset="0"/>
              </a:rPr>
              <a:t>        &lt;/form&gt;</a:t>
            </a:r>
          </a:p>
          <a:p>
            <a:pPr eaLnBrk="1" hangingPunct="1">
              <a:buFont typeface="Wingdings" panose="05000000000000000000" pitchFamily="2" charset="2"/>
              <a:buNone/>
            </a:pPr>
            <a:r>
              <a:rPr lang="en-US" altLang="en-US" sz="1400" i="0">
                <a:latin typeface="Courier New" panose="02070309020205020404" pitchFamily="49" charset="0"/>
              </a:rPr>
              <a:t>    &lt;/body&gt;</a:t>
            </a:r>
          </a:p>
          <a:p>
            <a:pPr eaLnBrk="1" hangingPunct="1">
              <a:buFont typeface="Wingdings" panose="05000000000000000000" pitchFamily="2" charset="2"/>
              <a:buNone/>
            </a:pPr>
            <a:r>
              <a:rPr lang="en-US" altLang="en-US" sz="1400" i="0">
                <a:latin typeface="Courier New" panose="02070309020205020404" pitchFamily="49" charset="0"/>
              </a:rPr>
              <a:t>&lt;/html&gt;</a:t>
            </a:r>
            <a:endParaRPr lang="en-US" altLang="zh-CN" sz="1400" i="0">
              <a:latin typeface="Courier New" panose="02070309020205020404" pitchFamily="49" charset="0"/>
            </a:endParaRPr>
          </a:p>
        </p:txBody>
      </p:sp>
      <p:sp>
        <p:nvSpPr>
          <p:cNvPr id="123910" name="Oval 6"/>
          <p:cNvSpPr>
            <a:spLocks noChangeArrowheads="1"/>
          </p:cNvSpPr>
          <p:nvPr/>
        </p:nvSpPr>
        <p:spPr bwMode="auto">
          <a:xfrm>
            <a:off x="5580063" y="1123950"/>
            <a:ext cx="1944687" cy="576263"/>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solidFill>
                  <a:srgbClr val="FF0000"/>
                </a:solidFill>
                <a:latin typeface="Courier New" panose="02070309020205020404" pitchFamily="49" charset="0"/>
              </a:rPr>
              <a:t>isELIgnored </a:t>
            </a:r>
          </a:p>
          <a:p>
            <a:pPr algn="ctr" eaLnBrk="1" hangingPunct="1">
              <a:spcBef>
                <a:spcPct val="0"/>
              </a:spcBef>
              <a:buClrTx/>
              <a:buFontTx/>
              <a:buNone/>
            </a:pPr>
            <a:r>
              <a:rPr lang="en-US" altLang="en-US" sz="1600" i="0">
                <a:solidFill>
                  <a:srgbClr val="FF0000"/>
                </a:solidFill>
                <a:latin typeface="Courier New" panose="02070309020205020404" pitchFamily="49" charset="0"/>
              </a:rPr>
              <a:t>set to true</a:t>
            </a:r>
            <a:endParaRPr lang="en-US" altLang="en-US" sz="1600" i="0">
              <a:solidFill>
                <a:srgbClr val="FF0000"/>
              </a:solidFill>
            </a:endParaRPr>
          </a:p>
        </p:txBody>
      </p:sp>
      <p:sp>
        <p:nvSpPr>
          <p:cNvPr id="123911" name="Line 7"/>
          <p:cNvSpPr>
            <a:spLocks noChangeShapeType="1"/>
          </p:cNvSpPr>
          <p:nvPr/>
        </p:nvSpPr>
        <p:spPr bwMode="auto">
          <a:xfrm flipH="1" flipV="1">
            <a:off x="4859338" y="1412875"/>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912" name="Rectangle 8"/>
          <p:cNvSpPr>
            <a:spLocks noChangeArrowheads="1"/>
          </p:cNvSpPr>
          <p:nvPr/>
        </p:nvSpPr>
        <p:spPr bwMode="auto">
          <a:xfrm flipV="1">
            <a:off x="1331913" y="1268413"/>
            <a:ext cx="3527425" cy="28892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123914" name="Oval 10"/>
          <p:cNvSpPr>
            <a:spLocks noChangeArrowheads="1"/>
          </p:cNvSpPr>
          <p:nvPr/>
        </p:nvSpPr>
        <p:spPr bwMode="auto">
          <a:xfrm>
            <a:off x="6659563" y="2924175"/>
            <a:ext cx="2449512" cy="792163"/>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en-US" sz="1600" i="0">
                <a:solidFill>
                  <a:srgbClr val="FF0000"/>
                </a:solidFill>
                <a:latin typeface="Courier New" panose="02070309020205020404" pitchFamily="49" charset="0"/>
              </a:rPr>
              <a:t>JSP Engine ignores</a:t>
            </a:r>
          </a:p>
          <a:p>
            <a:pPr algn="ctr" eaLnBrk="1" hangingPunct="1">
              <a:spcBef>
                <a:spcPct val="0"/>
              </a:spcBef>
              <a:buClrTx/>
              <a:buFontTx/>
              <a:buNone/>
            </a:pPr>
            <a:r>
              <a:rPr lang="en-US" altLang="en-US" sz="1600" i="0">
                <a:solidFill>
                  <a:srgbClr val="FF0000"/>
                </a:solidFill>
                <a:latin typeface="Courier New" panose="02070309020205020404" pitchFamily="49" charset="0"/>
              </a:rPr>
              <a:t> EL expressions</a:t>
            </a:r>
            <a:endParaRPr lang="en-US" altLang="en-US" sz="1600" i="0">
              <a:solidFill>
                <a:srgbClr val="FF0000"/>
              </a:solidFill>
            </a:endParaRPr>
          </a:p>
        </p:txBody>
      </p:sp>
      <p:sp>
        <p:nvSpPr>
          <p:cNvPr id="123918" name="Line 14"/>
          <p:cNvSpPr>
            <a:spLocks noChangeShapeType="1"/>
          </p:cNvSpPr>
          <p:nvPr/>
        </p:nvSpPr>
        <p:spPr bwMode="auto">
          <a:xfrm flipH="1">
            <a:off x="7019925" y="3702050"/>
            <a:ext cx="4318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919" name="Rectangle 15"/>
          <p:cNvSpPr>
            <a:spLocks noChangeArrowheads="1"/>
          </p:cNvSpPr>
          <p:nvPr/>
        </p:nvSpPr>
        <p:spPr bwMode="auto">
          <a:xfrm flipV="1">
            <a:off x="2700338" y="3789363"/>
            <a:ext cx="4319587" cy="1008062"/>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339966"/>
              </a:buClr>
              <a:buFont typeface="Wingdings" panose="05000000000000000000" pitchFamily="2" charset="2"/>
              <a:buChar char="q"/>
              <a:defRPr sz="2800" i="1">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Tree>
    <p:extLst>
      <p:ext uri="{BB962C8B-B14F-4D97-AF65-F5344CB8AC3E}">
        <p14:creationId xmlns:p14="http://schemas.microsoft.com/office/powerpoint/2010/main" val="1335783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wipe(left)">
                                      <p:cBhvr>
                                        <p:cTn id="7" dur="1000"/>
                                        <p:tgtEl>
                                          <p:spTgt spid="12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912"/>
                                        </p:tgtEl>
                                        <p:attrNameLst>
                                          <p:attrName>style.visibility</p:attrName>
                                        </p:attrNameLst>
                                      </p:cBhvr>
                                      <p:to>
                                        <p:strVal val="visible"/>
                                      </p:to>
                                    </p:set>
                                    <p:animEffect transition="in" filter="blinds(horizontal)">
                                      <p:cBhvr>
                                        <p:cTn id="12" dur="1000"/>
                                        <p:tgtEl>
                                          <p:spTgt spid="123912"/>
                                        </p:tgtEl>
                                      </p:cBhvr>
                                    </p:animEffect>
                                  </p:childTnLst>
                                </p:cTn>
                              </p:par>
                            </p:childTnLst>
                          </p:cTn>
                        </p:par>
                        <p:par>
                          <p:cTn id="13" fill="hold" nodeType="afterGroup">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123910"/>
                                        </p:tgtEl>
                                        <p:attrNameLst>
                                          <p:attrName>style.visibility</p:attrName>
                                        </p:attrNameLst>
                                      </p:cBhvr>
                                      <p:to>
                                        <p:strVal val="visible"/>
                                      </p:to>
                                    </p:set>
                                    <p:animEffect transition="in" filter="blinds(vertical)">
                                      <p:cBhvr>
                                        <p:cTn id="16" dur="500"/>
                                        <p:tgtEl>
                                          <p:spTgt spid="123910"/>
                                        </p:tgtEl>
                                      </p:cBhvr>
                                    </p:animEffect>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23911"/>
                                        </p:tgtEl>
                                        <p:attrNameLst>
                                          <p:attrName>style.visibility</p:attrName>
                                        </p:attrNameLst>
                                      </p:cBhvr>
                                      <p:to>
                                        <p:strVal val="visible"/>
                                      </p:to>
                                    </p:set>
                                    <p:animEffect transition="in" filter="wipe(up)">
                                      <p:cBhvr>
                                        <p:cTn id="20" dur="500"/>
                                        <p:tgtEl>
                                          <p:spTgt spid="1239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grpId="1" nodeType="clickEffect">
                                  <p:stCondLst>
                                    <p:cond delay="0"/>
                                  </p:stCondLst>
                                  <p:childTnLst>
                                    <p:animEffect transition="out" filter="fade">
                                      <p:cBhvr>
                                        <p:cTn id="24" dur="1000"/>
                                        <p:tgtEl>
                                          <p:spTgt spid="123910"/>
                                        </p:tgtEl>
                                      </p:cBhvr>
                                    </p:animEffect>
                                    <p:set>
                                      <p:cBhvr>
                                        <p:cTn id="25" dur="1" fill="hold">
                                          <p:stCondLst>
                                            <p:cond delay="999"/>
                                          </p:stCondLst>
                                        </p:cTn>
                                        <p:tgtEl>
                                          <p:spTgt spid="12391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1000"/>
                                        <p:tgtEl>
                                          <p:spTgt spid="123911"/>
                                        </p:tgtEl>
                                      </p:cBhvr>
                                    </p:animEffect>
                                    <p:set>
                                      <p:cBhvr>
                                        <p:cTn id="28" dur="1" fill="hold">
                                          <p:stCondLst>
                                            <p:cond delay="999"/>
                                          </p:stCondLst>
                                        </p:cTn>
                                        <p:tgtEl>
                                          <p:spTgt spid="1239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1000"/>
                                        <p:tgtEl>
                                          <p:spTgt spid="123912"/>
                                        </p:tgtEl>
                                      </p:cBhvr>
                                    </p:animEffect>
                                    <p:set>
                                      <p:cBhvr>
                                        <p:cTn id="31" dur="1" fill="hold">
                                          <p:stCondLst>
                                            <p:cond delay="999"/>
                                          </p:stCondLst>
                                        </p:cTn>
                                        <p:tgtEl>
                                          <p:spTgt spid="123912"/>
                                        </p:tgtEl>
                                        <p:attrNameLst>
                                          <p:attrName>style.visibility</p:attrName>
                                        </p:attrNameLst>
                                      </p:cBhvr>
                                      <p:to>
                                        <p:strVal val="hidden"/>
                                      </p:to>
                                    </p:set>
                                  </p:childTnLst>
                                </p:cTn>
                              </p:par>
                            </p:childTnLst>
                          </p:cTn>
                        </p:par>
                        <p:par>
                          <p:cTn id="32" fill="hold" nodeType="afterGroup">
                            <p:stCondLst>
                              <p:cond delay="1000"/>
                            </p:stCondLst>
                            <p:childTnLst>
                              <p:par>
                                <p:cTn id="33" presetID="3" presetClass="entr" presetSubtype="5" fill="hold" grpId="0" nodeType="afterEffect">
                                  <p:stCondLst>
                                    <p:cond delay="0"/>
                                  </p:stCondLst>
                                  <p:childTnLst>
                                    <p:set>
                                      <p:cBhvr>
                                        <p:cTn id="34" dur="1" fill="hold">
                                          <p:stCondLst>
                                            <p:cond delay="0"/>
                                          </p:stCondLst>
                                        </p:cTn>
                                        <p:tgtEl>
                                          <p:spTgt spid="123914"/>
                                        </p:tgtEl>
                                        <p:attrNameLst>
                                          <p:attrName>style.visibility</p:attrName>
                                        </p:attrNameLst>
                                      </p:cBhvr>
                                      <p:to>
                                        <p:strVal val="visible"/>
                                      </p:to>
                                    </p:set>
                                    <p:animEffect transition="in" filter="blinds(vertical)">
                                      <p:cBhvr>
                                        <p:cTn id="35" dur="500"/>
                                        <p:tgtEl>
                                          <p:spTgt spid="123914"/>
                                        </p:tgtEl>
                                      </p:cBhvr>
                                    </p:animEffect>
                                  </p:childTnLst>
                                </p:cTn>
                              </p:par>
                            </p:childTnLst>
                          </p:cTn>
                        </p:par>
                        <p:par>
                          <p:cTn id="36" fill="hold" nodeType="afterGroup">
                            <p:stCondLst>
                              <p:cond delay="1500"/>
                            </p:stCondLst>
                            <p:childTnLst>
                              <p:par>
                                <p:cTn id="37" presetID="3" presetClass="entr" presetSubtype="10" fill="hold" grpId="0" nodeType="afterEffect">
                                  <p:stCondLst>
                                    <p:cond delay="0"/>
                                  </p:stCondLst>
                                  <p:childTnLst>
                                    <p:set>
                                      <p:cBhvr>
                                        <p:cTn id="38" dur="1" fill="hold">
                                          <p:stCondLst>
                                            <p:cond delay="0"/>
                                          </p:stCondLst>
                                        </p:cTn>
                                        <p:tgtEl>
                                          <p:spTgt spid="123919"/>
                                        </p:tgtEl>
                                        <p:attrNameLst>
                                          <p:attrName>style.visibility</p:attrName>
                                        </p:attrNameLst>
                                      </p:cBhvr>
                                      <p:to>
                                        <p:strVal val="visible"/>
                                      </p:to>
                                    </p:set>
                                    <p:animEffect transition="in" filter="blinds(horizontal)">
                                      <p:cBhvr>
                                        <p:cTn id="39" dur="1000"/>
                                        <p:tgtEl>
                                          <p:spTgt spid="123919"/>
                                        </p:tgtEl>
                                      </p:cBhvr>
                                    </p:animEffect>
                                  </p:childTnLst>
                                </p:cTn>
                              </p:par>
                            </p:childTnLst>
                          </p:cTn>
                        </p:par>
                        <p:par>
                          <p:cTn id="40" fill="hold" nodeType="afterGroup">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123918"/>
                                        </p:tgtEl>
                                        <p:attrNameLst>
                                          <p:attrName>style.visibility</p:attrName>
                                        </p:attrNameLst>
                                      </p:cBhvr>
                                      <p:to>
                                        <p:strVal val="visible"/>
                                      </p:to>
                                    </p:set>
                                    <p:animEffect transition="in" filter="wipe(up)">
                                      <p:cBhvr>
                                        <p:cTn id="43" dur="500"/>
                                        <p:tgtEl>
                                          <p:spTgt spid="12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0" grpId="1" animBg="1"/>
      <p:bldP spid="123911" grpId="0" animBg="1"/>
      <p:bldP spid="123911" grpId="1" animBg="1"/>
      <p:bldP spid="123912" grpId="0" animBg="1"/>
      <p:bldP spid="123912" grpId="1" animBg="1"/>
      <p:bldP spid="123914" grpId="0" animBg="1"/>
      <p:bldP spid="123918" grpId="0" animBg="1"/>
      <p:bldP spid="12391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9"/>
          <p:cNvSpPr>
            <a:spLocks noGrp="1"/>
          </p:cNvSpPr>
          <p:nvPr>
            <p:ph type="title" idx="4294967295"/>
          </p:nvPr>
        </p:nvSpPr>
        <p:spPr>
          <a:xfrm>
            <a:off x="1371600" y="3517900"/>
            <a:ext cx="7772400" cy="553998"/>
          </a:xfrm>
        </p:spPr>
        <p:txBody>
          <a:bodyPr/>
          <a:lstStyle/>
          <a:p>
            <a:pPr algn="r"/>
            <a:r>
              <a:rPr lang="en-US" altLang="en-US" dirty="0">
                <a:solidFill>
                  <a:schemeClr val="tx1"/>
                </a:solidFill>
              </a:rPr>
              <a:t>Module 2: Spring Database Interaction</a:t>
            </a:r>
            <a:endParaRPr lang="en-US" altLang="en-US" b="1" dirty="0">
              <a:solidFill>
                <a:schemeClr val="tx1"/>
              </a:solidFill>
            </a:endParaRPr>
          </a:p>
        </p:txBody>
      </p:sp>
    </p:spTree>
    <p:extLst>
      <p:ext uri="{BB962C8B-B14F-4D97-AF65-F5344CB8AC3E}">
        <p14:creationId xmlns:p14="http://schemas.microsoft.com/office/powerpoint/2010/main" val="184100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p:txBody>
          <a:bodyPr/>
          <a:lstStyle/>
          <a:p>
            <a:pPr eaLnBrk="1" hangingPunct="1"/>
            <a:r>
              <a:rPr lang="en-US" altLang="en-US"/>
              <a:t>Objectives</a:t>
            </a:r>
          </a:p>
        </p:txBody>
      </p:sp>
      <p:sp>
        <p:nvSpPr>
          <p:cNvPr id="131075" name="Rectangle 3"/>
          <p:cNvSpPr>
            <a:spLocks noGrp="1"/>
          </p:cNvSpPr>
          <p:nvPr>
            <p:ph type="body" idx="1"/>
          </p:nvPr>
        </p:nvSpPr>
        <p:spPr/>
        <p:txBody>
          <a:bodyPr/>
          <a:lstStyle/>
          <a:p>
            <a:r>
              <a:rPr lang="en-US" altLang="en-US" sz="2200" dirty="0"/>
              <a:t>This  module is aimed at:</a:t>
            </a:r>
          </a:p>
          <a:p>
            <a:pPr lvl="1" eaLnBrk="1" hangingPunct="1"/>
            <a:r>
              <a:rPr lang="en-US" altLang="en-US" sz="2200" dirty="0"/>
              <a:t>Understanding Spring interaction with database using</a:t>
            </a:r>
          </a:p>
          <a:p>
            <a:pPr lvl="2"/>
            <a:r>
              <a:rPr lang="en-US" altLang="en-US" sz="2200" dirty="0"/>
              <a:t>JDBC</a:t>
            </a:r>
          </a:p>
          <a:p>
            <a:pPr lvl="2"/>
            <a:r>
              <a:rPr lang="en-US" altLang="en-US" sz="2200" dirty="0"/>
              <a:t>ORM (Hibernate)</a:t>
            </a:r>
          </a:p>
          <a:p>
            <a:pPr eaLnBrk="1" hangingPunct="1"/>
            <a:endParaRPr lang="en-US" altLang="en-US" dirty="0"/>
          </a:p>
          <a:p>
            <a:pPr eaLnBrk="1" hangingPunct="1"/>
            <a:endParaRPr lang="en-US" altLang="en-US" dirty="0"/>
          </a:p>
          <a:p>
            <a:pPr eaLnBrk="1" hangingPunct="1">
              <a:buFont typeface="Arial" charset="0"/>
              <a:buNone/>
            </a:pPr>
            <a:endParaRPr lang="en-US" altLang="en-US" dirty="0"/>
          </a:p>
        </p:txBody>
      </p:sp>
    </p:spTree>
    <p:extLst>
      <p:ext uri="{BB962C8B-B14F-4D97-AF65-F5344CB8AC3E}">
        <p14:creationId xmlns:p14="http://schemas.microsoft.com/office/powerpoint/2010/main" val="4660691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JDBCTemplate</a:t>
            </a:r>
            <a:endParaRPr lang="en-US" dirty="0"/>
          </a:p>
        </p:txBody>
      </p:sp>
      <p:sp>
        <p:nvSpPr>
          <p:cNvPr id="3" name="Content Placeholder 2"/>
          <p:cNvSpPr>
            <a:spLocks noGrp="1"/>
          </p:cNvSpPr>
          <p:nvPr>
            <p:ph idx="1"/>
          </p:nvPr>
        </p:nvSpPr>
        <p:spPr/>
        <p:txBody>
          <a:bodyPr>
            <a:normAutofit/>
          </a:bodyPr>
          <a:lstStyle/>
          <a:p>
            <a:r>
              <a:rPr lang="en-US" sz="2200" dirty="0" err="1">
                <a:solidFill>
                  <a:srgbClr val="C00000"/>
                </a:solidFill>
              </a:rPr>
              <a:t>JDBCTemplate</a:t>
            </a:r>
            <a:r>
              <a:rPr lang="en-US" sz="2200" dirty="0"/>
              <a:t> class is the central class in the JDBC core package.</a:t>
            </a:r>
          </a:p>
          <a:p>
            <a:endParaRPr lang="en-US" sz="2200" dirty="0"/>
          </a:p>
          <a:p>
            <a:r>
              <a:rPr lang="en-US" sz="2200" dirty="0"/>
              <a:t>It simplifies the use of JDBC in Spring applications by </a:t>
            </a:r>
            <a:r>
              <a:rPr lang="en-US" sz="2200" dirty="0" err="1"/>
              <a:t>handlingthe</a:t>
            </a:r>
            <a:r>
              <a:rPr lang="en-US" sz="2200" dirty="0"/>
              <a:t> creation and release of resources.</a:t>
            </a:r>
          </a:p>
          <a:p>
            <a:endParaRPr lang="en-US" sz="2200" dirty="0"/>
          </a:p>
          <a:p>
            <a:r>
              <a:rPr lang="en-US" sz="2200" dirty="0"/>
              <a:t>This class performs basic tasks of core JDBC workflow like SQL statement creation and execution.</a:t>
            </a:r>
          </a:p>
          <a:p>
            <a:endParaRPr lang="en-US" sz="2200" dirty="0"/>
          </a:p>
          <a:p>
            <a:r>
              <a:rPr lang="en-US" sz="2200" dirty="0"/>
              <a:t>This class executes SQL queries, update statements and stored procedure calls, performs iteration over </a:t>
            </a:r>
            <a:r>
              <a:rPr lang="en-US" sz="2200" dirty="0" err="1"/>
              <a:t>ResultSets</a:t>
            </a:r>
            <a:r>
              <a:rPr lang="en-US" sz="2200" dirty="0"/>
              <a:t> and extraction of returned parameter values and catch and handle JDBC exceptions.</a:t>
            </a:r>
          </a:p>
        </p:txBody>
      </p:sp>
    </p:spTree>
    <p:extLst>
      <p:ext uri="{BB962C8B-B14F-4D97-AF65-F5344CB8AC3E}">
        <p14:creationId xmlns:p14="http://schemas.microsoft.com/office/powerpoint/2010/main" val="9113097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JdbcTemplate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6632249"/>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912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JDBC API – Cons</a:t>
            </a:r>
          </a:p>
        </p:txBody>
      </p:sp>
      <p:sp>
        <p:nvSpPr>
          <p:cNvPr id="3" name="Content Placeholder 2"/>
          <p:cNvSpPr>
            <a:spLocks noGrp="1"/>
          </p:cNvSpPr>
          <p:nvPr>
            <p:ph idx="1"/>
          </p:nvPr>
        </p:nvSpPr>
        <p:spPr/>
        <p:txBody>
          <a:bodyPr>
            <a:normAutofit/>
          </a:bodyPr>
          <a:lstStyle/>
          <a:p>
            <a:r>
              <a:rPr lang="en-IN" sz="2400" dirty="0"/>
              <a:t>We need to write a lot of code before and after executing the query, such as:</a:t>
            </a:r>
          </a:p>
          <a:p>
            <a:pPr lvl="1"/>
            <a:r>
              <a:rPr lang="en-IN" sz="2400" dirty="0"/>
              <a:t> creating connection, </a:t>
            </a:r>
          </a:p>
          <a:p>
            <a:pPr lvl="1"/>
            <a:r>
              <a:rPr lang="en-IN" sz="2400" dirty="0"/>
              <a:t>statement, </a:t>
            </a:r>
          </a:p>
          <a:p>
            <a:pPr lvl="1"/>
            <a:r>
              <a:rPr lang="en-IN" sz="2400" dirty="0"/>
              <a:t>closing </a:t>
            </a:r>
            <a:r>
              <a:rPr lang="en-IN" sz="2400" dirty="0" err="1"/>
              <a:t>resultset</a:t>
            </a:r>
            <a:r>
              <a:rPr lang="en-IN" sz="2400" dirty="0"/>
              <a:t>, </a:t>
            </a:r>
          </a:p>
          <a:p>
            <a:pPr lvl="1"/>
            <a:r>
              <a:rPr lang="en-IN" sz="2400" dirty="0"/>
              <a:t>connection etc.</a:t>
            </a:r>
          </a:p>
          <a:p>
            <a:r>
              <a:rPr lang="en-IN" sz="2400" dirty="0"/>
              <a:t>We need to perform exception handling code on the database logic.</a:t>
            </a:r>
          </a:p>
          <a:p>
            <a:r>
              <a:rPr lang="en-IN" sz="2400" dirty="0"/>
              <a:t>We need to handle transaction.</a:t>
            </a:r>
          </a:p>
          <a:p>
            <a:r>
              <a:rPr lang="en-IN" sz="2400" dirty="0"/>
              <a:t>Repetition of all these codes from one to another database logic is a time consuming task.</a:t>
            </a:r>
          </a:p>
          <a:p>
            <a:endParaRPr lang="en-IN" sz="2400" dirty="0"/>
          </a:p>
        </p:txBody>
      </p:sp>
    </p:spTree>
    <p:extLst>
      <p:ext uri="{BB962C8B-B14F-4D97-AF65-F5344CB8AC3E}">
        <p14:creationId xmlns:p14="http://schemas.microsoft.com/office/powerpoint/2010/main" val="6013976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Advantage of Spring JdbcTemplate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0073124"/>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771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a:t>
            </a:r>
            <a:r>
              <a:rPr lang="en-IN" dirty="0" err="1"/>
              <a:t>Jdbc</a:t>
            </a:r>
            <a:r>
              <a:rPr lang="en-IN" dirty="0"/>
              <a:t> Approaches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620976"/>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86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a:t>
            </a:r>
          </a:p>
        </p:txBody>
      </p:sp>
      <p:sp>
        <p:nvSpPr>
          <p:cNvPr id="3" name="Content Placeholder 2"/>
          <p:cNvSpPr>
            <a:spLocks noGrp="1"/>
          </p:cNvSpPr>
          <p:nvPr>
            <p:ph idx="1"/>
          </p:nvPr>
        </p:nvSpPr>
        <p:spPr/>
        <p:txBody>
          <a:bodyPr/>
          <a:lstStyle/>
          <a:p>
            <a:r>
              <a:rPr lang="en-IN" dirty="0"/>
              <a:t>The View component is used for all the UI logic of the application. </a:t>
            </a:r>
          </a:p>
          <a:p>
            <a:endParaRPr lang="en-IN" dirty="0"/>
          </a:p>
          <a:p>
            <a:r>
              <a:rPr lang="en-IN" dirty="0"/>
              <a:t>For example, the Customer view will include all the UI components such as text boxes, dropdowns, etc. that the final user interacts with.</a:t>
            </a:r>
          </a:p>
        </p:txBody>
      </p:sp>
      <p:pic>
        <p:nvPicPr>
          <p:cNvPr id="4" name="Picture 3"/>
          <p:cNvPicPr>
            <a:picLocks noChangeAspect="1"/>
          </p:cNvPicPr>
          <p:nvPr/>
        </p:nvPicPr>
        <p:blipFill>
          <a:blip r:embed="rId2"/>
          <a:stretch>
            <a:fillRect/>
          </a:stretch>
        </p:blipFill>
        <p:spPr>
          <a:xfrm>
            <a:off x="1947511" y="3038267"/>
            <a:ext cx="4700337" cy="2923380"/>
          </a:xfrm>
          <a:prstGeom prst="rect">
            <a:avLst/>
          </a:prstGeom>
        </p:spPr>
      </p:pic>
    </p:spTree>
    <p:extLst>
      <p:ext uri="{BB962C8B-B14F-4D97-AF65-F5344CB8AC3E}">
        <p14:creationId xmlns:p14="http://schemas.microsoft.com/office/powerpoint/2010/main" val="10371096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JdbcTemplate class</a:t>
            </a:r>
          </a:p>
        </p:txBody>
      </p:sp>
      <p:sp>
        <p:nvSpPr>
          <p:cNvPr id="3" name="Content Placeholder 2"/>
          <p:cNvSpPr>
            <a:spLocks noGrp="1"/>
          </p:cNvSpPr>
          <p:nvPr>
            <p:ph idx="1"/>
          </p:nvPr>
        </p:nvSpPr>
        <p:spPr/>
        <p:txBody>
          <a:bodyPr>
            <a:normAutofit/>
          </a:bodyPr>
          <a:lstStyle/>
          <a:p>
            <a:r>
              <a:rPr lang="en-IN" sz="2400" dirty="0"/>
              <a:t>It is the central class in the Spring JDBC support classes. </a:t>
            </a:r>
          </a:p>
          <a:p>
            <a:r>
              <a:rPr lang="en-IN" sz="2400" dirty="0"/>
              <a:t>It takes care of creation and release of resources such as creating and closing of connection object etc. </a:t>
            </a:r>
          </a:p>
          <a:p>
            <a:r>
              <a:rPr lang="en-IN" sz="2400" dirty="0"/>
              <a:t>So it will not lead to any problem if you forget to close the connection.</a:t>
            </a:r>
          </a:p>
          <a:p>
            <a:r>
              <a:rPr lang="en-IN" sz="2400" dirty="0"/>
              <a:t>It handles the exception and provides the informative exception messages by the help of </a:t>
            </a:r>
            <a:r>
              <a:rPr lang="en-IN" sz="2400" dirty="0" err="1"/>
              <a:t>excepion</a:t>
            </a:r>
            <a:r>
              <a:rPr lang="en-IN" sz="2400" dirty="0"/>
              <a:t> classes defined in the </a:t>
            </a:r>
            <a:r>
              <a:rPr lang="en-IN" sz="2400" b="1" dirty="0" err="1"/>
              <a:t>org.springframework.dao</a:t>
            </a:r>
            <a:r>
              <a:rPr lang="en-IN" sz="2400" dirty="0"/>
              <a:t> package.</a:t>
            </a:r>
          </a:p>
          <a:p>
            <a:r>
              <a:rPr lang="en-IN" sz="2400" dirty="0"/>
              <a:t>We can perform all the database operations by the help of JdbcTemplate class such as insertion, updation, deletion and retrieval of the data from the database.</a:t>
            </a:r>
          </a:p>
        </p:txBody>
      </p:sp>
    </p:spTree>
    <p:extLst>
      <p:ext uri="{BB962C8B-B14F-4D97-AF65-F5344CB8AC3E}">
        <p14:creationId xmlns:p14="http://schemas.microsoft.com/office/powerpoint/2010/main" val="1171509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JdbcTemplate class - Methods</a:t>
            </a:r>
          </a:p>
        </p:txBody>
      </p:sp>
      <p:graphicFrame>
        <p:nvGraphicFramePr>
          <p:cNvPr id="4" name="Table 3"/>
          <p:cNvGraphicFramePr>
            <a:graphicFrameLocks noGrp="1"/>
          </p:cNvGraphicFramePr>
          <p:nvPr>
            <p:extLst>
              <p:ext uri="{D42A27DB-BD31-4B8C-83A1-F6EECF244321}">
                <p14:modId xmlns:p14="http://schemas.microsoft.com/office/powerpoint/2010/main" val="4069243349"/>
              </p:ext>
            </p:extLst>
          </p:nvPr>
        </p:nvGraphicFramePr>
        <p:xfrm>
          <a:off x="449448" y="1069526"/>
          <a:ext cx="8260598" cy="5398967"/>
        </p:xfrm>
        <a:graphic>
          <a:graphicData uri="http://schemas.openxmlformats.org/drawingml/2006/table">
            <a:tbl>
              <a:tblPr>
                <a:tableStyleId>{35758FB7-9AC5-4552-8A53-C91805E547FA}</a:tableStyleId>
              </a:tblPr>
              <a:tblGrid>
                <a:gridCol w="4130299">
                  <a:extLst>
                    <a:ext uri="{9D8B030D-6E8A-4147-A177-3AD203B41FA5}">
                      <a16:colId xmlns:a16="http://schemas.microsoft.com/office/drawing/2014/main" val="20000"/>
                    </a:ext>
                  </a:extLst>
                </a:gridCol>
                <a:gridCol w="4130299">
                  <a:extLst>
                    <a:ext uri="{9D8B030D-6E8A-4147-A177-3AD203B41FA5}">
                      <a16:colId xmlns:a16="http://schemas.microsoft.com/office/drawing/2014/main" val="20001"/>
                    </a:ext>
                  </a:extLst>
                </a:gridCol>
              </a:tblGrid>
              <a:tr h="354255">
                <a:tc>
                  <a:txBody>
                    <a:bodyPr/>
                    <a:lstStyle/>
                    <a:p>
                      <a:pPr algn="ctr" fontAlgn="t"/>
                      <a:r>
                        <a:rPr lang="en-IN" sz="2000" b="1" dirty="0">
                          <a:effectLst/>
                        </a:rPr>
                        <a:t>Method</a:t>
                      </a:r>
                      <a:endParaRPr lang="en-IN" sz="2000" b="1" dirty="0">
                        <a:solidFill>
                          <a:srgbClr val="000000"/>
                        </a:solidFill>
                        <a:effectLst/>
                        <a:latin typeface="times new roman" panose="02020603050405020304" pitchFamily="18" charset="0"/>
                      </a:endParaRPr>
                    </a:p>
                  </a:txBody>
                  <a:tcPr marL="80513" marR="80513" marT="80513" marB="80513"/>
                </a:tc>
                <a:tc>
                  <a:txBody>
                    <a:bodyPr/>
                    <a:lstStyle/>
                    <a:p>
                      <a:pPr algn="ctr" fontAlgn="t"/>
                      <a:r>
                        <a:rPr lang="en-IN" sz="2000" b="1" dirty="0">
                          <a:effectLst/>
                        </a:rPr>
                        <a:t>Description</a:t>
                      </a:r>
                      <a:endParaRPr lang="en-IN" sz="2000" b="1" dirty="0">
                        <a:solidFill>
                          <a:srgbClr val="000000"/>
                        </a:solidFill>
                        <a:effectLst/>
                        <a:latin typeface="times new roman" panose="02020603050405020304" pitchFamily="18" charset="0"/>
                      </a:endParaRPr>
                    </a:p>
                  </a:txBody>
                  <a:tcPr marL="80513" marR="80513" marT="80513" marB="80513"/>
                </a:tc>
                <a:extLst>
                  <a:ext uri="{0D108BD9-81ED-4DB2-BD59-A6C34878D82A}">
                    <a16:rowId xmlns:a16="http://schemas.microsoft.com/office/drawing/2014/main" val="10000"/>
                  </a:ext>
                </a:extLst>
              </a:tr>
              <a:tr h="687040">
                <a:tc>
                  <a:txBody>
                    <a:bodyPr/>
                    <a:lstStyle/>
                    <a:p>
                      <a:pPr algn="l" fontAlgn="t"/>
                      <a:r>
                        <a:rPr lang="en-IN" sz="2000" b="1" dirty="0">
                          <a:effectLst/>
                        </a:rPr>
                        <a:t>public </a:t>
                      </a:r>
                      <a:r>
                        <a:rPr lang="en-IN" sz="2000" b="1" dirty="0" err="1">
                          <a:effectLst/>
                        </a:rPr>
                        <a:t>int</a:t>
                      </a:r>
                      <a:r>
                        <a:rPr lang="en-IN" sz="2000" b="1" dirty="0">
                          <a:effectLst/>
                        </a:rPr>
                        <a:t> update(String query)</a:t>
                      </a:r>
                      <a:endParaRPr lang="en-IN" sz="2000" b="1" dirty="0">
                        <a:solidFill>
                          <a:srgbClr val="000000"/>
                        </a:solidFill>
                        <a:effectLst/>
                        <a:latin typeface="verdana" panose="020B0604030504040204" pitchFamily="34" charset="0"/>
                      </a:endParaRPr>
                    </a:p>
                  </a:txBody>
                  <a:tcPr marL="53675" marR="53675" marT="53675" marB="53675"/>
                </a:tc>
                <a:tc>
                  <a:txBody>
                    <a:bodyPr/>
                    <a:lstStyle/>
                    <a:p>
                      <a:pPr algn="l" fontAlgn="t"/>
                      <a:r>
                        <a:rPr lang="en-IN" sz="2000">
                          <a:effectLst/>
                        </a:rPr>
                        <a:t>is used to insert, update and delete records.</a:t>
                      </a:r>
                      <a:endParaRPr lang="en-IN" sz="2000">
                        <a:solidFill>
                          <a:srgbClr val="000000"/>
                        </a:solidFill>
                        <a:effectLst/>
                        <a:latin typeface="verdana" panose="020B0604030504040204" pitchFamily="34" charset="0"/>
                      </a:endParaRPr>
                    </a:p>
                  </a:txBody>
                  <a:tcPr marL="53675" marR="53675" marT="53675" marB="53675"/>
                </a:tc>
                <a:extLst>
                  <a:ext uri="{0D108BD9-81ED-4DB2-BD59-A6C34878D82A}">
                    <a16:rowId xmlns:a16="http://schemas.microsoft.com/office/drawing/2014/main" val="10001"/>
                  </a:ext>
                </a:extLst>
              </a:tr>
              <a:tr h="1266731">
                <a:tc>
                  <a:txBody>
                    <a:bodyPr/>
                    <a:lstStyle/>
                    <a:p>
                      <a:pPr algn="l" fontAlgn="t"/>
                      <a:r>
                        <a:rPr lang="en-IN" sz="2000" b="1" dirty="0">
                          <a:effectLst/>
                        </a:rPr>
                        <a:t>public </a:t>
                      </a:r>
                      <a:r>
                        <a:rPr lang="en-IN" sz="2000" b="1" dirty="0" err="1">
                          <a:effectLst/>
                        </a:rPr>
                        <a:t>int</a:t>
                      </a:r>
                      <a:r>
                        <a:rPr lang="en-IN" sz="2000" b="1" dirty="0">
                          <a:effectLst/>
                        </a:rPr>
                        <a:t> update(String </a:t>
                      </a:r>
                      <a:r>
                        <a:rPr lang="en-IN" sz="2000" b="1" dirty="0" err="1">
                          <a:effectLst/>
                        </a:rPr>
                        <a:t>query,Object</a:t>
                      </a:r>
                      <a:r>
                        <a:rPr lang="en-IN" sz="2000" b="1" dirty="0">
                          <a:effectLst/>
                        </a:rPr>
                        <a:t>... </a:t>
                      </a:r>
                      <a:r>
                        <a:rPr lang="en-IN" sz="2000" b="1" dirty="0" err="1">
                          <a:effectLst/>
                        </a:rPr>
                        <a:t>args</a:t>
                      </a:r>
                      <a:r>
                        <a:rPr lang="en-IN" sz="2000" b="1" dirty="0">
                          <a:effectLst/>
                        </a:rPr>
                        <a:t>)</a:t>
                      </a:r>
                      <a:endParaRPr lang="en-IN" sz="2000" b="1" dirty="0">
                        <a:solidFill>
                          <a:srgbClr val="000000"/>
                        </a:solidFill>
                        <a:effectLst/>
                        <a:latin typeface="verdana" panose="020B0604030504040204" pitchFamily="34" charset="0"/>
                      </a:endParaRPr>
                    </a:p>
                  </a:txBody>
                  <a:tcPr marL="53675" marR="53675" marT="53675" marB="53675"/>
                </a:tc>
                <a:tc>
                  <a:txBody>
                    <a:bodyPr/>
                    <a:lstStyle/>
                    <a:p>
                      <a:pPr algn="l" fontAlgn="t"/>
                      <a:r>
                        <a:rPr lang="en-IN" sz="2000" dirty="0">
                          <a:effectLst/>
                        </a:rPr>
                        <a:t>is used to insert, update and delete records using </a:t>
                      </a:r>
                      <a:r>
                        <a:rPr lang="en-IN" sz="2000" dirty="0" err="1">
                          <a:effectLst/>
                        </a:rPr>
                        <a:t>PreparedStatement</a:t>
                      </a:r>
                      <a:r>
                        <a:rPr lang="en-IN" sz="2000" dirty="0">
                          <a:effectLst/>
                        </a:rPr>
                        <a:t> using given arguments.</a:t>
                      </a:r>
                      <a:endParaRPr lang="en-IN" sz="2000" dirty="0">
                        <a:solidFill>
                          <a:srgbClr val="000000"/>
                        </a:solidFill>
                        <a:effectLst/>
                        <a:latin typeface="verdana" panose="020B0604030504040204" pitchFamily="34" charset="0"/>
                      </a:endParaRPr>
                    </a:p>
                  </a:txBody>
                  <a:tcPr marL="53675" marR="53675" marT="53675" marB="53675"/>
                </a:tc>
                <a:extLst>
                  <a:ext uri="{0D108BD9-81ED-4DB2-BD59-A6C34878D82A}">
                    <a16:rowId xmlns:a16="http://schemas.microsoft.com/office/drawing/2014/main" val="10002"/>
                  </a:ext>
                </a:extLst>
              </a:tr>
              <a:tr h="493810">
                <a:tc>
                  <a:txBody>
                    <a:bodyPr/>
                    <a:lstStyle/>
                    <a:p>
                      <a:pPr algn="l" fontAlgn="t"/>
                      <a:r>
                        <a:rPr lang="en-IN" sz="2000" b="1" dirty="0">
                          <a:effectLst/>
                        </a:rPr>
                        <a:t>public void execute(String query)</a:t>
                      </a:r>
                      <a:endParaRPr lang="en-IN" sz="2000" b="1" dirty="0">
                        <a:solidFill>
                          <a:srgbClr val="000000"/>
                        </a:solidFill>
                        <a:effectLst/>
                        <a:latin typeface="verdana" panose="020B0604030504040204" pitchFamily="34" charset="0"/>
                      </a:endParaRPr>
                    </a:p>
                  </a:txBody>
                  <a:tcPr marL="53675" marR="53675" marT="53675" marB="53675"/>
                </a:tc>
                <a:tc>
                  <a:txBody>
                    <a:bodyPr/>
                    <a:lstStyle/>
                    <a:p>
                      <a:pPr algn="l" fontAlgn="t"/>
                      <a:r>
                        <a:rPr lang="en-IN" sz="2000">
                          <a:effectLst/>
                        </a:rPr>
                        <a:t>is used to execute DDL query.</a:t>
                      </a:r>
                      <a:endParaRPr lang="en-IN" sz="2000">
                        <a:solidFill>
                          <a:srgbClr val="000000"/>
                        </a:solidFill>
                        <a:effectLst/>
                        <a:latin typeface="verdana" panose="020B0604030504040204" pitchFamily="34" charset="0"/>
                      </a:endParaRPr>
                    </a:p>
                  </a:txBody>
                  <a:tcPr marL="53675" marR="53675" marT="53675" marB="53675"/>
                </a:tc>
                <a:extLst>
                  <a:ext uri="{0D108BD9-81ED-4DB2-BD59-A6C34878D82A}">
                    <a16:rowId xmlns:a16="http://schemas.microsoft.com/office/drawing/2014/main" val="10003"/>
                  </a:ext>
                </a:extLst>
              </a:tr>
              <a:tr h="880270">
                <a:tc>
                  <a:txBody>
                    <a:bodyPr/>
                    <a:lstStyle/>
                    <a:p>
                      <a:pPr algn="l" fontAlgn="t"/>
                      <a:r>
                        <a:rPr lang="en-IN" sz="2000" b="1" dirty="0">
                          <a:effectLst/>
                        </a:rPr>
                        <a:t>public T execute(String </a:t>
                      </a:r>
                      <a:r>
                        <a:rPr lang="en-IN" sz="2000" b="1" dirty="0" err="1">
                          <a:effectLst/>
                        </a:rPr>
                        <a:t>sql</a:t>
                      </a:r>
                      <a:r>
                        <a:rPr lang="en-IN" sz="2000" b="1" dirty="0">
                          <a:effectLst/>
                        </a:rPr>
                        <a:t>, </a:t>
                      </a:r>
                      <a:r>
                        <a:rPr lang="en-IN" sz="2000" b="1" dirty="0" err="1">
                          <a:effectLst/>
                        </a:rPr>
                        <a:t>PreparedStatementCallback</a:t>
                      </a:r>
                      <a:r>
                        <a:rPr lang="en-IN" sz="2000" b="1" dirty="0">
                          <a:effectLst/>
                        </a:rPr>
                        <a:t> action)</a:t>
                      </a:r>
                      <a:endParaRPr lang="en-IN" sz="2000" b="1" dirty="0">
                        <a:solidFill>
                          <a:srgbClr val="000000"/>
                        </a:solidFill>
                        <a:effectLst/>
                        <a:latin typeface="verdana" panose="020B0604030504040204" pitchFamily="34" charset="0"/>
                      </a:endParaRPr>
                    </a:p>
                  </a:txBody>
                  <a:tcPr marL="53675" marR="53675" marT="53675" marB="53675"/>
                </a:tc>
                <a:tc>
                  <a:txBody>
                    <a:bodyPr/>
                    <a:lstStyle/>
                    <a:p>
                      <a:pPr algn="l" fontAlgn="t"/>
                      <a:r>
                        <a:rPr lang="en-IN" sz="2000">
                          <a:effectLst/>
                        </a:rPr>
                        <a:t>executes the query by using PreparedStatement callback.</a:t>
                      </a:r>
                      <a:endParaRPr lang="en-IN" sz="2000">
                        <a:solidFill>
                          <a:srgbClr val="000000"/>
                        </a:solidFill>
                        <a:effectLst/>
                        <a:latin typeface="verdana" panose="020B0604030504040204" pitchFamily="34" charset="0"/>
                      </a:endParaRPr>
                    </a:p>
                  </a:txBody>
                  <a:tcPr marL="53675" marR="53675" marT="53675" marB="53675"/>
                </a:tc>
                <a:extLst>
                  <a:ext uri="{0D108BD9-81ED-4DB2-BD59-A6C34878D82A}">
                    <a16:rowId xmlns:a16="http://schemas.microsoft.com/office/drawing/2014/main" val="10004"/>
                  </a:ext>
                </a:extLst>
              </a:tr>
              <a:tr h="687040">
                <a:tc>
                  <a:txBody>
                    <a:bodyPr/>
                    <a:lstStyle/>
                    <a:p>
                      <a:pPr algn="l" fontAlgn="t"/>
                      <a:r>
                        <a:rPr lang="en-IN" sz="2000" b="1" dirty="0">
                          <a:effectLst/>
                        </a:rPr>
                        <a:t>public T query(String </a:t>
                      </a:r>
                      <a:r>
                        <a:rPr lang="en-IN" sz="2000" b="1" dirty="0" err="1">
                          <a:effectLst/>
                        </a:rPr>
                        <a:t>sql</a:t>
                      </a:r>
                      <a:r>
                        <a:rPr lang="en-IN" sz="2000" b="1" dirty="0">
                          <a:effectLst/>
                        </a:rPr>
                        <a:t>, </a:t>
                      </a:r>
                      <a:r>
                        <a:rPr lang="en-IN" sz="2000" b="1" dirty="0" err="1">
                          <a:effectLst/>
                        </a:rPr>
                        <a:t>ResultSetExtractorrse</a:t>
                      </a:r>
                      <a:r>
                        <a:rPr lang="en-IN" sz="2000" b="1" dirty="0">
                          <a:effectLst/>
                        </a:rPr>
                        <a:t>)</a:t>
                      </a:r>
                      <a:endParaRPr lang="en-IN" sz="2000" b="1" dirty="0">
                        <a:solidFill>
                          <a:srgbClr val="000000"/>
                        </a:solidFill>
                        <a:effectLst/>
                        <a:latin typeface="verdana" panose="020B0604030504040204" pitchFamily="34" charset="0"/>
                      </a:endParaRPr>
                    </a:p>
                  </a:txBody>
                  <a:tcPr marL="53675" marR="53675" marT="53675" marB="53675"/>
                </a:tc>
                <a:tc>
                  <a:txBody>
                    <a:bodyPr/>
                    <a:lstStyle/>
                    <a:p>
                      <a:pPr algn="l" fontAlgn="t"/>
                      <a:r>
                        <a:rPr lang="en-IN" sz="2000">
                          <a:effectLst/>
                        </a:rPr>
                        <a:t>is used to fetch records using ResultSetExtractor.</a:t>
                      </a:r>
                      <a:endParaRPr lang="en-IN" sz="2000">
                        <a:solidFill>
                          <a:srgbClr val="000000"/>
                        </a:solidFill>
                        <a:effectLst/>
                        <a:latin typeface="verdana" panose="020B0604030504040204" pitchFamily="34" charset="0"/>
                      </a:endParaRPr>
                    </a:p>
                  </a:txBody>
                  <a:tcPr marL="53675" marR="53675" marT="53675" marB="53675"/>
                </a:tc>
                <a:extLst>
                  <a:ext uri="{0D108BD9-81ED-4DB2-BD59-A6C34878D82A}">
                    <a16:rowId xmlns:a16="http://schemas.microsoft.com/office/drawing/2014/main" val="10005"/>
                  </a:ext>
                </a:extLst>
              </a:tr>
              <a:tr h="687040">
                <a:tc>
                  <a:txBody>
                    <a:bodyPr/>
                    <a:lstStyle/>
                    <a:p>
                      <a:pPr algn="l" fontAlgn="t"/>
                      <a:r>
                        <a:rPr lang="en-IN" sz="2000" b="1" dirty="0">
                          <a:effectLst/>
                        </a:rPr>
                        <a:t>public List query(String </a:t>
                      </a:r>
                      <a:r>
                        <a:rPr lang="en-IN" sz="2000" b="1" dirty="0" err="1">
                          <a:effectLst/>
                        </a:rPr>
                        <a:t>sql</a:t>
                      </a:r>
                      <a:r>
                        <a:rPr lang="en-IN" sz="2000" b="1" dirty="0">
                          <a:effectLst/>
                        </a:rPr>
                        <a:t>, </a:t>
                      </a:r>
                      <a:r>
                        <a:rPr lang="en-IN" sz="2000" b="1" dirty="0" err="1">
                          <a:effectLst/>
                        </a:rPr>
                        <a:t>RowMapper</a:t>
                      </a:r>
                      <a:r>
                        <a:rPr lang="en-IN" sz="2000" b="1" dirty="0">
                          <a:effectLst/>
                        </a:rPr>
                        <a:t> </a:t>
                      </a:r>
                      <a:r>
                        <a:rPr lang="en-IN" sz="2000" b="1" dirty="0" err="1">
                          <a:effectLst/>
                        </a:rPr>
                        <a:t>rse</a:t>
                      </a:r>
                      <a:r>
                        <a:rPr lang="en-IN" sz="2000" b="1" dirty="0">
                          <a:effectLst/>
                        </a:rPr>
                        <a:t>)</a:t>
                      </a:r>
                      <a:endParaRPr lang="en-IN" sz="2000" b="1" dirty="0">
                        <a:solidFill>
                          <a:srgbClr val="000000"/>
                        </a:solidFill>
                        <a:effectLst/>
                        <a:latin typeface="verdana" panose="020B0604030504040204" pitchFamily="34" charset="0"/>
                      </a:endParaRPr>
                    </a:p>
                  </a:txBody>
                  <a:tcPr marL="53675" marR="53675" marT="53675" marB="53675"/>
                </a:tc>
                <a:tc>
                  <a:txBody>
                    <a:bodyPr/>
                    <a:lstStyle/>
                    <a:p>
                      <a:pPr algn="l" fontAlgn="t"/>
                      <a:r>
                        <a:rPr lang="en-IN" sz="2000" dirty="0">
                          <a:effectLst/>
                        </a:rPr>
                        <a:t>is used to fetch records using </a:t>
                      </a:r>
                      <a:r>
                        <a:rPr lang="en-IN" sz="2000" dirty="0" err="1">
                          <a:effectLst/>
                        </a:rPr>
                        <a:t>RowMapper</a:t>
                      </a:r>
                      <a:r>
                        <a:rPr lang="en-IN" sz="2000" dirty="0">
                          <a:effectLst/>
                        </a:rPr>
                        <a:t>.</a:t>
                      </a:r>
                      <a:endParaRPr lang="en-IN" sz="2000" dirty="0">
                        <a:solidFill>
                          <a:srgbClr val="000000"/>
                        </a:solidFill>
                        <a:effectLst/>
                        <a:latin typeface="verdana" panose="020B0604030504040204" pitchFamily="34" charset="0"/>
                      </a:endParaRPr>
                    </a:p>
                  </a:txBody>
                  <a:tcPr marL="53675" marR="53675" marT="53675" marB="5367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50106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DriverManagerDataSource</a:t>
            </a:r>
            <a:r>
              <a:rPr lang="en-IN" dirty="0"/>
              <a:t> - *.xml</a:t>
            </a:r>
          </a:p>
        </p:txBody>
      </p:sp>
      <p:sp>
        <p:nvSpPr>
          <p:cNvPr id="3" name="Content Placeholder 2"/>
          <p:cNvSpPr>
            <a:spLocks noGrp="1"/>
          </p:cNvSpPr>
          <p:nvPr>
            <p:ph idx="1"/>
          </p:nvPr>
        </p:nvSpPr>
        <p:spPr>
          <a:xfrm>
            <a:off x="289559" y="1222957"/>
            <a:ext cx="8714955" cy="5055923"/>
          </a:xfrm>
        </p:spPr>
        <p:txBody>
          <a:bodyPr>
            <a:normAutofit/>
          </a:bodyPr>
          <a:lstStyle/>
          <a:p>
            <a:r>
              <a:rPr lang="en-IN" sz="2400" dirty="0"/>
              <a:t>It is used to contain the information about the database such as driver class name, </a:t>
            </a:r>
            <a:r>
              <a:rPr lang="en-IN" sz="2400" dirty="0" err="1"/>
              <a:t>connnection</a:t>
            </a:r>
            <a:r>
              <a:rPr lang="en-IN" sz="2400" dirty="0"/>
              <a:t> URL, username and password.</a:t>
            </a:r>
          </a:p>
          <a:p>
            <a:r>
              <a:rPr lang="en-IN" sz="2400" dirty="0"/>
              <a:t>There are a property named </a:t>
            </a:r>
            <a:r>
              <a:rPr lang="en-IN" sz="2400" b="1" dirty="0" err="1"/>
              <a:t>datasource</a:t>
            </a:r>
            <a:r>
              <a:rPr lang="en-IN" sz="2400" dirty="0"/>
              <a:t> in the JdbcTemplate class of </a:t>
            </a:r>
            <a:r>
              <a:rPr lang="en-IN" sz="2400" dirty="0" err="1"/>
              <a:t>DriverManagerDataSource</a:t>
            </a:r>
            <a:r>
              <a:rPr lang="en-IN" sz="2400" dirty="0"/>
              <a:t> type. </a:t>
            </a:r>
          </a:p>
          <a:p>
            <a:r>
              <a:rPr lang="en-IN" sz="2400" dirty="0"/>
              <a:t>We need to provide the reference of </a:t>
            </a:r>
            <a:r>
              <a:rPr lang="en-IN" sz="2400" dirty="0" err="1"/>
              <a:t>DriverManagerDataSource</a:t>
            </a:r>
            <a:r>
              <a:rPr lang="en-IN" sz="2400" dirty="0"/>
              <a:t> object in the JdbcTemplate class for the </a:t>
            </a:r>
            <a:r>
              <a:rPr lang="en-IN" sz="2400" dirty="0" err="1"/>
              <a:t>datasource</a:t>
            </a:r>
            <a:r>
              <a:rPr lang="en-IN" sz="2400" dirty="0"/>
              <a:t> property.</a:t>
            </a:r>
          </a:p>
          <a:p>
            <a:r>
              <a:rPr lang="en-IN" sz="2400" dirty="0"/>
              <a:t>We are using the JdbcTemplate object in the Dao class, so we are passing it by the setter method but you can use constructor also.</a:t>
            </a:r>
          </a:p>
          <a:p>
            <a:endParaRPr lang="en-IN" sz="2400" dirty="0"/>
          </a:p>
        </p:txBody>
      </p:sp>
    </p:spTree>
    <p:extLst>
      <p:ext uri="{BB962C8B-B14F-4D97-AF65-F5344CB8AC3E}">
        <p14:creationId xmlns:p14="http://schemas.microsoft.com/office/powerpoint/2010/main" val="9502772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applicationContext.xml</a:t>
            </a:r>
          </a:p>
        </p:txBody>
      </p:sp>
      <p:sp>
        <p:nvSpPr>
          <p:cNvPr id="3" name="Content Placeholder 2"/>
          <p:cNvSpPr>
            <a:spLocks noGrp="1"/>
          </p:cNvSpPr>
          <p:nvPr>
            <p:ph idx="1"/>
          </p:nvPr>
        </p:nvSpPr>
        <p:spPr>
          <a:xfrm>
            <a:off x="243065" y="1222957"/>
            <a:ext cx="8699457" cy="5055923"/>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IN" dirty="0"/>
              <a:t>&lt;bean id="ds" </a:t>
            </a:r>
            <a:r>
              <a:rPr lang="en-IN" b="1" dirty="0"/>
              <a:t>class</a:t>
            </a:r>
            <a:r>
              <a:rPr lang="en-IN" dirty="0"/>
              <a:t>="</a:t>
            </a:r>
            <a:r>
              <a:rPr lang="en-IN" dirty="0" err="1"/>
              <a:t>org.springframework.jdbc.datasource.DriverManagerDataSource</a:t>
            </a:r>
            <a:r>
              <a:rPr lang="en-IN" dirty="0"/>
              <a:t>"&gt;  </a:t>
            </a:r>
          </a:p>
          <a:p>
            <a:pPr marL="0" indent="0">
              <a:buNone/>
            </a:pPr>
            <a:r>
              <a:rPr lang="en-IN" dirty="0"/>
              <a:t>&lt;property name="</a:t>
            </a:r>
            <a:r>
              <a:rPr lang="en-IN" dirty="0" err="1"/>
              <a:t>driverClassName</a:t>
            </a:r>
            <a:r>
              <a:rPr lang="en-IN" dirty="0"/>
              <a:t>" value="</a:t>
            </a:r>
            <a:r>
              <a:rPr lang="en-IN" dirty="0" err="1"/>
              <a:t>oracle.jdbc.driver.OracleDriver</a:t>
            </a:r>
            <a:r>
              <a:rPr lang="en-IN" dirty="0"/>
              <a:t>" /&gt;  </a:t>
            </a:r>
          </a:p>
          <a:p>
            <a:pPr marL="0" indent="0">
              <a:buNone/>
            </a:pPr>
            <a:r>
              <a:rPr lang="en-IN" dirty="0"/>
              <a:t>&lt;property name="</a:t>
            </a:r>
            <a:r>
              <a:rPr lang="en-IN" dirty="0" err="1"/>
              <a:t>url</a:t>
            </a:r>
            <a:r>
              <a:rPr lang="en-IN" dirty="0"/>
              <a:t>" value="</a:t>
            </a:r>
            <a:r>
              <a:rPr lang="en-IN" dirty="0" err="1"/>
              <a:t>jdbc:oracle:thin</a:t>
            </a:r>
            <a:r>
              <a:rPr lang="en-IN" dirty="0"/>
              <a:t>:@localhost:1521:xe" /&gt;  </a:t>
            </a:r>
          </a:p>
          <a:p>
            <a:pPr marL="0" indent="0">
              <a:buNone/>
            </a:pPr>
            <a:r>
              <a:rPr lang="en-IN" dirty="0"/>
              <a:t>&lt;property name="username" value="system" /&gt;  </a:t>
            </a:r>
          </a:p>
          <a:p>
            <a:pPr marL="0" indent="0">
              <a:buNone/>
            </a:pPr>
            <a:r>
              <a:rPr lang="en-IN" dirty="0"/>
              <a:t>&lt;property name="password" value="oracle" /&gt;  </a:t>
            </a:r>
          </a:p>
          <a:p>
            <a:pPr marL="0" indent="0">
              <a:buNone/>
            </a:pPr>
            <a:r>
              <a:rPr lang="en-IN" dirty="0"/>
              <a:t>&lt;/bean&gt;  </a:t>
            </a:r>
          </a:p>
          <a:p>
            <a:pPr marL="0" indent="0">
              <a:buNone/>
            </a:pPr>
            <a:r>
              <a:rPr lang="en-IN" dirty="0"/>
              <a:t>  </a:t>
            </a:r>
          </a:p>
          <a:p>
            <a:pPr marL="0" indent="0">
              <a:buNone/>
            </a:pPr>
            <a:r>
              <a:rPr lang="en-IN" dirty="0"/>
              <a:t>&lt;bean id="</a:t>
            </a:r>
            <a:r>
              <a:rPr lang="en-IN" dirty="0" err="1"/>
              <a:t>jdbcTemplate</a:t>
            </a:r>
            <a:r>
              <a:rPr lang="en-IN" dirty="0"/>
              <a:t>" </a:t>
            </a:r>
            <a:r>
              <a:rPr lang="en-IN" b="1" dirty="0"/>
              <a:t>class</a:t>
            </a:r>
            <a:r>
              <a:rPr lang="en-IN" dirty="0"/>
              <a:t>="</a:t>
            </a:r>
            <a:r>
              <a:rPr lang="en-IN" dirty="0" err="1"/>
              <a:t>org.springframework.jdbc.core.JdbcTemplate</a:t>
            </a:r>
            <a:r>
              <a:rPr lang="en-IN" dirty="0"/>
              <a:t>"&gt;  </a:t>
            </a:r>
          </a:p>
          <a:p>
            <a:pPr marL="0" indent="0">
              <a:buNone/>
            </a:pPr>
            <a:r>
              <a:rPr lang="en-IN" dirty="0"/>
              <a:t>&lt;property name="</a:t>
            </a:r>
            <a:r>
              <a:rPr lang="en-IN" dirty="0" err="1"/>
              <a:t>dataSource</a:t>
            </a:r>
            <a:r>
              <a:rPr lang="en-IN" dirty="0"/>
              <a:t>" ref="ds"&gt;&lt;/property&gt;  </a:t>
            </a:r>
          </a:p>
          <a:p>
            <a:pPr marL="0" indent="0">
              <a:buNone/>
            </a:pPr>
            <a:r>
              <a:rPr lang="en-IN" dirty="0"/>
              <a:t>&lt;/bean&gt;  </a:t>
            </a:r>
          </a:p>
          <a:p>
            <a:pPr marL="0" indent="0">
              <a:buNone/>
            </a:pPr>
            <a:r>
              <a:rPr lang="en-IN" dirty="0"/>
              <a:t>  </a:t>
            </a:r>
          </a:p>
          <a:p>
            <a:pPr marL="0" indent="0">
              <a:buNone/>
            </a:pPr>
            <a:r>
              <a:rPr lang="en-IN" dirty="0"/>
              <a:t>&lt;bean id="</a:t>
            </a:r>
            <a:r>
              <a:rPr lang="en-IN" dirty="0" err="1"/>
              <a:t>edao</a:t>
            </a:r>
            <a:r>
              <a:rPr lang="en-IN" dirty="0"/>
              <a:t>" </a:t>
            </a:r>
            <a:r>
              <a:rPr lang="en-IN" b="1" dirty="0"/>
              <a:t>class</a:t>
            </a:r>
            <a:r>
              <a:rPr lang="en-IN" dirty="0"/>
              <a:t>="</a:t>
            </a:r>
            <a:r>
              <a:rPr lang="en-IN" dirty="0" err="1"/>
              <a:t>com.lti.EmployeeDao</a:t>
            </a:r>
            <a:r>
              <a:rPr lang="en-IN" dirty="0"/>
              <a:t>"&gt;  </a:t>
            </a:r>
          </a:p>
          <a:p>
            <a:pPr marL="0" indent="0">
              <a:buNone/>
            </a:pPr>
            <a:r>
              <a:rPr lang="en-IN" dirty="0"/>
              <a:t>&lt;property name="</a:t>
            </a:r>
            <a:r>
              <a:rPr lang="en-IN" dirty="0" err="1"/>
              <a:t>jdbcTemplate</a:t>
            </a:r>
            <a:r>
              <a:rPr lang="en-IN" dirty="0"/>
              <a:t>" ref="</a:t>
            </a:r>
            <a:r>
              <a:rPr lang="en-IN" dirty="0" err="1"/>
              <a:t>jdbcTemplate</a:t>
            </a:r>
            <a:r>
              <a:rPr lang="en-IN" dirty="0"/>
              <a:t>"&gt;&lt;/property&gt;  </a:t>
            </a:r>
          </a:p>
          <a:p>
            <a:pPr marL="0" indent="0">
              <a:buNone/>
            </a:pPr>
            <a:r>
              <a:rPr lang="en-IN" dirty="0"/>
              <a:t>&lt;/bean&gt;  </a:t>
            </a:r>
          </a:p>
          <a:p>
            <a:pPr marL="0" indent="0">
              <a:buNone/>
            </a:pPr>
            <a:endParaRPr lang="en-IN" dirty="0"/>
          </a:p>
        </p:txBody>
      </p:sp>
    </p:spTree>
    <p:extLst>
      <p:ext uri="{BB962C8B-B14F-4D97-AF65-F5344CB8AC3E}">
        <p14:creationId xmlns:p14="http://schemas.microsoft.com/office/powerpoint/2010/main" val="27465801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PreparedStatement</a:t>
            </a:r>
            <a:r>
              <a:rPr lang="en-IN" dirty="0"/>
              <a:t> in Spring JdbcTemplate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6782466"/>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92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PreparedStatementCallback</a:t>
            </a:r>
            <a:r>
              <a:rPr lang="en-IN" dirty="0"/>
              <a:t> interface</a:t>
            </a:r>
          </a:p>
        </p:txBody>
      </p:sp>
      <p:sp>
        <p:nvSpPr>
          <p:cNvPr id="3" name="Content Placeholder 2"/>
          <p:cNvSpPr>
            <a:spLocks noGrp="1"/>
          </p:cNvSpPr>
          <p:nvPr>
            <p:ph idx="1"/>
          </p:nvPr>
        </p:nvSpPr>
        <p:spPr/>
        <p:txBody>
          <a:bodyPr>
            <a:normAutofit/>
          </a:bodyPr>
          <a:lstStyle/>
          <a:p>
            <a:r>
              <a:rPr lang="en-IN" sz="2400" dirty="0"/>
              <a:t>It processes the input parameters and output results. </a:t>
            </a:r>
          </a:p>
          <a:p>
            <a:r>
              <a:rPr lang="en-IN" sz="2400" dirty="0"/>
              <a:t>In such case, you don't need to care about single and double quotes.</a:t>
            </a:r>
          </a:p>
          <a:p>
            <a:endParaRPr lang="en-IN" sz="2400" dirty="0"/>
          </a:p>
          <a:p>
            <a:pPr marL="0" indent="0">
              <a:buNone/>
            </a:pPr>
            <a:r>
              <a:rPr lang="en-IN" sz="2400" dirty="0"/>
              <a:t>Method of </a:t>
            </a:r>
            <a:r>
              <a:rPr lang="en-IN" sz="2400" dirty="0" err="1"/>
              <a:t>PreparedStatementCallback</a:t>
            </a:r>
            <a:r>
              <a:rPr lang="en-IN" sz="2400" dirty="0"/>
              <a:t> interface</a:t>
            </a:r>
          </a:p>
          <a:p>
            <a:r>
              <a:rPr lang="en-IN" sz="2400" dirty="0"/>
              <a:t>It has only one method </a:t>
            </a:r>
            <a:r>
              <a:rPr lang="en-IN" sz="2400" dirty="0" err="1"/>
              <a:t>doInPreparedStatement</a:t>
            </a:r>
            <a:r>
              <a:rPr lang="en-IN" sz="2400" dirty="0"/>
              <a:t>.</a:t>
            </a:r>
            <a:br>
              <a:rPr lang="en-IN" sz="2400" dirty="0"/>
            </a:br>
            <a:endParaRPr lang="en-IN" sz="2400" dirty="0"/>
          </a:p>
          <a:p>
            <a:pPr marL="0" indent="0" algn="ctr">
              <a:buNone/>
            </a:pPr>
            <a:r>
              <a:rPr lang="en-IN" sz="2400" b="1" dirty="0">
                <a:solidFill>
                  <a:srgbClr val="C00000"/>
                </a:solidFill>
              </a:rPr>
              <a:t>public T </a:t>
            </a:r>
            <a:r>
              <a:rPr lang="en-IN" sz="2400" b="1" dirty="0" err="1">
                <a:solidFill>
                  <a:srgbClr val="C00000"/>
                </a:solidFill>
              </a:rPr>
              <a:t>doInPreparedStatement</a:t>
            </a:r>
            <a:r>
              <a:rPr lang="en-IN" sz="2400" b="1" dirty="0">
                <a:solidFill>
                  <a:srgbClr val="C00000"/>
                </a:solidFill>
              </a:rPr>
              <a:t>(</a:t>
            </a:r>
            <a:r>
              <a:rPr lang="en-IN" sz="2400" b="1" dirty="0" err="1">
                <a:solidFill>
                  <a:srgbClr val="C00000"/>
                </a:solidFill>
              </a:rPr>
              <a:t>PreparedStatement</a:t>
            </a:r>
            <a:r>
              <a:rPr lang="en-IN" sz="2400" b="1" dirty="0">
                <a:solidFill>
                  <a:srgbClr val="C00000"/>
                </a:solidFill>
              </a:rPr>
              <a:t> </a:t>
            </a:r>
            <a:r>
              <a:rPr lang="en-IN" sz="2400" b="1" dirty="0" err="1">
                <a:solidFill>
                  <a:srgbClr val="C00000"/>
                </a:solidFill>
              </a:rPr>
              <a:t>ps</a:t>
            </a:r>
            <a:r>
              <a:rPr lang="en-IN" sz="2400" b="1" dirty="0">
                <a:solidFill>
                  <a:srgbClr val="C00000"/>
                </a:solidFill>
              </a:rPr>
              <a:t>)throws </a:t>
            </a:r>
            <a:r>
              <a:rPr lang="en-IN" sz="2400" b="1" dirty="0" err="1">
                <a:solidFill>
                  <a:srgbClr val="C00000"/>
                </a:solidFill>
              </a:rPr>
              <a:t>SQLException</a:t>
            </a:r>
            <a:r>
              <a:rPr lang="en-IN" sz="2400" b="1" dirty="0">
                <a:solidFill>
                  <a:srgbClr val="C00000"/>
                </a:solidFill>
              </a:rPr>
              <a:t>, </a:t>
            </a:r>
            <a:r>
              <a:rPr lang="en-IN" sz="2400" b="1" dirty="0" err="1">
                <a:solidFill>
                  <a:srgbClr val="C00000"/>
                </a:solidFill>
              </a:rPr>
              <a:t>DataAccessException</a:t>
            </a:r>
            <a:r>
              <a:rPr lang="en-IN" sz="2400" b="1" dirty="0">
                <a:solidFill>
                  <a:srgbClr val="C00000"/>
                </a:solidFill>
              </a:rPr>
              <a:t> </a:t>
            </a:r>
          </a:p>
        </p:txBody>
      </p:sp>
    </p:spTree>
    <p:extLst>
      <p:ext uri="{BB962C8B-B14F-4D97-AF65-F5344CB8AC3E}">
        <p14:creationId xmlns:p14="http://schemas.microsoft.com/office/powerpoint/2010/main" val="25901138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1015663"/>
          </a:xfrm>
        </p:spPr>
        <p:txBody>
          <a:bodyPr/>
          <a:lstStyle/>
          <a:p>
            <a:r>
              <a:rPr lang="en-IN" dirty="0" err="1"/>
              <a:t>RowMapper</a:t>
            </a:r>
            <a:r>
              <a:rPr lang="en-IN" dirty="0"/>
              <a:t> -</a:t>
            </a:r>
            <a:r>
              <a:rPr lang="en-IN" sz="2000" dirty="0"/>
              <a:t>Fetching records by Spring JdbcTemplate</a:t>
            </a:r>
            <a:br>
              <a:rPr lang="en-IN" b="0"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0949671"/>
              </p:ext>
            </p:extLst>
          </p:nvPr>
        </p:nvGraphicFramePr>
        <p:xfrm>
          <a:off x="289560" y="1222957"/>
          <a:ext cx="8451484"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4346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i="1" dirty="0"/>
              <a:t>Model</a:t>
            </a:r>
            <a:endParaRPr lang="en-IN" dirty="0"/>
          </a:p>
        </p:txBody>
      </p:sp>
      <p:sp>
        <p:nvSpPr>
          <p:cNvPr id="3" name="Content Placeholder 2"/>
          <p:cNvSpPr>
            <a:spLocks noGrp="1"/>
          </p:cNvSpPr>
          <p:nvPr>
            <p:ph idx="1"/>
          </p:nvPr>
        </p:nvSpPr>
        <p:spPr/>
        <p:txBody>
          <a:bodyPr/>
          <a:lstStyle/>
          <a:p>
            <a:r>
              <a:rPr lang="en-IN" dirty="0"/>
              <a:t>The model can supply attributes used for rendering views.</a:t>
            </a:r>
          </a:p>
          <a:p>
            <a:r>
              <a:rPr lang="en-IN" dirty="0"/>
              <a:t>To provide a view with usable data, we simply add this data to its Model object. </a:t>
            </a:r>
          </a:p>
          <a:p>
            <a:r>
              <a:rPr lang="en-IN" dirty="0"/>
              <a:t>Additionally, maps with attributes can be merged with Model instances:</a:t>
            </a:r>
          </a:p>
          <a:p>
            <a:endParaRPr lang="en-IN" dirty="0"/>
          </a:p>
          <a:p>
            <a:endParaRPr lang="en-IN" dirty="0"/>
          </a:p>
        </p:txBody>
      </p:sp>
      <p:sp>
        <p:nvSpPr>
          <p:cNvPr id="4" name="Rectangle 1"/>
          <p:cNvSpPr>
            <a:spLocks noChangeArrowheads="1"/>
          </p:cNvSpPr>
          <p:nvPr/>
        </p:nvSpPr>
        <p:spPr bwMode="auto">
          <a:xfrm>
            <a:off x="677990" y="3383967"/>
            <a:ext cx="7734490" cy="2585323"/>
          </a:xfrm>
          <a:prstGeom prst="rect">
            <a:avLst/>
          </a:prstGeom>
          <a:ln/>
        </p:spPr>
        <p:style>
          <a:lnRef idx="1">
            <a:schemeClr val="accent4"/>
          </a:lnRef>
          <a:fillRef idx="2">
            <a:schemeClr val="accent4"/>
          </a:fillRef>
          <a:effectRef idx="1">
            <a:schemeClr val="accent4"/>
          </a:effectRef>
          <a:fontRef idx="minor">
            <a:schemeClr val="dk1"/>
          </a:fontRef>
        </p:style>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63B175"/>
                </a:solidFill>
                <a:effectLst/>
                <a:latin typeface="source code pro"/>
              </a:rPr>
              <a:t>public</a:t>
            </a: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a:ln>
                  <a:noFill/>
                </a:ln>
                <a:solidFill>
                  <a:srgbClr val="000000"/>
                </a:solidFill>
                <a:effectLst/>
                <a:latin typeface="source code pro"/>
              </a:rPr>
              <a:t>String </a:t>
            </a:r>
            <a:r>
              <a:rPr kumimoji="0" lang="en-US" altLang="en-US" sz="2400" b="0" i="0" u="none" strike="noStrike" cap="none" normalizeH="0" baseline="0" dirty="0" err="1">
                <a:ln>
                  <a:noFill/>
                </a:ln>
                <a:solidFill>
                  <a:srgbClr val="000000"/>
                </a:solidFill>
                <a:effectLst/>
                <a:latin typeface="source code pro"/>
              </a:rPr>
              <a:t>passParametersWithModel</a:t>
            </a:r>
            <a:r>
              <a:rPr kumimoji="0" lang="en-US" altLang="en-US" sz="2400" b="0" i="0" u="none" strike="noStrike" cap="none" normalizeH="0" baseline="0" dirty="0">
                <a:ln>
                  <a:noFill/>
                </a:ln>
                <a:solidFill>
                  <a:srgbClr val="000000"/>
                </a:solidFill>
                <a:effectLst/>
                <a:latin typeface="source code pro"/>
              </a:rPr>
              <a:t>(Model model)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a:ln>
                  <a:noFill/>
                </a:ln>
                <a:solidFill>
                  <a:srgbClr val="000000"/>
                </a:solidFill>
                <a:effectLst/>
                <a:latin typeface="source code pro"/>
              </a:rPr>
              <a:t>Map&lt;String, String&gt; map = </a:t>
            </a:r>
            <a:r>
              <a:rPr kumimoji="0" lang="en-US" altLang="en-US" sz="2400" b="1" i="0" u="none" strike="noStrike" cap="none" normalizeH="0" baseline="0" dirty="0">
                <a:ln>
                  <a:noFill/>
                </a:ln>
                <a:solidFill>
                  <a:srgbClr val="63B175"/>
                </a:solidFill>
                <a:effectLst/>
                <a:latin typeface="source code pro"/>
              </a:rPr>
              <a:t>new</a:t>
            </a: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HashMap</a:t>
            </a:r>
            <a:r>
              <a:rPr kumimoji="0" lang="en-US" altLang="en-US" sz="2400" b="0" i="0" u="none" strike="noStrike" cap="none" normalizeH="0" baseline="0" dirty="0">
                <a:ln>
                  <a:noFill/>
                </a:ln>
                <a:solidFill>
                  <a:srgbClr val="000000"/>
                </a:solidFill>
                <a:effectLst/>
                <a:latin typeface="source code pro"/>
              </a:rPr>
              <a:t>&lt;&gt;();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map.put</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"spring"</a:t>
            </a:r>
            <a:r>
              <a:rPr kumimoji="0" lang="en-US" altLang="en-US" sz="2400" b="0" i="0" u="none" strike="noStrike" cap="none" normalizeH="0" baseline="0" dirty="0">
                <a:ln>
                  <a:noFill/>
                </a:ln>
                <a:solidFill>
                  <a:srgbClr val="000000"/>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mvc</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model.addAttribute</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"message"</a:t>
            </a:r>
            <a:r>
              <a:rPr kumimoji="0" lang="en-US" altLang="en-US" sz="2400" b="0" i="0" u="none" strike="noStrike" cap="none" normalizeH="0" baseline="0" dirty="0">
                <a:ln>
                  <a:noFill/>
                </a:ln>
                <a:solidFill>
                  <a:srgbClr val="000000"/>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SpringMVC</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model.mergeAttributes</a:t>
            </a:r>
            <a:r>
              <a:rPr kumimoji="0" lang="en-US" altLang="en-US" sz="2400" b="0" i="0" u="none" strike="noStrike" cap="none" normalizeH="0" baseline="0" dirty="0">
                <a:ln>
                  <a:noFill/>
                </a:ln>
                <a:solidFill>
                  <a:srgbClr val="000000"/>
                </a:solidFill>
                <a:effectLst/>
                <a:latin typeface="source code pro"/>
              </a:rPr>
              <a:t>(map);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return</a:t>
            </a:r>
            <a:r>
              <a:rPr kumimoji="0" lang="en-US" altLang="en-US" sz="2400" b="0" i="0" u="none" strike="noStrike" cap="none" normalizeH="0" baseline="0" dirty="0">
                <a:ln>
                  <a:noFill/>
                </a:ln>
                <a:solidFill>
                  <a:srgbClr val="333333"/>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viewPage</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 code pr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8919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ModelMap</a:t>
            </a:r>
            <a:endParaRPr lang="en-IN" dirty="0"/>
          </a:p>
        </p:txBody>
      </p:sp>
      <p:sp>
        <p:nvSpPr>
          <p:cNvPr id="3" name="Content Placeholder 2"/>
          <p:cNvSpPr>
            <a:spLocks noGrp="1"/>
          </p:cNvSpPr>
          <p:nvPr>
            <p:ph idx="1"/>
          </p:nvPr>
        </p:nvSpPr>
        <p:spPr/>
        <p:txBody>
          <a:bodyPr/>
          <a:lstStyle/>
          <a:p>
            <a:r>
              <a:rPr lang="en-IN" dirty="0"/>
              <a:t>Just like the</a:t>
            </a:r>
            <a:r>
              <a:rPr lang="en-IN" i="1" dirty="0"/>
              <a:t> Model</a:t>
            </a:r>
            <a:r>
              <a:rPr lang="en-IN" dirty="0"/>
              <a:t> interface above,</a:t>
            </a:r>
            <a:r>
              <a:rPr lang="en-IN" i="1" dirty="0"/>
              <a:t> </a:t>
            </a:r>
            <a:r>
              <a:rPr lang="en-IN" i="1" dirty="0" err="1"/>
              <a:t>ModelMap</a:t>
            </a:r>
            <a:r>
              <a:rPr lang="en-IN" dirty="0"/>
              <a:t> is also used to pass values to render a view.</a:t>
            </a:r>
          </a:p>
          <a:p>
            <a:r>
              <a:rPr lang="en-IN" dirty="0"/>
              <a:t>The advantage of </a:t>
            </a:r>
            <a:r>
              <a:rPr lang="en-IN" i="1" dirty="0" err="1"/>
              <a:t>ModelMap</a:t>
            </a:r>
            <a:r>
              <a:rPr lang="en-IN" dirty="0"/>
              <a:t> is it gives us the ability to pass a collection of values and treat these values as if they were within a </a:t>
            </a:r>
            <a:r>
              <a:rPr lang="en-IN" i="1" dirty="0"/>
              <a:t>Map</a:t>
            </a:r>
            <a:r>
              <a:rPr lang="en-IN" dirty="0"/>
              <a:t>:</a:t>
            </a:r>
          </a:p>
          <a:p>
            <a:endParaRPr lang="en-IN" dirty="0"/>
          </a:p>
        </p:txBody>
      </p:sp>
      <p:sp>
        <p:nvSpPr>
          <p:cNvPr id="4" name="Rectangle 1"/>
          <p:cNvSpPr>
            <a:spLocks noChangeArrowheads="1"/>
          </p:cNvSpPr>
          <p:nvPr/>
        </p:nvSpPr>
        <p:spPr bwMode="auto">
          <a:xfrm>
            <a:off x="289560" y="3426770"/>
            <a:ext cx="8693085" cy="2215991"/>
          </a:xfrm>
          <a:prstGeom prst="rect">
            <a:avLst/>
          </a:prstGeom>
          <a:ln/>
        </p:spPr>
        <p:style>
          <a:lnRef idx="1">
            <a:schemeClr val="accent4"/>
          </a:lnRef>
          <a:fillRef idx="2">
            <a:schemeClr val="accent4"/>
          </a:fillRef>
          <a:effectRef idx="1">
            <a:schemeClr val="accent4"/>
          </a:effectRef>
          <a:fontRef idx="minor">
            <a:schemeClr val="dk1"/>
          </a:fontRef>
        </p:style>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source code pro"/>
              </a:rPr>
              <a:t>@</a:t>
            </a:r>
            <a:r>
              <a:rPr kumimoji="0" lang="en-US" altLang="en-US" sz="2400" b="0" i="0" u="none" strike="noStrike" cap="none" normalizeH="0" baseline="0" dirty="0" err="1">
                <a:ln>
                  <a:noFill/>
                </a:ln>
                <a:solidFill>
                  <a:srgbClr val="808080"/>
                </a:solidFill>
                <a:effectLst/>
                <a:latin typeface="source code pro"/>
              </a:rPr>
              <a:t>GetMapping</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printViewPage</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63B175"/>
                </a:solidFill>
                <a:effectLst/>
                <a:latin typeface="source code pro"/>
              </a:rPr>
              <a:t>public</a:t>
            </a: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a:ln>
                  <a:noFill/>
                </a:ln>
                <a:solidFill>
                  <a:srgbClr val="000000"/>
                </a:solidFill>
                <a:effectLst/>
                <a:latin typeface="source code pro"/>
              </a:rPr>
              <a:t>String </a:t>
            </a:r>
            <a:r>
              <a:rPr kumimoji="0" lang="en-US" altLang="en-US" sz="2400" b="0" i="0" u="none" strike="noStrike" cap="none" normalizeH="0" baseline="0" dirty="0" err="1">
                <a:ln>
                  <a:noFill/>
                </a:ln>
                <a:solidFill>
                  <a:srgbClr val="000000"/>
                </a:solidFill>
                <a:effectLst/>
                <a:latin typeface="source code pro"/>
              </a:rPr>
              <a:t>passParametersWithModelMap</a:t>
            </a:r>
            <a:r>
              <a:rPr kumimoji="0" lang="en-US" altLang="en-US" sz="2400" b="0" i="0" u="none" strike="noStrike" cap="none" normalizeH="0" baseline="0" dirty="0">
                <a:ln>
                  <a:noFill/>
                </a:ln>
                <a:solidFill>
                  <a:srgbClr val="000000"/>
                </a:solidFill>
                <a:effectLst/>
                <a:latin typeface="source code pro"/>
              </a:rPr>
              <a:t>(</a:t>
            </a:r>
            <a:r>
              <a:rPr kumimoji="0" lang="en-US" altLang="en-US" sz="2400" b="0" i="0" u="none" strike="noStrike" cap="none" normalizeH="0" baseline="0" dirty="0" err="1">
                <a:ln>
                  <a:noFill/>
                </a:ln>
                <a:solidFill>
                  <a:srgbClr val="000000"/>
                </a:solidFill>
                <a:effectLst/>
                <a:latin typeface="source code pro"/>
              </a:rPr>
              <a:t>ModelMap</a:t>
            </a:r>
            <a:r>
              <a:rPr kumimoji="0" lang="en-US" altLang="en-US" sz="2400" b="0" i="0" u="none" strike="noStrike" cap="none" normalizeH="0" baseline="0" dirty="0">
                <a:ln>
                  <a:noFill/>
                </a:ln>
                <a:solidFill>
                  <a:srgbClr val="000000"/>
                </a:solidFill>
                <a:effectLst/>
                <a:latin typeface="source code pro"/>
              </a:rPr>
              <a:t> map)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map.addAttribute</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welcomeMessage</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"welcome"</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map.addAttribute</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"message"</a:t>
            </a:r>
            <a:r>
              <a:rPr kumimoji="0" lang="en-US" altLang="en-US" sz="2400" b="0" i="0" u="none" strike="noStrike" cap="none" normalizeH="0" baseline="0" dirty="0">
                <a:ln>
                  <a:noFill/>
                </a:ln>
                <a:solidFill>
                  <a:srgbClr val="000000"/>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SpringMVC</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return</a:t>
            </a:r>
            <a:r>
              <a:rPr kumimoji="0" lang="en-US" altLang="en-US" sz="2400" b="0" i="0" u="none" strike="noStrike" cap="none" normalizeH="0" baseline="0" dirty="0">
                <a:ln>
                  <a:noFill/>
                </a:ln>
                <a:solidFill>
                  <a:srgbClr val="333333"/>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viewPage</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 code pr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52029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ModelAndView</a:t>
            </a:r>
            <a:r>
              <a:rPr lang="en-IN" dirty="0"/>
              <a:t> in Spring MVC</a:t>
            </a:r>
          </a:p>
        </p:txBody>
      </p:sp>
      <p:sp>
        <p:nvSpPr>
          <p:cNvPr id="3" name="Content Placeholder 2"/>
          <p:cNvSpPr>
            <a:spLocks noGrp="1"/>
          </p:cNvSpPr>
          <p:nvPr>
            <p:ph idx="1"/>
          </p:nvPr>
        </p:nvSpPr>
        <p:spPr>
          <a:xfrm>
            <a:off x="289560" y="1222958"/>
            <a:ext cx="8229600" cy="2171172"/>
          </a:xfrm>
        </p:spPr>
        <p:txBody>
          <a:bodyPr/>
          <a:lstStyle/>
          <a:p>
            <a:r>
              <a:rPr lang="en-IN" dirty="0" err="1"/>
              <a:t>ModelAndView</a:t>
            </a:r>
            <a:r>
              <a:rPr lang="en-IN" dirty="0"/>
              <a:t> is an object that holds both the model and view. </a:t>
            </a:r>
          </a:p>
          <a:p>
            <a:r>
              <a:rPr lang="en-IN" dirty="0"/>
              <a:t>The handler returns the </a:t>
            </a:r>
            <a:r>
              <a:rPr lang="en-IN" dirty="0" err="1"/>
              <a:t>ModelAndView</a:t>
            </a:r>
            <a:r>
              <a:rPr lang="en-IN" dirty="0"/>
              <a:t> object and </a:t>
            </a:r>
            <a:r>
              <a:rPr lang="en-IN" dirty="0" err="1"/>
              <a:t>DispatcherServlet</a:t>
            </a:r>
            <a:r>
              <a:rPr lang="en-IN" dirty="0"/>
              <a:t> resolves the view using View Resolvers and View.</a:t>
            </a:r>
          </a:p>
          <a:p>
            <a:r>
              <a:rPr lang="en-IN" dirty="0"/>
              <a:t>The View is an object which contains view name in the form of the String and model is a map to add multiple objects.</a:t>
            </a:r>
          </a:p>
          <a:p>
            <a:r>
              <a:rPr lang="en-IN" b="1" dirty="0"/>
              <a:t>The final interface to pass values to a view is the</a:t>
            </a:r>
            <a:r>
              <a:rPr lang="en-IN" b="1" i="1" dirty="0"/>
              <a:t> </a:t>
            </a:r>
            <a:r>
              <a:rPr lang="en-IN" b="1" i="1" dirty="0" err="1"/>
              <a:t>ModelAndView</a:t>
            </a:r>
            <a:r>
              <a:rPr lang="en-IN" dirty="0"/>
              <a:t>.</a:t>
            </a:r>
          </a:p>
        </p:txBody>
      </p:sp>
      <p:sp>
        <p:nvSpPr>
          <p:cNvPr id="4" name="Rectangle 1"/>
          <p:cNvSpPr>
            <a:spLocks noChangeArrowheads="1"/>
          </p:cNvSpPr>
          <p:nvPr/>
        </p:nvSpPr>
        <p:spPr bwMode="auto">
          <a:xfrm>
            <a:off x="289560" y="3780274"/>
            <a:ext cx="8389491" cy="2585323"/>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source code pro"/>
              </a:rPr>
              <a:t>@</a:t>
            </a:r>
            <a:r>
              <a:rPr kumimoji="0" lang="en-US" altLang="en-US" sz="2400" b="0" i="0" u="none" strike="noStrike" cap="none" normalizeH="0" baseline="0" dirty="0" err="1">
                <a:ln>
                  <a:noFill/>
                </a:ln>
                <a:solidFill>
                  <a:srgbClr val="808080"/>
                </a:solidFill>
                <a:effectLst/>
                <a:latin typeface="source code pro"/>
              </a:rPr>
              <a:t>GetMapping</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goToViewPage</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63B175"/>
                </a:solidFill>
                <a:effectLst/>
                <a:latin typeface="source code pro"/>
              </a:rPr>
              <a:t>public</a:t>
            </a: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ModelAndView</a:t>
            </a:r>
            <a:r>
              <a:rPr kumimoji="0" lang="en-US" altLang="en-US" sz="2400" b="0" i="0" u="none" strike="noStrike" cap="none" normalizeH="0" baseline="0" dirty="0">
                <a:ln>
                  <a:noFill/>
                </a:ln>
                <a:solidFill>
                  <a:srgbClr val="000000"/>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passParametersWithModelAndView</a:t>
            </a:r>
            <a:r>
              <a:rPr kumimoji="0" lang="en-US" altLang="en-US" sz="2400" b="0" i="0" u="none" strike="noStrike" cap="none" normalizeH="0" baseline="0" dirty="0">
                <a:ln>
                  <a:noFill/>
                </a:ln>
                <a:solidFill>
                  <a:srgbClr val="000000"/>
                </a:solidFill>
                <a:effectLst/>
                <a:latin typeface="source code pro"/>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ModelAndView</a:t>
            </a:r>
            <a:r>
              <a:rPr kumimoji="0" lang="en-US" altLang="en-US" sz="2400" b="0" i="0" u="none" strike="noStrike" cap="none" normalizeH="0" baseline="0" dirty="0">
                <a:ln>
                  <a:noFill/>
                </a:ln>
                <a:solidFill>
                  <a:srgbClr val="000000"/>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modelAndView</a:t>
            </a:r>
            <a:r>
              <a:rPr kumimoji="0" lang="en-US" altLang="en-US" sz="2400" b="0" i="0" u="none" strike="noStrike" cap="none" normalizeH="0" baseline="0" dirty="0">
                <a:ln>
                  <a:noFill/>
                </a:ln>
                <a:solidFill>
                  <a:srgbClr val="000000"/>
                </a:solidFill>
                <a:effectLst/>
                <a:latin typeface="source code pro"/>
              </a:rPr>
              <a:t> = </a:t>
            </a:r>
            <a:r>
              <a:rPr kumimoji="0" lang="en-US" altLang="en-US" sz="2400" b="1" i="0" u="none" strike="noStrike" cap="none" normalizeH="0" baseline="0" dirty="0">
                <a:ln>
                  <a:noFill/>
                </a:ln>
                <a:solidFill>
                  <a:srgbClr val="63B175"/>
                </a:solidFill>
                <a:effectLst/>
                <a:latin typeface="source code pro"/>
              </a:rPr>
              <a:t>new</a:t>
            </a: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ModelAndView</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viewPage</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modelAndView.addObject</a:t>
            </a:r>
            <a:r>
              <a:rPr kumimoji="0" lang="en-US" altLang="en-US" sz="2400" b="0" i="0" u="none" strike="noStrike" cap="none" normalizeH="0" baseline="0" dirty="0">
                <a:ln>
                  <a:noFill/>
                </a:ln>
                <a:solidFill>
                  <a:srgbClr val="000000"/>
                </a:solidFill>
                <a:effectLst/>
                <a:latin typeface="source code pro"/>
              </a:rPr>
              <a:t>(</a:t>
            </a:r>
            <a:r>
              <a:rPr kumimoji="0" lang="en-US" altLang="en-US" sz="2400" b="1" i="0" u="none" strike="noStrike" cap="none" normalizeH="0" baseline="0" dirty="0">
                <a:ln>
                  <a:noFill/>
                </a:ln>
                <a:solidFill>
                  <a:srgbClr val="63B175"/>
                </a:solidFill>
                <a:effectLst/>
                <a:latin typeface="source code pro"/>
              </a:rPr>
              <a:t>"message"</a:t>
            </a:r>
            <a:r>
              <a:rPr kumimoji="0" lang="en-US" altLang="en-US" sz="2400" b="0" i="0" u="none" strike="noStrike" cap="none" normalizeH="0" baseline="0" dirty="0">
                <a:ln>
                  <a:noFill/>
                </a:ln>
                <a:solidFill>
                  <a:srgbClr val="000000"/>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a:t>
            </a:r>
            <a:r>
              <a:rPr kumimoji="0" lang="en-US" altLang="en-US" sz="2400" b="1" i="0" u="none" strike="noStrike" cap="none" normalizeH="0" baseline="0" dirty="0" err="1">
                <a:ln>
                  <a:noFill/>
                </a:ln>
                <a:solidFill>
                  <a:srgbClr val="63B175"/>
                </a:solidFill>
                <a:effectLst/>
                <a:latin typeface="source code pro"/>
              </a:rPr>
              <a:t>SpringMVC</a:t>
            </a:r>
            <a:r>
              <a:rPr kumimoji="0" lang="en-US" altLang="en-US" sz="2400" b="1" i="0" u="none" strike="noStrike" cap="none" normalizeH="0" baseline="0" dirty="0">
                <a:ln>
                  <a:noFill/>
                </a:ln>
                <a:solidFill>
                  <a:srgbClr val="63B175"/>
                </a:solidFill>
                <a:effectLst/>
                <a:latin typeface="source code pro"/>
              </a:rPr>
              <a:t>"</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source code pro"/>
              </a:rPr>
              <a:t>    </a:t>
            </a:r>
            <a:r>
              <a:rPr kumimoji="0" lang="en-US" altLang="en-US" sz="2400" b="1" i="0" u="none" strike="noStrike" cap="none" normalizeH="0" baseline="0" dirty="0">
                <a:ln>
                  <a:noFill/>
                </a:ln>
                <a:solidFill>
                  <a:srgbClr val="63B175"/>
                </a:solidFill>
                <a:effectLst/>
                <a:latin typeface="source code pro"/>
              </a:rPr>
              <a:t>return</a:t>
            </a:r>
            <a:r>
              <a:rPr kumimoji="0" lang="en-US" altLang="en-US" sz="2400" b="0" i="0" u="none" strike="noStrike" cap="none" normalizeH="0" baseline="0" dirty="0">
                <a:ln>
                  <a:noFill/>
                </a:ln>
                <a:solidFill>
                  <a:srgbClr val="333333"/>
                </a:solidFill>
                <a:effectLst/>
                <a:latin typeface="source code pro"/>
              </a:rPr>
              <a:t> </a:t>
            </a:r>
            <a:r>
              <a:rPr kumimoji="0" lang="en-US" altLang="en-US" sz="2400" b="0" i="0" u="none" strike="noStrike" cap="none" normalizeH="0" baseline="0" dirty="0" err="1">
                <a:ln>
                  <a:noFill/>
                </a:ln>
                <a:solidFill>
                  <a:srgbClr val="000000"/>
                </a:solidFill>
                <a:effectLst/>
                <a:latin typeface="source code pro"/>
              </a:rPr>
              <a:t>modelAndView</a:t>
            </a:r>
            <a:r>
              <a:rPr kumimoji="0" lang="en-US" altLang="en-US" sz="2400" b="0" i="0" u="none" strike="noStrike" cap="none" normalizeH="0" baseline="0" dirty="0">
                <a:ln>
                  <a:noFill/>
                </a:ln>
                <a:solidFill>
                  <a:srgbClr val="000000"/>
                </a:solidFill>
                <a:effectLst/>
                <a:latin typeface="source code pr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 code pr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643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Controller</a:t>
            </a:r>
          </a:p>
        </p:txBody>
      </p:sp>
      <p:sp>
        <p:nvSpPr>
          <p:cNvPr id="3" name="Content Placeholder 2"/>
          <p:cNvSpPr>
            <a:spLocks noGrp="1"/>
          </p:cNvSpPr>
          <p:nvPr>
            <p:ph idx="1"/>
          </p:nvPr>
        </p:nvSpPr>
        <p:spPr/>
        <p:txBody>
          <a:bodyPr/>
          <a:lstStyle/>
          <a:p>
            <a:r>
              <a:rPr lang="en-IN" dirty="0"/>
              <a:t>Controllers act as an interface between Model and View components.</a:t>
            </a:r>
          </a:p>
          <a:p>
            <a:r>
              <a:rPr lang="en-IN" dirty="0"/>
              <a:t>It processes all the business logic and incoming requests, manipulate data using the Model component and interact with the Views to render the final output. </a:t>
            </a:r>
          </a:p>
          <a:p>
            <a:r>
              <a:rPr lang="en-IN" dirty="0"/>
              <a:t>For example, the Customer controller will handle all the interactions and inputs from the Customer View and update the database using the Customer Model. The same controller will be used to view the Customer data.</a:t>
            </a:r>
          </a:p>
        </p:txBody>
      </p:sp>
      <p:pic>
        <p:nvPicPr>
          <p:cNvPr id="4" name="Picture 3"/>
          <p:cNvPicPr>
            <a:picLocks noChangeAspect="1"/>
          </p:cNvPicPr>
          <p:nvPr/>
        </p:nvPicPr>
        <p:blipFill>
          <a:blip r:embed="rId2"/>
          <a:stretch>
            <a:fillRect/>
          </a:stretch>
        </p:blipFill>
        <p:spPr>
          <a:xfrm>
            <a:off x="2275522" y="4007017"/>
            <a:ext cx="4257675" cy="2381250"/>
          </a:xfrm>
          <a:prstGeom prst="rect">
            <a:avLst/>
          </a:prstGeom>
        </p:spPr>
      </p:pic>
    </p:spTree>
    <p:extLst>
      <p:ext uri="{BB962C8B-B14F-4D97-AF65-F5344CB8AC3E}">
        <p14:creationId xmlns:p14="http://schemas.microsoft.com/office/powerpoint/2010/main" val="11136297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err="1"/>
              <a:t>RequestParam</a:t>
            </a:r>
            <a:r>
              <a:rPr lang="en-IN" dirty="0"/>
              <a:t> Annotation</a:t>
            </a:r>
          </a:p>
        </p:txBody>
      </p:sp>
      <p:sp>
        <p:nvSpPr>
          <p:cNvPr id="3" name="Content Placeholder 2"/>
          <p:cNvSpPr>
            <a:spLocks noGrp="1"/>
          </p:cNvSpPr>
          <p:nvPr>
            <p:ph idx="1"/>
          </p:nvPr>
        </p:nvSpPr>
        <p:spPr/>
        <p:txBody>
          <a:bodyPr>
            <a:noAutofit/>
          </a:bodyPr>
          <a:lstStyle/>
          <a:p>
            <a:r>
              <a:rPr lang="en-IN" sz="2400" dirty="0"/>
              <a:t>In Spring MVC, the @</a:t>
            </a:r>
            <a:r>
              <a:rPr lang="en-IN" sz="2400" dirty="0" err="1"/>
              <a:t>RequestParam</a:t>
            </a:r>
            <a:r>
              <a:rPr lang="en-IN" sz="2400" dirty="0"/>
              <a:t> annotation is used to read the form data and bind it automatically to the parameter present in the provided method. </a:t>
            </a:r>
          </a:p>
          <a:p>
            <a:r>
              <a:rPr lang="en-IN" sz="2400" dirty="0"/>
              <a:t>So, it ignores the requirement of </a:t>
            </a:r>
            <a:r>
              <a:rPr lang="en-IN" sz="2400" dirty="0" err="1"/>
              <a:t>HttpServletRequest</a:t>
            </a:r>
            <a:r>
              <a:rPr lang="en-IN" sz="2400" dirty="0"/>
              <a:t> object to read the provided data.</a:t>
            </a:r>
          </a:p>
          <a:p>
            <a:r>
              <a:rPr lang="en-IN" sz="2400" dirty="0"/>
              <a:t>Including form data, it also maps the request parameter to query parameter and parts in multipart requests. </a:t>
            </a:r>
          </a:p>
          <a:p>
            <a:r>
              <a:rPr lang="en-IN" sz="2400" dirty="0"/>
              <a:t>If the method parameter type is Map and a request parameter name is specified, then </a:t>
            </a:r>
          </a:p>
          <a:p>
            <a:pPr lvl="1"/>
            <a:r>
              <a:rPr lang="en-IN" sz="2400" dirty="0"/>
              <a:t>the request parameter value is converted to a Map else </a:t>
            </a:r>
          </a:p>
          <a:p>
            <a:pPr lvl="1"/>
            <a:r>
              <a:rPr lang="en-IN" sz="2400" dirty="0"/>
              <a:t>the map parameter is populated with all request parameter names and values.</a:t>
            </a:r>
          </a:p>
        </p:txBody>
      </p:sp>
    </p:spTree>
    <p:extLst>
      <p:ext uri="{BB962C8B-B14F-4D97-AF65-F5344CB8AC3E}">
        <p14:creationId xmlns:p14="http://schemas.microsoft.com/office/powerpoint/2010/main" val="37744481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RequestParam</a:t>
            </a:r>
            <a:endParaRPr lang="en-IN" dirty="0"/>
          </a:p>
        </p:txBody>
      </p:sp>
      <p:sp>
        <p:nvSpPr>
          <p:cNvPr id="3" name="Content Placeholder 2"/>
          <p:cNvSpPr>
            <a:spLocks noGrp="1"/>
          </p:cNvSpPr>
          <p:nvPr>
            <p:ph idx="1"/>
          </p:nvPr>
        </p:nvSpPr>
        <p:spPr>
          <a:xfrm>
            <a:off x="258563" y="1007390"/>
            <a:ext cx="8699457" cy="5532895"/>
          </a:xfrm>
        </p:spPr>
        <p:txBody>
          <a:bodyPr>
            <a:normAutofit/>
          </a:bodyPr>
          <a:lstStyle/>
          <a:p>
            <a:r>
              <a:rPr lang="en-IN" b="1" dirty="0"/>
              <a:t>The @</a:t>
            </a:r>
            <a:r>
              <a:rPr lang="en-IN" b="1" dirty="0" err="1"/>
              <a:t>RequestParam</a:t>
            </a:r>
            <a:r>
              <a:rPr lang="en-IN" b="1" dirty="0"/>
              <a:t> is used to read the HTML form data provided by a user and bind it to the request parameter.</a:t>
            </a:r>
          </a:p>
          <a:p>
            <a:r>
              <a:rPr lang="en-IN" b="1" dirty="0"/>
              <a:t>The Model contains the request data and provides it to view page</a:t>
            </a:r>
            <a:r>
              <a:rPr lang="en-IN" dirty="0"/>
              <a:t>.</a:t>
            </a:r>
          </a:p>
          <a:p>
            <a:pPr marL="0" indent="0">
              <a:buNone/>
            </a:pPr>
            <a:endParaRPr lang="en-IN" dirty="0"/>
          </a:p>
          <a:p>
            <a:pPr marL="0" indent="0">
              <a:buNone/>
            </a:pPr>
            <a:r>
              <a:rPr lang="en-IN" dirty="0">
                <a:solidFill>
                  <a:srgbClr val="C00000"/>
                </a:solidFill>
              </a:rPr>
              <a:t>@</a:t>
            </a:r>
            <a:r>
              <a:rPr lang="en-IN" dirty="0" err="1">
                <a:solidFill>
                  <a:srgbClr val="C00000"/>
                </a:solidFill>
              </a:rPr>
              <a:t>RequestMapping</a:t>
            </a:r>
            <a:r>
              <a:rPr lang="en-IN" dirty="0">
                <a:solidFill>
                  <a:srgbClr val="C00000"/>
                </a:solidFill>
              </a:rPr>
              <a:t>("/hello")  </a:t>
            </a:r>
          </a:p>
          <a:p>
            <a:pPr marL="0" indent="0">
              <a:buNone/>
            </a:pPr>
            <a:r>
              <a:rPr lang="en-IN" dirty="0">
                <a:solidFill>
                  <a:srgbClr val="C00000"/>
                </a:solidFill>
              </a:rPr>
              <a:t>    //read the provided form data  </a:t>
            </a:r>
          </a:p>
          <a:p>
            <a:pPr marL="0" indent="0">
              <a:buNone/>
            </a:pPr>
            <a:r>
              <a:rPr lang="en-IN" dirty="0">
                <a:solidFill>
                  <a:srgbClr val="C00000"/>
                </a:solidFill>
              </a:rPr>
              <a:t>    </a:t>
            </a:r>
            <a:r>
              <a:rPr lang="en-IN" b="1" dirty="0">
                <a:solidFill>
                  <a:srgbClr val="C00000"/>
                </a:solidFill>
              </a:rPr>
              <a:t>public</a:t>
            </a:r>
            <a:r>
              <a:rPr lang="en-IN" dirty="0">
                <a:solidFill>
                  <a:srgbClr val="C00000"/>
                </a:solidFill>
              </a:rPr>
              <a:t> String display(@</a:t>
            </a:r>
            <a:r>
              <a:rPr lang="en-IN" dirty="0" err="1">
                <a:solidFill>
                  <a:srgbClr val="C00000"/>
                </a:solidFill>
              </a:rPr>
              <a:t>RequestParam</a:t>
            </a:r>
            <a:r>
              <a:rPr lang="en-IN" dirty="0">
                <a:solidFill>
                  <a:srgbClr val="C00000"/>
                </a:solidFill>
              </a:rPr>
              <a:t>("name") String name,@</a:t>
            </a:r>
            <a:r>
              <a:rPr lang="en-IN" dirty="0" err="1">
                <a:solidFill>
                  <a:srgbClr val="C00000"/>
                </a:solidFill>
              </a:rPr>
              <a:t>RequestParam</a:t>
            </a:r>
            <a:r>
              <a:rPr lang="en-IN" dirty="0">
                <a:solidFill>
                  <a:srgbClr val="C00000"/>
                </a:solidFill>
              </a:rPr>
              <a:t>("pass") String </a:t>
            </a:r>
            <a:r>
              <a:rPr lang="en-IN" dirty="0" err="1">
                <a:solidFill>
                  <a:srgbClr val="C00000"/>
                </a:solidFill>
              </a:rPr>
              <a:t>pass,Model</a:t>
            </a:r>
            <a:r>
              <a:rPr lang="en-IN" dirty="0">
                <a:solidFill>
                  <a:srgbClr val="C00000"/>
                </a:solidFill>
              </a:rPr>
              <a:t> m)  </a:t>
            </a:r>
          </a:p>
          <a:p>
            <a:pPr marL="0" indent="0">
              <a:buNone/>
            </a:pPr>
            <a:r>
              <a:rPr lang="en-IN" dirty="0">
                <a:solidFill>
                  <a:srgbClr val="C00000"/>
                </a:solidFill>
              </a:rPr>
              <a:t>    {  </a:t>
            </a:r>
          </a:p>
          <a:p>
            <a:pPr marL="0" indent="0">
              <a:buNone/>
            </a:pPr>
            <a:r>
              <a:rPr lang="en-IN" b="1" dirty="0">
                <a:solidFill>
                  <a:srgbClr val="C00000"/>
                </a:solidFill>
              </a:rPr>
              <a:t>if</a:t>
            </a:r>
            <a:r>
              <a:rPr lang="en-IN" dirty="0">
                <a:solidFill>
                  <a:srgbClr val="C00000"/>
                </a:solidFill>
              </a:rPr>
              <a:t>(</a:t>
            </a:r>
            <a:r>
              <a:rPr lang="en-IN" dirty="0" err="1">
                <a:solidFill>
                  <a:srgbClr val="C00000"/>
                </a:solidFill>
              </a:rPr>
              <a:t>pass.equals</a:t>
            </a:r>
            <a:r>
              <a:rPr lang="en-IN" dirty="0">
                <a:solidFill>
                  <a:srgbClr val="C00000"/>
                </a:solidFill>
              </a:rPr>
              <a:t>("admin"))  </a:t>
            </a:r>
          </a:p>
          <a:p>
            <a:pPr marL="0" indent="0">
              <a:buNone/>
            </a:pPr>
            <a:r>
              <a:rPr lang="en-IN" dirty="0">
                <a:solidFill>
                  <a:srgbClr val="C00000"/>
                </a:solidFill>
              </a:rPr>
              <a:t>        {  </a:t>
            </a:r>
          </a:p>
          <a:p>
            <a:pPr marL="0" indent="0">
              <a:buNone/>
            </a:pPr>
            <a:r>
              <a:rPr lang="en-IN" dirty="0">
                <a:solidFill>
                  <a:srgbClr val="C00000"/>
                </a:solidFill>
              </a:rPr>
              <a:t>            String </a:t>
            </a:r>
            <a:r>
              <a:rPr lang="en-IN" dirty="0" err="1">
                <a:solidFill>
                  <a:srgbClr val="C00000"/>
                </a:solidFill>
              </a:rPr>
              <a:t>msg</a:t>
            </a:r>
            <a:r>
              <a:rPr lang="en-IN" dirty="0">
                <a:solidFill>
                  <a:srgbClr val="C00000"/>
                </a:solidFill>
              </a:rPr>
              <a:t>="Hello "+ name;  </a:t>
            </a:r>
          </a:p>
          <a:p>
            <a:pPr marL="0" indent="0">
              <a:buNone/>
            </a:pPr>
            <a:r>
              <a:rPr lang="en-IN" dirty="0">
                <a:solidFill>
                  <a:srgbClr val="C00000"/>
                </a:solidFill>
              </a:rPr>
              <a:t>            //add a message to the model  </a:t>
            </a:r>
          </a:p>
          <a:p>
            <a:pPr marL="0" indent="0">
              <a:buNone/>
            </a:pPr>
            <a:r>
              <a:rPr lang="en-IN" dirty="0">
                <a:solidFill>
                  <a:srgbClr val="C00000"/>
                </a:solidFill>
              </a:rPr>
              <a:t>            </a:t>
            </a:r>
            <a:r>
              <a:rPr lang="en-IN" dirty="0" err="1">
                <a:solidFill>
                  <a:srgbClr val="C00000"/>
                </a:solidFill>
              </a:rPr>
              <a:t>m.addAttribute</a:t>
            </a:r>
            <a:r>
              <a:rPr lang="en-IN" dirty="0">
                <a:solidFill>
                  <a:srgbClr val="C00000"/>
                </a:solidFill>
              </a:rPr>
              <a:t>("message", </a:t>
            </a:r>
            <a:r>
              <a:rPr lang="en-IN" dirty="0" err="1">
                <a:solidFill>
                  <a:srgbClr val="C00000"/>
                </a:solidFill>
              </a:rPr>
              <a:t>msg</a:t>
            </a:r>
            <a:r>
              <a:rPr lang="en-IN" dirty="0">
                <a:solidFill>
                  <a:srgbClr val="C00000"/>
                </a:solidFill>
              </a:rPr>
              <a:t>);  </a:t>
            </a:r>
          </a:p>
          <a:p>
            <a:pPr marL="0" indent="0">
              <a:buNone/>
            </a:pPr>
            <a:r>
              <a:rPr lang="en-IN" dirty="0">
                <a:solidFill>
                  <a:srgbClr val="C00000"/>
                </a:solidFill>
              </a:rPr>
              <a:t>            </a:t>
            </a:r>
            <a:r>
              <a:rPr lang="en-IN" b="1" dirty="0">
                <a:solidFill>
                  <a:srgbClr val="C00000"/>
                </a:solidFill>
              </a:rPr>
              <a:t>return</a:t>
            </a:r>
            <a:r>
              <a:rPr lang="en-IN" dirty="0">
                <a:solidFill>
                  <a:srgbClr val="C00000"/>
                </a:solidFill>
              </a:rPr>
              <a:t> "</a:t>
            </a:r>
            <a:r>
              <a:rPr lang="en-IN" dirty="0" err="1">
                <a:solidFill>
                  <a:srgbClr val="C00000"/>
                </a:solidFill>
              </a:rPr>
              <a:t>viewpage</a:t>
            </a:r>
            <a:r>
              <a:rPr lang="en-IN" dirty="0">
                <a:solidFill>
                  <a:srgbClr val="C00000"/>
                </a:solidFill>
              </a:rPr>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80698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Spring with ORM Frameworks</a:t>
            </a:r>
          </a:p>
        </p:txBody>
      </p:sp>
      <p:sp>
        <p:nvSpPr>
          <p:cNvPr id="3" name="Content Placeholder 2"/>
          <p:cNvSpPr>
            <a:spLocks noGrp="1"/>
          </p:cNvSpPr>
          <p:nvPr>
            <p:ph idx="1"/>
          </p:nvPr>
        </p:nvSpPr>
        <p:spPr/>
        <p:txBody>
          <a:bodyPr>
            <a:normAutofit/>
          </a:bodyPr>
          <a:lstStyle/>
          <a:p>
            <a:r>
              <a:rPr lang="en-IN" sz="2800" dirty="0"/>
              <a:t>Spring provides API to easily integrate Spring with ORM frameworks such as :</a:t>
            </a:r>
          </a:p>
          <a:p>
            <a:pPr lvl="1"/>
            <a:r>
              <a:rPr lang="en-IN" sz="2800" dirty="0"/>
              <a:t>Hibernate, </a:t>
            </a:r>
          </a:p>
          <a:p>
            <a:pPr lvl="1"/>
            <a:r>
              <a:rPr lang="en-IN" sz="2800" dirty="0"/>
              <a:t>JPA(Java Persistence API), </a:t>
            </a:r>
          </a:p>
          <a:p>
            <a:pPr lvl="1"/>
            <a:r>
              <a:rPr lang="en-IN" sz="2800" dirty="0"/>
              <a:t>JDO(Java Data Objects), </a:t>
            </a:r>
          </a:p>
          <a:p>
            <a:pPr lvl="1"/>
            <a:r>
              <a:rPr lang="en-IN" sz="2800" dirty="0"/>
              <a:t>Oracle </a:t>
            </a:r>
            <a:r>
              <a:rPr lang="en-IN" sz="2800" dirty="0" err="1"/>
              <a:t>Toplink</a:t>
            </a:r>
            <a:r>
              <a:rPr lang="en-IN" sz="2800" dirty="0"/>
              <a:t> and</a:t>
            </a:r>
          </a:p>
          <a:p>
            <a:pPr lvl="1"/>
            <a:r>
              <a:rPr lang="en-IN" sz="2800" dirty="0"/>
              <a:t> </a:t>
            </a:r>
            <a:r>
              <a:rPr lang="en-IN" sz="2800" dirty="0" err="1"/>
              <a:t>iBATIS</a:t>
            </a:r>
            <a:r>
              <a:rPr lang="en-IN" sz="2800" dirty="0"/>
              <a:t>.</a:t>
            </a:r>
          </a:p>
        </p:txBody>
      </p:sp>
    </p:spTree>
    <p:extLst>
      <p:ext uri="{BB962C8B-B14F-4D97-AF65-F5344CB8AC3E}">
        <p14:creationId xmlns:p14="http://schemas.microsoft.com/office/powerpoint/2010/main" val="2794574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 y="233764"/>
            <a:ext cx="8496171" cy="1015663"/>
          </a:xfrm>
        </p:spPr>
        <p:txBody>
          <a:bodyPr/>
          <a:lstStyle/>
          <a:p>
            <a:r>
              <a:rPr lang="en-IN" dirty="0"/>
              <a:t>Advantages of ORM Frameworks with Spring</a:t>
            </a:r>
          </a:p>
        </p:txBody>
      </p:sp>
      <p:sp>
        <p:nvSpPr>
          <p:cNvPr id="3" name="Content Placeholder 2"/>
          <p:cNvSpPr>
            <a:spLocks noGrp="1"/>
          </p:cNvSpPr>
          <p:nvPr>
            <p:ph idx="1"/>
          </p:nvPr>
        </p:nvSpPr>
        <p:spPr/>
        <p:txBody>
          <a:bodyPr>
            <a:noAutofit/>
          </a:bodyPr>
          <a:lstStyle/>
          <a:p>
            <a:r>
              <a:rPr lang="en-IN" sz="2400" b="1" dirty="0">
                <a:solidFill>
                  <a:srgbClr val="C00000"/>
                </a:solidFill>
              </a:rPr>
              <a:t>Less coding is required: </a:t>
            </a:r>
            <a:r>
              <a:rPr lang="en-IN" sz="2400" dirty="0"/>
              <a:t>By the help of Spring framework, you don't need to write extra codes before and after the actual database logic such as getting the connection, starting transaction, </a:t>
            </a:r>
            <a:r>
              <a:rPr lang="en-IN" sz="2400" dirty="0" err="1"/>
              <a:t>commiting</a:t>
            </a:r>
            <a:r>
              <a:rPr lang="en-IN" sz="2400" dirty="0"/>
              <a:t> transaction, closing connection etc.</a:t>
            </a:r>
          </a:p>
          <a:p>
            <a:r>
              <a:rPr lang="en-IN" sz="2400" b="1" dirty="0">
                <a:solidFill>
                  <a:srgbClr val="C00000"/>
                </a:solidFill>
              </a:rPr>
              <a:t>Easy to test: </a:t>
            </a:r>
            <a:r>
              <a:rPr lang="en-IN" sz="2400" dirty="0"/>
              <a:t>Spring's </a:t>
            </a:r>
            <a:r>
              <a:rPr lang="en-IN" sz="2400" dirty="0" err="1"/>
              <a:t>IoC</a:t>
            </a:r>
            <a:r>
              <a:rPr lang="en-IN" sz="2400" dirty="0"/>
              <a:t> approach makes it easy to test the application.</a:t>
            </a:r>
          </a:p>
          <a:p>
            <a:r>
              <a:rPr lang="en-IN" sz="2400" b="1" dirty="0">
                <a:solidFill>
                  <a:srgbClr val="C00000"/>
                </a:solidFill>
              </a:rPr>
              <a:t>Better exception handling: </a:t>
            </a:r>
            <a:r>
              <a:rPr lang="en-IN" sz="2400" dirty="0"/>
              <a:t>Spring framework provides its own API for exception handling with ORM framework.</a:t>
            </a:r>
          </a:p>
          <a:p>
            <a:r>
              <a:rPr lang="en-IN" sz="2400" b="1" dirty="0">
                <a:solidFill>
                  <a:srgbClr val="C00000"/>
                </a:solidFill>
              </a:rPr>
              <a:t>Integrated transaction management: </a:t>
            </a:r>
            <a:r>
              <a:rPr lang="en-IN" sz="2400" dirty="0"/>
              <a:t>By the help of Spring framework, we can wrap our mapping code with an explicit template wrapper class or AOP style method interceptor.</a:t>
            </a:r>
          </a:p>
        </p:txBody>
      </p:sp>
    </p:spTree>
    <p:extLst>
      <p:ext uri="{BB962C8B-B14F-4D97-AF65-F5344CB8AC3E}">
        <p14:creationId xmlns:p14="http://schemas.microsoft.com/office/powerpoint/2010/main" val="2077659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a:lstStyle/>
          <a:p>
            <a:pPr eaLnBrk="1" hangingPunct="1"/>
            <a:r>
              <a:rPr lang="en-US" altLang="en-US" dirty="0"/>
              <a:t>Integrating Hibernate with Spring</a:t>
            </a:r>
          </a:p>
        </p:txBody>
      </p:sp>
      <p:sp>
        <p:nvSpPr>
          <p:cNvPr id="132099" name="Rectangle 3"/>
          <p:cNvSpPr>
            <a:spLocks noGrp="1"/>
          </p:cNvSpPr>
          <p:nvPr>
            <p:ph type="body" idx="1"/>
          </p:nvPr>
        </p:nvSpPr>
        <p:spPr/>
        <p:txBody>
          <a:bodyPr/>
          <a:lstStyle/>
          <a:p>
            <a:pPr eaLnBrk="1" hangingPunct="1"/>
            <a:r>
              <a:rPr lang="en-US" altLang="en-US" dirty="0"/>
              <a:t>The Spring Framework provides integration with</a:t>
            </a:r>
            <a:r>
              <a:rPr lang="en-US" altLang="en-US" b="1" dirty="0">
                <a:solidFill>
                  <a:srgbClr val="C00000"/>
                </a:solidFill>
              </a:rPr>
              <a:t> </a:t>
            </a:r>
            <a:r>
              <a:rPr lang="en-US" altLang="en-US" b="1" i="1" dirty="0">
                <a:solidFill>
                  <a:srgbClr val="C00000"/>
                </a:solidFill>
              </a:rPr>
              <a:t>Hibernate</a:t>
            </a:r>
            <a:r>
              <a:rPr lang="en-US" altLang="en-US" i="1" dirty="0"/>
              <a:t>,</a:t>
            </a:r>
            <a:r>
              <a:rPr lang="en-US" altLang="en-US" dirty="0"/>
              <a:t> in terms of:</a:t>
            </a:r>
          </a:p>
          <a:p>
            <a:pPr lvl="1" eaLnBrk="1" hangingPunct="1"/>
            <a:r>
              <a:rPr lang="en-US" altLang="en-US" sz="2000" dirty="0"/>
              <a:t>Resource management</a:t>
            </a:r>
          </a:p>
          <a:p>
            <a:pPr lvl="1" eaLnBrk="1" hangingPunct="1"/>
            <a:r>
              <a:rPr lang="en-US" altLang="en-US" sz="2000" dirty="0"/>
              <a:t>DAO implementation support </a:t>
            </a:r>
          </a:p>
          <a:p>
            <a:pPr lvl="1" eaLnBrk="1" hangingPunct="1"/>
            <a:r>
              <a:rPr lang="en-US" altLang="en-US" sz="2000" dirty="0"/>
              <a:t>transaction strategies </a:t>
            </a:r>
          </a:p>
          <a:p>
            <a:pPr eaLnBrk="1" hangingPunct="1"/>
            <a:endParaRPr lang="en-US" altLang="en-US" dirty="0"/>
          </a:p>
          <a:p>
            <a:pPr eaLnBrk="1" hangingPunct="1"/>
            <a:r>
              <a:rPr lang="en-US" altLang="en-US" dirty="0"/>
              <a:t>There are usually two integration styles:</a:t>
            </a:r>
          </a:p>
          <a:p>
            <a:pPr lvl="1" eaLnBrk="1" hangingPunct="1"/>
            <a:r>
              <a:rPr lang="en-US" altLang="en-US" sz="2000" dirty="0"/>
              <a:t>using Spring's DAO '</a:t>
            </a:r>
            <a:r>
              <a:rPr lang="en-US" altLang="en-US" sz="2000" b="1" dirty="0">
                <a:solidFill>
                  <a:srgbClr val="C00000"/>
                </a:solidFill>
              </a:rPr>
              <a:t>templates</a:t>
            </a:r>
            <a:r>
              <a:rPr lang="en-US" altLang="en-US" sz="2000" dirty="0"/>
              <a:t>'  (helper classes)</a:t>
            </a:r>
          </a:p>
          <a:p>
            <a:pPr lvl="1" eaLnBrk="1" hangingPunct="1"/>
            <a:r>
              <a:rPr lang="en-US" altLang="en-US" sz="2000" dirty="0"/>
              <a:t>or coding DAOs against plain Hibernate/JDO/</a:t>
            </a:r>
            <a:r>
              <a:rPr lang="en-US" altLang="en-US" sz="2000" dirty="0" err="1"/>
              <a:t>TopLink</a:t>
            </a:r>
            <a:r>
              <a:rPr lang="en-US" altLang="en-US" sz="2000" dirty="0"/>
              <a:t>/</a:t>
            </a:r>
            <a:r>
              <a:rPr lang="en-US" altLang="en-US" sz="2000" dirty="0" err="1"/>
              <a:t>etc</a:t>
            </a:r>
            <a:r>
              <a:rPr lang="en-US" altLang="en-US" sz="2000" dirty="0"/>
              <a:t> APIs. </a:t>
            </a:r>
          </a:p>
          <a:p>
            <a:pPr eaLnBrk="1" hangingPunct="1"/>
            <a:endParaRPr lang="en-US" altLang="en-US" dirty="0"/>
          </a:p>
          <a:p>
            <a:pPr eaLnBrk="1" hangingPunct="1"/>
            <a:r>
              <a:rPr lang="en-US" altLang="en-US" dirty="0"/>
              <a:t>In both cases, DAOs can be configured through Dependency Injection and participate in Spring's resource and transaction management. </a:t>
            </a:r>
          </a:p>
        </p:txBody>
      </p:sp>
    </p:spTree>
    <p:extLst>
      <p:ext uri="{BB962C8B-B14F-4D97-AF65-F5344CB8AC3E}">
        <p14:creationId xmlns:p14="http://schemas.microsoft.com/office/powerpoint/2010/main" val="5609999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Integrating Hibernate with Spring</a:t>
            </a:r>
            <a:endParaRPr lang="en-IN" dirty="0"/>
          </a:p>
        </p:txBody>
      </p:sp>
      <p:sp>
        <p:nvSpPr>
          <p:cNvPr id="3" name="Content Placeholder 2"/>
          <p:cNvSpPr>
            <a:spLocks noGrp="1"/>
          </p:cNvSpPr>
          <p:nvPr>
            <p:ph idx="1"/>
          </p:nvPr>
        </p:nvSpPr>
        <p:spPr/>
        <p:txBody>
          <a:bodyPr/>
          <a:lstStyle/>
          <a:p>
            <a:r>
              <a:rPr lang="en-IN" dirty="0"/>
              <a:t>Spring is the leading enterprise application framework.</a:t>
            </a:r>
          </a:p>
          <a:p>
            <a:r>
              <a:rPr lang="en-IN" dirty="0"/>
              <a:t>Hibernate is the leading ORM framework.</a:t>
            </a:r>
          </a:p>
          <a:p>
            <a:r>
              <a:rPr lang="en-IN" dirty="0"/>
              <a:t>So combination of these two technologies  would be a preferable choice in order to develop robust enterprise applications.</a:t>
            </a:r>
          </a:p>
          <a:p>
            <a:r>
              <a:rPr lang="en-IN" dirty="0"/>
              <a:t>The DAO implementation uses </a:t>
            </a:r>
            <a:r>
              <a:rPr lang="en-IN" dirty="0" err="1"/>
              <a:t>Hibernate’s</a:t>
            </a:r>
            <a:r>
              <a:rPr lang="en-IN" dirty="0"/>
              <a:t> </a:t>
            </a:r>
            <a:r>
              <a:rPr lang="en-IN" dirty="0" err="1"/>
              <a:t>SessionFactory</a:t>
            </a:r>
            <a:r>
              <a:rPr lang="en-IN" dirty="0"/>
              <a:t> to query against the database.</a:t>
            </a:r>
          </a:p>
          <a:p>
            <a:endParaRPr lang="en-IN" dirty="0"/>
          </a:p>
          <a:p>
            <a:r>
              <a:rPr lang="en-IN" dirty="0"/>
              <a:t>The following configuration approaches can be used :</a:t>
            </a:r>
          </a:p>
          <a:p>
            <a:pPr lvl="1"/>
            <a:r>
              <a:rPr lang="en-IN" dirty="0">
                <a:solidFill>
                  <a:srgbClr val="C00000"/>
                </a:solidFill>
              </a:rPr>
              <a:t>Spring MVC</a:t>
            </a:r>
            <a:r>
              <a:rPr lang="en-IN" dirty="0"/>
              <a:t>: Annotations for controller and XML for bean definitions.</a:t>
            </a:r>
          </a:p>
          <a:p>
            <a:pPr lvl="1"/>
            <a:r>
              <a:rPr lang="en-IN" dirty="0">
                <a:solidFill>
                  <a:srgbClr val="C00000"/>
                </a:solidFill>
              </a:rPr>
              <a:t>Hibernate</a:t>
            </a:r>
            <a:r>
              <a:rPr lang="en-IN" dirty="0"/>
              <a:t>: XML mapping for model class.</a:t>
            </a:r>
          </a:p>
          <a:p>
            <a:pPr lvl="1"/>
            <a:r>
              <a:rPr lang="en-IN" dirty="0">
                <a:solidFill>
                  <a:srgbClr val="C00000"/>
                </a:solidFill>
              </a:rPr>
              <a:t>Web Application</a:t>
            </a:r>
            <a:r>
              <a:rPr lang="en-IN" dirty="0"/>
              <a:t>: using web.xml deployment descriptor file.</a:t>
            </a:r>
          </a:p>
          <a:p>
            <a:endParaRPr lang="en-IN" dirty="0"/>
          </a:p>
        </p:txBody>
      </p:sp>
    </p:spTree>
    <p:extLst>
      <p:ext uri="{BB962C8B-B14F-4D97-AF65-F5344CB8AC3E}">
        <p14:creationId xmlns:p14="http://schemas.microsoft.com/office/powerpoint/2010/main" val="38627254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Hibernate and Spring Integration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9628189"/>
              </p:ext>
            </p:extLst>
          </p:nvPr>
        </p:nvGraphicFramePr>
        <p:xfrm>
          <a:off x="289560" y="1222957"/>
          <a:ext cx="8229600" cy="5055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16215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 y="233764"/>
            <a:ext cx="8961121" cy="1015663"/>
          </a:xfrm>
        </p:spPr>
        <p:txBody>
          <a:bodyPr/>
          <a:lstStyle/>
          <a:p>
            <a:r>
              <a:rPr lang="en-IN" dirty="0"/>
              <a:t>Advantages of Spring framework with hibernate</a:t>
            </a:r>
          </a:p>
        </p:txBody>
      </p:sp>
      <p:sp>
        <p:nvSpPr>
          <p:cNvPr id="3" name="Content Placeholder 2"/>
          <p:cNvSpPr>
            <a:spLocks noGrp="1"/>
          </p:cNvSpPr>
          <p:nvPr>
            <p:ph idx="1"/>
          </p:nvPr>
        </p:nvSpPr>
        <p:spPr>
          <a:xfrm>
            <a:off x="289560" y="1222957"/>
            <a:ext cx="8229600" cy="5131348"/>
          </a:xfrm>
        </p:spPr>
        <p:style>
          <a:lnRef idx="2">
            <a:schemeClr val="accent2"/>
          </a:lnRef>
          <a:fillRef idx="1">
            <a:schemeClr val="lt1"/>
          </a:fillRef>
          <a:effectRef idx="0">
            <a:schemeClr val="accent2"/>
          </a:effectRef>
          <a:fontRef idx="minor">
            <a:schemeClr val="dk1"/>
          </a:fontRef>
        </p:style>
        <p:txBody>
          <a:bodyPr>
            <a:noAutofit/>
          </a:bodyPr>
          <a:lstStyle/>
          <a:p>
            <a:r>
              <a:rPr lang="en-IN" sz="2400" dirty="0"/>
              <a:t>The Spring framework provides </a:t>
            </a:r>
            <a:r>
              <a:rPr lang="en-IN" sz="2400" dirty="0" err="1"/>
              <a:t>HibernateTemplate</a:t>
            </a:r>
            <a:r>
              <a:rPr lang="en-IN" sz="2400" dirty="0"/>
              <a:t> class, so you don't need to follow so many steps like:</a:t>
            </a:r>
          </a:p>
          <a:p>
            <a:pPr lvl="1"/>
            <a:r>
              <a:rPr lang="en-IN" sz="2400" dirty="0"/>
              <a:t>Create Configuration, </a:t>
            </a:r>
          </a:p>
          <a:p>
            <a:pPr lvl="1"/>
            <a:r>
              <a:rPr lang="en-IN" sz="2400" dirty="0" err="1"/>
              <a:t>BuildSessionFactory</a:t>
            </a:r>
            <a:r>
              <a:rPr lang="en-IN" sz="2400" dirty="0"/>
              <a:t>, </a:t>
            </a:r>
          </a:p>
          <a:p>
            <a:pPr lvl="1"/>
            <a:r>
              <a:rPr lang="en-IN" sz="2400" dirty="0"/>
              <a:t>Session,</a:t>
            </a:r>
          </a:p>
          <a:p>
            <a:pPr lvl="1"/>
            <a:r>
              <a:rPr lang="en-IN" sz="2400" dirty="0"/>
              <a:t> beginning and committing transaction etc.</a:t>
            </a:r>
          </a:p>
          <a:p>
            <a:endParaRPr lang="en-IN" sz="2400" dirty="0"/>
          </a:p>
          <a:p>
            <a:r>
              <a:rPr lang="en-IN" sz="2400" dirty="0"/>
              <a:t>So it saves a lot of code.</a:t>
            </a:r>
          </a:p>
          <a:p>
            <a:r>
              <a:rPr lang="en-IN" sz="2400" b="1" dirty="0"/>
              <a:t>Solution by using </a:t>
            </a:r>
            <a:r>
              <a:rPr lang="en-IN" sz="2400" b="1" dirty="0" err="1"/>
              <a:t>HibernateTemplate</a:t>
            </a:r>
            <a:r>
              <a:rPr lang="en-IN" sz="2400" b="1" dirty="0"/>
              <a:t> class of Spring Framework:</a:t>
            </a:r>
          </a:p>
          <a:p>
            <a:pPr marL="0" indent="0" algn="ctr">
              <a:buNone/>
            </a:pPr>
            <a:r>
              <a:rPr lang="en-IN" sz="2400" dirty="0"/>
              <a:t>Employee e1=</a:t>
            </a:r>
            <a:r>
              <a:rPr lang="en-IN" sz="2400" b="1" dirty="0"/>
              <a:t>new</a:t>
            </a:r>
            <a:r>
              <a:rPr lang="en-IN" sz="2400" dirty="0"/>
              <a:t> Employee(111,“John",40000);    </a:t>
            </a:r>
          </a:p>
          <a:p>
            <a:pPr marL="0" indent="0" algn="ctr">
              <a:buNone/>
            </a:pPr>
            <a:r>
              <a:rPr lang="en-IN" sz="2400" dirty="0" err="1"/>
              <a:t>hibernateTemplate.save</a:t>
            </a:r>
            <a:r>
              <a:rPr lang="en-IN" sz="2400" dirty="0"/>
              <a:t>(e1);  </a:t>
            </a:r>
          </a:p>
          <a:p>
            <a:endParaRPr lang="en-IN" sz="2400" dirty="0"/>
          </a:p>
        </p:txBody>
      </p:sp>
    </p:spTree>
    <p:extLst>
      <p:ext uri="{BB962C8B-B14F-4D97-AF65-F5344CB8AC3E}">
        <p14:creationId xmlns:p14="http://schemas.microsoft.com/office/powerpoint/2010/main" val="30608230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Methods of </a:t>
            </a:r>
            <a:r>
              <a:rPr lang="en-IN" dirty="0" err="1"/>
              <a:t>HibernateTemplate</a:t>
            </a:r>
            <a:r>
              <a:rPr lang="en-IN" dirty="0"/>
              <a:t> class</a:t>
            </a:r>
          </a:p>
        </p:txBody>
      </p:sp>
      <p:graphicFrame>
        <p:nvGraphicFramePr>
          <p:cNvPr id="4" name="Table 3"/>
          <p:cNvGraphicFramePr>
            <a:graphicFrameLocks noGrp="1"/>
          </p:cNvGraphicFramePr>
          <p:nvPr>
            <p:extLst>
              <p:ext uri="{D42A27DB-BD31-4B8C-83A1-F6EECF244321}">
                <p14:modId xmlns:p14="http://schemas.microsoft.com/office/powerpoint/2010/main" val="2665957139"/>
              </p:ext>
            </p:extLst>
          </p:nvPr>
        </p:nvGraphicFramePr>
        <p:xfrm>
          <a:off x="340964" y="989527"/>
          <a:ext cx="8384584" cy="5188385"/>
        </p:xfrm>
        <a:graphic>
          <a:graphicData uri="http://schemas.openxmlformats.org/drawingml/2006/table">
            <a:tbl>
              <a:tblPr>
                <a:tableStyleId>{7DF18680-E054-41AD-8BC1-D1AEF772440D}</a:tableStyleId>
              </a:tblPr>
              <a:tblGrid>
                <a:gridCol w="4192292">
                  <a:extLst>
                    <a:ext uri="{9D8B030D-6E8A-4147-A177-3AD203B41FA5}">
                      <a16:colId xmlns:a16="http://schemas.microsoft.com/office/drawing/2014/main" val="20000"/>
                    </a:ext>
                  </a:extLst>
                </a:gridCol>
                <a:gridCol w="4192292">
                  <a:extLst>
                    <a:ext uri="{9D8B030D-6E8A-4147-A177-3AD203B41FA5}">
                      <a16:colId xmlns:a16="http://schemas.microsoft.com/office/drawing/2014/main" val="20001"/>
                    </a:ext>
                  </a:extLst>
                </a:gridCol>
              </a:tblGrid>
              <a:tr h="327808">
                <a:tc>
                  <a:txBody>
                    <a:bodyPr/>
                    <a:lstStyle/>
                    <a:p>
                      <a:pPr algn="ctr" fontAlgn="t"/>
                      <a:r>
                        <a:rPr lang="en-IN" sz="1800" b="1" dirty="0">
                          <a:effectLst/>
                        </a:rPr>
                        <a:t>Method</a:t>
                      </a:r>
                      <a:endParaRPr lang="en-IN" sz="1800" b="1" dirty="0">
                        <a:solidFill>
                          <a:srgbClr val="000000"/>
                        </a:solidFill>
                        <a:effectLst/>
                        <a:latin typeface="times new roman" panose="02020603050405020304" pitchFamily="18" charset="0"/>
                      </a:endParaRPr>
                    </a:p>
                  </a:txBody>
                  <a:tcPr marL="74502" marR="74502" marT="74502" marB="74502"/>
                </a:tc>
                <a:tc>
                  <a:txBody>
                    <a:bodyPr/>
                    <a:lstStyle/>
                    <a:p>
                      <a:pPr algn="ctr" fontAlgn="t"/>
                      <a:r>
                        <a:rPr lang="en-IN" sz="1800" b="1" dirty="0">
                          <a:effectLst/>
                        </a:rPr>
                        <a:t>Description</a:t>
                      </a:r>
                      <a:endParaRPr lang="en-IN" sz="1800" b="1" dirty="0">
                        <a:solidFill>
                          <a:srgbClr val="000000"/>
                        </a:solidFill>
                        <a:effectLst/>
                        <a:latin typeface="times new roman" panose="02020603050405020304" pitchFamily="18" charset="0"/>
                      </a:endParaRPr>
                    </a:p>
                  </a:txBody>
                  <a:tcPr marL="74502" marR="74502" marT="74502" marB="74502"/>
                </a:tc>
                <a:extLst>
                  <a:ext uri="{0D108BD9-81ED-4DB2-BD59-A6C34878D82A}">
                    <a16:rowId xmlns:a16="http://schemas.microsoft.com/office/drawing/2014/main" val="10000"/>
                  </a:ext>
                </a:extLst>
              </a:tr>
              <a:tr h="456944">
                <a:tc>
                  <a:txBody>
                    <a:bodyPr/>
                    <a:lstStyle/>
                    <a:p>
                      <a:pPr algn="l" fontAlgn="t"/>
                      <a:r>
                        <a:rPr lang="en-IN" sz="1800" b="1" dirty="0">
                          <a:effectLst/>
                        </a:rPr>
                        <a:t>void persist(Object entity)</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persists the given object.</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1"/>
                  </a:ext>
                </a:extLst>
              </a:tr>
              <a:tr h="456944">
                <a:tc>
                  <a:txBody>
                    <a:bodyPr/>
                    <a:lstStyle/>
                    <a:p>
                      <a:pPr algn="l" fontAlgn="t"/>
                      <a:r>
                        <a:rPr lang="en-IN" sz="1800" b="1" dirty="0" err="1">
                          <a:effectLst/>
                        </a:rPr>
                        <a:t>Serializable</a:t>
                      </a:r>
                      <a:r>
                        <a:rPr lang="en-IN" sz="1800" b="1" dirty="0">
                          <a:effectLst/>
                        </a:rPr>
                        <a:t> save(Object entity)</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persists the given object and returns id.</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2"/>
                  </a:ext>
                </a:extLst>
              </a:tr>
              <a:tr h="993357">
                <a:tc>
                  <a:txBody>
                    <a:bodyPr/>
                    <a:lstStyle/>
                    <a:p>
                      <a:pPr algn="l" fontAlgn="t"/>
                      <a:r>
                        <a:rPr lang="en-IN" sz="1800" b="1" dirty="0">
                          <a:effectLst/>
                        </a:rPr>
                        <a:t>void </a:t>
                      </a:r>
                      <a:r>
                        <a:rPr lang="en-IN" sz="1800" b="1" dirty="0" err="1">
                          <a:effectLst/>
                        </a:rPr>
                        <a:t>saveOrUpdate</a:t>
                      </a:r>
                      <a:r>
                        <a:rPr lang="en-IN" sz="1800" b="1" dirty="0">
                          <a:effectLst/>
                        </a:rPr>
                        <a:t>(Object entity)</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persists or updates the given object. If id is found, it updates the record otherwise saves the record.</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3"/>
                  </a:ext>
                </a:extLst>
              </a:tr>
              <a:tr h="456944">
                <a:tc>
                  <a:txBody>
                    <a:bodyPr/>
                    <a:lstStyle/>
                    <a:p>
                      <a:pPr algn="l" fontAlgn="t"/>
                      <a:r>
                        <a:rPr lang="en-IN" sz="1800" b="1" dirty="0">
                          <a:effectLst/>
                        </a:rPr>
                        <a:t>void update(Object entity)</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updates the given object.</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4"/>
                  </a:ext>
                </a:extLst>
              </a:tr>
              <a:tr h="635749">
                <a:tc>
                  <a:txBody>
                    <a:bodyPr/>
                    <a:lstStyle/>
                    <a:p>
                      <a:pPr algn="l" fontAlgn="t"/>
                      <a:r>
                        <a:rPr lang="en-IN" sz="1800" b="1" dirty="0">
                          <a:effectLst/>
                        </a:rPr>
                        <a:t>void delete(Object entity)</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deletes the given object on the basis of id.</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5"/>
                  </a:ext>
                </a:extLst>
              </a:tr>
              <a:tr h="635749">
                <a:tc>
                  <a:txBody>
                    <a:bodyPr/>
                    <a:lstStyle/>
                    <a:p>
                      <a:pPr algn="l" fontAlgn="t"/>
                      <a:r>
                        <a:rPr lang="en-IN" sz="1800" b="1" dirty="0">
                          <a:effectLst/>
                        </a:rPr>
                        <a:t>Object get(Class </a:t>
                      </a:r>
                      <a:r>
                        <a:rPr lang="en-IN" sz="1800" b="1" dirty="0" err="1">
                          <a:effectLst/>
                        </a:rPr>
                        <a:t>entityClass</a:t>
                      </a:r>
                      <a:r>
                        <a:rPr lang="en-IN" sz="1800" b="1" dirty="0">
                          <a:effectLst/>
                        </a:rPr>
                        <a:t>, </a:t>
                      </a:r>
                      <a:r>
                        <a:rPr lang="en-IN" sz="1800" b="1" dirty="0" err="1">
                          <a:effectLst/>
                        </a:rPr>
                        <a:t>Serializable</a:t>
                      </a:r>
                      <a:r>
                        <a:rPr lang="en-IN" sz="1800" b="1" dirty="0">
                          <a:effectLst/>
                        </a:rPr>
                        <a:t> id)</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returns the persistent object on the basis of given id.</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6"/>
                  </a:ext>
                </a:extLst>
              </a:tr>
              <a:tr h="635749">
                <a:tc>
                  <a:txBody>
                    <a:bodyPr/>
                    <a:lstStyle/>
                    <a:p>
                      <a:pPr algn="l" fontAlgn="t"/>
                      <a:r>
                        <a:rPr lang="en-IN" sz="1800" b="1" dirty="0">
                          <a:effectLst/>
                        </a:rPr>
                        <a:t>Object load(Class </a:t>
                      </a:r>
                      <a:r>
                        <a:rPr lang="en-IN" sz="1800" b="1" dirty="0" err="1">
                          <a:effectLst/>
                        </a:rPr>
                        <a:t>entityClass</a:t>
                      </a:r>
                      <a:r>
                        <a:rPr lang="en-IN" sz="1800" b="1" dirty="0">
                          <a:effectLst/>
                        </a:rPr>
                        <a:t>, </a:t>
                      </a:r>
                      <a:r>
                        <a:rPr lang="en-IN" sz="1800" b="1" dirty="0" err="1">
                          <a:effectLst/>
                        </a:rPr>
                        <a:t>Serializable</a:t>
                      </a:r>
                      <a:r>
                        <a:rPr lang="en-IN" sz="1800" b="1" dirty="0">
                          <a:effectLst/>
                        </a:rPr>
                        <a:t> id)</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a:effectLst/>
                        </a:rPr>
                        <a:t>returns the persistent object on the basis of given id.</a:t>
                      </a:r>
                      <a:endParaRPr lang="en-IN" sz="180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7"/>
                  </a:ext>
                </a:extLst>
              </a:tr>
              <a:tr h="456944">
                <a:tc>
                  <a:txBody>
                    <a:bodyPr/>
                    <a:lstStyle/>
                    <a:p>
                      <a:pPr algn="l" fontAlgn="t"/>
                      <a:r>
                        <a:rPr lang="en-IN" sz="1800" b="1" dirty="0">
                          <a:effectLst/>
                        </a:rPr>
                        <a:t>List </a:t>
                      </a:r>
                      <a:r>
                        <a:rPr lang="en-IN" sz="1800" b="1" dirty="0" err="1">
                          <a:effectLst/>
                        </a:rPr>
                        <a:t>loadAll</a:t>
                      </a:r>
                      <a:r>
                        <a:rPr lang="en-IN" sz="1800" b="1" dirty="0">
                          <a:effectLst/>
                        </a:rPr>
                        <a:t>(Class </a:t>
                      </a:r>
                      <a:r>
                        <a:rPr lang="en-IN" sz="1800" b="1" dirty="0" err="1">
                          <a:effectLst/>
                        </a:rPr>
                        <a:t>entityClass</a:t>
                      </a:r>
                      <a:r>
                        <a:rPr lang="en-IN" sz="1800" b="1" dirty="0">
                          <a:effectLst/>
                        </a:rPr>
                        <a:t>)</a:t>
                      </a:r>
                      <a:endParaRPr lang="en-IN" sz="1800" b="1" dirty="0">
                        <a:solidFill>
                          <a:srgbClr val="000000"/>
                        </a:solidFill>
                        <a:effectLst/>
                        <a:latin typeface="verdana" panose="020B0604030504040204" pitchFamily="34" charset="0"/>
                      </a:endParaRPr>
                    </a:p>
                  </a:txBody>
                  <a:tcPr marL="49668" marR="49668" marT="49668" marB="49668"/>
                </a:tc>
                <a:tc>
                  <a:txBody>
                    <a:bodyPr/>
                    <a:lstStyle/>
                    <a:p>
                      <a:pPr algn="l" fontAlgn="t"/>
                      <a:r>
                        <a:rPr lang="en-IN" sz="1800" dirty="0">
                          <a:effectLst/>
                        </a:rPr>
                        <a:t>returns the all the persistent objects.</a:t>
                      </a:r>
                      <a:endParaRPr lang="en-IN" sz="1800" dirty="0">
                        <a:solidFill>
                          <a:srgbClr val="000000"/>
                        </a:solidFill>
                        <a:effectLst/>
                        <a:latin typeface="verdana" panose="020B0604030504040204" pitchFamily="34" charset="0"/>
                      </a:endParaRPr>
                    </a:p>
                  </a:txBody>
                  <a:tcPr marL="49668" marR="49668" marT="49668" marB="49668"/>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380943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p:cNvSpPr>
          <p:nvPr>
            <p:ph type="title"/>
          </p:nvPr>
        </p:nvSpPr>
        <p:spPr/>
        <p:txBody>
          <a:bodyPr/>
          <a:lstStyle/>
          <a:p>
            <a:pPr eaLnBrk="1" hangingPunct="1"/>
            <a:endParaRPr lang="en-US" altLang="en-US"/>
          </a:p>
        </p:txBody>
      </p:sp>
      <p:sp>
        <p:nvSpPr>
          <p:cNvPr id="133123"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2266965070"/>
      </p:ext>
    </p:extLst>
  </p:cSld>
  <p:clrMapOvr>
    <a:masterClrMapping/>
  </p:clrMapOvr>
  <p:transition/>
</p:sld>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12A26958CD8444A48A1EACEDCD8C3D" ma:contentTypeVersion="16" ma:contentTypeDescription="Create a new document." ma:contentTypeScope="" ma:versionID="6dc83f221af9808de12ee8c6d730a5d2">
  <xsd:schema xmlns:xsd="http://www.w3.org/2001/XMLSchema" xmlns:xs="http://www.w3.org/2001/XMLSchema" xmlns:p="http://schemas.microsoft.com/office/2006/metadata/properties" xmlns:ns2="beff2ebd-677a-434b-be12-5035c434bdb9" xmlns:ns3="d5042b82-ee6a-48f4-b13e-07d1a81c61cd" targetNamespace="http://schemas.microsoft.com/office/2006/metadata/properties" ma:root="true" ma:fieldsID="9bb031173cdbf4e69a3b0d3c493afe95" ns2:_="" ns3:_="">
    <xsd:import namespace="beff2ebd-677a-434b-be12-5035c434bdb9"/>
    <xsd:import namespace="d5042b82-ee6a-48f4-b13e-07d1a81c61c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f2ebd-677a-434b-be12-5035c434bdb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5042b82-ee6a-48f4-b13e-07d1a81c61c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1177626-8CF0-4326-B90B-AC846AE72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ff2ebd-677a-434b-be12-5035c434bdb9"/>
    <ds:schemaRef ds:uri="d5042b82-ee6a-48f4-b13e-07d1a81c6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674745-4185-4280-BF2D-F3F13765D34D}">
  <ds:schemaRefs>
    <ds:schemaRef ds:uri="http://schemas.microsoft.com/sharepoint/v3/contenttype/forms"/>
  </ds:schemaRefs>
</ds:datastoreItem>
</file>

<file path=customXml/itemProps3.xml><?xml version="1.0" encoding="utf-8"?>
<ds:datastoreItem xmlns:ds="http://schemas.openxmlformats.org/officeDocument/2006/customXml" ds:itemID="{2C91B361-A92D-4FA9-89A4-FF52502DD749}">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34351</TotalTime>
  <Words>11089</Words>
  <Application>Microsoft Office PowerPoint</Application>
  <PresentationFormat>On-screen Show (4:3)</PresentationFormat>
  <Paragraphs>1131</Paragraphs>
  <Slides>108</Slides>
  <Notes>35</Notes>
  <HiddenSlides>13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108</vt:i4>
      </vt:variant>
    </vt:vector>
  </HeadingPairs>
  <TitlesOfParts>
    <vt:vector size="122" baseType="lpstr">
      <vt:lpstr>Arial</vt:lpstr>
      <vt:lpstr>Calibri</vt:lpstr>
      <vt:lpstr>Consolas</vt:lpstr>
      <vt:lpstr>Courier New</vt:lpstr>
      <vt:lpstr>erdana</vt:lpstr>
      <vt:lpstr>Gill Sans MT</vt:lpstr>
      <vt:lpstr>Monaco</vt:lpstr>
      <vt:lpstr>Roboto Mono</vt:lpstr>
      <vt:lpstr>source code pro</vt:lpstr>
      <vt:lpstr>times new roman</vt:lpstr>
      <vt:lpstr>verdana</vt:lpstr>
      <vt:lpstr>Webdings</vt:lpstr>
      <vt:lpstr>Wingdings</vt:lpstr>
      <vt:lpstr>Office Theme</vt:lpstr>
      <vt:lpstr>Spring Framework - II</vt:lpstr>
      <vt:lpstr>Agenda</vt:lpstr>
      <vt:lpstr>Module 1: Spring - MVC</vt:lpstr>
      <vt:lpstr>Objectives</vt:lpstr>
      <vt:lpstr>Spring  Modules </vt:lpstr>
      <vt:lpstr>What is MVC?</vt:lpstr>
      <vt:lpstr>Model</vt:lpstr>
      <vt:lpstr>View</vt:lpstr>
      <vt:lpstr>Controller</vt:lpstr>
      <vt:lpstr>Spring – MVC Framework</vt:lpstr>
      <vt:lpstr>MVC Overview</vt:lpstr>
      <vt:lpstr>MVC Components</vt:lpstr>
      <vt:lpstr>Motivation for MVC</vt:lpstr>
      <vt:lpstr>MVC in Spring</vt:lpstr>
      <vt:lpstr>The DispatcherServlet</vt:lpstr>
      <vt:lpstr> HTTP DispatcherServlet Events</vt:lpstr>
      <vt:lpstr>Core Components of Spring MVC</vt:lpstr>
      <vt:lpstr>Core Components of Spring MVC (Contd.).</vt:lpstr>
      <vt:lpstr>Work Flow in Spring MVC (High Level)</vt:lpstr>
      <vt:lpstr>Sequence Diagram of Spring MVC</vt:lpstr>
      <vt:lpstr>Lifecycle of a request in Spring MVC </vt:lpstr>
      <vt:lpstr>Lifecycle of a request in Spring MVC (Contd.).</vt:lpstr>
      <vt:lpstr>The Deployment Descriptor: web.xml</vt:lpstr>
      <vt:lpstr>Web.xml</vt:lpstr>
      <vt:lpstr>Servlets and URL paths</vt:lpstr>
      <vt:lpstr>Servlet Mapping</vt:lpstr>
      <vt:lpstr>JSP in Web.xml</vt:lpstr>
      <vt:lpstr>The welcome file list</vt:lpstr>
      <vt:lpstr>The welcome file list</vt:lpstr>
      <vt:lpstr>Configuring Spring-MVC Application</vt:lpstr>
      <vt:lpstr>Configuring Spring-MVC Application (Contd.).</vt:lpstr>
      <vt:lpstr>Context hierarchy in Spring Web MVC </vt:lpstr>
      <vt:lpstr>Controller(s) in Spring-MVC</vt:lpstr>
      <vt:lpstr>Command controllers </vt:lpstr>
      <vt:lpstr>Command controllers (Contd.).</vt:lpstr>
      <vt:lpstr>Handler Mapping</vt:lpstr>
      <vt:lpstr>Mapping Handler</vt:lpstr>
      <vt:lpstr>Mapping Handler</vt:lpstr>
      <vt:lpstr>Mapping Handler-View Resolver</vt:lpstr>
      <vt:lpstr>PowerPoint Presentation</vt:lpstr>
      <vt:lpstr>PowerPoint Presentation</vt:lpstr>
      <vt:lpstr>PowerPoint Presentation</vt:lpstr>
      <vt:lpstr>Intercepting requests </vt:lpstr>
      <vt:lpstr>PowerPoint Presentation</vt:lpstr>
      <vt:lpstr>Spring MVC - Page Redirection </vt:lpstr>
      <vt:lpstr>Summary</vt:lpstr>
      <vt:lpstr>The View</vt:lpstr>
      <vt:lpstr>MVC Form Tag Library</vt:lpstr>
      <vt:lpstr>Configuration of Spring MVC Form Tag</vt:lpstr>
      <vt:lpstr>Spring MVC Form Tags</vt:lpstr>
      <vt:lpstr>Spring’s Form Tag Library</vt:lpstr>
      <vt:lpstr>The form tag</vt:lpstr>
      <vt:lpstr>Spring MVC Form Text Field</vt:lpstr>
      <vt:lpstr> path attribute</vt:lpstr>
      <vt:lpstr>Spring MVC Form Radio Button, CheckBox</vt:lpstr>
      <vt:lpstr>Spring MVC Form Drop-Down List</vt:lpstr>
      <vt:lpstr>@ModelAttribute Annotation</vt:lpstr>
      <vt:lpstr>@ModelAttribute annotation at Parameter level</vt:lpstr>
      <vt:lpstr>@ModelAttribute annotation at Method level</vt:lpstr>
      <vt:lpstr>Model Interface</vt:lpstr>
      <vt:lpstr>ModelMap Interface</vt:lpstr>
      <vt:lpstr>JSTL (JSP Standard Tag Library)</vt:lpstr>
      <vt:lpstr>JSTL Tags</vt:lpstr>
      <vt:lpstr>JSTL Core Tags</vt:lpstr>
      <vt:lpstr>JSTL Core Tags List</vt:lpstr>
      <vt:lpstr>Expression Language (EL) in JSP</vt:lpstr>
      <vt:lpstr>Introduction to EL 4-1</vt:lpstr>
      <vt:lpstr>Introduction to EL 4-2</vt:lpstr>
      <vt:lpstr>Introduction to EL 4-3</vt:lpstr>
      <vt:lpstr>Introduction to EL 4-4</vt:lpstr>
      <vt:lpstr>Disabling the EL 2-1</vt:lpstr>
      <vt:lpstr>Disabling the EL 2-2</vt:lpstr>
      <vt:lpstr>Module 2: Spring Database Interaction</vt:lpstr>
      <vt:lpstr>Objectives</vt:lpstr>
      <vt:lpstr>Spring JDBCTemplate</vt:lpstr>
      <vt:lpstr>Spring JdbcTemplate</vt:lpstr>
      <vt:lpstr>JDBC API – Cons</vt:lpstr>
      <vt:lpstr>Advantage of Spring JdbcTemplate</vt:lpstr>
      <vt:lpstr>Spring Jdbc Approaches</vt:lpstr>
      <vt:lpstr>JdbcTemplate class</vt:lpstr>
      <vt:lpstr>JdbcTemplate class - Methods</vt:lpstr>
      <vt:lpstr>DriverManagerDataSource - *.xml</vt:lpstr>
      <vt:lpstr>applicationContext.xml</vt:lpstr>
      <vt:lpstr>PreparedStatement in Spring JdbcTemplate</vt:lpstr>
      <vt:lpstr>PreparedStatementCallback interface</vt:lpstr>
      <vt:lpstr>RowMapper -Fetching records by Spring JdbcTemplate </vt:lpstr>
      <vt:lpstr>Model</vt:lpstr>
      <vt:lpstr>ModelMap</vt:lpstr>
      <vt:lpstr>ModelAndView in Spring MVC</vt:lpstr>
      <vt:lpstr>RequestParam Annotation</vt:lpstr>
      <vt:lpstr>@RequestParam</vt:lpstr>
      <vt:lpstr>Spring with ORM Frameworks</vt:lpstr>
      <vt:lpstr>Advantages of ORM Frameworks with Spring</vt:lpstr>
      <vt:lpstr>Integrating Hibernate with Spring</vt:lpstr>
      <vt:lpstr>Integrating Hibernate with Spring</vt:lpstr>
      <vt:lpstr>Hibernate and Spring Integration</vt:lpstr>
      <vt:lpstr>Advantages of Spring framework with hibernate</vt:lpstr>
      <vt:lpstr>Methods of HibernateTemplate class</vt:lpstr>
      <vt:lpstr>PowerPoint Presentation</vt:lpstr>
      <vt:lpstr>Spring support for Hibernate</vt:lpstr>
      <vt:lpstr>Spring JpaTemplate</vt:lpstr>
      <vt:lpstr>JPA  Spring  Annotations</vt:lpstr>
      <vt:lpstr>JPA  Spring  Annotations</vt:lpstr>
      <vt:lpstr>JPA  Spring  Annotations</vt:lpstr>
      <vt:lpstr>JPA  Spring  Annotations</vt:lpstr>
      <vt:lpstr>Summary</vt:lpstr>
      <vt:lpstr>References</vt:lpstr>
      <vt:lpstr>Thank You</vt:lpstr>
    </vt:vector>
  </TitlesOfParts>
  <Company>kayleigh ryley graphic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ryley</dc:creator>
  <cp:lastModifiedBy>Rajashekar gs</cp:lastModifiedBy>
  <cp:revision>1689</cp:revision>
  <cp:lastPrinted>2011-09-27T16:59:14Z</cp:lastPrinted>
  <dcterms:created xsi:type="dcterms:W3CDTF">2011-08-27T03:15:17Z</dcterms:created>
  <dcterms:modified xsi:type="dcterms:W3CDTF">2021-12-10T03:41:25Z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0x0101000D12A26958CD8444A48A1EACEDCD8C3D</vt:lpwstr>
  </property>
</Properties>
</file>