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86" r:id="rId3"/>
    <p:sldId id="285" r:id="rId4"/>
    <p:sldId id="263" r:id="rId5"/>
    <p:sldId id="264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6" r:id="rId17"/>
    <p:sldId id="299" r:id="rId18"/>
    <p:sldId id="298" r:id="rId19"/>
    <p:sldId id="278" r:id="rId20"/>
  </p:sldIdLst>
  <p:sldSz cx="9144000" cy="5143500" type="screen16x9"/>
  <p:notesSz cx="6858000" cy="9144000"/>
  <p:embeddedFontLst>
    <p:embeddedFont>
      <p:font typeface="Quantico" panose="020B0604020202020204" charset="0"/>
      <p:regular r:id="rId22"/>
      <p:bold r:id="rId23"/>
      <p:italic r:id="rId24"/>
      <p:boldItalic r:id="rId25"/>
    </p:embeddedFont>
    <p:embeddedFont>
      <p:font typeface="BatangChe" panose="02030609000101010101" pitchFamily="49" charset="-127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Aharoni" panose="02010803020104030203" pitchFamily="2" charset="-79"/>
      <p:bold r:id="rId31"/>
    </p:embeddedFont>
    <p:embeddedFont>
      <p:font typeface="Titillium Web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691D14-53C1-438C-9E1C-3AAA9964D451}">
  <a:tblStyle styleId="{DA691D14-53C1-438C-9E1C-3AAA9964D4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7552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09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587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9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366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005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457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085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507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07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873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57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80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90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5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10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232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72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69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-25" y="0"/>
            <a:ext cx="9144762" cy="5144869"/>
          </a:xfrm>
          <a:custGeom>
            <a:avLst/>
            <a:gdLst/>
            <a:ahLst/>
            <a:cxnLst/>
            <a:rect l="l" t="t" r="r" b="b"/>
            <a:pathLst>
              <a:path w="3463925" h="1948814" extrusionOk="0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975250" y="1575125"/>
            <a:ext cx="22029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470356" y="1575125"/>
            <a:ext cx="22029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975475" y="1575125"/>
            <a:ext cx="22029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7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90000">
              <a:schemeClr val="accent4"/>
            </a:gs>
            <a:gs pos="71000">
              <a:schemeClr val="accent3"/>
            </a:gs>
            <a:gs pos="99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42875" y="2468052"/>
            <a:ext cx="8413888" cy="191344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AUTOMOBILE DATA EDA</a:t>
            </a:r>
            <a:r>
              <a:rPr lang="en" dirty="0" smtClean="0"/>
              <a:t>  </a:t>
            </a:r>
            <a:br>
              <a:rPr lang="en" dirty="0" smtClean="0"/>
            </a:br>
            <a:r>
              <a:rPr lang="en" dirty="0" smtClean="0"/>
              <a:t>                           </a:t>
            </a:r>
            <a:br>
              <a:rPr lang="en" dirty="0" smtClean="0"/>
            </a:br>
            <a:r>
              <a:rPr lang="en" dirty="0"/>
              <a:t>	</a:t>
            </a:r>
            <a:r>
              <a:rPr lang="en" dirty="0" smtClean="0"/>
              <a:t>					</a:t>
            </a:r>
            <a:r>
              <a:rPr lang="en" sz="2800" dirty="0" smtClean="0"/>
              <a:t>by Shrikant Kolte</a:t>
            </a:r>
            <a:endParaRPr sz="2800" dirty="0"/>
          </a:p>
        </p:txBody>
      </p:sp>
      <p:grpSp>
        <p:nvGrpSpPr>
          <p:cNvPr id="3" name="Google Shape;597;p38"/>
          <p:cNvGrpSpPr/>
          <p:nvPr/>
        </p:nvGrpSpPr>
        <p:grpSpPr>
          <a:xfrm>
            <a:off x="3726556" y="191386"/>
            <a:ext cx="1693527" cy="1602529"/>
            <a:chOff x="5268224" y="4341925"/>
            <a:chExt cx="468850" cy="387275"/>
          </a:xfrm>
        </p:grpSpPr>
        <p:sp>
          <p:nvSpPr>
            <p:cNvPr id="4" name="Google Shape;598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99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0;p38"/>
            <p:cNvSpPr/>
            <p:nvPr/>
          </p:nvSpPr>
          <p:spPr>
            <a:xfrm>
              <a:off x="5268224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1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2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3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4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5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97;p38"/>
          <p:cNvGrpSpPr/>
          <p:nvPr/>
        </p:nvGrpSpPr>
        <p:grpSpPr>
          <a:xfrm>
            <a:off x="6564648" y="150071"/>
            <a:ext cx="1693527" cy="1602529"/>
            <a:chOff x="5268224" y="4341925"/>
            <a:chExt cx="468850" cy="387275"/>
          </a:xfrm>
        </p:grpSpPr>
        <p:sp>
          <p:nvSpPr>
            <p:cNvPr id="13" name="Google Shape;598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99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0;p38"/>
            <p:cNvSpPr/>
            <p:nvPr/>
          </p:nvSpPr>
          <p:spPr>
            <a:xfrm>
              <a:off x="5268224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1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02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3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4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05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597;p38"/>
          <p:cNvGrpSpPr/>
          <p:nvPr/>
        </p:nvGrpSpPr>
        <p:grpSpPr>
          <a:xfrm>
            <a:off x="793214" y="191386"/>
            <a:ext cx="1693527" cy="1602529"/>
            <a:chOff x="5268224" y="4341925"/>
            <a:chExt cx="468850" cy="387275"/>
          </a:xfrm>
        </p:grpSpPr>
        <p:sp>
          <p:nvSpPr>
            <p:cNvPr id="22" name="Google Shape;598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9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0;p38"/>
            <p:cNvSpPr/>
            <p:nvPr/>
          </p:nvSpPr>
          <p:spPr>
            <a:xfrm>
              <a:off x="5268224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1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02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03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4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5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1253;p39"/>
          <p:cNvSpPr/>
          <p:nvPr/>
        </p:nvSpPr>
        <p:spPr>
          <a:xfrm>
            <a:off x="617597" y="119672"/>
            <a:ext cx="7665166" cy="8329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8"/>
          <p:cNvSpPr txBox="1">
            <a:spLocks noGrp="1"/>
          </p:cNvSpPr>
          <p:nvPr>
            <p:ph type="title"/>
          </p:nvPr>
        </p:nvSpPr>
        <p:spPr>
          <a:xfrm>
            <a:off x="1531091" y="187478"/>
            <a:ext cx="6358268" cy="697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800" dirty="0"/>
              <a:t>Which body-style vehicles has more in number and what is the price range of that body-style?</a:t>
            </a:r>
          </a:p>
        </p:txBody>
      </p:sp>
      <p:sp>
        <p:nvSpPr>
          <p:cNvPr id="10" name="Google Shape;1254;p39"/>
          <p:cNvSpPr/>
          <p:nvPr/>
        </p:nvSpPr>
        <p:spPr>
          <a:xfrm>
            <a:off x="563527" y="503174"/>
            <a:ext cx="967563" cy="456617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874" y="4021661"/>
            <a:ext cx="8602210" cy="1121839"/>
          </a:xfrm>
        </p:spPr>
        <p:txBody>
          <a:bodyPr/>
          <a:lstStyle/>
          <a:p>
            <a:pPr marL="342900">
              <a:buAutoNum type="arabicPeriod"/>
            </a:pPr>
            <a:r>
              <a:rPr lang="en-US" sz="1300" dirty="0" smtClean="0">
                <a:latin typeface="Quantico" panose="020B0604020202020204" charset="0"/>
              </a:rPr>
              <a:t>Sedan </a:t>
            </a:r>
            <a:r>
              <a:rPr lang="en-US" sz="1300" dirty="0">
                <a:latin typeface="Quantico" panose="020B0604020202020204" charset="0"/>
              </a:rPr>
              <a:t>vehicles are high in numbers and Hatchback vehicles are the second highest</a:t>
            </a:r>
          </a:p>
          <a:p>
            <a:pPr marL="342900">
              <a:buFontTx/>
              <a:buAutoNum type="arabicPeriod"/>
            </a:pPr>
            <a:r>
              <a:rPr lang="en-US" sz="1300" dirty="0">
                <a:latin typeface="Quantico" panose="020B0604020202020204" charset="0"/>
              </a:rPr>
              <a:t>50% of the sedan vehicles has price below </a:t>
            </a:r>
            <a:r>
              <a:rPr lang="en-US" sz="1300" dirty="0" smtClean="0">
                <a:latin typeface="Quantico" panose="020B0604020202020204" charset="0"/>
              </a:rPr>
              <a:t>12K And More </a:t>
            </a:r>
            <a:r>
              <a:rPr lang="en-US" sz="1300" dirty="0">
                <a:latin typeface="Quantico" panose="020B0604020202020204" charset="0"/>
              </a:rPr>
              <a:t>than 50% hatchback vehicles has the priced below </a:t>
            </a:r>
            <a:r>
              <a:rPr lang="en-US" sz="1300" dirty="0" smtClean="0">
                <a:latin typeface="Quantico" panose="020B0604020202020204" charset="0"/>
              </a:rPr>
              <a:t>10K.</a:t>
            </a:r>
            <a:endParaRPr lang="en-US" sz="1300" dirty="0">
              <a:latin typeface="Quantico" panose="020B0604020202020204" charset="0"/>
            </a:endParaRPr>
          </a:p>
          <a:p>
            <a:pPr marL="342900">
              <a:buAutoNum type="arabicPeriod"/>
            </a:pPr>
            <a:r>
              <a:rPr lang="en-US" sz="1300" dirty="0">
                <a:latin typeface="Quantico" panose="020B0604020202020204" charset="0"/>
              </a:rPr>
              <a:t>The body-style as 'hardtop' having the price distribution higher than the other body-style vehicles.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1" y="1115397"/>
            <a:ext cx="7300828" cy="29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Google Shape;1253;p39"/>
          <p:cNvSpPr/>
          <p:nvPr/>
        </p:nvSpPr>
        <p:spPr>
          <a:xfrm>
            <a:off x="617597" y="119672"/>
            <a:ext cx="7665166" cy="8329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8"/>
          <p:cNvSpPr txBox="1">
            <a:spLocks noGrp="1"/>
          </p:cNvSpPr>
          <p:nvPr>
            <p:ph type="title"/>
          </p:nvPr>
        </p:nvSpPr>
        <p:spPr>
          <a:xfrm>
            <a:off x="1531091" y="187478"/>
            <a:ext cx="6358268" cy="697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800" dirty="0"/>
              <a:t>Which body-style and fuel-type vehicles are more and what are their average prices</a:t>
            </a:r>
            <a:r>
              <a:rPr lang="en-US" sz="1800" dirty="0" smtClean="0"/>
              <a:t>?</a:t>
            </a:r>
            <a:endParaRPr lang="en-US" sz="1800" dirty="0"/>
          </a:p>
        </p:txBody>
      </p:sp>
      <p:sp>
        <p:nvSpPr>
          <p:cNvPr id="10" name="Google Shape;1254;p39"/>
          <p:cNvSpPr/>
          <p:nvPr/>
        </p:nvSpPr>
        <p:spPr>
          <a:xfrm>
            <a:off x="563527" y="503174"/>
            <a:ext cx="967563" cy="456617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874" y="4021662"/>
            <a:ext cx="8602210" cy="957398"/>
          </a:xfrm>
        </p:spPr>
        <p:txBody>
          <a:bodyPr/>
          <a:lstStyle/>
          <a:p>
            <a:pPr>
              <a:buAutoNum type="arabicPeriod"/>
            </a:pPr>
            <a:r>
              <a:rPr lang="en-US" sz="1400" dirty="0" smtClean="0"/>
              <a:t>Most </a:t>
            </a:r>
            <a:r>
              <a:rPr lang="en-US" sz="1400" dirty="0"/>
              <a:t>of the vehicles are with fuel-type as </a:t>
            </a:r>
            <a:r>
              <a:rPr lang="en-US" sz="1400" dirty="0" smtClean="0"/>
              <a:t>gas in all the body-styles.</a:t>
            </a:r>
          </a:p>
          <a:p>
            <a:pPr>
              <a:buAutoNum type="arabicPeriod"/>
            </a:pPr>
            <a:r>
              <a:rPr lang="en-US" sz="1400" dirty="0" smtClean="0"/>
              <a:t>50</a:t>
            </a:r>
            <a:r>
              <a:rPr lang="en-US" sz="1400" dirty="0"/>
              <a:t>% of the gas vehicles are below </a:t>
            </a:r>
            <a:r>
              <a:rPr lang="en-US" sz="1400" dirty="0" smtClean="0"/>
              <a:t>10K </a:t>
            </a:r>
            <a:r>
              <a:rPr lang="en-US" sz="1400" dirty="0"/>
              <a:t>and Diesel vehicles are costly than the gas cars.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7" y="1108727"/>
            <a:ext cx="8309168" cy="29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Google Shape;1253;p39"/>
          <p:cNvSpPr/>
          <p:nvPr/>
        </p:nvSpPr>
        <p:spPr>
          <a:xfrm>
            <a:off x="617597" y="119672"/>
            <a:ext cx="7665166" cy="8329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8"/>
          <p:cNvSpPr txBox="1">
            <a:spLocks noGrp="1"/>
          </p:cNvSpPr>
          <p:nvPr>
            <p:ph type="title"/>
          </p:nvPr>
        </p:nvSpPr>
        <p:spPr>
          <a:xfrm>
            <a:off x="1531091" y="187478"/>
            <a:ext cx="6358268" cy="697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800" dirty="0"/>
              <a:t>Which body-style and fuel-type vehicles are more and what are their average prices</a:t>
            </a:r>
            <a:r>
              <a:rPr lang="en-US" sz="1800" dirty="0" smtClean="0"/>
              <a:t>?</a:t>
            </a:r>
            <a:endParaRPr lang="en-US" sz="1800" dirty="0"/>
          </a:p>
        </p:txBody>
      </p:sp>
      <p:sp>
        <p:nvSpPr>
          <p:cNvPr id="10" name="Google Shape;1254;p39"/>
          <p:cNvSpPr/>
          <p:nvPr/>
        </p:nvSpPr>
        <p:spPr>
          <a:xfrm>
            <a:off x="563527" y="503174"/>
            <a:ext cx="967563" cy="456617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377" y="1214667"/>
            <a:ext cx="3062176" cy="360188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400" dirty="0">
                <a:latin typeface="Quantico" panose="020B0604020202020204" charset="0"/>
              </a:rPr>
              <a:t>Engine-size, horsepower, CH-mpg, curb-weight and price are highly correlated to each other in the given dataset</a:t>
            </a:r>
            <a:r>
              <a:rPr lang="en-US" sz="1400" dirty="0" smtClean="0">
                <a:latin typeface="Quantico" panose="020B0604020202020204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Quantico" panose="020B0604020202020204" charset="0"/>
            </a:endParaRPr>
          </a:p>
          <a:p>
            <a:pPr marL="0" indent="0">
              <a:buNone/>
            </a:pPr>
            <a:r>
              <a:rPr lang="en-US" sz="1400" dirty="0">
                <a:latin typeface="Quantico" panose="020B0604020202020204" charset="0"/>
              </a:rPr>
              <a:t> </a:t>
            </a:r>
            <a:r>
              <a:rPr lang="en-US" sz="1400" dirty="0" smtClean="0">
                <a:latin typeface="Quantico" panose="020B0604020202020204" charset="0"/>
              </a:rPr>
              <a:t>       Have </a:t>
            </a:r>
            <a:r>
              <a:rPr lang="en-US" sz="1400" dirty="0">
                <a:latin typeface="Quantico" panose="020B0604020202020204" charset="0"/>
              </a:rPr>
              <a:t>below observations </a:t>
            </a:r>
            <a:endParaRPr lang="en-US" sz="1400" dirty="0" smtClean="0">
              <a:latin typeface="Quantico" panose="020B0604020202020204" charset="0"/>
            </a:endParaRPr>
          </a:p>
          <a:p>
            <a:pPr marL="342900">
              <a:buAutoNum type="arabicPeriod"/>
            </a:pPr>
            <a:r>
              <a:rPr lang="en-US" sz="1400" dirty="0" smtClean="0">
                <a:latin typeface="Quantico" panose="020B0604020202020204" charset="0"/>
              </a:rPr>
              <a:t>Price </a:t>
            </a:r>
            <a:r>
              <a:rPr lang="en-US" sz="1400" dirty="0">
                <a:latin typeface="Quantico" panose="020B0604020202020204" charset="0"/>
              </a:rPr>
              <a:t>is positively correlated with the engine-size and horsepower whereas negatively correlated with the CH-mpg (City/highway mileage)</a:t>
            </a:r>
          </a:p>
          <a:p>
            <a:pPr marL="342900">
              <a:buAutoNum type="arabicPeriod"/>
            </a:pPr>
            <a:endParaRPr lang="en-US" sz="1400" dirty="0">
              <a:latin typeface="Quantico" panose="020B0604020202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5" y="1107735"/>
            <a:ext cx="4646428" cy="403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Google Shape;1253;p39"/>
          <p:cNvSpPr/>
          <p:nvPr/>
        </p:nvSpPr>
        <p:spPr>
          <a:xfrm>
            <a:off x="617597" y="119672"/>
            <a:ext cx="7665166" cy="8329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8"/>
          <p:cNvSpPr txBox="1">
            <a:spLocks noGrp="1"/>
          </p:cNvSpPr>
          <p:nvPr>
            <p:ph type="title"/>
          </p:nvPr>
        </p:nvSpPr>
        <p:spPr>
          <a:xfrm>
            <a:off x="1446027" y="187478"/>
            <a:ext cx="6453960" cy="697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800" dirty="0"/>
              <a:t>What symboling category have the more number of vehicles and what is the relation between symboling and price?</a:t>
            </a:r>
          </a:p>
        </p:txBody>
      </p:sp>
      <p:sp>
        <p:nvSpPr>
          <p:cNvPr id="10" name="Google Shape;1254;p39"/>
          <p:cNvSpPr/>
          <p:nvPr/>
        </p:nvSpPr>
        <p:spPr>
          <a:xfrm>
            <a:off x="563527" y="503174"/>
            <a:ext cx="967563" cy="456617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90" y="4037026"/>
            <a:ext cx="8196793" cy="1030225"/>
          </a:xfrm>
        </p:spPr>
        <p:txBody>
          <a:bodyPr/>
          <a:lstStyle/>
          <a:p>
            <a:pPr marL="342900">
              <a:buAutoNum type="arabicPeriod"/>
            </a:pPr>
            <a:r>
              <a:rPr lang="en-US" sz="1200" dirty="0">
                <a:latin typeface="Quantico" panose="020B0604020202020204" charset="0"/>
              </a:rPr>
              <a:t>Symboling is the risk rating of vehicles</a:t>
            </a:r>
            <a:r>
              <a:rPr lang="en-US" sz="1200" dirty="0" smtClean="0">
                <a:latin typeface="Quantico" panose="020B0604020202020204" charset="0"/>
              </a:rPr>
              <a:t>. More </a:t>
            </a:r>
            <a:r>
              <a:rPr lang="en-US" sz="1200" dirty="0">
                <a:latin typeface="Quantico" panose="020B0604020202020204" charset="0"/>
              </a:rPr>
              <a:t>number of cars are in the range of 0 and 1 for symboling/risk.</a:t>
            </a:r>
          </a:p>
          <a:p>
            <a:pPr marL="342900">
              <a:buAutoNum type="arabicPeriod"/>
            </a:pPr>
            <a:r>
              <a:rPr lang="en-US" sz="1200" dirty="0" smtClean="0">
                <a:latin typeface="Quantico" panose="020B0604020202020204" charset="0"/>
              </a:rPr>
              <a:t>Histogram - Symboling </a:t>
            </a:r>
            <a:r>
              <a:rPr lang="en-US" sz="1200" dirty="0">
                <a:latin typeface="Quantico" panose="020B0604020202020204" charset="0"/>
              </a:rPr>
              <a:t>with 0 and 1 have the more number of vehicles.</a:t>
            </a:r>
          </a:p>
          <a:p>
            <a:pPr marL="342900">
              <a:buAutoNum type="arabicPeriod"/>
            </a:pPr>
            <a:r>
              <a:rPr lang="en-US" sz="1200" dirty="0">
                <a:latin typeface="Quantico" panose="020B0604020202020204" charset="0"/>
              </a:rPr>
              <a:t>Vehicles with symboling value -1 are the high priced vehicles.</a:t>
            </a:r>
          </a:p>
          <a:p>
            <a:pPr marL="342900">
              <a:buAutoNum type="arabicPeriod"/>
            </a:pPr>
            <a:r>
              <a:rPr lang="en-US" sz="1200" dirty="0">
                <a:latin typeface="Quantico" panose="020B0604020202020204" charset="0"/>
              </a:rPr>
              <a:t>Vehicles with symboling value 1 are the low priced vehicles</a:t>
            </a:r>
          </a:p>
          <a:p>
            <a:pPr marL="342900">
              <a:buAutoNum type="arabicPeriod"/>
            </a:pPr>
            <a:endParaRPr lang="en-US" sz="1200" dirty="0">
              <a:latin typeface="Quantico" panose="020B06040202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09" y="1074628"/>
            <a:ext cx="7156141" cy="301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Google Shape;1253;p39"/>
          <p:cNvSpPr/>
          <p:nvPr/>
        </p:nvSpPr>
        <p:spPr>
          <a:xfrm>
            <a:off x="617597" y="119672"/>
            <a:ext cx="7665166" cy="8329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8"/>
          <p:cNvSpPr txBox="1">
            <a:spLocks noGrp="1"/>
          </p:cNvSpPr>
          <p:nvPr>
            <p:ph type="title"/>
          </p:nvPr>
        </p:nvSpPr>
        <p:spPr>
          <a:xfrm>
            <a:off x="1446027" y="187478"/>
            <a:ext cx="6453960" cy="697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800" dirty="0"/>
              <a:t>Which body-style and fuel-type vehicles are better in terms of the mileage</a:t>
            </a:r>
            <a:r>
              <a:rPr lang="en-US" sz="1800" dirty="0" smtClean="0"/>
              <a:t>?</a:t>
            </a:r>
            <a:endParaRPr lang="en-US" sz="1800" dirty="0"/>
          </a:p>
        </p:txBody>
      </p:sp>
      <p:sp>
        <p:nvSpPr>
          <p:cNvPr id="10" name="Google Shape;1254;p39"/>
          <p:cNvSpPr/>
          <p:nvPr/>
        </p:nvSpPr>
        <p:spPr>
          <a:xfrm>
            <a:off x="563527" y="503174"/>
            <a:ext cx="967563" cy="456617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8540" y="1244010"/>
            <a:ext cx="3094543" cy="3823242"/>
          </a:xfrm>
        </p:spPr>
        <p:txBody>
          <a:bodyPr/>
          <a:lstStyle/>
          <a:p>
            <a:pPr marL="342900">
              <a:buAutoNum type="arabicPeriod"/>
            </a:pPr>
            <a:r>
              <a:rPr lang="en-US" sz="1400" dirty="0">
                <a:latin typeface="Quantico" panose="020B0604020202020204" charset="0"/>
              </a:rPr>
              <a:t>Hatchback diesel vehicles gives the more mileage (more than 40) compared to all other diesel and gas vehicles.</a:t>
            </a:r>
          </a:p>
          <a:p>
            <a:pPr marL="342900">
              <a:buAutoNum type="arabicPeriod"/>
            </a:pPr>
            <a:r>
              <a:rPr lang="en-US" sz="1400" dirty="0">
                <a:latin typeface="Quantico" panose="020B0604020202020204" charset="0"/>
              </a:rPr>
              <a:t>Convertible gas and hardtop diesel vehicles gives the low mileage.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58" y="1145498"/>
            <a:ext cx="4367758" cy="401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1253;p39"/>
          <p:cNvSpPr/>
          <p:nvPr/>
        </p:nvSpPr>
        <p:spPr>
          <a:xfrm>
            <a:off x="617597" y="119672"/>
            <a:ext cx="7665166" cy="8329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8"/>
          <p:cNvSpPr txBox="1">
            <a:spLocks noGrp="1"/>
          </p:cNvSpPr>
          <p:nvPr>
            <p:ph type="title"/>
          </p:nvPr>
        </p:nvSpPr>
        <p:spPr>
          <a:xfrm>
            <a:off x="1446027" y="187478"/>
            <a:ext cx="6453960" cy="697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800" dirty="0" smtClean="0"/>
              <a:t>Prices of vehicles based on wheel-drive.</a:t>
            </a:r>
            <a:endParaRPr lang="en-US" sz="1800" dirty="0"/>
          </a:p>
        </p:txBody>
      </p:sp>
      <p:sp>
        <p:nvSpPr>
          <p:cNvPr id="10" name="Google Shape;1254;p39"/>
          <p:cNvSpPr/>
          <p:nvPr/>
        </p:nvSpPr>
        <p:spPr>
          <a:xfrm>
            <a:off x="563527" y="503174"/>
            <a:ext cx="967563" cy="456617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8902" y="1244010"/>
            <a:ext cx="2584181" cy="3823242"/>
          </a:xfrm>
        </p:spPr>
        <p:txBody>
          <a:bodyPr/>
          <a:lstStyle/>
          <a:p>
            <a:pPr marL="342900">
              <a:buAutoNum type="arabicPeriod"/>
            </a:pPr>
            <a:r>
              <a:rPr lang="en-US" sz="1400" dirty="0" smtClean="0">
                <a:latin typeface="Quantico" panose="020B0604020202020204" charset="0"/>
              </a:rPr>
              <a:t>Front wheel drive and 4wd vehicles are having small price range compared to rwd and fwd. But FWD vehicles are having some outliers in price range.</a:t>
            </a:r>
            <a:endParaRPr lang="en-US" sz="1400" dirty="0">
              <a:latin typeface="Quantic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7" y="1275487"/>
            <a:ext cx="5997396" cy="37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1253;p39"/>
          <p:cNvSpPr/>
          <p:nvPr/>
        </p:nvSpPr>
        <p:spPr>
          <a:xfrm>
            <a:off x="617597" y="119672"/>
            <a:ext cx="7665166" cy="8329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8"/>
          <p:cNvSpPr txBox="1">
            <a:spLocks noGrp="1"/>
          </p:cNvSpPr>
          <p:nvPr>
            <p:ph type="title"/>
          </p:nvPr>
        </p:nvSpPr>
        <p:spPr>
          <a:xfrm>
            <a:off x="1446027" y="187478"/>
            <a:ext cx="6453960" cy="697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800" dirty="0" smtClean="0"/>
              <a:t>Engine-type and Number of cylinders vs. Prices of vehicles.</a:t>
            </a:r>
            <a:endParaRPr lang="en-US" sz="1800" dirty="0"/>
          </a:p>
        </p:txBody>
      </p:sp>
      <p:sp>
        <p:nvSpPr>
          <p:cNvPr id="10" name="Google Shape;1254;p39"/>
          <p:cNvSpPr/>
          <p:nvPr/>
        </p:nvSpPr>
        <p:spPr>
          <a:xfrm>
            <a:off x="563527" y="503174"/>
            <a:ext cx="967563" cy="456617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08" y="4327450"/>
            <a:ext cx="8006876" cy="739801"/>
          </a:xfrm>
        </p:spPr>
        <p:txBody>
          <a:bodyPr/>
          <a:lstStyle/>
          <a:p>
            <a:pPr marL="342900">
              <a:buFont typeface="Titillium Web Light"/>
              <a:buAutoNum type="arabicPeriod"/>
            </a:pPr>
            <a:r>
              <a:rPr lang="en-US" sz="1400" dirty="0" smtClean="0">
                <a:latin typeface="Quantico" panose="020B0604020202020204" charset="0"/>
              </a:rPr>
              <a:t>Vehicles with engine type as </a:t>
            </a:r>
            <a:r>
              <a:rPr lang="en-US" sz="1400" dirty="0" err="1" smtClean="0">
                <a:latin typeface="Quantico" panose="020B0604020202020204" charset="0"/>
              </a:rPr>
              <a:t>chcf</a:t>
            </a:r>
            <a:r>
              <a:rPr lang="en-US" sz="1400" dirty="0" smtClean="0">
                <a:latin typeface="Quantico" panose="020B0604020202020204" charset="0"/>
              </a:rPr>
              <a:t> are low priced range vehicles followed by </a:t>
            </a:r>
            <a:r>
              <a:rPr lang="en-US" sz="1400" dirty="0" err="1" smtClean="0">
                <a:latin typeface="Quantico" panose="020B0604020202020204" charset="0"/>
              </a:rPr>
              <a:t>chc</a:t>
            </a:r>
            <a:r>
              <a:rPr lang="en-US" sz="1400" dirty="0" smtClean="0">
                <a:latin typeface="Quantico" panose="020B0604020202020204" charset="0"/>
              </a:rPr>
              <a:t> with outliers. </a:t>
            </a:r>
          </a:p>
          <a:p>
            <a:pPr marL="342900">
              <a:buFont typeface="Titillium Web Light"/>
              <a:buAutoNum type="arabicPeriod"/>
            </a:pPr>
            <a:r>
              <a:rPr lang="en-US" sz="1400" dirty="0" smtClean="0">
                <a:latin typeface="Quantico" panose="020B0604020202020204" charset="0"/>
              </a:rPr>
              <a:t>3 </a:t>
            </a:r>
            <a:r>
              <a:rPr lang="en-US" sz="1400" dirty="0">
                <a:latin typeface="Quantico" panose="020B0604020202020204" charset="0"/>
              </a:rPr>
              <a:t>cylinder vehicles are low priced followed by 4 and 2 cylinder vehicles.</a:t>
            </a:r>
          </a:p>
          <a:p>
            <a:pPr marL="342900">
              <a:buAutoNum type="arabicPeriod"/>
            </a:pPr>
            <a:endParaRPr lang="en-US" sz="1400" dirty="0">
              <a:latin typeface="Quantic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79" y="1105832"/>
            <a:ext cx="7008304" cy="32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Google Shape;1253;p39"/>
          <p:cNvSpPr/>
          <p:nvPr/>
        </p:nvSpPr>
        <p:spPr>
          <a:xfrm>
            <a:off x="617597" y="119672"/>
            <a:ext cx="7665166" cy="8329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8"/>
          <p:cNvSpPr txBox="1">
            <a:spLocks noGrp="1"/>
          </p:cNvSpPr>
          <p:nvPr>
            <p:ph type="title"/>
          </p:nvPr>
        </p:nvSpPr>
        <p:spPr>
          <a:xfrm>
            <a:off x="1531089" y="200025"/>
            <a:ext cx="6368897" cy="6847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800" dirty="0"/>
              <a:t> </a:t>
            </a:r>
            <a:r>
              <a:rPr lang="en-US" sz="2000" b="1" dirty="0" smtClean="0"/>
              <a:t>OBSERVATIONS</a:t>
            </a:r>
            <a:r>
              <a:rPr lang="en-US" sz="1800" dirty="0" smtClean="0"/>
              <a:t>….</a:t>
            </a:r>
            <a:endParaRPr lang="en-US" sz="1800" dirty="0"/>
          </a:p>
        </p:txBody>
      </p:sp>
      <p:sp>
        <p:nvSpPr>
          <p:cNvPr id="10" name="Google Shape;1254;p39"/>
          <p:cNvSpPr/>
          <p:nvPr/>
        </p:nvSpPr>
        <p:spPr>
          <a:xfrm>
            <a:off x="563527" y="503174"/>
            <a:ext cx="967563" cy="456617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27" y="1364557"/>
            <a:ext cx="8006876" cy="3150293"/>
          </a:xfrm>
        </p:spPr>
        <p:txBody>
          <a:bodyPr/>
          <a:lstStyle/>
          <a:p>
            <a:pPr marL="342900">
              <a:lnSpc>
                <a:spcPct val="150000"/>
              </a:lnSpc>
              <a:buAutoNum type="arabicPeriod"/>
            </a:pPr>
            <a:r>
              <a:rPr lang="en-US" sz="1400" dirty="0" smtClean="0">
                <a:latin typeface="Quantico" panose="020B0604020202020204" charset="0"/>
              </a:rPr>
              <a:t>Observed that the Toyota make vehicles are more popular.</a:t>
            </a:r>
          </a:p>
          <a:p>
            <a:pPr marL="342900">
              <a:lnSpc>
                <a:spcPct val="150000"/>
              </a:lnSpc>
              <a:buAutoNum type="arabicPeriod"/>
            </a:pPr>
            <a:r>
              <a:rPr lang="en-US" sz="1400" dirty="0" smtClean="0">
                <a:latin typeface="Quantico" panose="020B0604020202020204" charset="0"/>
              </a:rPr>
              <a:t>Sedan and hatchback vehicles sell is more than other type of vehicles.</a:t>
            </a:r>
          </a:p>
          <a:p>
            <a:pPr marL="342900">
              <a:lnSpc>
                <a:spcPct val="150000"/>
              </a:lnSpc>
              <a:buAutoNum type="arabicPeriod"/>
            </a:pPr>
            <a:r>
              <a:rPr lang="en-US" sz="1400" dirty="0" smtClean="0">
                <a:latin typeface="Quantico" panose="020B0604020202020204" charset="0"/>
              </a:rPr>
              <a:t>Sedan and hatchback vehicles prices are bit lower compared to other type of vehicles, sedan vehicles has some outliers in price slab.</a:t>
            </a:r>
          </a:p>
          <a:p>
            <a:pPr marL="342900">
              <a:lnSpc>
                <a:spcPct val="150000"/>
              </a:lnSpc>
              <a:buAutoNum type="arabicPeriod"/>
            </a:pPr>
            <a:r>
              <a:rPr lang="en-US" sz="1400" dirty="0" smtClean="0">
                <a:latin typeface="Quantico" panose="020B0604020202020204" charset="0"/>
              </a:rPr>
              <a:t>Most of the gas fuel vehicles are in the low price range with some high price outliers.</a:t>
            </a:r>
          </a:p>
          <a:p>
            <a:pPr marL="342900">
              <a:lnSpc>
                <a:spcPct val="150000"/>
              </a:lnSpc>
              <a:buAutoNum type="arabicPeriod"/>
            </a:pPr>
            <a:r>
              <a:rPr lang="en-US" sz="1400" dirty="0" smtClean="0">
                <a:latin typeface="Quantico" panose="020B0604020202020204" charset="0"/>
              </a:rPr>
              <a:t>4 wheel drive vehicles are with the price towards lower range.</a:t>
            </a:r>
          </a:p>
          <a:p>
            <a:pPr marL="342900">
              <a:lnSpc>
                <a:spcPct val="150000"/>
              </a:lnSpc>
              <a:buAutoNum type="arabicPeriod"/>
            </a:pPr>
            <a:r>
              <a:rPr lang="en-US" sz="1400" dirty="0" smtClean="0">
                <a:latin typeface="Quantico" panose="020B0604020202020204" charset="0"/>
              </a:rPr>
              <a:t>Vehicles with engine-type “ohcf” are low priced.</a:t>
            </a:r>
          </a:p>
          <a:p>
            <a:pPr marL="342900">
              <a:lnSpc>
                <a:spcPct val="150000"/>
              </a:lnSpc>
              <a:buAutoNum type="arabicPeriod"/>
            </a:pPr>
            <a:r>
              <a:rPr lang="en-US" sz="1400" dirty="0" smtClean="0">
                <a:latin typeface="Quantico" panose="020B0604020202020204" charset="0"/>
              </a:rPr>
              <a:t>3 cylinder vehicles are low priced followed by 4 and 2 cylinder vehicles.</a:t>
            </a:r>
            <a:endParaRPr lang="en-US" sz="1400" dirty="0">
              <a:latin typeface="Quantico" panose="020B0604020202020204" charset="0"/>
            </a:endParaRPr>
          </a:p>
        </p:txBody>
      </p:sp>
      <p:grpSp>
        <p:nvGrpSpPr>
          <p:cNvPr id="11" name="Google Shape;432;p38"/>
          <p:cNvGrpSpPr/>
          <p:nvPr/>
        </p:nvGrpSpPr>
        <p:grpSpPr>
          <a:xfrm>
            <a:off x="3616350" y="238125"/>
            <a:ext cx="307950" cy="339576"/>
            <a:chOff x="1923675" y="1633650"/>
            <a:chExt cx="436000" cy="435975"/>
          </a:xfrm>
        </p:grpSpPr>
        <p:sp>
          <p:nvSpPr>
            <p:cNvPr id="12" name="Google Shape;433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4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5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6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7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8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15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" name="Google Shape;1253;p39"/>
          <p:cNvSpPr/>
          <p:nvPr/>
        </p:nvSpPr>
        <p:spPr>
          <a:xfrm>
            <a:off x="617597" y="119672"/>
            <a:ext cx="7665166" cy="8329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8"/>
          <p:cNvSpPr txBox="1">
            <a:spLocks noGrp="1"/>
          </p:cNvSpPr>
          <p:nvPr>
            <p:ph type="title"/>
          </p:nvPr>
        </p:nvSpPr>
        <p:spPr>
          <a:xfrm>
            <a:off x="1531089" y="187478"/>
            <a:ext cx="6368897" cy="697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000" b="1" dirty="0" smtClean="0"/>
              <a:t>ACTIONABLE INSIGHTS</a:t>
            </a:r>
            <a:endParaRPr lang="en-US" sz="2000" b="1" dirty="0"/>
          </a:p>
        </p:txBody>
      </p:sp>
      <p:sp>
        <p:nvSpPr>
          <p:cNvPr id="10" name="Google Shape;1254;p39"/>
          <p:cNvSpPr/>
          <p:nvPr/>
        </p:nvSpPr>
        <p:spPr>
          <a:xfrm>
            <a:off x="563527" y="503174"/>
            <a:ext cx="967563" cy="456617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27" y="1364557"/>
            <a:ext cx="8006876" cy="3102668"/>
          </a:xfrm>
        </p:spPr>
        <p:txBody>
          <a:bodyPr/>
          <a:lstStyle/>
          <a:p>
            <a:pPr marL="342900">
              <a:lnSpc>
                <a:spcPct val="200000"/>
              </a:lnSpc>
              <a:buAutoNum type="arabicPeriod"/>
            </a:pPr>
            <a:r>
              <a:rPr lang="en-US" sz="1400" dirty="0" smtClean="0">
                <a:latin typeface="Quantico" panose="020B0604020202020204" charset="0"/>
              </a:rPr>
              <a:t>To increase the sell of cars, price range should be less than 15K.</a:t>
            </a:r>
          </a:p>
          <a:p>
            <a:pPr marL="342900">
              <a:lnSpc>
                <a:spcPct val="200000"/>
              </a:lnSpc>
              <a:buAutoNum type="arabicPeriod"/>
            </a:pPr>
            <a:r>
              <a:rPr lang="en-US" sz="1400" dirty="0" smtClean="0">
                <a:latin typeface="Quantico" panose="020B0604020202020204" charset="0"/>
              </a:rPr>
              <a:t>Company can increase production of Sedan with gas fuel type vehicles which are having more demand.</a:t>
            </a:r>
          </a:p>
          <a:p>
            <a:pPr marL="342900">
              <a:lnSpc>
                <a:spcPct val="200000"/>
              </a:lnSpc>
              <a:buAutoNum type="arabicPeriod"/>
            </a:pPr>
            <a:r>
              <a:rPr lang="en-US" sz="1400" dirty="0" smtClean="0">
                <a:latin typeface="Quantico" panose="020B0604020202020204" charset="0"/>
              </a:rPr>
              <a:t>To lower the prices of cars company can use low power engines.</a:t>
            </a:r>
          </a:p>
          <a:p>
            <a:pPr marL="342900">
              <a:lnSpc>
                <a:spcPct val="200000"/>
              </a:lnSpc>
              <a:buAutoNum type="arabicPeriod"/>
            </a:pPr>
            <a:r>
              <a:rPr lang="en-US" sz="1400" dirty="0" smtClean="0">
                <a:latin typeface="Quantico" panose="020B0604020202020204" charset="0"/>
              </a:rPr>
              <a:t>Similarly the use of two, three and four cylinders in cars can decrease the prices.</a:t>
            </a:r>
          </a:p>
          <a:p>
            <a:pPr marL="342900">
              <a:lnSpc>
                <a:spcPct val="200000"/>
              </a:lnSpc>
              <a:buAutoNum type="arabicPeriod"/>
            </a:pPr>
            <a:r>
              <a:rPr lang="en-US" sz="1400" dirty="0" smtClean="0">
                <a:latin typeface="Quantico" panose="020B0604020202020204" charset="0"/>
              </a:rPr>
              <a:t>OHCF engine types can be used to decrease the prices of cars.</a:t>
            </a:r>
          </a:p>
          <a:p>
            <a:pPr marL="342900">
              <a:buAutoNum type="arabicPeriod"/>
            </a:pPr>
            <a:endParaRPr lang="en-US" sz="1400" dirty="0" smtClean="0">
              <a:latin typeface="Quantico" panose="020B0604020202020204" charset="0"/>
            </a:endParaRPr>
          </a:p>
          <a:p>
            <a:pPr marL="0" indent="0">
              <a:buNone/>
            </a:pPr>
            <a:endParaRPr lang="en-US" sz="1400" dirty="0" smtClean="0">
              <a:latin typeface="Quantico" panose="020B0604020202020204" charset="0"/>
            </a:endParaRPr>
          </a:p>
          <a:p>
            <a:pPr marL="342900">
              <a:buAutoNum type="arabicPeriod"/>
            </a:pPr>
            <a:endParaRPr lang="en-US" sz="1400" dirty="0" smtClean="0">
              <a:latin typeface="Quantico" panose="020B0604020202020204" charset="0"/>
            </a:endParaRPr>
          </a:p>
          <a:p>
            <a:pPr marL="342900">
              <a:buAutoNum type="arabicPeriod"/>
            </a:pPr>
            <a:endParaRPr lang="en-US" sz="1400" dirty="0" smtClean="0"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8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19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311" name="Google Shape;311;p35"/>
          <p:cNvSpPr txBox="1">
            <a:spLocks noGrp="1"/>
          </p:cNvSpPr>
          <p:nvPr>
            <p:ph type="ctrTitle" idx="4294967295"/>
          </p:nvPr>
        </p:nvSpPr>
        <p:spPr>
          <a:xfrm>
            <a:off x="2672007" y="1971450"/>
            <a:ext cx="6320918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6000" dirty="0" smtClean="0">
                <a:solidFill>
                  <a:schemeClr val="tx2">
                    <a:lumMod val="90000"/>
                  </a:schemeClr>
                </a:solidFill>
              </a:rPr>
              <a:t>THANK YOU</a:t>
            </a:r>
            <a:r>
              <a:rPr lang="en" sz="9600" dirty="0" smtClean="0">
                <a:solidFill>
                  <a:schemeClr val="tx2">
                    <a:lumMod val="90000"/>
                  </a:schemeClr>
                </a:solidFill>
              </a:rPr>
              <a:t>! </a:t>
            </a:r>
            <a:r>
              <a:rPr lang="en" sz="9600" dirty="0">
                <a:solidFill>
                  <a:schemeClr val="tx2">
                    <a:lumMod val="90000"/>
                  </a:schemeClr>
                </a:solidFill>
                <a:sym typeface="Wingdings" panose="05000000000000000000" pitchFamily="2" charset="2"/>
              </a:rPr>
              <a:t> </a:t>
            </a:r>
            <a:endParaRPr sz="9600" dirty="0">
              <a:solidFill>
                <a:schemeClr val="tx2">
                  <a:lumMod val="90000"/>
                </a:schemeClr>
              </a:solidFill>
            </a:endParaRPr>
          </a:p>
        </p:txBody>
      </p:sp>
      <p:cxnSp>
        <p:nvCxnSpPr>
          <p:cNvPr id="313" name="Google Shape;313;p35"/>
          <p:cNvCxnSpPr/>
          <p:nvPr/>
        </p:nvCxnSpPr>
        <p:spPr>
          <a:xfrm>
            <a:off x="0" y="2571750"/>
            <a:ext cx="871870" cy="464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35"/>
          <p:cNvSpPr/>
          <p:nvPr/>
        </p:nvSpPr>
        <p:spPr>
          <a:xfrm>
            <a:off x="897114" y="1754625"/>
            <a:ext cx="1638525" cy="16458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1133600" y="2052011"/>
            <a:ext cx="1165552" cy="1039477"/>
            <a:chOff x="3927500" y="301425"/>
            <a:chExt cx="461550" cy="411625"/>
          </a:xfrm>
        </p:grpSpPr>
        <p:sp>
          <p:nvSpPr>
            <p:cNvPr id="316" name="Google Shape;316;p3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505;p38"/>
          <p:cNvGrpSpPr/>
          <p:nvPr/>
        </p:nvGrpSpPr>
        <p:grpSpPr>
          <a:xfrm>
            <a:off x="4303186" y="3291375"/>
            <a:ext cx="1156629" cy="1262951"/>
            <a:chOff x="5972700" y="2330200"/>
            <a:chExt cx="411625" cy="387275"/>
          </a:xfrm>
        </p:grpSpPr>
        <p:sp>
          <p:nvSpPr>
            <p:cNvPr id="36" name="Google Shape;506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7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256;p39"/>
          <p:cNvSpPr/>
          <p:nvPr/>
        </p:nvSpPr>
        <p:spPr>
          <a:xfrm flipH="1">
            <a:off x="861809" y="3844763"/>
            <a:ext cx="4814335" cy="524828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45818E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253;p39"/>
          <p:cNvSpPr/>
          <p:nvPr/>
        </p:nvSpPr>
        <p:spPr>
          <a:xfrm>
            <a:off x="1055933" y="3274287"/>
            <a:ext cx="4814336" cy="520595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254;p39"/>
          <p:cNvSpPr/>
          <p:nvPr/>
        </p:nvSpPr>
        <p:spPr>
          <a:xfrm>
            <a:off x="1062960" y="3538825"/>
            <a:ext cx="569778" cy="266873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1251;p39"/>
          <p:cNvGrpSpPr/>
          <p:nvPr/>
        </p:nvGrpSpPr>
        <p:grpSpPr>
          <a:xfrm>
            <a:off x="861803" y="1541219"/>
            <a:ext cx="5015516" cy="1679886"/>
            <a:chOff x="6359065" y="5663946"/>
            <a:chExt cx="830232" cy="594715"/>
          </a:xfrm>
        </p:grpSpPr>
        <p:grpSp>
          <p:nvGrpSpPr>
            <p:cNvPr id="17" name="Google Shape;1252;p39"/>
            <p:cNvGrpSpPr/>
            <p:nvPr/>
          </p:nvGrpSpPr>
          <p:grpSpPr>
            <a:xfrm>
              <a:off x="6392363" y="5663946"/>
              <a:ext cx="796930" cy="185800"/>
              <a:chOff x="3321050" y="1066800"/>
              <a:chExt cx="6505573" cy="1508125"/>
            </a:xfrm>
          </p:grpSpPr>
          <p:sp>
            <p:nvSpPr>
              <p:cNvPr id="24" name="Google Shape;125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25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1255;p39"/>
            <p:cNvGrpSpPr/>
            <p:nvPr/>
          </p:nvGrpSpPr>
          <p:grpSpPr>
            <a:xfrm flipH="1">
              <a:off x="6359065" y="5864260"/>
              <a:ext cx="801083" cy="185800"/>
              <a:chOff x="3071708" y="1033171"/>
              <a:chExt cx="6539472" cy="1508125"/>
            </a:xfrm>
          </p:grpSpPr>
          <p:sp>
            <p:nvSpPr>
              <p:cNvPr id="22" name="Google Shape;1256;p39"/>
              <p:cNvSpPr/>
              <p:nvPr/>
            </p:nvSpPr>
            <p:spPr>
              <a:xfrm>
                <a:off x="3105607" y="1033171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257;p39"/>
              <p:cNvSpPr/>
              <p:nvPr/>
            </p:nvSpPr>
            <p:spPr>
              <a:xfrm>
                <a:off x="3071708" y="1743777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258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0" name="Google Shape;1259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260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1055932" y="218811"/>
            <a:ext cx="8088067" cy="697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Contents</a:t>
            </a:r>
            <a:endParaRPr b="1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953572" y="981014"/>
            <a:ext cx="144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BatangChe" panose="02030609000101010101" pitchFamily="49" charset="-127"/>
                <a:ea typeface="BatangChe" panose="02030609000101010101" pitchFamily="49" charset="-127"/>
                <a:cs typeface="Aharoni" panose="02010803020104030203" pitchFamily="2" charset="-79"/>
              </a:rPr>
              <a:t>   </a:t>
            </a:r>
            <a:endParaRPr lang="en-US" sz="2000" b="1" dirty="0">
              <a:solidFill>
                <a:schemeClr val="bg1"/>
              </a:solidFill>
              <a:latin typeface="BatangChe" panose="02030609000101010101" pitchFamily="49" charset="-127"/>
              <a:ea typeface="BatangChe" panose="02030609000101010101" pitchFamily="49" charset="-127"/>
              <a:cs typeface="Aharoni" panose="02010803020104030203" pitchFamily="2" charset="-79"/>
            </a:endParaRP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0845" y="2725656"/>
            <a:ext cx="443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000" b="1">
                <a:solidFill>
                  <a:schemeClr val="bg1"/>
                </a:solidFill>
                <a:latin typeface="BatangChe" panose="02030609000101010101" pitchFamily="49" charset="-127"/>
                <a:ea typeface="BatangChe" panose="02030609000101010101" pitchFamily="49" charset="-127"/>
                <a:cs typeface="Aharoni" panose="02010803020104030203" pitchFamily="2" charset="-79"/>
              </a:defRPr>
            </a:lvl1pPr>
          </a:lstStyle>
          <a:p>
            <a:r>
              <a:rPr lang="en-US" dirty="0" smtClean="0">
                <a:latin typeface="Quantico" panose="020B0604020202020204" charset="0"/>
              </a:rPr>
              <a:t>3. Pre-post profiling</a:t>
            </a:r>
            <a:endParaRPr lang="en-US" dirty="0">
              <a:latin typeface="Quantico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0845" y="3343383"/>
            <a:ext cx="443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000" b="1">
                <a:solidFill>
                  <a:schemeClr val="bg1"/>
                </a:solidFill>
                <a:latin typeface="BatangChe" panose="02030609000101010101" pitchFamily="49" charset="-127"/>
                <a:ea typeface="BatangChe" panose="02030609000101010101" pitchFamily="49" charset="-127"/>
                <a:cs typeface="Aharoni" panose="02010803020104030203" pitchFamily="2" charset="-79"/>
              </a:defRPr>
            </a:lvl1pPr>
          </a:lstStyle>
          <a:p>
            <a:r>
              <a:rPr lang="en-US" sz="1800" dirty="0" smtClean="0">
                <a:latin typeface="Quantico" panose="020B0604020202020204" charset="0"/>
              </a:rPr>
              <a:t>4</a:t>
            </a:r>
            <a:r>
              <a:rPr lang="en-US" sz="1800" dirty="0">
                <a:latin typeface="Quantico" panose="020B0604020202020204" charset="0"/>
              </a:rPr>
              <a:t>. </a:t>
            </a:r>
            <a:r>
              <a:rPr lang="en-US" sz="1800" dirty="0" smtClean="0">
                <a:latin typeface="Quantico" panose="020B0604020202020204" charset="0"/>
              </a:rPr>
              <a:t>Exploratory Data Analysis (</a:t>
            </a:r>
            <a:r>
              <a:rPr lang="en-US" sz="1800" dirty="0">
                <a:latin typeface="Quantico" panose="020B0604020202020204" charset="0"/>
              </a:rPr>
              <a:t>EDA</a:t>
            </a:r>
            <a:r>
              <a:rPr lang="en-US" sz="1800" dirty="0" smtClean="0">
                <a:latin typeface="Quantico" panose="020B0604020202020204" charset="0"/>
              </a:rPr>
              <a:t>)</a:t>
            </a:r>
            <a:endParaRPr lang="en-US" sz="1800" dirty="0">
              <a:latin typeface="Quantico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6805" y="3875552"/>
            <a:ext cx="515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000" b="1">
                <a:solidFill>
                  <a:schemeClr val="bg1"/>
                </a:solidFill>
                <a:latin typeface="BatangChe" panose="02030609000101010101" pitchFamily="49" charset="-127"/>
                <a:ea typeface="BatangChe" panose="02030609000101010101" pitchFamily="49" charset="-127"/>
                <a:cs typeface="Aharoni" panose="02010803020104030203" pitchFamily="2" charset="-79"/>
              </a:defRPr>
            </a:lvl1pPr>
          </a:lstStyle>
          <a:p>
            <a:r>
              <a:rPr lang="en-US" dirty="0" smtClean="0">
                <a:latin typeface="Quantico" panose="020B0604020202020204" charset="0"/>
              </a:rPr>
              <a:t>5. Observations and Insights</a:t>
            </a:r>
            <a:endParaRPr lang="en-US" dirty="0">
              <a:latin typeface="Quantico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7645" y="1570806"/>
            <a:ext cx="326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000" b="1">
                <a:solidFill>
                  <a:schemeClr val="bg1"/>
                </a:solidFill>
                <a:latin typeface="BatangChe" panose="02030609000101010101" pitchFamily="49" charset="-127"/>
                <a:ea typeface="BatangChe" panose="02030609000101010101" pitchFamily="49" charset="-127"/>
                <a:cs typeface="Aharoni" panose="02010803020104030203" pitchFamily="2" charset="-79"/>
              </a:defRPr>
            </a:lvl1pPr>
          </a:lstStyle>
          <a:p>
            <a:r>
              <a:rPr lang="en-US" dirty="0">
                <a:latin typeface="Quantico" panose="020B0604020202020204" charset="0"/>
              </a:rPr>
              <a:t>1. Problem </a:t>
            </a:r>
            <a:r>
              <a:rPr lang="en-US" dirty="0" smtClean="0">
                <a:latin typeface="Quantico" panose="020B0604020202020204" charset="0"/>
              </a:rPr>
              <a:t>Statement </a:t>
            </a:r>
            <a:endParaRPr lang="en-US" dirty="0">
              <a:latin typeface="Quantico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3947" y="2148319"/>
            <a:ext cx="3749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 b="1">
                <a:solidFill>
                  <a:schemeClr val="bg1"/>
                </a:solidFill>
                <a:latin typeface="BatangChe" panose="02030609000101010101" pitchFamily="49" charset="-127"/>
                <a:ea typeface="BatangChe" panose="02030609000101010101" pitchFamily="49" charset="-127"/>
                <a:cs typeface="Aharoni" panose="02010803020104030203" pitchFamily="2" charset="-79"/>
              </a:defRPr>
            </a:lvl1pPr>
          </a:lstStyle>
          <a:p>
            <a:r>
              <a:rPr lang="en-US" dirty="0" smtClean="0">
                <a:latin typeface="Quantico" panose="020B0604020202020204" charset="0"/>
              </a:rPr>
              <a:t>    2. About data</a:t>
            </a:r>
          </a:p>
        </p:txBody>
      </p:sp>
      <p:sp>
        <p:nvSpPr>
          <p:cNvPr id="30" name="Google Shape;1257;p39"/>
          <p:cNvSpPr/>
          <p:nvPr/>
        </p:nvSpPr>
        <p:spPr>
          <a:xfrm flipH="1">
            <a:off x="5134246" y="4107177"/>
            <a:ext cx="569778" cy="269043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06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1253;p39"/>
          <p:cNvSpPr/>
          <p:nvPr/>
        </p:nvSpPr>
        <p:spPr>
          <a:xfrm>
            <a:off x="617597" y="311061"/>
            <a:ext cx="7665166" cy="8329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1850062" y="388935"/>
            <a:ext cx="7293937" cy="697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Statement(s)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1285190" y="485479"/>
            <a:ext cx="5648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chemeClr val="l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🔑</a:t>
            </a:r>
            <a:endParaRPr lang="en-US" sz="2400" dirty="0"/>
          </a:p>
        </p:txBody>
      </p:sp>
      <p:grpSp>
        <p:nvGrpSpPr>
          <p:cNvPr id="50" name="Google Shape;1255;p39"/>
          <p:cNvGrpSpPr/>
          <p:nvPr/>
        </p:nvGrpSpPr>
        <p:grpSpPr>
          <a:xfrm flipH="1">
            <a:off x="617597" y="1495800"/>
            <a:ext cx="7665165" cy="965416"/>
            <a:chOff x="5331794" y="-1050949"/>
            <a:chExt cx="6524021" cy="1508125"/>
          </a:xfrm>
        </p:grpSpPr>
        <p:sp>
          <p:nvSpPr>
            <p:cNvPr id="54" name="Google Shape;1256;p39"/>
            <p:cNvSpPr/>
            <p:nvPr/>
          </p:nvSpPr>
          <p:spPr>
            <a:xfrm>
              <a:off x="5350242" y="-1050949"/>
              <a:ext cx="6505573" cy="1508125"/>
            </a:xfrm>
            <a:custGeom>
              <a:avLst/>
              <a:gdLst/>
              <a:ahLst/>
              <a:cxnLst/>
              <a:rect l="l" t="t" r="r" b="b"/>
              <a:pathLst>
                <a:path w="1658" h="384" extrusionOk="0">
                  <a:moveTo>
                    <a:pt x="1553" y="384"/>
                  </a:moveTo>
                  <a:cubicBezTo>
                    <a:pt x="1556" y="384"/>
                    <a:pt x="1560" y="382"/>
                    <a:pt x="1561" y="379"/>
                  </a:cubicBezTo>
                  <a:cubicBezTo>
                    <a:pt x="1657" y="196"/>
                    <a:pt x="1657" y="196"/>
                    <a:pt x="1657" y="196"/>
                  </a:cubicBezTo>
                  <a:cubicBezTo>
                    <a:pt x="1658" y="194"/>
                    <a:pt x="1658" y="190"/>
                    <a:pt x="1657" y="187"/>
                  </a:cubicBezTo>
                  <a:cubicBezTo>
                    <a:pt x="1561" y="5"/>
                    <a:pt x="1561" y="5"/>
                    <a:pt x="1561" y="5"/>
                  </a:cubicBezTo>
                  <a:cubicBezTo>
                    <a:pt x="1560" y="2"/>
                    <a:pt x="1556" y="0"/>
                    <a:pt x="155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7"/>
                    <a:pt x="3" y="14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196" y="384"/>
                    <a:pt x="196" y="384"/>
                    <a:pt x="196" y="384"/>
                  </a:cubicBezTo>
                  <a:lnTo>
                    <a:pt x="1553" y="384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57;p39"/>
            <p:cNvSpPr/>
            <p:nvPr/>
          </p:nvSpPr>
          <p:spPr>
            <a:xfrm>
              <a:off x="5331794" y="-335187"/>
              <a:ext cx="769937" cy="773112"/>
            </a:xfrm>
            <a:custGeom>
              <a:avLst/>
              <a:gdLst/>
              <a:ahLst/>
              <a:cxnLst/>
              <a:rect l="l" t="t" r="r" b="b"/>
              <a:pathLst>
                <a:path w="196" h="197" extrusionOk="0">
                  <a:moveTo>
                    <a:pt x="94" y="9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0" y="189"/>
                    <a:pt x="5" y="197"/>
                    <a:pt x="12" y="197"/>
                  </a:cubicBezTo>
                  <a:cubicBezTo>
                    <a:pt x="196" y="197"/>
                    <a:pt x="196" y="197"/>
                    <a:pt x="196" y="19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3"/>
                    <a:pt x="95" y="7"/>
                    <a:pt x="94" y="9"/>
                  </a:cubicBez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1254;p39"/>
          <p:cNvSpPr/>
          <p:nvPr/>
        </p:nvSpPr>
        <p:spPr>
          <a:xfrm>
            <a:off x="563527" y="694563"/>
            <a:ext cx="967563" cy="456617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5980" y="1541275"/>
            <a:ext cx="7060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rPr>
              <a:t>Determine</a:t>
            </a:r>
            <a:r>
              <a:rPr lang="en-US" sz="1800" dirty="0">
                <a:solidFill>
                  <a:schemeClr val="lt1"/>
                </a:solidFill>
                <a:latin typeface="Quantico"/>
                <a:ea typeface="Quantico"/>
                <a:cs typeface="Quantico"/>
              </a:rPr>
              <a:t> the prices of vehicles with multiple makes using various features like make, fuel-type, mileage, engine-type, engine-size, </a:t>
            </a:r>
            <a:r>
              <a:rPr lang="en-US" sz="1800" dirty="0" smtClean="0">
                <a:solidFill>
                  <a:schemeClr val="lt1"/>
                </a:solidFill>
                <a:latin typeface="Quantico"/>
                <a:ea typeface="Quantico"/>
                <a:cs typeface="Quantico"/>
              </a:rPr>
              <a:t>body-style, horsepower </a:t>
            </a:r>
            <a:r>
              <a:rPr lang="en-US" sz="1800" dirty="0">
                <a:solidFill>
                  <a:schemeClr val="lt1"/>
                </a:solidFill>
                <a:latin typeface="Quantico"/>
                <a:ea typeface="Quantico"/>
                <a:cs typeface="Quantico"/>
              </a:rPr>
              <a:t>and many more</a:t>
            </a:r>
            <a:r>
              <a:rPr lang="en-US" sz="1800" dirty="0" smtClean="0">
                <a:solidFill>
                  <a:schemeClr val="lt1"/>
                </a:solidFill>
                <a:latin typeface="Quantico"/>
                <a:ea typeface="Quantico"/>
                <a:cs typeface="Quantico"/>
              </a:rPr>
              <a:t>.</a:t>
            </a:r>
            <a:endParaRPr lang="en-US" sz="1800" dirty="0">
              <a:solidFill>
                <a:schemeClr val="lt1"/>
              </a:solidFill>
              <a:latin typeface="Quantico"/>
              <a:ea typeface="Quantico"/>
              <a:cs typeface="Quantico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6930" y="2804338"/>
            <a:ext cx="7060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Quantico"/>
                <a:ea typeface="Quantico"/>
                <a:cs typeface="Quantico"/>
              </a:rPr>
              <a:t>Which are the highest number of vehicles based on brand, body style and price slab</a:t>
            </a:r>
            <a:r>
              <a:rPr lang="en-US" dirty="0" smtClean="0">
                <a:solidFill>
                  <a:schemeClr val="lt1"/>
                </a:solidFill>
                <a:latin typeface="Quantico"/>
                <a:ea typeface="Quantico"/>
                <a:cs typeface="Quantico"/>
              </a:rPr>
              <a:t>?</a:t>
            </a:r>
          </a:p>
          <a:p>
            <a:endParaRPr lang="en-US" dirty="0">
              <a:solidFill>
                <a:schemeClr val="lt1"/>
              </a:solidFill>
              <a:latin typeface="Quantico"/>
              <a:ea typeface="Quantico"/>
              <a:cs typeface="Quantico"/>
            </a:endParaRPr>
          </a:p>
          <a:p>
            <a:r>
              <a:rPr lang="en-US" dirty="0">
                <a:solidFill>
                  <a:schemeClr val="lt1"/>
                </a:solidFill>
                <a:latin typeface="Quantico"/>
                <a:ea typeface="Quantico"/>
                <a:cs typeface="Quantico"/>
              </a:rPr>
              <a:t>Do the Body Style and Engine Specification determine the vehicle price</a:t>
            </a:r>
            <a:r>
              <a:rPr lang="en-US" dirty="0" smtClean="0">
                <a:solidFill>
                  <a:schemeClr val="lt1"/>
                </a:solidFill>
                <a:latin typeface="Quantico"/>
                <a:ea typeface="Quantico"/>
                <a:cs typeface="Quantico"/>
              </a:rPr>
              <a:t>?</a:t>
            </a:r>
            <a:endParaRPr lang="en-US" dirty="0">
              <a:solidFill>
                <a:schemeClr val="lt1"/>
              </a:solidFill>
              <a:latin typeface="Quantico"/>
              <a:ea typeface="Quantico"/>
              <a:cs typeface="Quantico"/>
            </a:endParaRPr>
          </a:p>
        </p:txBody>
      </p:sp>
    </p:spTree>
    <p:extLst>
      <p:ext uri="{BB962C8B-B14F-4D97-AF65-F5344CB8AC3E}">
        <p14:creationId xmlns:p14="http://schemas.microsoft.com/office/powerpoint/2010/main" val="28444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body" idx="2"/>
          </p:nvPr>
        </p:nvSpPr>
        <p:spPr>
          <a:xfrm>
            <a:off x="617597" y="1394938"/>
            <a:ext cx="7665165" cy="34003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dirty="0">
                <a:latin typeface="Quantico" panose="020B0604020202020204" charset="0"/>
              </a:rPr>
              <a:t>This data gives detailed information about the vehicles using total 25 different features.</a:t>
            </a:r>
          </a:p>
          <a:p>
            <a:pPr marL="101600" indent="0">
              <a:buNone/>
            </a:pPr>
            <a:endParaRPr lang="en-US" dirty="0" smtClean="0">
              <a:latin typeface="Quantico" panose="020B0604020202020204" charset="0"/>
            </a:endParaRPr>
          </a:p>
          <a:p>
            <a:pPr marL="101600" indent="0">
              <a:buNone/>
            </a:pPr>
            <a:r>
              <a:rPr lang="en-US" dirty="0" smtClean="0">
                <a:latin typeface="Quantico" panose="020B0604020202020204" charset="0"/>
              </a:rPr>
              <a:t>These </a:t>
            </a:r>
            <a:r>
              <a:rPr lang="en-US" dirty="0">
                <a:latin typeface="Quantico" panose="020B0604020202020204" charset="0"/>
              </a:rPr>
              <a:t>features </a:t>
            </a:r>
            <a:r>
              <a:rPr lang="en-US" dirty="0" smtClean="0">
                <a:latin typeface="Quantico" panose="020B0604020202020204" charset="0"/>
              </a:rPr>
              <a:t>contains </a:t>
            </a:r>
            <a:r>
              <a:rPr lang="en-US" dirty="0">
                <a:latin typeface="Quantico" panose="020B0604020202020204" charset="0"/>
              </a:rPr>
              <a:t>make, Fuel-type, </a:t>
            </a:r>
            <a:r>
              <a:rPr lang="en-US" dirty="0" smtClean="0">
                <a:latin typeface="Quantico" panose="020B0604020202020204" charset="0"/>
              </a:rPr>
              <a:t>prices, </a:t>
            </a:r>
            <a:r>
              <a:rPr lang="en-US" dirty="0">
                <a:latin typeface="Quantico" panose="020B0604020202020204" charset="0"/>
              </a:rPr>
              <a:t>mileage, </a:t>
            </a:r>
            <a:r>
              <a:rPr lang="en-US" dirty="0" smtClean="0">
                <a:latin typeface="Quantico" panose="020B0604020202020204" charset="0"/>
              </a:rPr>
              <a:t>engine-size, horsepower etc.</a:t>
            </a: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1253;p39"/>
          <p:cNvSpPr/>
          <p:nvPr/>
        </p:nvSpPr>
        <p:spPr>
          <a:xfrm>
            <a:off x="617597" y="311061"/>
            <a:ext cx="7665166" cy="8329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8"/>
          <p:cNvSpPr txBox="1">
            <a:spLocks noGrp="1"/>
          </p:cNvSpPr>
          <p:nvPr>
            <p:ph type="title"/>
          </p:nvPr>
        </p:nvSpPr>
        <p:spPr>
          <a:xfrm>
            <a:off x="1850062" y="388935"/>
            <a:ext cx="7293937" cy="697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About the Data</a:t>
            </a:r>
            <a:endParaRPr dirty="0"/>
          </a:p>
        </p:txBody>
      </p:sp>
      <p:sp>
        <p:nvSpPr>
          <p:cNvPr id="9" name="Google Shape;1254;p39"/>
          <p:cNvSpPr/>
          <p:nvPr/>
        </p:nvSpPr>
        <p:spPr>
          <a:xfrm>
            <a:off x="563527" y="694563"/>
            <a:ext cx="967563" cy="456617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1253;p39"/>
          <p:cNvSpPr/>
          <p:nvPr/>
        </p:nvSpPr>
        <p:spPr>
          <a:xfrm>
            <a:off x="617597" y="119672"/>
            <a:ext cx="7665166" cy="8329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8"/>
          <p:cNvSpPr txBox="1">
            <a:spLocks noGrp="1"/>
          </p:cNvSpPr>
          <p:nvPr>
            <p:ph type="title"/>
          </p:nvPr>
        </p:nvSpPr>
        <p:spPr>
          <a:xfrm>
            <a:off x="1531091" y="187478"/>
            <a:ext cx="6358268" cy="697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800" dirty="0"/>
              <a:t>Which make of vehicles has the highest percentage in provided data?</a:t>
            </a:r>
          </a:p>
        </p:txBody>
      </p:sp>
      <p:sp>
        <p:nvSpPr>
          <p:cNvPr id="10" name="Google Shape;1254;p39"/>
          <p:cNvSpPr/>
          <p:nvPr/>
        </p:nvSpPr>
        <p:spPr>
          <a:xfrm>
            <a:off x="563527" y="503174"/>
            <a:ext cx="967563" cy="456617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0765" y="1335964"/>
            <a:ext cx="3234259" cy="353448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 smtClean="0">
                <a:latin typeface="Quantico" panose="020B0604020202020204" charset="0"/>
              </a:rPr>
              <a:t>Toyota </a:t>
            </a:r>
            <a:r>
              <a:rPr lang="en-US" sz="1600" dirty="0">
                <a:latin typeface="Quantico" panose="020B0604020202020204" charset="0"/>
              </a:rPr>
              <a:t>make vehicles are having the highest </a:t>
            </a:r>
            <a:r>
              <a:rPr lang="en-US" sz="1600" dirty="0" smtClean="0">
                <a:latin typeface="Quantico" panose="020B0604020202020204" charset="0"/>
              </a:rPr>
              <a:t>percentage</a:t>
            </a:r>
            <a:r>
              <a:rPr lang="en-US" sz="1600" dirty="0">
                <a:latin typeface="Quantico" panose="020B0604020202020204" charset="0"/>
              </a:rPr>
              <a:t>, which is more than 15% in the </a:t>
            </a:r>
            <a:r>
              <a:rPr lang="en-US" sz="1600" dirty="0" smtClean="0">
                <a:latin typeface="Quantico" panose="020B0604020202020204" charset="0"/>
              </a:rPr>
              <a:t>given </a:t>
            </a:r>
            <a:r>
              <a:rPr lang="en-US" sz="1600" dirty="0">
                <a:latin typeface="Quantico" panose="020B0604020202020204" charset="0"/>
              </a:rPr>
              <a:t>data set</a:t>
            </a:r>
            <a:r>
              <a:rPr lang="en-US" sz="1600" dirty="0" smtClean="0">
                <a:latin typeface="Quantico" panose="020B0604020202020204" charset="0"/>
              </a:rPr>
              <a:t>.</a:t>
            </a:r>
          </a:p>
          <a:p>
            <a:pPr marL="114300" indent="0">
              <a:buNone/>
            </a:pPr>
            <a:endParaRPr lang="en-US" sz="1600" dirty="0" smtClean="0">
              <a:latin typeface="Quantico" panose="020B0604020202020204" charset="0"/>
            </a:endParaRPr>
          </a:p>
          <a:p>
            <a:pPr>
              <a:buFontTx/>
              <a:buChar char="-"/>
            </a:pPr>
            <a:r>
              <a:rPr lang="en-US" sz="1600" dirty="0" smtClean="0">
                <a:latin typeface="Quantico" panose="020B0604020202020204" charset="0"/>
              </a:rPr>
              <a:t>Mercury </a:t>
            </a:r>
            <a:r>
              <a:rPr lang="en-US" sz="1600" dirty="0">
                <a:latin typeface="Quantico" panose="020B0604020202020204" charset="0"/>
              </a:rPr>
              <a:t>and Renault make vehicles have the lowest percentage which is less than 1.5% together.</a:t>
            </a:r>
          </a:p>
          <a:p>
            <a:endParaRPr lang="en-US" sz="1600" dirty="0">
              <a:latin typeface="Quantico" panose="020B060402020202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40" y="1054301"/>
            <a:ext cx="4410009" cy="4296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1253;p39"/>
          <p:cNvSpPr/>
          <p:nvPr/>
        </p:nvSpPr>
        <p:spPr>
          <a:xfrm>
            <a:off x="617597" y="119672"/>
            <a:ext cx="7665166" cy="8329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8"/>
          <p:cNvSpPr txBox="1">
            <a:spLocks noGrp="1"/>
          </p:cNvSpPr>
          <p:nvPr>
            <p:ph type="title"/>
          </p:nvPr>
        </p:nvSpPr>
        <p:spPr>
          <a:xfrm>
            <a:off x="1531091" y="187478"/>
            <a:ext cx="6358268" cy="697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800" dirty="0"/>
              <a:t>How many vehicles are there with respect to their make?</a:t>
            </a:r>
          </a:p>
        </p:txBody>
      </p:sp>
      <p:sp>
        <p:nvSpPr>
          <p:cNvPr id="10" name="Google Shape;1254;p39"/>
          <p:cNvSpPr/>
          <p:nvPr/>
        </p:nvSpPr>
        <p:spPr>
          <a:xfrm>
            <a:off x="563527" y="503174"/>
            <a:ext cx="967563" cy="456617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4457" y="1391048"/>
            <a:ext cx="1844449" cy="273439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smtClean="0">
                <a:latin typeface="Quantico" panose="020B0604020202020204" charset="0"/>
              </a:rPr>
              <a:t>Highest </a:t>
            </a:r>
            <a:r>
              <a:rPr lang="en-US" sz="1600" dirty="0">
                <a:latin typeface="Quantico" panose="020B0604020202020204" charset="0"/>
              </a:rPr>
              <a:t>number of vehicles are of make Toyota, which are near about 32, which is approximately double than the second highest make Nissan.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6" y="1263798"/>
            <a:ext cx="7002657" cy="37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1253;p39"/>
          <p:cNvSpPr/>
          <p:nvPr/>
        </p:nvSpPr>
        <p:spPr>
          <a:xfrm>
            <a:off x="617597" y="119672"/>
            <a:ext cx="7665166" cy="8329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8"/>
          <p:cNvSpPr txBox="1">
            <a:spLocks noGrp="1"/>
          </p:cNvSpPr>
          <p:nvPr>
            <p:ph type="title"/>
          </p:nvPr>
        </p:nvSpPr>
        <p:spPr>
          <a:xfrm>
            <a:off x="1531091" y="187478"/>
            <a:ext cx="6358268" cy="697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800" dirty="0"/>
              <a:t>Which body-style vehicles are more popular?</a:t>
            </a:r>
          </a:p>
        </p:txBody>
      </p:sp>
      <p:sp>
        <p:nvSpPr>
          <p:cNvPr id="10" name="Google Shape;1254;p39"/>
          <p:cNvSpPr/>
          <p:nvPr/>
        </p:nvSpPr>
        <p:spPr>
          <a:xfrm>
            <a:off x="563527" y="503174"/>
            <a:ext cx="967563" cy="456617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2344" y="1286539"/>
            <a:ext cx="2230740" cy="353000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latin typeface="Quantico" panose="020B0604020202020204" charset="0"/>
              </a:rPr>
              <a:t>Sedan vehicles </a:t>
            </a:r>
            <a:r>
              <a:rPr lang="en-US" sz="1600" dirty="0">
                <a:latin typeface="Quantico" panose="020B0604020202020204" charset="0"/>
              </a:rPr>
              <a:t>are more popular, which are 46.31%  of total.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Quantico" panose="020B0604020202020204" charset="0"/>
              </a:rPr>
              <a:t>Below Sedan, the hatchback vehicles are more popular, which are 34.48</a:t>
            </a:r>
            <a:r>
              <a:rPr lang="en-US" sz="1600" dirty="0" smtClean="0">
                <a:latin typeface="Quantico" panose="020B0604020202020204" charset="0"/>
              </a:rPr>
              <a:t>%.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Quantico" panose="020B0604020202020204" charset="0"/>
              </a:rPr>
              <a:t>Convertible </a:t>
            </a:r>
            <a:r>
              <a:rPr lang="en-US" sz="1600" dirty="0">
                <a:latin typeface="Quantico" panose="020B0604020202020204" charset="0"/>
              </a:rPr>
              <a:t>vehicles are very less, which are 2.96% only.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38" y="1189940"/>
            <a:ext cx="4593886" cy="430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1253;p39"/>
          <p:cNvSpPr/>
          <p:nvPr/>
        </p:nvSpPr>
        <p:spPr>
          <a:xfrm>
            <a:off x="617597" y="119672"/>
            <a:ext cx="7665166" cy="8329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8"/>
          <p:cNvSpPr txBox="1">
            <a:spLocks noGrp="1"/>
          </p:cNvSpPr>
          <p:nvPr>
            <p:ph type="title"/>
          </p:nvPr>
        </p:nvSpPr>
        <p:spPr>
          <a:xfrm>
            <a:off x="1531091" y="187478"/>
            <a:ext cx="6358268" cy="697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800" dirty="0"/>
              <a:t>Number of vehicles with respect to price slab.</a:t>
            </a:r>
          </a:p>
        </p:txBody>
      </p:sp>
      <p:sp>
        <p:nvSpPr>
          <p:cNvPr id="10" name="Google Shape;1254;p39"/>
          <p:cNvSpPr/>
          <p:nvPr/>
        </p:nvSpPr>
        <p:spPr>
          <a:xfrm>
            <a:off x="563527" y="503174"/>
            <a:ext cx="967563" cy="456617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2344" y="1286539"/>
            <a:ext cx="2230740" cy="366823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600" dirty="0">
                <a:latin typeface="Quantico" panose="020B0604020202020204" charset="0"/>
              </a:rPr>
              <a:t>There are more number of vehicles in the price range of </a:t>
            </a:r>
            <a:r>
              <a:rPr lang="en-US" sz="1600" dirty="0" smtClean="0">
                <a:latin typeface="Quantico" panose="020B0604020202020204" charset="0"/>
              </a:rPr>
              <a:t>5K </a:t>
            </a:r>
            <a:r>
              <a:rPr lang="en-US" sz="1600" dirty="0">
                <a:latin typeface="Quantico" panose="020B0604020202020204" charset="0"/>
              </a:rPr>
              <a:t>to </a:t>
            </a:r>
            <a:r>
              <a:rPr lang="en-US" sz="1600" dirty="0" smtClean="0">
                <a:latin typeface="Quantico" panose="020B0604020202020204" charset="0"/>
              </a:rPr>
              <a:t>10K. </a:t>
            </a:r>
            <a:r>
              <a:rPr lang="en-US" sz="1600" dirty="0">
                <a:latin typeface="Quantico" panose="020B0604020202020204" charset="0"/>
              </a:rPr>
              <a:t>Approx. 96 to 98 vehicles in this range.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latin typeface="Quantico" panose="020B0604020202020204" charset="0"/>
              </a:rPr>
              <a:t>Most of the vehicles having the prices below 20K.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Quantico" panose="020B0604020202020204" charset="0"/>
              </a:rPr>
              <a:t>Very </a:t>
            </a:r>
            <a:r>
              <a:rPr lang="en-US" sz="1600" dirty="0">
                <a:latin typeface="Quantico" panose="020B0604020202020204" charset="0"/>
              </a:rPr>
              <a:t>less number of vehicles (Only 1 or 2) with the price range of </a:t>
            </a:r>
            <a:r>
              <a:rPr lang="en-US" sz="1600" dirty="0" smtClean="0">
                <a:latin typeface="Quantico" panose="020B0604020202020204" charset="0"/>
              </a:rPr>
              <a:t>45K </a:t>
            </a:r>
            <a:r>
              <a:rPr lang="en-US" sz="1600" dirty="0">
                <a:latin typeface="Quantico" panose="020B0604020202020204" charset="0"/>
              </a:rPr>
              <a:t>to </a:t>
            </a:r>
            <a:r>
              <a:rPr lang="en-US" sz="1600" dirty="0" smtClean="0">
                <a:latin typeface="Quantico" panose="020B0604020202020204" charset="0"/>
              </a:rPr>
              <a:t>50K.</a:t>
            </a:r>
            <a:endParaRPr lang="en-US" sz="1600" dirty="0">
              <a:latin typeface="Quantico" panose="020B0604020202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7" y="1200461"/>
            <a:ext cx="5454464" cy="38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1253;p39"/>
          <p:cNvSpPr/>
          <p:nvPr/>
        </p:nvSpPr>
        <p:spPr>
          <a:xfrm>
            <a:off x="617597" y="119672"/>
            <a:ext cx="7665166" cy="8329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8"/>
          <p:cNvSpPr txBox="1">
            <a:spLocks noGrp="1"/>
          </p:cNvSpPr>
          <p:nvPr>
            <p:ph type="title"/>
          </p:nvPr>
        </p:nvSpPr>
        <p:spPr>
          <a:xfrm>
            <a:off x="1531091" y="187478"/>
            <a:ext cx="6358268" cy="6972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800" dirty="0"/>
              <a:t>What is the price range of vehicles based on their make?</a:t>
            </a:r>
          </a:p>
        </p:txBody>
      </p:sp>
      <p:sp>
        <p:nvSpPr>
          <p:cNvPr id="10" name="Google Shape;1254;p39"/>
          <p:cNvSpPr/>
          <p:nvPr/>
        </p:nvSpPr>
        <p:spPr>
          <a:xfrm>
            <a:off x="563527" y="503174"/>
            <a:ext cx="967563" cy="456617"/>
          </a:xfrm>
          <a:custGeom>
            <a:avLst/>
            <a:gdLst/>
            <a:ahLst/>
            <a:cxnLst/>
            <a:rect l="l" t="t" r="r" b="b"/>
            <a:pathLst>
              <a:path w="196" h="197" extrusionOk="0">
                <a:moveTo>
                  <a:pt x="94" y="9"/>
                </a:moveTo>
                <a:cubicBezTo>
                  <a:pt x="3" y="183"/>
                  <a:pt x="3" y="183"/>
                  <a:pt x="3" y="183"/>
                </a:cubicBezTo>
                <a:cubicBezTo>
                  <a:pt x="0" y="189"/>
                  <a:pt x="5" y="197"/>
                  <a:pt x="12" y="197"/>
                </a:cubicBezTo>
                <a:cubicBezTo>
                  <a:pt x="196" y="197"/>
                  <a:pt x="196" y="197"/>
                  <a:pt x="196" y="197"/>
                </a:cubicBezTo>
                <a:cubicBezTo>
                  <a:pt x="94" y="0"/>
                  <a:pt x="94" y="0"/>
                  <a:pt x="94" y="0"/>
                </a:cubicBezTo>
                <a:cubicBezTo>
                  <a:pt x="95" y="3"/>
                  <a:pt x="95" y="7"/>
                  <a:pt x="94" y="9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2344" y="1286539"/>
            <a:ext cx="2230740" cy="353000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400" dirty="0" smtClean="0">
                <a:latin typeface="Quantico" panose="020B0604020202020204" charset="0"/>
              </a:rPr>
              <a:t>Jaguar</a:t>
            </a:r>
            <a:r>
              <a:rPr lang="en-US" sz="1400" dirty="0">
                <a:latin typeface="Quantico" panose="020B0604020202020204" charset="0"/>
              </a:rPr>
              <a:t>,  </a:t>
            </a:r>
            <a:r>
              <a:rPr lang="en-US" sz="1400" dirty="0" smtClean="0">
                <a:latin typeface="Quantico" panose="020B0604020202020204" charset="0"/>
              </a:rPr>
              <a:t>Mercedes-Benz </a:t>
            </a:r>
            <a:r>
              <a:rPr lang="en-US" sz="1400" dirty="0">
                <a:latin typeface="Quantico" panose="020B0604020202020204" charset="0"/>
              </a:rPr>
              <a:t>and </a:t>
            </a:r>
            <a:r>
              <a:rPr lang="en-US" sz="1400" dirty="0" smtClean="0">
                <a:latin typeface="Quantico" panose="020B0604020202020204" charset="0"/>
              </a:rPr>
              <a:t>  Porche vehicles are having highest </a:t>
            </a:r>
            <a:r>
              <a:rPr lang="en-US" sz="1400" dirty="0">
                <a:latin typeface="Quantico" panose="020B0604020202020204" charset="0"/>
              </a:rPr>
              <a:t>prices</a:t>
            </a:r>
            <a:r>
              <a:rPr lang="en-US" sz="1400" dirty="0" smtClean="0">
                <a:latin typeface="Quantico" panose="020B0604020202020204" charset="0"/>
              </a:rPr>
              <a:t>.</a:t>
            </a:r>
          </a:p>
          <a:p>
            <a:pPr>
              <a:buFontTx/>
              <a:buChar char="-"/>
            </a:pPr>
            <a:r>
              <a:rPr lang="en-US" sz="1400" dirty="0" smtClean="0">
                <a:latin typeface="Quantico" panose="020B0604020202020204" charset="0"/>
              </a:rPr>
              <a:t>Companies with the lowest price </a:t>
            </a:r>
            <a:r>
              <a:rPr lang="en-US" sz="1400" dirty="0">
                <a:latin typeface="Quantico" panose="020B0604020202020204" charset="0"/>
              </a:rPr>
              <a:t>range are </a:t>
            </a:r>
            <a:r>
              <a:rPr lang="en-US" sz="1400" dirty="0" smtClean="0">
                <a:latin typeface="Quantico" panose="020B0604020202020204" charset="0"/>
              </a:rPr>
              <a:t>Chevrolet</a:t>
            </a:r>
            <a:r>
              <a:rPr lang="en-US" sz="1400" dirty="0">
                <a:latin typeface="Quantico" panose="020B0604020202020204" charset="0"/>
              </a:rPr>
              <a:t>, Dodge, </a:t>
            </a:r>
            <a:r>
              <a:rPr lang="en-US" sz="1400" dirty="0" smtClean="0">
                <a:latin typeface="Quantico" panose="020B0604020202020204" charset="0"/>
              </a:rPr>
              <a:t>Plymouth and Honda.</a:t>
            </a:r>
          </a:p>
          <a:p>
            <a:pPr>
              <a:buFontTx/>
              <a:buChar char="-"/>
            </a:pPr>
            <a:r>
              <a:rPr lang="en-US" sz="1400" dirty="0" smtClean="0">
                <a:latin typeface="Quantico" panose="020B0604020202020204" charset="0"/>
              </a:rPr>
              <a:t>The </a:t>
            </a:r>
            <a:r>
              <a:rPr lang="en-US" sz="1400" dirty="0">
                <a:latin typeface="Quantico" panose="020B0604020202020204" charset="0"/>
              </a:rPr>
              <a:t>50% of Toyota vehicles  </a:t>
            </a:r>
            <a:r>
              <a:rPr lang="en-US" sz="1400" dirty="0" smtClean="0">
                <a:latin typeface="Quantico" panose="020B0604020202020204" charset="0"/>
              </a:rPr>
              <a:t>    </a:t>
            </a:r>
            <a:r>
              <a:rPr lang="en-US" sz="1400" dirty="0">
                <a:latin typeface="Quantico" panose="020B0604020202020204" charset="0"/>
              </a:rPr>
              <a:t>price </a:t>
            </a:r>
            <a:r>
              <a:rPr lang="en-US" sz="1400" dirty="0" smtClean="0">
                <a:latin typeface="Quantico" panose="020B0604020202020204" charset="0"/>
              </a:rPr>
              <a:t>are below 10K.</a:t>
            </a:r>
            <a:endParaRPr lang="en-US" sz="1400" dirty="0">
              <a:latin typeface="Quantico" panose="020B06040202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5" y="1175910"/>
            <a:ext cx="6271265" cy="396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949</Words>
  <Application>Microsoft Office PowerPoint</Application>
  <PresentationFormat>On-screen Show (16:9)</PresentationFormat>
  <Paragraphs>96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Quantico</vt:lpstr>
      <vt:lpstr>Arial</vt:lpstr>
      <vt:lpstr>Wingdings</vt:lpstr>
      <vt:lpstr>BatangChe</vt:lpstr>
      <vt:lpstr>Calibri</vt:lpstr>
      <vt:lpstr>Aharoni</vt:lpstr>
      <vt:lpstr>Titillium Web Light</vt:lpstr>
      <vt:lpstr>Juno template</vt:lpstr>
      <vt:lpstr>  AUTOMOBILE DATA EDA                                     by Shrikant Kolte</vt:lpstr>
      <vt:lpstr>Contents</vt:lpstr>
      <vt:lpstr>Problem Statement(s)</vt:lpstr>
      <vt:lpstr>About the Data</vt:lpstr>
      <vt:lpstr>Which make of vehicles has the highest percentage in provided data?</vt:lpstr>
      <vt:lpstr>How many vehicles are there with respect to their make?</vt:lpstr>
      <vt:lpstr>Which body-style vehicles are more popular?</vt:lpstr>
      <vt:lpstr>Number of vehicles with respect to price slab.</vt:lpstr>
      <vt:lpstr>What is the price range of vehicles based on their make?</vt:lpstr>
      <vt:lpstr>Which body-style vehicles has more in number and what is the price range of that body-style?</vt:lpstr>
      <vt:lpstr>Which body-style and fuel-type vehicles are more and what are their average prices?</vt:lpstr>
      <vt:lpstr>Which body-style and fuel-type vehicles are more and what are their average prices?</vt:lpstr>
      <vt:lpstr>What symboling category have the more number of vehicles and what is the relation between symboling and price?</vt:lpstr>
      <vt:lpstr>Which body-style and fuel-type vehicles are better in terms of the mileage?</vt:lpstr>
      <vt:lpstr>Prices of vehicles based on wheel-drive.</vt:lpstr>
      <vt:lpstr>Engine-type and Number of cylinders vs. Prices of vehicles.</vt:lpstr>
      <vt:lpstr> OBSERVATIONS….</vt:lpstr>
      <vt:lpstr>ACTIONABLE INSIGHTS</vt:lpstr>
      <vt:lpstr>THANK YOU! 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DATA EDA        by Shrikant Kolte</dc:title>
  <dc:creator>SHREE</dc:creator>
  <cp:lastModifiedBy>SHREE</cp:lastModifiedBy>
  <cp:revision>78</cp:revision>
  <dcterms:modified xsi:type="dcterms:W3CDTF">2020-11-16T16:51:54Z</dcterms:modified>
</cp:coreProperties>
</file>