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sldIdLst>
    <p:sldId id="4112" r:id="rId5"/>
  </p:sldIdLst>
  <p:sldSz cx="12192000" cy="6858000"/>
  <p:notesSz cx="6805613" cy="9939338"/>
  <p:custDataLst>
    <p:tags r:id="rId6"/>
  </p:custDataLst>
  <p:defaultTextStyle>
    <a:defPPr>
      <a:defRPr lang="de-DE"/>
    </a:defPPr>
    <a:lvl1pPr marL="0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1pPr>
    <a:lvl2pPr marL="544120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2pPr>
    <a:lvl3pPr marL="1088239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3pPr>
    <a:lvl4pPr marL="1632358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4pPr>
    <a:lvl5pPr marL="2176476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5pPr>
    <a:lvl6pPr marL="2720595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6pPr>
    <a:lvl7pPr marL="3264713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7pPr>
    <a:lvl8pPr marL="3808833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8pPr>
    <a:lvl9pPr marL="4352953" algn="l" defTabSz="1088239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8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illiams" initials="DBW" lastIdx="3" clrIdx="0"/>
  <p:cmAuthor id="1" name="Ezlakowski, Mat" initials="EM" lastIdx="1" clrIdx="1">
    <p:extLst>
      <p:ext uri="{19B8F6BF-5375-455C-9EA6-DF929625EA0E}">
        <p15:presenceInfo xmlns:p15="http://schemas.microsoft.com/office/powerpoint/2012/main" userId="S-1-5-21-1531082355-734649621-3782574898-16052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980"/>
    <a:srgbClr val="981E32"/>
    <a:srgbClr val="E6E6E6"/>
    <a:srgbClr val="00C37B"/>
    <a:srgbClr val="8EC63E"/>
    <a:srgbClr val="300B48"/>
    <a:srgbClr val="EDEDED"/>
    <a:srgbClr val="691E7C"/>
    <a:srgbClr val="F9BE01"/>
    <a:srgbClr val="AF1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5" autoAdjust="0"/>
    <p:restoredTop sz="94569" autoAdjust="0"/>
  </p:normalViewPr>
  <p:slideViewPr>
    <p:cSldViewPr snapToGrid="0" snapToObjects="1">
      <p:cViewPr varScale="1">
        <p:scale>
          <a:sx n="67" d="100"/>
          <a:sy n="67" d="100"/>
        </p:scale>
        <p:origin x="376" y="32"/>
      </p:cViewPr>
      <p:guideLst>
        <p:guide pos="3384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8"/>
    </p:cViewPr>
  </p:sorterViewPr>
  <p:notesViewPr>
    <p:cSldViewPr snapToGrid="0" snapToObjects="1">
      <p:cViewPr varScale="1">
        <p:scale>
          <a:sx n="63" d="100"/>
          <a:sy n="63" d="100"/>
        </p:scale>
        <p:origin x="3408" y="78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vmlDrawing" Target="../drawings/vmlDrawing1.vml"/><Relationship Id="rId7" Type="http://schemas.openxmlformats.org/officeDocument/2006/relationships/oleObject" Target="../embeddings/oleObject1.bin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10" Type="http://schemas.openxmlformats.org/officeDocument/2006/relationships/image" Target="../media/image3.svg"/><Relationship Id="rId4" Type="http://schemas.openxmlformats.org/officeDocument/2006/relationships/tags" Target="../tags/tag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dirty="0" err="1"/>
              <a:t>Cliquez</a:t>
            </a:r>
            <a:r>
              <a:rPr lang="en-US" noProof="0" dirty="0"/>
              <a:t> pour modifier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98022" y="1501978"/>
            <a:ext cx="11616153" cy="4636540"/>
          </a:xfrm>
          <a:prstGeom prst="rect">
            <a:avLst/>
          </a:prstGeom>
        </p:spPr>
        <p:txBody>
          <a:bodyPr vert="horz" lIns="92038" tIns="61358" rIns="61358" bIns="61358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7" name="Line 7"/>
          <p:cNvSpPr>
            <a:spLocks noChangeShapeType="1"/>
          </p:cNvSpPr>
          <p:nvPr userDrawn="1"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33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 userDrawn="1"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667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information contained in this document is proprietary. Copyright © 2019 Capgemini. All rights reserved.</a:t>
            </a:r>
          </a:p>
        </p:txBody>
      </p:sp>
      <p:pic>
        <p:nvPicPr>
          <p:cNvPr id="24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 userDrawn="1">
          <p15:clr>
            <a:srgbClr val="F26B43"/>
          </p15:clr>
        </p15:guide>
        <p15:guide id="2" pos="120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A4EECD-3F64-42D5-833A-0F8DB8F9C589}"/>
              </a:ext>
            </a:extLst>
          </p:cNvPr>
          <p:cNvGrpSpPr/>
          <p:nvPr/>
        </p:nvGrpSpPr>
        <p:grpSpPr>
          <a:xfrm>
            <a:off x="6009383" y="409989"/>
            <a:ext cx="6041571" cy="6547095"/>
            <a:chOff x="6253468" y="132376"/>
            <a:chExt cx="5760236" cy="1576356"/>
          </a:xfrm>
        </p:grpSpPr>
        <p:sp>
          <p:nvSpPr>
            <p:cNvPr id="25" name="Rounded Rectangle 108">
              <a:extLst>
                <a:ext uri="{FF2B5EF4-FFF2-40B4-BE49-F238E27FC236}">
                  <a16:creationId xmlns:a16="http://schemas.microsoft.com/office/drawing/2014/main" id="{EF972022-05A0-48BD-8A08-2EC44E139A72}"/>
                </a:ext>
              </a:extLst>
            </p:cNvPr>
            <p:cNvSpPr/>
            <p:nvPr/>
          </p:nvSpPr>
          <p:spPr>
            <a:xfrm>
              <a:off x="6352737" y="132376"/>
              <a:ext cx="3190305" cy="155811"/>
            </a:xfrm>
            <a:prstGeom prst="homePlate">
              <a:avLst/>
            </a:prstGeom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tIns="13716" bIns="13716"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Experience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885F7C8-7DEB-4842-9471-573635307B28}"/>
                </a:ext>
              </a:extLst>
            </p:cNvPr>
            <p:cNvSpPr/>
            <p:nvPr/>
          </p:nvSpPr>
          <p:spPr>
            <a:xfrm>
              <a:off x="6253468" y="291124"/>
              <a:ext cx="5760236" cy="14176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tIns="45720" bIns="45720" rtlCol="0" anchor="t">
              <a:spAutoFit/>
            </a:bodyPr>
            <a:lstStyle/>
            <a:p>
              <a:pPr marL="0" lvl="1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defRPr/>
              </a:pPr>
              <a:r>
                <a:rPr lang="en-IN" sz="1200" b="1" dirty="0">
                  <a:solidFill>
                    <a:prstClr val="black"/>
                  </a:solidFill>
                </a:rPr>
                <a:t>FitBits24</a:t>
              </a:r>
              <a:endParaRPr lang="en-US" sz="1200" b="1" dirty="0">
                <a:solidFill>
                  <a:prstClr val="black"/>
                </a:solidFill>
              </a:endParaRPr>
            </a:p>
            <a:p>
              <a:pPr marL="171450" lvl="1" indent="-171450" algn="just">
                <a:spcBef>
                  <a:spcPct val="20000"/>
                </a:spcBef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b="1" dirty="0">
                  <a:solidFill>
                    <a:prstClr val="black"/>
                  </a:solidFill>
                </a:rPr>
                <a:t>Support </a:t>
              </a:r>
              <a:r>
                <a:rPr lang="en-US" sz="1200" dirty="0">
                  <a:solidFill>
                    <a:prstClr val="black"/>
                  </a:solidFill>
                </a:rPr>
                <a:t>- As an intern, used to contact clients spread across India and explore their needs for our products and solved the queries / issues raised by clients</a:t>
              </a:r>
            </a:p>
            <a:p>
              <a:pPr marL="171450" lvl="1" indent="-171450" algn="just">
                <a:spcBef>
                  <a:spcPct val="20000"/>
                </a:spcBef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Used to process client's data in excel as well as in personal database for faster process</a:t>
              </a:r>
            </a:p>
            <a:p>
              <a:pPr marL="0" lvl="1" algn="just">
                <a:spcBef>
                  <a:spcPct val="20000"/>
                </a:spcBef>
                <a:buClr>
                  <a:prstClr val="black"/>
                </a:buClr>
                <a:defRPr/>
              </a:pPr>
              <a:endParaRPr lang="en-US" sz="1200" dirty="0">
                <a:solidFill>
                  <a:prstClr val="black"/>
                </a:solidFill>
              </a:endParaRPr>
            </a:p>
            <a:p>
              <a:pPr marL="0" lvl="1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defRPr/>
              </a:pPr>
              <a:r>
                <a:rPr lang="en-IN" altLang="en-US" sz="1200" b="1" dirty="0">
                  <a:solidFill>
                    <a:prstClr val="black"/>
                  </a:solidFill>
                </a:rPr>
                <a:t>Expertrons</a:t>
              </a:r>
              <a:endParaRPr lang="en-US" altLang="en-US" sz="1200" b="1" dirty="0">
                <a:solidFill>
                  <a:prstClr val="black"/>
                </a:solidFill>
              </a:endParaRPr>
            </a:p>
            <a:p>
              <a:pPr marL="171450" lvl="1" indent="-171450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IN" sz="1200" b="1" dirty="0">
                  <a:solidFill>
                    <a:prstClr val="black"/>
                  </a:solidFill>
                </a:rPr>
                <a:t>Business Development</a:t>
              </a:r>
              <a:r>
                <a:rPr lang="en-US" sz="1200" b="1" dirty="0">
                  <a:solidFill>
                    <a:prstClr val="black"/>
                  </a:solidFill>
                </a:rPr>
                <a:t> </a:t>
              </a:r>
              <a:r>
                <a:rPr lang="en-US" sz="1200" dirty="0">
                  <a:solidFill>
                    <a:prstClr val="black"/>
                  </a:solidFill>
                </a:rPr>
                <a:t>– </a:t>
              </a:r>
              <a:r>
                <a:rPr lang="en-IN" sz="1200" dirty="0">
                  <a:solidFill>
                    <a:prstClr val="black"/>
                  </a:solidFill>
                </a:rPr>
                <a:t> Targets were given on weekly basis to brief the customers/end users about product &amp; services. Also, acted as key member in onboarding the customers</a:t>
              </a:r>
            </a:p>
            <a:p>
              <a:pPr marL="171450" lvl="1" indent="-171450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IN" sz="1200" dirty="0">
                  <a:solidFill>
                    <a:prstClr val="black"/>
                  </a:solidFill>
                </a:rPr>
                <a:t>Able to solve the queries regarding the services and was proficient in establishing communication with clients and reverting in case of any queries</a:t>
              </a:r>
            </a:p>
            <a:p>
              <a:pPr marL="0" lvl="1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defRPr/>
              </a:pPr>
              <a:r>
                <a:rPr lang="en-IN" sz="1200" b="1" dirty="0">
                  <a:solidFill>
                    <a:prstClr val="black"/>
                  </a:solidFill>
                </a:rPr>
                <a:t>Tectonic</a:t>
              </a:r>
            </a:p>
            <a:p>
              <a:pPr marL="171450" lvl="1" indent="-171450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IN" sz="1200" dirty="0">
                  <a:solidFill>
                    <a:prstClr val="black"/>
                  </a:solidFill>
                </a:rPr>
                <a:t>Learned about different machine learning libraries and completed the assignments shared within dedicated timeline </a:t>
              </a:r>
            </a:p>
            <a:p>
              <a:pPr marL="0" lvl="1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defRPr/>
              </a:pPr>
              <a:r>
                <a:rPr lang="en-IN" sz="1200" b="1" dirty="0">
                  <a:solidFill>
                    <a:prstClr val="black"/>
                  </a:solidFill>
                </a:rPr>
                <a:t>Indian Open-Source Community</a:t>
              </a:r>
            </a:p>
            <a:p>
              <a:pPr marL="171450" lvl="1" indent="-171450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IN" sz="1200" dirty="0">
                  <a:solidFill>
                    <a:prstClr val="black"/>
                  </a:solidFill>
                </a:rPr>
                <a:t>Explored the cloud technology and hands-on work with AWS</a:t>
              </a:r>
            </a:p>
            <a:p>
              <a:pPr marL="171450" lvl="1" indent="-171450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IN" sz="1200" dirty="0">
                  <a:solidFill>
                    <a:prstClr val="black"/>
                  </a:solidFill>
                </a:rPr>
                <a:t>Deployed the projects on cloud ,completing the given task/challenge and completed the certification of AWS fundamentals </a:t>
              </a:r>
            </a:p>
            <a:p>
              <a:pPr marL="0" lvl="1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defRPr/>
              </a:pPr>
              <a:endParaRPr lang="en-IN" sz="1200" dirty="0">
                <a:solidFill>
                  <a:prstClr val="black"/>
                </a:solidFill>
              </a:endParaRPr>
            </a:p>
            <a:p>
              <a:pPr marL="171450" lvl="1" indent="-171450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endParaRPr lang="en-IN" sz="1200" b="1" dirty="0">
                <a:solidFill>
                  <a:prstClr val="black"/>
                </a:solidFill>
              </a:endParaRPr>
            </a:p>
            <a:p>
              <a:pPr marL="0" lvl="1" algn="just">
                <a:spcBef>
                  <a:spcPct val="20000"/>
                </a:spcBef>
                <a:spcAft>
                  <a:spcPts val="600"/>
                </a:spcAft>
                <a:buClr>
                  <a:prstClr val="black"/>
                </a:buClr>
                <a:defRPr/>
              </a:pP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8" name="Rounded Rectangle 108">
              <a:extLst>
                <a:ext uri="{FF2B5EF4-FFF2-40B4-BE49-F238E27FC236}">
                  <a16:creationId xmlns:a16="http://schemas.microsoft.com/office/drawing/2014/main" id="{A54C2F27-7F15-4E26-A4B2-B217792ACA7F}"/>
                </a:ext>
              </a:extLst>
            </p:cNvPr>
            <p:cNvSpPr/>
            <p:nvPr/>
          </p:nvSpPr>
          <p:spPr>
            <a:xfrm>
              <a:off x="6311370" y="132376"/>
              <a:ext cx="3231671" cy="155811"/>
            </a:xfrm>
            <a:prstGeom prst="homePlate">
              <a:avLst/>
            </a:prstGeom>
            <a:solidFill>
              <a:srgbClr val="0070AD"/>
            </a:solidFill>
            <a:ln w="12700" cap="flat" cmpd="sng" algn="ctr">
              <a:solidFill>
                <a:srgbClr val="0070AD"/>
              </a:solidFill>
              <a:prstDash val="solid"/>
              <a:miter lim="800000"/>
            </a:ln>
            <a:effectLst/>
          </p:spPr>
          <p:txBody>
            <a:bodyPr tIns="13716" bIns="13716"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Experience</a:t>
              </a:r>
            </a:p>
          </p:txBody>
        </p:sp>
      </p:grpSp>
      <p:sp>
        <p:nvSpPr>
          <p:cNvPr id="26" name="Freeform 5">
            <a:extLst>
              <a:ext uri="{FF2B5EF4-FFF2-40B4-BE49-F238E27FC236}">
                <a16:creationId xmlns:a16="http://schemas.microsoft.com/office/drawing/2014/main" id="{4CE07758-E972-4962-9C03-77D18A5CA9F8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1580747" y="-1580753"/>
            <a:ext cx="1905803" cy="5067305"/>
          </a:xfrm>
          <a:custGeom>
            <a:avLst/>
            <a:gdLst>
              <a:gd name="T0" fmla="*/ 1010 w 1782"/>
              <a:gd name="T1" fmla="*/ 14 h 2134"/>
              <a:gd name="T2" fmla="*/ 1782 w 1782"/>
              <a:gd name="T3" fmla="*/ 80 h 2134"/>
              <a:gd name="T4" fmla="*/ 1782 w 1782"/>
              <a:gd name="T5" fmla="*/ 2134 h 2134"/>
              <a:gd name="T6" fmla="*/ 468 w 1782"/>
              <a:gd name="T7" fmla="*/ 2134 h 2134"/>
              <a:gd name="T8" fmla="*/ 333 w 1782"/>
              <a:gd name="T9" fmla="*/ 1931 h 2134"/>
              <a:gd name="T10" fmla="*/ 1010 w 1782"/>
              <a:gd name="T11" fmla="*/ 14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2134">
                <a:moveTo>
                  <a:pt x="1010" y="14"/>
                </a:moveTo>
                <a:cubicBezTo>
                  <a:pt x="1276" y="0"/>
                  <a:pt x="1541" y="19"/>
                  <a:pt x="1782" y="80"/>
                </a:cubicBezTo>
                <a:cubicBezTo>
                  <a:pt x="1782" y="2134"/>
                  <a:pt x="1782" y="2134"/>
                  <a:pt x="1782" y="2134"/>
                </a:cubicBezTo>
                <a:cubicBezTo>
                  <a:pt x="468" y="2134"/>
                  <a:pt x="468" y="2134"/>
                  <a:pt x="468" y="2134"/>
                </a:cubicBezTo>
                <a:cubicBezTo>
                  <a:pt x="414" y="2076"/>
                  <a:pt x="368" y="2008"/>
                  <a:pt x="333" y="1931"/>
                </a:cubicBezTo>
                <a:cubicBezTo>
                  <a:pt x="0" y="1207"/>
                  <a:pt x="880" y="492"/>
                  <a:pt x="1010" y="1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013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solidFill>
                  <a:schemeClr val="bg1"/>
                </a:solidFill>
                <a:latin typeface="+mj-lt"/>
              </a:rPr>
              <a:t>Shrikant Bhandari </a:t>
            </a:r>
            <a:br>
              <a:rPr lang="en-US" spc="0">
                <a:solidFill>
                  <a:schemeClr val="bg1"/>
                </a:solidFill>
                <a:latin typeface="+mj-lt"/>
              </a:rPr>
            </a:br>
            <a:r>
              <a:rPr lang="en-US" sz="1400" i="1" spc="0">
                <a:solidFill>
                  <a:schemeClr val="bg1"/>
                </a:solidFill>
                <a:latin typeface="+mj-lt"/>
              </a:rPr>
              <a:t>Software Analyst </a:t>
            </a:r>
            <a:endParaRPr lang="en-US" sz="1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3DB593AA-9519-4124-B0A8-2CF7CB8BD88F}"/>
              </a:ext>
            </a:extLst>
          </p:cNvPr>
          <p:cNvSpPr/>
          <p:nvPr/>
        </p:nvSpPr>
        <p:spPr>
          <a:xfrm>
            <a:off x="37025" y="1728335"/>
            <a:ext cx="5868307" cy="45550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t">
            <a:spAutoFit/>
          </a:bodyPr>
          <a:lstStyle/>
          <a:p>
            <a:pPr marL="171450" indent="-171450" algn="just" fontAlgn="t"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IN" sz="1200" dirty="0">
              <a:solidFill>
                <a:srgbClr val="000000"/>
              </a:solidFill>
            </a:endParaRPr>
          </a:p>
          <a:p>
            <a:pPr marL="171450" indent="-171450" algn="just" fontAlgn="t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IN" sz="1200" dirty="0">
                <a:solidFill>
                  <a:srgbClr val="000000"/>
                </a:solidFill>
              </a:rPr>
              <a:t>Ambitious, committed and organised individual with a strong foundation in software engineering. Ability to translate business requirements into innovative software solutions. Excellent teamwork, interpersonal and communication skills. Looking to start a career as an entry-level professional with a reputed IT company</a:t>
            </a:r>
            <a:endParaRPr lang="en-US" sz="1200" b="1" dirty="0">
              <a:solidFill>
                <a:prstClr val="black"/>
              </a:solidFill>
            </a:endParaRP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</a:rPr>
              <a:t>Committed to achieving employer's objectives and identifying client's needs. </a:t>
            </a:r>
            <a:endParaRPr lang="en-US" sz="1200" dirty="0">
              <a:solidFill>
                <a:srgbClr val="000000"/>
              </a:solidFill>
            </a:endParaRP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Hands On experience in </a:t>
            </a:r>
            <a:r>
              <a:rPr lang="en-US" sz="1200" b="1" dirty="0">
                <a:solidFill>
                  <a:srgbClr val="000000"/>
                </a:solidFill>
              </a:rPr>
              <a:t>HTML , CSS, AWS and </a:t>
            </a:r>
            <a:r>
              <a:rPr lang="en-US" sz="1200" b="1" dirty="0"/>
              <a:t>python programming </a:t>
            </a:r>
            <a:endParaRPr lang="en-US" sz="1200" b="1" dirty="0">
              <a:solidFill>
                <a:srgbClr val="000000"/>
              </a:solidFill>
            </a:endParaRP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Basic knowledge of machine learning and some hands-on practice.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Hands on experience </a:t>
            </a:r>
            <a:r>
              <a:rPr lang="en-US" sz="1200" b="1" dirty="0"/>
              <a:t>SQL server </a:t>
            </a:r>
            <a:r>
              <a:rPr lang="en-US" sz="1200" dirty="0"/>
              <a:t>for various operations 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Basic knowledge of Unix system and hands-on practice for creating files and various operations 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just">
              <a:spcAft>
                <a:spcPts val="600"/>
              </a:spcAft>
            </a:pPr>
            <a:endParaRPr lang="en-US" sz="1200" dirty="0"/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9BCD1C-BC7E-469A-975E-8C10BD012530}"/>
              </a:ext>
            </a:extLst>
          </p:cNvPr>
          <p:cNvGrpSpPr/>
          <p:nvPr/>
        </p:nvGrpSpPr>
        <p:grpSpPr>
          <a:xfrm>
            <a:off x="195942" y="1725465"/>
            <a:ext cx="3412356" cy="274320"/>
            <a:chOff x="179996" y="2385185"/>
            <a:chExt cx="3391916" cy="274320"/>
          </a:xfrm>
        </p:grpSpPr>
        <p:sp>
          <p:nvSpPr>
            <p:cNvPr id="23" name="Rounded Rectangle 108">
              <a:extLst>
                <a:ext uri="{FF2B5EF4-FFF2-40B4-BE49-F238E27FC236}">
                  <a16:creationId xmlns:a16="http://schemas.microsoft.com/office/drawing/2014/main" id="{3F05EB4A-F2E7-47EB-842A-438068026B87}"/>
                </a:ext>
              </a:extLst>
            </p:cNvPr>
            <p:cNvSpPr/>
            <p:nvPr/>
          </p:nvSpPr>
          <p:spPr>
            <a:xfrm>
              <a:off x="188632" y="2385185"/>
              <a:ext cx="3383280" cy="274320"/>
            </a:xfrm>
            <a:prstGeom prst="homePlate">
              <a:avLst/>
            </a:prstGeom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tIns="13716" bIns="13716"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Background</a:t>
              </a:r>
            </a:p>
          </p:txBody>
        </p:sp>
        <p:sp>
          <p:nvSpPr>
            <p:cNvPr id="14" name="Rounded Rectangle 108">
              <a:extLst>
                <a:ext uri="{FF2B5EF4-FFF2-40B4-BE49-F238E27FC236}">
                  <a16:creationId xmlns:a16="http://schemas.microsoft.com/office/drawing/2014/main" id="{AC584EC3-6752-41D5-9E8A-0FA715F442AE}"/>
                </a:ext>
              </a:extLst>
            </p:cNvPr>
            <p:cNvSpPr/>
            <p:nvPr/>
          </p:nvSpPr>
          <p:spPr>
            <a:xfrm>
              <a:off x="179996" y="2385185"/>
              <a:ext cx="3383280" cy="274320"/>
            </a:xfrm>
            <a:prstGeom prst="homePlate">
              <a:avLst/>
            </a:prstGeom>
            <a:solidFill>
              <a:srgbClr val="0070AD"/>
            </a:solidFill>
            <a:ln w="12700" cap="flat" cmpd="sng" algn="ctr">
              <a:solidFill>
                <a:srgbClr val="0070AD"/>
              </a:solidFill>
              <a:prstDash val="solid"/>
              <a:miter lim="800000"/>
            </a:ln>
            <a:effectLst/>
          </p:spPr>
          <p:txBody>
            <a:bodyPr tIns="13716" bIns="13716"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Background</a:t>
              </a:r>
            </a:p>
          </p:txBody>
        </p:sp>
      </p:grpSp>
      <p:sp>
        <p:nvSpPr>
          <p:cNvPr id="28" name="Oval 4">
            <a:extLst>
              <a:ext uri="{FF2B5EF4-FFF2-40B4-BE49-F238E27FC236}">
                <a16:creationId xmlns:a16="http://schemas.microsoft.com/office/drawing/2014/main" id="{1D738A64-89C1-4559-B98F-BC1104E52DAD}"/>
              </a:ext>
            </a:extLst>
          </p:cNvPr>
          <p:cNvSpPr txBox="1"/>
          <p:nvPr/>
        </p:nvSpPr>
        <p:spPr>
          <a:xfrm>
            <a:off x="4845758" y="204904"/>
            <a:ext cx="837111" cy="8763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400" kern="1200" dirty="0"/>
          </a:p>
        </p:txBody>
      </p:sp>
      <p:sp>
        <p:nvSpPr>
          <p:cNvPr id="19" name="Rounded Rectangle 16"/>
          <p:cNvSpPr/>
          <p:nvPr/>
        </p:nvSpPr>
        <p:spPr>
          <a:xfrm>
            <a:off x="204630" y="5327148"/>
            <a:ext cx="5641496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tIns="45720" bIns="45720" rtlCol="0" anchor="t">
            <a:spAutoFit/>
          </a:bodyPr>
          <a:lstStyle/>
          <a:p>
            <a:pPr marL="115888" indent="-115888" fontAlgn="ctr">
              <a:spcAft>
                <a:spcPts val="1200"/>
              </a:spcAft>
              <a:defRPr/>
            </a:pPr>
            <a:r>
              <a:rPr lang="en-US" altLang="en-US" sz="1200" dirty="0">
                <a:solidFill>
                  <a:prstClr val="black"/>
                </a:solidFill>
              </a:rPr>
              <a:t>Bachelor of Technology (Computer Science Engg.) from Deogiri College Of Engineering  ,  Aurangabad</a:t>
            </a:r>
          </a:p>
        </p:txBody>
      </p:sp>
      <p:sp>
        <p:nvSpPr>
          <p:cNvPr id="20" name="Rounded Rectangle 108"/>
          <p:cNvSpPr/>
          <p:nvPr/>
        </p:nvSpPr>
        <p:spPr>
          <a:xfrm>
            <a:off x="187255" y="5051393"/>
            <a:ext cx="3412355" cy="274320"/>
          </a:xfrm>
          <a:prstGeom prst="homePlate">
            <a:avLst/>
          </a:prstGeom>
          <a:solidFill>
            <a:srgbClr val="0070AD"/>
          </a:solidFill>
          <a:ln w="12700" cap="flat" cmpd="sng" algn="ctr">
            <a:solidFill>
              <a:srgbClr val="0070AD"/>
            </a:solidFill>
            <a:prstDash val="solid"/>
            <a:miter lim="800000"/>
          </a:ln>
          <a:effectLst/>
        </p:spPr>
        <p:txBody>
          <a:bodyPr tIns="13716" bIns="13716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A560D-9117-442A-80FC-CFD832A6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514" y="171604"/>
            <a:ext cx="1009650" cy="10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70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2013 Capgemini Template">
  <a:themeElements>
    <a:clrScheme name="Custom 13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431060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98D30EC6B901429A7103CB8AB1D0EE" ma:contentTypeVersion="" ma:contentTypeDescription="Create a new document." ma:contentTypeScope="" ma:versionID="529f4f21859dc1b0f9da58653ad676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28ED2F-ABE9-4CC9-9AB8-9657000A122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A4ED86-E5A7-4AB0-B290-F91F34A3DB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448658-4469-45A7-9EBF-B1A7B7062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2013 Capgemini Template</Template>
  <TotalTime>26845</TotalTime>
  <Words>272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Courier New</vt:lpstr>
      <vt:lpstr>Verdana</vt:lpstr>
      <vt:lpstr>Wingdings</vt:lpstr>
      <vt:lpstr>2013 Capgemini Template</vt:lpstr>
      <vt:lpstr>think-cell Slide</vt:lpstr>
      <vt:lpstr>Shrikant Bhandari  Software Analyst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Innovations:  Advancing Customer Delivery Performance and Carrier Integration</dc:title>
  <dc:creator>Dronavalli, Jayanth</dc:creator>
  <cp:lastModifiedBy>Bhandari, Shrikant (GE Aerospace, consultant)</cp:lastModifiedBy>
  <cp:revision>764</cp:revision>
  <dcterms:created xsi:type="dcterms:W3CDTF">2013-01-23T20:29:14Z</dcterms:created>
  <dcterms:modified xsi:type="dcterms:W3CDTF">2023-01-05T11:23:20Z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0x0101001798D30EC6B901429A7103CB8AB1D0EE</vt:lpwstr>
  </property>
</Properties>
</file>