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4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Lst>
  <p:sldSz cx="9144000" cy="5143500" type="screen16x9"/>
  <p:notesSz cx="6858000" cy="9144000"/>
  <p:embeddedFontLst>
    <p:embeddedFont>
      <p:font typeface="Georgia" panose="02040502050405020303" pitchFamily="18" charset="0"/>
      <p:regular r:id="rId42"/>
      <p:bold r:id="rId43"/>
      <p:italic r:id="rId44"/>
      <p:boldItalic r:id="rId45"/>
    </p:embeddedFont>
    <p:embeddedFont>
      <p:font typeface="Montserrat" panose="00000500000000000000" pitchFamily="2" charset="0"/>
      <p:regular r:id="rId46"/>
      <p:bold r:id="rId47"/>
      <p:italic r:id="rId48"/>
      <p:boldItalic r:id="rId49"/>
    </p:embeddedFont>
    <p:embeddedFont>
      <p:font typeface="Roboto" panose="02000000000000000000" pitchFamily="2" charset="0"/>
      <p:regular r:id="rId50"/>
      <p:bold r:id="rId51"/>
      <p:italic r:id="rId52"/>
      <p:boldItalic r:id="rId5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B3B2C95-2AC4-4E9D-91D8-F90D8A3A3B93}">
  <a:tblStyle styleId="{FB3B2C95-2AC4-4E9D-91D8-F90D8A3A3B93}"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7" d="100"/>
          <a:sy n="87" d="100"/>
        </p:scale>
        <p:origin x="906"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1.fntdata"/><Relationship Id="rId47" Type="http://schemas.openxmlformats.org/officeDocument/2006/relationships/font" Target="fonts/font6.fntdata"/><Relationship Id="rId50" Type="http://schemas.openxmlformats.org/officeDocument/2006/relationships/font" Target="fonts/font9.fntdata"/><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font" Target="fonts/font4.fntdata"/><Relationship Id="rId53" Type="http://schemas.openxmlformats.org/officeDocument/2006/relationships/font" Target="fonts/font12.fntdata"/><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2.fntdata"/><Relationship Id="rId48" Type="http://schemas.openxmlformats.org/officeDocument/2006/relationships/font" Target="fonts/font7.fntdata"/><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font" Target="fonts/font10.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5.fntdata"/><Relationship Id="rId20" Type="http://schemas.openxmlformats.org/officeDocument/2006/relationships/slide" Target="slides/slide19.xml"/><Relationship Id="rId41" Type="http://schemas.openxmlformats.org/officeDocument/2006/relationships/notesMaster" Target="notesMasters/notesMaster1.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8.fntdata"/><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font" Target="fonts/font3.fntdata"/><Relationship Id="rId52" Type="http://schemas.openxmlformats.org/officeDocument/2006/relationships/font" Target="fonts/font1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aadcac6e66_0_31: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aadcac6e66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b4cdc9764d_11_0: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b4cdc9764d_1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aba5a19ea2_0_5: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aba5a19ea2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a9b0fa6a94_0_45: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a9b0fa6a94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a9b0fa6a94_0_50: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a9b0fa6a94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a9b0fa6a94_0_55: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a9b0fa6a94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b4cdc9764d_0_26: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b4cdc9764d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b4cdc9764d_0_13: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b4cdc9764d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b4cdc9764d_0_18: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b4cdc9764d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b4cdc9764d_0_44: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b4cdc9764d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a9b0fa6a94_0_5: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a9b0fa6a94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b4cdc9764d_0_60: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b4cdc9764d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b4cdc9764d_0_53: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b4cdc9764d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b4cdc9764d_0_74: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b4cdc9764d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aba5a19ea2_0_15: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aba5a19ea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b4cdc9764d_4_0: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 name="Google Shape;215;gb4cdc9764d_4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b4cdc9764d_4_44: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b4cdc9764d_4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b4cdc9764d_11_16: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 name="Google Shape;231;gb4cdc9764d_11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gb4cdc9764d_13_1: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 name="Google Shape;241;gb4cdc9764d_13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gb4cdc9764d_4_5: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7" name="Google Shape;247;gb4cdc9764d_4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b4cdc9764d_4_10: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 name="Google Shape;253;gb4cdc9764d_4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a9b0fa6a94_0_10: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a9b0fa6a94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gb4cdc9764d_13_12: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9" name="Google Shape;259;gb4cdc9764d_13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b4cdc9764d_4_15: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7" name="Google Shape;267;gb4cdc9764d_4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b4cdc9764d_4_39: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b4cdc9764d_4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b4cdc9764d_4_20: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b4cdc9764d_4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gb4cdc9764d_4_25: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5" name="Google Shape;285;gb4cdc9764d_4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gb4cdc9764d_6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1" name="Google Shape;291;gb4cdc9764d_6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gaba5a19ea2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0" name="Google Shape;300;gaba5a19ea2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ga9b0fa6a94_0_25: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1" name="Google Shape;311;ga9b0fa6a94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ga9b0fa6a94_0_30: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7" name="Google Shape;317;ga9b0fa6a94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Google Shape;328;ga9b0fa6a94_0_35: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9" name="Google Shape;329;ga9b0fa6a94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b49bb326ac_0_10: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b49bb326ac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aadcac6e66_0_12: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aadcac6e66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Negative Neutral and Positive</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b49bb326ac_0_3: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b49bb326ac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a9b0fa6a94_0_60: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a9b0fa6a94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a9b0fa6a94_0_40: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a9b0fa6a94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aadcac6e66_0_24: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aadcac6e66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
        <p:cNvGrpSpPr/>
        <p:nvPr/>
      </p:nvGrpSpPr>
      <p:grpSpPr>
        <a:xfrm>
          <a:off x="0" y="0"/>
          <a:ext cx="0" cy="0"/>
          <a:chOff x="0" y="0"/>
          <a:chExt cx="0" cy="0"/>
        </a:xfrm>
      </p:grpSpPr>
      <p:sp>
        <p:nvSpPr>
          <p:cNvPr id="46" name="Google Shape;46;p11"/>
          <p:cNvSpPr txBox="1">
            <a:spLocks noGrp="1"/>
          </p:cNvSpPr>
          <p:nvPr>
            <p:ph type="title" hasCustomPrompt="1"/>
          </p:nvPr>
        </p:nvSpPr>
        <p:spPr>
          <a:xfrm>
            <a:off x="311700" y="1106125"/>
            <a:ext cx="8520600" cy="1963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7" name="Google Shape;47;p11"/>
          <p:cNvSpPr txBox="1">
            <a:spLocks noGrp="1"/>
          </p:cNvSpPr>
          <p:nvPr>
            <p:ph type="body" idx="1"/>
          </p:nvPr>
        </p:nvSpPr>
        <p:spPr>
          <a:xfrm>
            <a:off x="311700" y="3152225"/>
            <a:ext cx="8520600" cy="13005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48" name="Google Shape;48;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9"/>
        <p:cNvGrpSpPr/>
        <p:nvPr/>
      </p:nvGrpSpPr>
      <p:grpSpPr>
        <a:xfrm>
          <a:off x="0" y="0"/>
          <a:ext cx="0" cy="0"/>
          <a:chOff x="0" y="0"/>
          <a:chExt cx="0" cy="0"/>
        </a:xfrm>
      </p:grpSpPr>
      <p:sp>
        <p:nvSpPr>
          <p:cNvPr id="50" name="Google Shape;50;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 name="Google Shape;16;p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7" name="Google Shape;17;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0" name="Google Shape;20;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3" name="Google Shape;23;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8" name="Google Shape;28;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1" name="Google Shape;31;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5" name="Google Shape;35;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 name="Google Shape;38;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9" name="Google Shape;39;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0" name="Google Shape;40;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1" name="Google Shape;41;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
        <p:cNvGrpSpPr/>
        <p:nvPr/>
      </p:nvGrpSpPr>
      <p:grpSpPr>
        <a:xfrm>
          <a:off x="0" y="0"/>
          <a:ext cx="0" cy="0"/>
          <a:chOff x="0" y="0"/>
          <a:chExt cx="0" cy="0"/>
        </a:xfrm>
      </p:grpSpPr>
      <p:sp>
        <p:nvSpPr>
          <p:cNvPr id="43" name="Google Shape;43;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4" name="Google Shape;44;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pic>
        <p:nvPicPr>
          <p:cNvPr id="9" name="Google Shape;9;p1"/>
          <p:cNvPicPr preferRelativeResize="0"/>
          <p:nvPr/>
        </p:nvPicPr>
        <p:blipFill rotWithShape="1">
          <a:blip r:embed="rId13">
            <a:alphaModFix/>
          </a:blip>
          <a:srcRect/>
          <a:stretch/>
        </p:blipFill>
        <p:spPr>
          <a:xfrm>
            <a:off x="8602975" y="66525"/>
            <a:ext cx="348619" cy="35795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1.xml.rels><?xml version="1.0" encoding="UTF-8" standalone="yes"?>
<Relationships xmlns="http://schemas.openxmlformats.org/package/2006/relationships"><Relationship Id="rId3" Type="http://schemas.openxmlformats.org/officeDocument/2006/relationships/hyperlink" Target="https://www.nltk.org/" TargetMode="External"/><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notesSlide" Target="../notesSlides/notesSlide38.xml"/><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3"/>
          <p:cNvSpPr txBox="1">
            <a:spLocks noGrp="1"/>
          </p:cNvSpPr>
          <p:nvPr>
            <p:ph type="ctrTitle"/>
          </p:nvPr>
        </p:nvSpPr>
        <p:spPr>
          <a:xfrm>
            <a:off x="315750" y="520550"/>
            <a:ext cx="8512500" cy="4305000"/>
          </a:xfrm>
          <a:prstGeom prst="rect">
            <a:avLst/>
          </a:prstGeom>
          <a:noFill/>
          <a:ln>
            <a:noFill/>
          </a:ln>
        </p:spPr>
        <p:txBody>
          <a:bodyPr spcFirstLastPara="1" wrap="square" lIns="91425" tIns="91425" rIns="91425" bIns="91425" anchor="b" anchorCtr="0">
            <a:noAutofit/>
          </a:bodyPr>
          <a:lstStyle/>
          <a:p>
            <a:pPr marL="914400" lvl="0" indent="457200" algn="l" rtl="0">
              <a:lnSpc>
                <a:spcPct val="100000"/>
              </a:lnSpc>
              <a:spcBef>
                <a:spcPts val="0"/>
              </a:spcBef>
              <a:spcAft>
                <a:spcPts val="0"/>
              </a:spcAft>
              <a:buSzPts val="5200"/>
              <a:buNone/>
            </a:pPr>
            <a:endParaRPr sz="4200" b="1" dirty="0">
              <a:solidFill>
                <a:srgbClr val="CC0000"/>
              </a:solidFill>
              <a:latin typeface="Montserrat"/>
              <a:ea typeface="Montserrat"/>
              <a:cs typeface="Montserrat"/>
              <a:sym typeface="Montserrat"/>
            </a:endParaRPr>
          </a:p>
          <a:p>
            <a:pPr marL="914400" lvl="0" indent="457200" algn="l" rtl="0">
              <a:lnSpc>
                <a:spcPct val="100000"/>
              </a:lnSpc>
              <a:spcBef>
                <a:spcPts val="0"/>
              </a:spcBef>
              <a:spcAft>
                <a:spcPts val="0"/>
              </a:spcAft>
              <a:buSzPts val="5200"/>
              <a:buNone/>
            </a:pPr>
            <a:endParaRPr sz="4200" b="1" dirty="0">
              <a:solidFill>
                <a:srgbClr val="CC0000"/>
              </a:solidFill>
              <a:latin typeface="Montserrat"/>
              <a:ea typeface="Montserrat"/>
              <a:cs typeface="Montserrat"/>
              <a:sym typeface="Montserrat"/>
            </a:endParaRPr>
          </a:p>
          <a:p>
            <a:pPr marL="914400" lvl="0" indent="457200" algn="l" rtl="0">
              <a:lnSpc>
                <a:spcPct val="100000"/>
              </a:lnSpc>
              <a:spcBef>
                <a:spcPts val="0"/>
              </a:spcBef>
              <a:spcAft>
                <a:spcPts val="0"/>
              </a:spcAft>
              <a:buSzPts val="5200"/>
              <a:buNone/>
            </a:pPr>
            <a:endParaRPr sz="4200" b="1" dirty="0">
              <a:solidFill>
                <a:srgbClr val="CC0000"/>
              </a:solidFill>
              <a:latin typeface="Montserrat"/>
              <a:ea typeface="Montserrat"/>
              <a:cs typeface="Montserrat"/>
              <a:sym typeface="Montserrat"/>
            </a:endParaRPr>
          </a:p>
          <a:p>
            <a:pPr marL="914400" lvl="0" indent="457200" algn="l" rtl="0">
              <a:lnSpc>
                <a:spcPct val="100000"/>
              </a:lnSpc>
              <a:spcBef>
                <a:spcPts val="0"/>
              </a:spcBef>
              <a:spcAft>
                <a:spcPts val="0"/>
              </a:spcAft>
              <a:buSzPts val="5200"/>
              <a:buNone/>
            </a:pPr>
            <a:endParaRPr sz="4200" b="1" dirty="0">
              <a:solidFill>
                <a:srgbClr val="CC0000"/>
              </a:solidFill>
              <a:latin typeface="Montserrat"/>
              <a:ea typeface="Montserrat"/>
              <a:cs typeface="Montserrat"/>
              <a:sym typeface="Montserrat"/>
            </a:endParaRPr>
          </a:p>
          <a:p>
            <a:pPr marL="914400" lvl="0" indent="457200" algn="l" rtl="0">
              <a:lnSpc>
                <a:spcPct val="100000"/>
              </a:lnSpc>
              <a:spcBef>
                <a:spcPts val="0"/>
              </a:spcBef>
              <a:spcAft>
                <a:spcPts val="0"/>
              </a:spcAft>
              <a:buSzPts val="5200"/>
              <a:buNone/>
            </a:pPr>
            <a:endParaRPr sz="4200" b="1" dirty="0">
              <a:solidFill>
                <a:srgbClr val="CC0000"/>
              </a:solidFill>
              <a:latin typeface="Montserrat"/>
              <a:ea typeface="Montserrat"/>
              <a:cs typeface="Montserrat"/>
              <a:sym typeface="Montserrat"/>
            </a:endParaRPr>
          </a:p>
          <a:p>
            <a:pPr marL="914400" lvl="0" indent="457200" algn="l" rtl="0">
              <a:lnSpc>
                <a:spcPct val="100000"/>
              </a:lnSpc>
              <a:spcBef>
                <a:spcPts val="0"/>
              </a:spcBef>
              <a:spcAft>
                <a:spcPts val="0"/>
              </a:spcAft>
              <a:buSzPts val="5200"/>
              <a:buNone/>
            </a:pPr>
            <a:endParaRPr sz="4200" b="1" dirty="0">
              <a:solidFill>
                <a:srgbClr val="CC0000"/>
              </a:solidFill>
              <a:latin typeface="Montserrat"/>
              <a:ea typeface="Montserrat"/>
              <a:cs typeface="Montserrat"/>
              <a:sym typeface="Montserrat"/>
            </a:endParaRPr>
          </a:p>
          <a:p>
            <a:pPr marL="914400" lvl="0" indent="457200" algn="l" rtl="0">
              <a:lnSpc>
                <a:spcPct val="100000"/>
              </a:lnSpc>
              <a:spcBef>
                <a:spcPts val="0"/>
              </a:spcBef>
              <a:spcAft>
                <a:spcPts val="0"/>
              </a:spcAft>
              <a:buSzPts val="5200"/>
              <a:buNone/>
            </a:pPr>
            <a:endParaRPr sz="4200" b="1" dirty="0">
              <a:solidFill>
                <a:srgbClr val="CC0000"/>
              </a:solidFill>
              <a:latin typeface="Montserrat"/>
              <a:ea typeface="Montserrat"/>
              <a:cs typeface="Montserrat"/>
              <a:sym typeface="Montserrat"/>
            </a:endParaRPr>
          </a:p>
          <a:p>
            <a:pPr marL="914400" lvl="0" indent="457200" algn="l" rtl="0">
              <a:lnSpc>
                <a:spcPct val="100000"/>
              </a:lnSpc>
              <a:spcBef>
                <a:spcPts val="0"/>
              </a:spcBef>
              <a:spcAft>
                <a:spcPts val="0"/>
              </a:spcAft>
              <a:buSzPts val="5200"/>
              <a:buNone/>
            </a:pPr>
            <a:r>
              <a:rPr lang="en-GB" sz="4200" b="1" dirty="0">
                <a:solidFill>
                  <a:srgbClr val="CC0000"/>
                </a:solidFill>
                <a:latin typeface="Montserrat"/>
                <a:ea typeface="Montserrat"/>
                <a:cs typeface="Montserrat"/>
                <a:sym typeface="Montserrat"/>
              </a:rPr>
              <a:t>Capstone Project: Sentiment Analysis</a:t>
            </a:r>
            <a:endParaRPr sz="4200" b="1" dirty="0">
              <a:solidFill>
                <a:srgbClr val="CC0000"/>
              </a:solidFill>
              <a:latin typeface="Montserrat"/>
              <a:ea typeface="Montserrat"/>
              <a:cs typeface="Montserrat"/>
              <a:sym typeface="Montserrat"/>
            </a:endParaRPr>
          </a:p>
          <a:p>
            <a:pPr marL="0" lvl="0" indent="0" algn="l" rtl="0">
              <a:lnSpc>
                <a:spcPct val="100000"/>
              </a:lnSpc>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algn="l" rtl="0">
              <a:lnSpc>
                <a:spcPct val="100000"/>
              </a:lnSpc>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rtl="0">
              <a:lnSpc>
                <a:spcPct val="100000"/>
              </a:lnSpc>
              <a:spcBef>
                <a:spcPts val="0"/>
              </a:spcBef>
              <a:spcAft>
                <a:spcPts val="0"/>
              </a:spcAft>
              <a:buSzPts val="5200"/>
              <a:buNone/>
            </a:pPr>
            <a:r>
              <a:rPr lang="en-GB" sz="2400" b="1" u="sng" dirty="0">
                <a:solidFill>
                  <a:schemeClr val="lt1"/>
                </a:solidFill>
                <a:latin typeface="Montserrat"/>
                <a:ea typeface="Montserrat"/>
                <a:cs typeface="Montserrat"/>
                <a:sym typeface="Montserrat"/>
              </a:rPr>
              <a:t>Shrikanth</a:t>
            </a:r>
            <a:endParaRPr sz="24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1600" b="1" dirty="0">
              <a:solidFill>
                <a:schemeClr val="lt1"/>
              </a:solidFill>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EDA On Sentiment Column.</a:t>
            </a:r>
            <a:endParaRPr b="1">
              <a:latin typeface="Montserrat"/>
              <a:ea typeface="Montserrat"/>
              <a:cs typeface="Montserrat"/>
              <a:sym typeface="Montserrat"/>
            </a:endParaRPr>
          </a:p>
        </p:txBody>
      </p:sp>
      <p:sp>
        <p:nvSpPr>
          <p:cNvPr id="118" name="Google Shape;118;p22"/>
          <p:cNvSpPr txBox="1">
            <a:spLocks noGrp="1"/>
          </p:cNvSpPr>
          <p:nvPr>
            <p:ph type="body" idx="1"/>
          </p:nvPr>
        </p:nvSpPr>
        <p:spPr>
          <a:xfrm>
            <a:off x="311700" y="1152475"/>
            <a:ext cx="4373100" cy="37431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chemeClr val="lt1"/>
              </a:buClr>
              <a:buSzPts val="1800"/>
              <a:buFont typeface="Montserrat"/>
              <a:buChar char="●"/>
            </a:pPr>
            <a:r>
              <a:rPr lang="en-GB" b="1">
                <a:solidFill>
                  <a:schemeClr val="lt1"/>
                </a:solidFill>
                <a:latin typeface="Montserrat"/>
                <a:ea typeface="Montserrat"/>
                <a:cs typeface="Montserrat"/>
                <a:sym typeface="Montserrat"/>
              </a:rPr>
              <a:t>Most of the peoples are having positive sentiments about various issues shows us their optimism during pandemic times.</a:t>
            </a:r>
            <a:endParaRPr b="1">
              <a:solidFill>
                <a:schemeClr val="lt1"/>
              </a:solidFill>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latin typeface="Montserrat"/>
                <a:ea typeface="Montserrat"/>
                <a:cs typeface="Montserrat"/>
                <a:sym typeface="Montserrat"/>
              </a:rPr>
              <a:t>Very few people are having extremely negatives thoughts about Covid-19.</a:t>
            </a:r>
            <a:endParaRPr b="1">
              <a:solidFill>
                <a:schemeClr val="lt1"/>
              </a:solidFill>
              <a:latin typeface="Montserrat"/>
              <a:ea typeface="Montserrat"/>
              <a:cs typeface="Montserrat"/>
              <a:sym typeface="Montserrat"/>
            </a:endParaRPr>
          </a:p>
        </p:txBody>
      </p:sp>
      <p:pic>
        <p:nvPicPr>
          <p:cNvPr id="119" name="Google Shape;119;p22"/>
          <p:cNvPicPr preferRelativeResize="0"/>
          <p:nvPr/>
        </p:nvPicPr>
        <p:blipFill>
          <a:blip r:embed="rId3">
            <a:alphaModFix/>
          </a:blip>
          <a:stretch>
            <a:fillRect/>
          </a:stretch>
        </p:blipFill>
        <p:spPr>
          <a:xfrm>
            <a:off x="4837200" y="1170125"/>
            <a:ext cx="3834197" cy="382097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Dimensionality reduction using PCA.</a:t>
            </a:r>
            <a:endParaRPr/>
          </a:p>
        </p:txBody>
      </p:sp>
      <p:sp>
        <p:nvSpPr>
          <p:cNvPr id="125" name="Google Shape;125;p23"/>
          <p:cNvSpPr txBox="1">
            <a:spLocks noGrp="1"/>
          </p:cNvSpPr>
          <p:nvPr>
            <p:ph type="body" idx="1"/>
          </p:nvPr>
        </p:nvSpPr>
        <p:spPr>
          <a:xfrm>
            <a:off x="1105850" y="3996175"/>
            <a:ext cx="7726500" cy="5727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chemeClr val="lt1"/>
              </a:buClr>
              <a:buSzPts val="1800"/>
              <a:buFont typeface="Montserrat"/>
              <a:buChar char="●"/>
            </a:pPr>
            <a:r>
              <a:rPr lang="en-GB" b="1">
                <a:solidFill>
                  <a:schemeClr val="lt1"/>
                </a:solidFill>
                <a:latin typeface="Montserrat"/>
                <a:ea typeface="Montserrat"/>
                <a:cs typeface="Montserrat"/>
                <a:sym typeface="Montserrat"/>
              </a:rPr>
              <a:t>We used PCA to reduce the features into two dimensions.</a:t>
            </a:r>
            <a:endParaRPr b="1">
              <a:solidFill>
                <a:schemeClr val="lt1"/>
              </a:solidFill>
              <a:latin typeface="Montserrat"/>
              <a:ea typeface="Montserrat"/>
              <a:cs typeface="Montserrat"/>
              <a:sym typeface="Montserrat"/>
            </a:endParaRPr>
          </a:p>
          <a:p>
            <a:pPr marL="0" lvl="0" indent="0" algn="l" rtl="0">
              <a:spcBef>
                <a:spcPts val="0"/>
              </a:spcBef>
              <a:spcAft>
                <a:spcPts val="0"/>
              </a:spcAft>
              <a:buNone/>
            </a:pPr>
            <a:r>
              <a:rPr lang="en-GB"/>
              <a:t>W</a:t>
            </a:r>
            <a:endParaRPr/>
          </a:p>
        </p:txBody>
      </p:sp>
      <p:pic>
        <p:nvPicPr>
          <p:cNvPr id="126" name="Google Shape;126;p23"/>
          <p:cNvPicPr preferRelativeResize="0"/>
          <p:nvPr/>
        </p:nvPicPr>
        <p:blipFill>
          <a:blip r:embed="rId3">
            <a:alphaModFix/>
          </a:blip>
          <a:stretch>
            <a:fillRect/>
          </a:stretch>
        </p:blipFill>
        <p:spPr>
          <a:xfrm>
            <a:off x="1105838" y="1192525"/>
            <a:ext cx="6932325" cy="275845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4"/>
          <p:cNvSpPr txBox="1">
            <a:spLocks noGrp="1"/>
          </p:cNvSpPr>
          <p:nvPr>
            <p:ph type="title"/>
          </p:nvPr>
        </p:nvSpPr>
        <p:spPr>
          <a:xfrm>
            <a:off x="311700" y="45600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Data Preprocessing</a:t>
            </a:r>
            <a:endParaRPr b="1">
              <a:latin typeface="Montserrat"/>
              <a:ea typeface="Montserrat"/>
              <a:cs typeface="Montserrat"/>
              <a:sym typeface="Montserrat"/>
            </a:endParaRPr>
          </a:p>
        </p:txBody>
      </p:sp>
      <p:sp>
        <p:nvSpPr>
          <p:cNvPr id="132" name="Google Shape;132;p24"/>
          <p:cNvSpPr txBox="1">
            <a:spLocks noGrp="1"/>
          </p:cNvSpPr>
          <p:nvPr>
            <p:ph type="body" idx="1"/>
          </p:nvPr>
        </p:nvSpPr>
        <p:spPr>
          <a:xfrm>
            <a:off x="311700" y="1152475"/>
            <a:ext cx="8520600" cy="3826200"/>
          </a:xfrm>
          <a:prstGeom prst="rect">
            <a:avLst/>
          </a:prstGeom>
        </p:spPr>
        <p:txBody>
          <a:bodyPr spcFirstLastPara="1" wrap="square" lIns="91425" tIns="91425" rIns="91425" bIns="91425" anchor="t" anchorCtr="0">
            <a:noAutofit/>
          </a:bodyPr>
          <a:lstStyle/>
          <a:p>
            <a:pPr marL="457200" lvl="0" indent="0" algn="l" rtl="0">
              <a:spcBef>
                <a:spcPts val="0"/>
              </a:spcBef>
              <a:spcAft>
                <a:spcPts val="0"/>
              </a:spcAft>
              <a:buNone/>
            </a:pPr>
            <a:endParaRPr b="1">
              <a:solidFill>
                <a:schemeClr val="lt1"/>
              </a:solidFill>
              <a:highlight>
                <a:srgbClr val="FFFFFF"/>
              </a:highlight>
              <a:latin typeface="Montserrat"/>
              <a:ea typeface="Montserrat"/>
              <a:cs typeface="Montserrat"/>
              <a:sym typeface="Montserrat"/>
            </a:endParaRPr>
          </a:p>
          <a:p>
            <a:pPr marL="457200" lvl="0" indent="-381000" algn="l" rtl="0">
              <a:spcBef>
                <a:spcPts val="0"/>
              </a:spcBef>
              <a:spcAft>
                <a:spcPts val="0"/>
              </a:spcAft>
              <a:buClr>
                <a:schemeClr val="lt1"/>
              </a:buClr>
              <a:buSzPts val="2400"/>
              <a:buFont typeface="Montserrat"/>
              <a:buChar char="●"/>
            </a:pPr>
            <a:r>
              <a:rPr lang="en-GB" b="1">
                <a:solidFill>
                  <a:schemeClr val="lt1"/>
                </a:solidFill>
                <a:highlight>
                  <a:srgbClr val="FFFFFF"/>
                </a:highlight>
                <a:latin typeface="Montserrat"/>
                <a:ea typeface="Montserrat"/>
                <a:cs typeface="Montserrat"/>
                <a:sym typeface="Montserrat"/>
              </a:rPr>
              <a:t>The preprocessing of the text data is an essential step as it makes the raw text ready for mining.</a:t>
            </a:r>
            <a:endParaRPr b="1">
              <a:solidFill>
                <a:schemeClr val="lt1"/>
              </a:solidFill>
              <a:highlight>
                <a:srgbClr val="FFFFFF"/>
              </a:highlight>
              <a:latin typeface="Montserrat"/>
              <a:ea typeface="Montserrat"/>
              <a:cs typeface="Montserrat"/>
              <a:sym typeface="Montserrat"/>
            </a:endParaRPr>
          </a:p>
          <a:p>
            <a:pPr marL="457200" lvl="0" indent="-381000" algn="l" rtl="0">
              <a:spcBef>
                <a:spcPts val="0"/>
              </a:spcBef>
              <a:spcAft>
                <a:spcPts val="0"/>
              </a:spcAft>
              <a:buClr>
                <a:schemeClr val="lt1"/>
              </a:buClr>
              <a:buSzPts val="2400"/>
              <a:buFont typeface="Montserrat"/>
              <a:buChar char="●"/>
            </a:pPr>
            <a:r>
              <a:rPr lang="en-GB" b="1">
                <a:solidFill>
                  <a:schemeClr val="lt1"/>
                </a:solidFill>
                <a:highlight>
                  <a:srgbClr val="FFFFFF"/>
                </a:highlight>
                <a:latin typeface="Montserrat"/>
                <a:ea typeface="Montserrat"/>
                <a:cs typeface="Montserrat"/>
                <a:sym typeface="Montserrat"/>
              </a:rPr>
              <a:t>The objective of this step is to clean noise those are less relevant to find the sentiment of tweets such as punctuation, special characters, numbers, and terms which don’t carry much weightage in context to the text.</a:t>
            </a:r>
            <a:endParaRPr b="1">
              <a:solidFill>
                <a:schemeClr val="lt1"/>
              </a:solidFill>
              <a:highlight>
                <a:srgbClr val="FFFFFF"/>
              </a:highlight>
              <a:latin typeface="Montserrat"/>
              <a:ea typeface="Montserrat"/>
              <a:cs typeface="Montserrat"/>
              <a:sym typeface="Montserrat"/>
            </a:endParaRPr>
          </a:p>
          <a:p>
            <a:pPr marL="457200" lvl="0" indent="0" algn="l" rtl="0">
              <a:spcBef>
                <a:spcPts val="0"/>
              </a:spcBef>
              <a:spcAft>
                <a:spcPts val="0"/>
              </a:spcAft>
              <a:buNone/>
            </a:pPr>
            <a:endParaRPr b="1">
              <a:solidFill>
                <a:schemeClr val="lt1"/>
              </a:solidFill>
              <a:highlight>
                <a:srgbClr val="FFFFFF"/>
              </a:highlight>
              <a:latin typeface="Montserrat"/>
              <a:ea typeface="Montserrat"/>
              <a:cs typeface="Montserrat"/>
              <a:sym typeface="Montserrat"/>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Text Processing on Tweet</a:t>
            </a:r>
            <a:endParaRPr b="1">
              <a:latin typeface="Montserrat"/>
              <a:ea typeface="Montserrat"/>
              <a:cs typeface="Montserrat"/>
              <a:sym typeface="Montserrat"/>
            </a:endParaRPr>
          </a:p>
        </p:txBody>
      </p:sp>
      <p:sp>
        <p:nvSpPr>
          <p:cNvPr id="138" name="Google Shape;138;p25"/>
          <p:cNvSpPr txBox="1">
            <a:spLocks noGrp="1"/>
          </p:cNvSpPr>
          <p:nvPr>
            <p:ph type="body" idx="1"/>
          </p:nvPr>
        </p:nvSpPr>
        <p:spPr>
          <a:xfrm>
            <a:off x="311700" y="1152475"/>
            <a:ext cx="8418300" cy="3539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wewe</a:t>
            </a:r>
            <a:endParaRPr/>
          </a:p>
        </p:txBody>
      </p:sp>
      <p:pic>
        <p:nvPicPr>
          <p:cNvPr id="139" name="Google Shape;139;p25"/>
          <p:cNvPicPr preferRelativeResize="0"/>
          <p:nvPr/>
        </p:nvPicPr>
        <p:blipFill rotWithShape="1">
          <a:blip r:embed="rId3">
            <a:alphaModFix/>
          </a:blip>
          <a:srcRect l="760" r="-760"/>
          <a:stretch/>
        </p:blipFill>
        <p:spPr>
          <a:xfrm>
            <a:off x="458900" y="1504075"/>
            <a:ext cx="8373400" cy="27553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6"/>
          <p:cNvSpPr txBox="1">
            <a:spLocks noGrp="1"/>
          </p:cNvSpPr>
          <p:nvPr>
            <p:ph type="title"/>
          </p:nvPr>
        </p:nvSpPr>
        <p:spPr>
          <a:xfrm>
            <a:off x="311700" y="46510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Removing Tweeter Handle(@user)</a:t>
            </a:r>
            <a:endParaRPr b="1">
              <a:latin typeface="Montserrat"/>
              <a:ea typeface="Montserrat"/>
              <a:cs typeface="Montserrat"/>
              <a:sym typeface="Montserrat"/>
            </a:endParaRPr>
          </a:p>
        </p:txBody>
      </p:sp>
      <p:sp>
        <p:nvSpPr>
          <p:cNvPr id="145" name="Google Shape;145;p26"/>
          <p:cNvSpPr txBox="1">
            <a:spLocks noGrp="1"/>
          </p:cNvSpPr>
          <p:nvPr>
            <p:ph type="body" idx="1"/>
          </p:nvPr>
        </p:nvSpPr>
        <p:spPr>
          <a:xfrm>
            <a:off x="311700" y="1152475"/>
            <a:ext cx="8520600" cy="3800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solidFill>
                  <a:schemeClr val="lt1"/>
                </a:solidFill>
                <a:highlight>
                  <a:srgbClr val="FFFFFF"/>
                </a:highlight>
                <a:latin typeface="Montserrat"/>
                <a:ea typeface="Montserrat"/>
                <a:cs typeface="Montserrat"/>
                <a:sym typeface="Montserrat"/>
              </a:rPr>
              <a:t>As mentioned earlier, the tweets contain lots of twitter handles (@user). We will remove all these twitter handles from the data as they don’t convey much information.</a:t>
            </a:r>
            <a:endParaRPr b="1">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endParaRPr b="1">
              <a:solidFill>
                <a:schemeClr val="lt1"/>
              </a:solidFill>
              <a:highlight>
                <a:srgbClr val="FFFFFF"/>
              </a:highlight>
              <a:latin typeface="Montserrat"/>
              <a:ea typeface="Montserrat"/>
              <a:cs typeface="Montserrat"/>
              <a:sym typeface="Montserrat"/>
            </a:endParaRPr>
          </a:p>
          <a:p>
            <a:pPr marL="0" lvl="0" indent="0" algn="l" rtl="0">
              <a:lnSpc>
                <a:spcPct val="135714"/>
              </a:lnSpc>
              <a:spcBef>
                <a:spcPts val="0"/>
              </a:spcBef>
              <a:spcAft>
                <a:spcPts val="0"/>
              </a:spcAft>
              <a:buNone/>
            </a:pPr>
            <a:endParaRPr b="1">
              <a:solidFill>
                <a:schemeClr val="lt1"/>
              </a:solidFill>
              <a:highlight>
                <a:srgbClr val="FFFFFF"/>
              </a:highlight>
              <a:latin typeface="Roboto"/>
              <a:ea typeface="Roboto"/>
              <a:cs typeface="Roboto"/>
              <a:sym typeface="Roboto"/>
            </a:endParaRPr>
          </a:p>
          <a:p>
            <a:pPr marL="0" lvl="0" indent="0" algn="l" rtl="0">
              <a:lnSpc>
                <a:spcPct val="135714"/>
              </a:lnSpc>
              <a:spcBef>
                <a:spcPts val="0"/>
              </a:spcBef>
              <a:spcAft>
                <a:spcPts val="0"/>
              </a:spcAft>
              <a:buNone/>
            </a:pPr>
            <a:endParaRPr b="1">
              <a:solidFill>
                <a:schemeClr val="lt1"/>
              </a:solidFill>
              <a:highlight>
                <a:srgbClr val="FFFFFF"/>
              </a:highlight>
              <a:latin typeface="Roboto"/>
              <a:ea typeface="Roboto"/>
              <a:cs typeface="Roboto"/>
              <a:sym typeface="Roboto"/>
            </a:endParaRPr>
          </a:p>
          <a:p>
            <a:pPr marL="0" lvl="0" indent="0" algn="l" rtl="0">
              <a:spcBef>
                <a:spcPts val="0"/>
              </a:spcBef>
              <a:spcAft>
                <a:spcPts val="0"/>
              </a:spcAft>
              <a:buNone/>
            </a:pPr>
            <a:endParaRPr b="1">
              <a:solidFill>
                <a:schemeClr val="lt1"/>
              </a:solidFill>
              <a:highlight>
                <a:srgbClr val="FFFFFF"/>
              </a:highlight>
              <a:latin typeface="Roboto"/>
              <a:ea typeface="Roboto"/>
              <a:cs typeface="Roboto"/>
              <a:sym typeface="Roboto"/>
            </a:endParaRPr>
          </a:p>
          <a:p>
            <a:pPr marL="0" lvl="0" indent="0" algn="l" rtl="0">
              <a:spcBef>
                <a:spcPts val="0"/>
              </a:spcBef>
              <a:spcAft>
                <a:spcPts val="0"/>
              </a:spcAft>
              <a:buNone/>
            </a:pPr>
            <a:endParaRPr b="1">
              <a:solidFill>
                <a:schemeClr val="lt1"/>
              </a:solidFill>
              <a:highlight>
                <a:srgbClr val="FFFFFF"/>
              </a:highlight>
              <a:latin typeface="Roboto"/>
              <a:ea typeface="Roboto"/>
              <a:cs typeface="Roboto"/>
              <a:sym typeface="Roboto"/>
            </a:endParaRPr>
          </a:p>
          <a:p>
            <a:pPr marL="0" lvl="0" indent="0" algn="l" rtl="0">
              <a:spcBef>
                <a:spcPts val="0"/>
              </a:spcBef>
              <a:spcAft>
                <a:spcPts val="0"/>
              </a:spcAft>
              <a:buNone/>
            </a:pPr>
            <a:endParaRPr b="1">
              <a:solidFill>
                <a:schemeClr val="lt1"/>
              </a:solidFill>
              <a:highlight>
                <a:srgbClr val="FFFFFF"/>
              </a:highlight>
              <a:latin typeface="Roboto"/>
              <a:ea typeface="Roboto"/>
              <a:cs typeface="Roboto"/>
              <a:sym typeface="Roboto"/>
            </a:endParaRPr>
          </a:p>
        </p:txBody>
      </p:sp>
      <p:pic>
        <p:nvPicPr>
          <p:cNvPr id="146" name="Google Shape;146;p26"/>
          <p:cNvPicPr preferRelativeResize="0"/>
          <p:nvPr/>
        </p:nvPicPr>
        <p:blipFill>
          <a:blip r:embed="rId3">
            <a:alphaModFix/>
          </a:blip>
          <a:stretch>
            <a:fillRect/>
          </a:stretch>
        </p:blipFill>
        <p:spPr>
          <a:xfrm>
            <a:off x="458325" y="2571750"/>
            <a:ext cx="8171101" cy="7434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Removing Hashtags(#)</a:t>
            </a:r>
            <a:endParaRPr b="1">
              <a:latin typeface="Montserrat"/>
              <a:ea typeface="Montserrat"/>
              <a:cs typeface="Montserrat"/>
              <a:sym typeface="Montserrat"/>
            </a:endParaRPr>
          </a:p>
        </p:txBody>
      </p:sp>
      <p:sp>
        <p:nvSpPr>
          <p:cNvPr id="152" name="Google Shape;152;p27"/>
          <p:cNvSpPr txBox="1">
            <a:spLocks noGrp="1"/>
          </p:cNvSpPr>
          <p:nvPr>
            <p:ph type="body" idx="1"/>
          </p:nvPr>
        </p:nvSpPr>
        <p:spPr>
          <a:xfrm>
            <a:off x="311700" y="1152475"/>
            <a:ext cx="8520600" cy="3649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solidFill>
                  <a:schemeClr val="lt1"/>
                </a:solidFill>
                <a:latin typeface="Montserrat"/>
                <a:ea typeface="Montserrat"/>
                <a:cs typeface="Montserrat"/>
                <a:sym typeface="Montserrat"/>
              </a:rPr>
              <a:t>We have analyzed that most of the tweets are like #coronavirus #covid-19 and this tweets are almost present in all the sentiments. So there is no use of keeping these hashtags in text. It will make the data noisy and which will affect accuracy of model.</a:t>
            </a:r>
            <a:endParaRPr b="1">
              <a:solidFill>
                <a:schemeClr val="lt1"/>
              </a:solidFill>
              <a:latin typeface="Montserrat"/>
              <a:ea typeface="Montserrat"/>
              <a:cs typeface="Montserrat"/>
              <a:sym typeface="Montserrat"/>
            </a:endParaRPr>
          </a:p>
          <a:p>
            <a:pPr marL="0" lvl="0" indent="0" algn="l" rtl="0">
              <a:spcBef>
                <a:spcPts val="0"/>
              </a:spcBef>
              <a:spcAft>
                <a:spcPts val="0"/>
              </a:spcAft>
              <a:buNone/>
            </a:pPr>
            <a:r>
              <a:rPr lang="en-GB" b="1">
                <a:solidFill>
                  <a:schemeClr val="lt1"/>
                </a:solidFill>
                <a:latin typeface="Montserrat"/>
                <a:ea typeface="Montserrat"/>
                <a:cs typeface="Montserrat"/>
                <a:sym typeface="Montserrat"/>
              </a:rPr>
              <a:t>Before-</a:t>
            </a:r>
            <a:endParaRPr b="1">
              <a:solidFill>
                <a:schemeClr val="lt1"/>
              </a:solidFill>
              <a:latin typeface="Montserrat"/>
              <a:ea typeface="Montserrat"/>
              <a:cs typeface="Montserrat"/>
              <a:sym typeface="Montserrat"/>
            </a:endParaRPr>
          </a:p>
          <a:p>
            <a:pPr marL="0" lvl="0" indent="0" algn="l" rtl="0">
              <a:spcBef>
                <a:spcPts val="0"/>
              </a:spcBef>
              <a:spcAft>
                <a:spcPts val="0"/>
              </a:spcAft>
              <a:buNone/>
            </a:pPr>
            <a:endParaRPr b="1">
              <a:solidFill>
                <a:schemeClr val="lt1"/>
              </a:solidFill>
              <a:latin typeface="Montserrat"/>
              <a:ea typeface="Montserrat"/>
              <a:cs typeface="Montserrat"/>
              <a:sym typeface="Montserrat"/>
            </a:endParaRPr>
          </a:p>
          <a:p>
            <a:pPr marL="0" lvl="0" indent="0" algn="l" rtl="0">
              <a:spcBef>
                <a:spcPts val="0"/>
              </a:spcBef>
              <a:spcAft>
                <a:spcPts val="0"/>
              </a:spcAft>
              <a:buNone/>
            </a:pPr>
            <a:endParaRPr b="1">
              <a:solidFill>
                <a:schemeClr val="lt1"/>
              </a:solidFill>
              <a:latin typeface="Montserrat"/>
              <a:ea typeface="Montserrat"/>
              <a:cs typeface="Montserrat"/>
              <a:sym typeface="Montserrat"/>
            </a:endParaRPr>
          </a:p>
          <a:p>
            <a:pPr marL="0" lvl="0" indent="0" algn="l" rtl="0">
              <a:spcBef>
                <a:spcPts val="0"/>
              </a:spcBef>
              <a:spcAft>
                <a:spcPts val="0"/>
              </a:spcAft>
              <a:buNone/>
            </a:pPr>
            <a:endParaRPr b="1">
              <a:solidFill>
                <a:schemeClr val="lt1"/>
              </a:solidFill>
              <a:latin typeface="Montserrat"/>
              <a:ea typeface="Montserrat"/>
              <a:cs typeface="Montserrat"/>
              <a:sym typeface="Montserrat"/>
            </a:endParaRPr>
          </a:p>
          <a:p>
            <a:pPr marL="0" lvl="0" indent="0" algn="l" rtl="0">
              <a:spcBef>
                <a:spcPts val="0"/>
              </a:spcBef>
              <a:spcAft>
                <a:spcPts val="0"/>
              </a:spcAft>
              <a:buNone/>
            </a:pPr>
            <a:r>
              <a:rPr lang="en-GB" b="1">
                <a:solidFill>
                  <a:schemeClr val="lt1"/>
                </a:solidFill>
                <a:latin typeface="Montserrat"/>
                <a:ea typeface="Montserrat"/>
                <a:cs typeface="Montserrat"/>
                <a:sym typeface="Montserrat"/>
              </a:rPr>
              <a:t>After-</a:t>
            </a:r>
            <a:endParaRPr b="1">
              <a:solidFill>
                <a:schemeClr val="lt1"/>
              </a:solidFill>
              <a:latin typeface="Montserrat"/>
              <a:ea typeface="Montserrat"/>
              <a:cs typeface="Montserrat"/>
              <a:sym typeface="Montserrat"/>
            </a:endParaRPr>
          </a:p>
          <a:p>
            <a:pPr marL="0" lvl="0" indent="0" algn="l" rtl="0">
              <a:spcBef>
                <a:spcPts val="0"/>
              </a:spcBef>
              <a:spcAft>
                <a:spcPts val="0"/>
              </a:spcAft>
              <a:buNone/>
            </a:pPr>
            <a:endParaRPr b="1">
              <a:solidFill>
                <a:schemeClr val="lt1"/>
              </a:solidFill>
              <a:latin typeface="Montserrat"/>
              <a:ea typeface="Montserrat"/>
              <a:cs typeface="Montserrat"/>
              <a:sym typeface="Montserrat"/>
            </a:endParaRPr>
          </a:p>
        </p:txBody>
      </p:sp>
      <p:pic>
        <p:nvPicPr>
          <p:cNvPr id="153" name="Google Shape;153;p27"/>
          <p:cNvPicPr preferRelativeResize="0"/>
          <p:nvPr/>
        </p:nvPicPr>
        <p:blipFill>
          <a:blip r:embed="rId3">
            <a:alphaModFix/>
          </a:blip>
          <a:stretch>
            <a:fillRect/>
          </a:stretch>
        </p:blipFill>
        <p:spPr>
          <a:xfrm>
            <a:off x="492250" y="2879200"/>
            <a:ext cx="7614824" cy="747375"/>
          </a:xfrm>
          <a:prstGeom prst="rect">
            <a:avLst/>
          </a:prstGeom>
          <a:noFill/>
          <a:ln>
            <a:noFill/>
          </a:ln>
        </p:spPr>
      </p:pic>
      <p:pic>
        <p:nvPicPr>
          <p:cNvPr id="154" name="Google Shape;154;p27"/>
          <p:cNvPicPr preferRelativeResize="0"/>
          <p:nvPr/>
        </p:nvPicPr>
        <p:blipFill>
          <a:blip r:embed="rId4">
            <a:alphaModFix/>
          </a:blip>
          <a:stretch>
            <a:fillRect/>
          </a:stretch>
        </p:blipFill>
        <p:spPr>
          <a:xfrm>
            <a:off x="622875" y="4059900"/>
            <a:ext cx="7383700" cy="6395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2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Removing links(https: / http:)</a:t>
            </a:r>
            <a:endParaRPr/>
          </a:p>
        </p:txBody>
      </p:sp>
      <p:sp>
        <p:nvSpPr>
          <p:cNvPr id="160" name="Google Shape;160;p2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solidFill>
                  <a:schemeClr val="lt1"/>
                </a:solidFill>
                <a:latin typeface="Montserrat"/>
                <a:ea typeface="Montserrat"/>
                <a:cs typeface="Montserrat"/>
                <a:sym typeface="Montserrat"/>
              </a:rPr>
              <a:t>We are having twitter links in the data which are not useful for our</a:t>
            </a:r>
            <a:endParaRPr b="1">
              <a:solidFill>
                <a:schemeClr val="lt1"/>
              </a:solidFill>
              <a:latin typeface="Montserrat"/>
              <a:ea typeface="Montserrat"/>
              <a:cs typeface="Montserrat"/>
              <a:sym typeface="Montserrat"/>
            </a:endParaRPr>
          </a:p>
          <a:p>
            <a:pPr marL="0" lvl="0" indent="0" algn="l" rtl="0">
              <a:spcBef>
                <a:spcPts val="0"/>
              </a:spcBef>
              <a:spcAft>
                <a:spcPts val="0"/>
              </a:spcAft>
              <a:buNone/>
            </a:pPr>
            <a:r>
              <a:rPr lang="en-GB" b="1">
                <a:solidFill>
                  <a:schemeClr val="lt1"/>
                </a:solidFill>
                <a:latin typeface="Montserrat"/>
                <a:ea typeface="Montserrat"/>
                <a:cs typeface="Montserrat"/>
                <a:sym typeface="Montserrat"/>
              </a:rPr>
              <a:t>Model. It will make our data noisy.</a:t>
            </a:r>
            <a:endParaRPr b="1">
              <a:solidFill>
                <a:schemeClr val="lt1"/>
              </a:solidFill>
              <a:latin typeface="Montserrat"/>
              <a:ea typeface="Montserrat"/>
              <a:cs typeface="Montserrat"/>
              <a:sym typeface="Montserrat"/>
            </a:endParaRPr>
          </a:p>
          <a:p>
            <a:pPr marL="0" lvl="0" indent="0" algn="l" rtl="0">
              <a:spcBef>
                <a:spcPts val="0"/>
              </a:spcBef>
              <a:spcAft>
                <a:spcPts val="0"/>
              </a:spcAft>
              <a:buNone/>
            </a:pPr>
            <a:endParaRPr b="1">
              <a:solidFill>
                <a:schemeClr val="lt1"/>
              </a:solidFill>
              <a:latin typeface="Montserrat"/>
              <a:ea typeface="Montserrat"/>
              <a:cs typeface="Montserrat"/>
              <a:sym typeface="Montserrat"/>
            </a:endParaRPr>
          </a:p>
          <a:p>
            <a:pPr marL="0" lvl="0" indent="0" algn="l" rtl="0">
              <a:spcBef>
                <a:spcPts val="0"/>
              </a:spcBef>
              <a:spcAft>
                <a:spcPts val="0"/>
              </a:spcAft>
              <a:buNone/>
            </a:pPr>
            <a:r>
              <a:rPr lang="en-GB" b="1">
                <a:solidFill>
                  <a:schemeClr val="lt1"/>
                </a:solidFill>
                <a:latin typeface="Montserrat"/>
                <a:ea typeface="Montserrat"/>
                <a:cs typeface="Montserrat"/>
                <a:sym typeface="Montserrat"/>
              </a:rPr>
              <a:t>Before -</a:t>
            </a:r>
            <a:endParaRPr b="1">
              <a:solidFill>
                <a:schemeClr val="lt1"/>
              </a:solidFill>
              <a:latin typeface="Montserrat"/>
              <a:ea typeface="Montserrat"/>
              <a:cs typeface="Montserrat"/>
              <a:sym typeface="Montserrat"/>
            </a:endParaRPr>
          </a:p>
          <a:p>
            <a:pPr marL="0" lvl="0" indent="0" algn="l" rtl="0">
              <a:spcBef>
                <a:spcPts val="0"/>
              </a:spcBef>
              <a:spcAft>
                <a:spcPts val="0"/>
              </a:spcAft>
              <a:buNone/>
            </a:pPr>
            <a:endParaRPr b="1">
              <a:solidFill>
                <a:schemeClr val="lt1"/>
              </a:solidFill>
              <a:latin typeface="Montserrat"/>
              <a:ea typeface="Montserrat"/>
              <a:cs typeface="Montserrat"/>
              <a:sym typeface="Montserrat"/>
            </a:endParaRPr>
          </a:p>
          <a:p>
            <a:pPr marL="0" lvl="0" indent="0" algn="l" rtl="0">
              <a:spcBef>
                <a:spcPts val="0"/>
              </a:spcBef>
              <a:spcAft>
                <a:spcPts val="0"/>
              </a:spcAft>
              <a:buNone/>
            </a:pPr>
            <a:endParaRPr b="1">
              <a:solidFill>
                <a:schemeClr val="lt1"/>
              </a:solidFill>
              <a:latin typeface="Montserrat"/>
              <a:ea typeface="Montserrat"/>
              <a:cs typeface="Montserrat"/>
              <a:sym typeface="Montserrat"/>
            </a:endParaRPr>
          </a:p>
          <a:p>
            <a:pPr marL="0" lvl="0" indent="0" algn="l" rtl="0">
              <a:spcBef>
                <a:spcPts val="0"/>
              </a:spcBef>
              <a:spcAft>
                <a:spcPts val="0"/>
              </a:spcAft>
              <a:buNone/>
            </a:pPr>
            <a:endParaRPr b="1">
              <a:solidFill>
                <a:schemeClr val="lt1"/>
              </a:solidFill>
              <a:latin typeface="Montserrat"/>
              <a:ea typeface="Montserrat"/>
              <a:cs typeface="Montserrat"/>
              <a:sym typeface="Montserrat"/>
            </a:endParaRPr>
          </a:p>
          <a:p>
            <a:pPr marL="0" lvl="0" indent="0" algn="l" rtl="0">
              <a:spcBef>
                <a:spcPts val="0"/>
              </a:spcBef>
              <a:spcAft>
                <a:spcPts val="0"/>
              </a:spcAft>
              <a:buNone/>
            </a:pPr>
            <a:r>
              <a:rPr lang="en-GB" b="1">
                <a:solidFill>
                  <a:schemeClr val="lt1"/>
                </a:solidFill>
                <a:latin typeface="Montserrat"/>
                <a:ea typeface="Montserrat"/>
                <a:cs typeface="Montserrat"/>
                <a:sym typeface="Montserrat"/>
              </a:rPr>
              <a:t>After -</a:t>
            </a:r>
            <a:endParaRPr b="1">
              <a:solidFill>
                <a:schemeClr val="lt1"/>
              </a:solidFill>
              <a:latin typeface="Montserrat"/>
              <a:ea typeface="Montserrat"/>
              <a:cs typeface="Montserrat"/>
              <a:sym typeface="Montserrat"/>
            </a:endParaRPr>
          </a:p>
          <a:p>
            <a:pPr marL="0" lvl="0" indent="0" algn="l" rtl="0">
              <a:spcBef>
                <a:spcPts val="0"/>
              </a:spcBef>
              <a:spcAft>
                <a:spcPts val="0"/>
              </a:spcAft>
              <a:buNone/>
            </a:pPr>
            <a:endParaRPr b="1">
              <a:solidFill>
                <a:schemeClr val="lt1"/>
              </a:solidFill>
              <a:latin typeface="Montserrat"/>
              <a:ea typeface="Montserrat"/>
              <a:cs typeface="Montserrat"/>
              <a:sym typeface="Montserrat"/>
            </a:endParaRPr>
          </a:p>
          <a:p>
            <a:pPr marL="0" lvl="0" indent="0" algn="l" rtl="0">
              <a:spcBef>
                <a:spcPts val="0"/>
              </a:spcBef>
              <a:spcAft>
                <a:spcPts val="0"/>
              </a:spcAft>
              <a:buNone/>
            </a:pPr>
            <a:endParaRPr b="1">
              <a:solidFill>
                <a:schemeClr val="lt1"/>
              </a:solidFill>
              <a:latin typeface="Montserrat"/>
              <a:ea typeface="Montserrat"/>
              <a:cs typeface="Montserrat"/>
              <a:sym typeface="Montserrat"/>
            </a:endParaRPr>
          </a:p>
        </p:txBody>
      </p:sp>
      <p:pic>
        <p:nvPicPr>
          <p:cNvPr id="161" name="Google Shape;161;p28"/>
          <p:cNvPicPr preferRelativeResize="0"/>
          <p:nvPr/>
        </p:nvPicPr>
        <p:blipFill>
          <a:blip r:embed="rId3">
            <a:alphaModFix/>
          </a:blip>
          <a:stretch>
            <a:fillRect/>
          </a:stretch>
        </p:blipFill>
        <p:spPr>
          <a:xfrm>
            <a:off x="421950" y="2571750"/>
            <a:ext cx="7383700" cy="639575"/>
          </a:xfrm>
          <a:prstGeom prst="rect">
            <a:avLst/>
          </a:prstGeom>
          <a:noFill/>
          <a:ln>
            <a:noFill/>
          </a:ln>
        </p:spPr>
      </p:pic>
      <p:pic>
        <p:nvPicPr>
          <p:cNvPr id="162" name="Google Shape;162;p28"/>
          <p:cNvPicPr preferRelativeResize="0"/>
          <p:nvPr/>
        </p:nvPicPr>
        <p:blipFill>
          <a:blip r:embed="rId4">
            <a:alphaModFix/>
          </a:blip>
          <a:stretch>
            <a:fillRect/>
          </a:stretch>
        </p:blipFill>
        <p:spPr>
          <a:xfrm>
            <a:off x="421949" y="3827150"/>
            <a:ext cx="4882300" cy="507252"/>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29"/>
          <p:cNvSpPr txBox="1">
            <a:spLocks noGrp="1"/>
          </p:cNvSpPr>
          <p:nvPr>
            <p:ph type="title"/>
          </p:nvPr>
        </p:nvSpPr>
        <p:spPr>
          <a:xfrm>
            <a:off x="311700" y="445025"/>
            <a:ext cx="8520600" cy="91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Removing Punctuations, Numbers, and Special Characters</a:t>
            </a:r>
            <a:endParaRPr/>
          </a:p>
        </p:txBody>
      </p:sp>
      <p:sp>
        <p:nvSpPr>
          <p:cNvPr id="168" name="Google Shape;168;p29"/>
          <p:cNvSpPr txBox="1">
            <a:spLocks noGrp="1"/>
          </p:cNvSpPr>
          <p:nvPr>
            <p:ph type="body" idx="1"/>
          </p:nvPr>
        </p:nvSpPr>
        <p:spPr>
          <a:xfrm>
            <a:off x="311700" y="1356125"/>
            <a:ext cx="8520600" cy="321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solidFill>
                  <a:schemeClr val="lt1"/>
                </a:solidFill>
                <a:highlight>
                  <a:srgbClr val="FFFFFF"/>
                </a:highlight>
                <a:latin typeface="Montserrat"/>
                <a:ea typeface="Montserrat"/>
                <a:cs typeface="Montserrat"/>
                <a:sym typeface="Montserrat"/>
              </a:rPr>
              <a:t>As discussed, punctuations, numbers and special characters do not help much. It is better to remove them from the text just as we removed the twitter handles,links and hashtags.</a:t>
            </a:r>
            <a:endParaRPr b="1">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r>
              <a:rPr lang="en-GB" b="1">
                <a:solidFill>
                  <a:schemeClr val="lt1"/>
                </a:solidFill>
                <a:highlight>
                  <a:srgbClr val="FFFFFF"/>
                </a:highlight>
                <a:latin typeface="Montserrat"/>
                <a:ea typeface="Montserrat"/>
                <a:cs typeface="Montserrat"/>
                <a:sym typeface="Montserrat"/>
              </a:rPr>
              <a:t>Before-</a:t>
            </a:r>
            <a:endParaRPr b="1">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endParaRPr b="1">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endParaRPr b="1">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r>
              <a:rPr lang="en-GB" b="1">
                <a:solidFill>
                  <a:schemeClr val="lt1"/>
                </a:solidFill>
                <a:highlight>
                  <a:srgbClr val="FFFFFF"/>
                </a:highlight>
                <a:latin typeface="Montserrat"/>
                <a:ea typeface="Montserrat"/>
                <a:cs typeface="Montserrat"/>
                <a:sym typeface="Montserrat"/>
              </a:rPr>
              <a:t>After-</a:t>
            </a:r>
            <a:endParaRPr b="1">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endParaRPr b="1">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endParaRPr b="1">
              <a:solidFill>
                <a:schemeClr val="lt1"/>
              </a:solidFill>
              <a:highlight>
                <a:srgbClr val="FFFFFF"/>
              </a:highlight>
              <a:latin typeface="Montserrat"/>
              <a:ea typeface="Montserrat"/>
              <a:cs typeface="Montserrat"/>
              <a:sym typeface="Montserrat"/>
            </a:endParaRPr>
          </a:p>
        </p:txBody>
      </p:sp>
      <p:pic>
        <p:nvPicPr>
          <p:cNvPr id="169" name="Google Shape;169;p29"/>
          <p:cNvPicPr preferRelativeResize="0"/>
          <p:nvPr/>
        </p:nvPicPr>
        <p:blipFill>
          <a:blip r:embed="rId3">
            <a:alphaModFix/>
          </a:blip>
          <a:stretch>
            <a:fillRect/>
          </a:stretch>
        </p:blipFill>
        <p:spPr>
          <a:xfrm>
            <a:off x="783575" y="3883450"/>
            <a:ext cx="7072325" cy="386075"/>
          </a:xfrm>
          <a:prstGeom prst="rect">
            <a:avLst/>
          </a:prstGeom>
          <a:noFill/>
          <a:ln>
            <a:noFill/>
          </a:ln>
        </p:spPr>
      </p:pic>
      <p:pic>
        <p:nvPicPr>
          <p:cNvPr id="170" name="Google Shape;170;p29"/>
          <p:cNvPicPr preferRelativeResize="0"/>
          <p:nvPr/>
        </p:nvPicPr>
        <p:blipFill>
          <a:blip r:embed="rId4">
            <a:alphaModFix/>
          </a:blip>
          <a:stretch>
            <a:fillRect/>
          </a:stretch>
        </p:blipFill>
        <p:spPr>
          <a:xfrm>
            <a:off x="522375" y="2782350"/>
            <a:ext cx="7454074" cy="4423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3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Removing Stopwords</a:t>
            </a:r>
            <a:endParaRPr/>
          </a:p>
        </p:txBody>
      </p:sp>
      <p:sp>
        <p:nvSpPr>
          <p:cNvPr id="176" name="Google Shape;176;p3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solidFill>
                  <a:schemeClr val="lt1"/>
                </a:solidFill>
                <a:highlight>
                  <a:srgbClr val="FFFFFF"/>
                </a:highlight>
                <a:latin typeface="Montserrat"/>
                <a:ea typeface="Montserrat"/>
                <a:cs typeface="Montserrat"/>
                <a:sym typeface="Montserrat"/>
              </a:rPr>
              <a:t>Stop words are those words in natural language that have a very little meaning, such as "is", "an", "the", etc.To remove stop words from a sentence, you can divide your text into words and then remove the word if it exits in the list of stop words provided by NLTK.</a:t>
            </a:r>
            <a:endParaRPr b="1">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endParaRPr b="1">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r>
              <a:rPr lang="en-GB" b="1">
                <a:solidFill>
                  <a:schemeClr val="lt1"/>
                </a:solidFill>
                <a:highlight>
                  <a:srgbClr val="FFFFFF"/>
                </a:highlight>
                <a:latin typeface="Montserrat"/>
                <a:ea typeface="Montserrat"/>
                <a:cs typeface="Montserrat"/>
                <a:sym typeface="Montserrat"/>
              </a:rPr>
              <a:t>Before -</a:t>
            </a:r>
            <a:endParaRPr b="1">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endParaRPr b="1">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r>
              <a:rPr lang="en-GB" b="1">
                <a:solidFill>
                  <a:schemeClr val="lt1"/>
                </a:solidFill>
                <a:highlight>
                  <a:srgbClr val="FFFFFF"/>
                </a:highlight>
                <a:latin typeface="Montserrat"/>
                <a:ea typeface="Montserrat"/>
                <a:cs typeface="Montserrat"/>
                <a:sym typeface="Montserrat"/>
              </a:rPr>
              <a:t>After -  </a:t>
            </a:r>
            <a:endParaRPr b="1">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endParaRPr b="1">
              <a:solidFill>
                <a:srgbClr val="5F5F6F"/>
              </a:solidFill>
              <a:highlight>
                <a:srgbClr val="FFFFFF"/>
              </a:highlight>
              <a:latin typeface="Montserrat"/>
              <a:ea typeface="Montserrat"/>
              <a:cs typeface="Montserrat"/>
              <a:sym typeface="Montserrat"/>
            </a:endParaRPr>
          </a:p>
          <a:p>
            <a:pPr marL="0" lvl="0" indent="0" algn="l" rtl="0">
              <a:spcBef>
                <a:spcPts val="0"/>
              </a:spcBef>
              <a:spcAft>
                <a:spcPts val="0"/>
              </a:spcAft>
              <a:buNone/>
            </a:pPr>
            <a:endParaRPr b="1">
              <a:solidFill>
                <a:srgbClr val="5F5F6F"/>
              </a:solidFill>
              <a:highlight>
                <a:srgbClr val="FFFFFF"/>
              </a:highlight>
              <a:latin typeface="Montserrat"/>
              <a:ea typeface="Montserrat"/>
              <a:cs typeface="Montserrat"/>
              <a:sym typeface="Montserrat"/>
            </a:endParaRPr>
          </a:p>
          <a:p>
            <a:pPr marL="0" lvl="0" indent="0" algn="l" rtl="0">
              <a:spcBef>
                <a:spcPts val="0"/>
              </a:spcBef>
              <a:spcAft>
                <a:spcPts val="0"/>
              </a:spcAft>
              <a:buNone/>
            </a:pPr>
            <a:endParaRPr b="1">
              <a:solidFill>
                <a:schemeClr val="lt1"/>
              </a:solidFill>
              <a:highlight>
                <a:srgbClr val="FFFFFF"/>
              </a:highlight>
              <a:latin typeface="Montserrat"/>
              <a:ea typeface="Montserrat"/>
              <a:cs typeface="Montserrat"/>
              <a:sym typeface="Montserrat"/>
            </a:endParaRPr>
          </a:p>
        </p:txBody>
      </p:sp>
      <p:pic>
        <p:nvPicPr>
          <p:cNvPr id="177" name="Google Shape;177;p30"/>
          <p:cNvPicPr preferRelativeResize="0"/>
          <p:nvPr/>
        </p:nvPicPr>
        <p:blipFill>
          <a:blip r:embed="rId3">
            <a:alphaModFix/>
          </a:blip>
          <a:stretch>
            <a:fillRect/>
          </a:stretch>
        </p:blipFill>
        <p:spPr>
          <a:xfrm>
            <a:off x="1406450" y="2788400"/>
            <a:ext cx="7202875" cy="466475"/>
          </a:xfrm>
          <a:prstGeom prst="rect">
            <a:avLst/>
          </a:prstGeom>
          <a:noFill/>
          <a:ln>
            <a:noFill/>
          </a:ln>
        </p:spPr>
      </p:pic>
      <p:pic>
        <p:nvPicPr>
          <p:cNvPr id="178" name="Google Shape;178;p30"/>
          <p:cNvPicPr preferRelativeResize="0"/>
          <p:nvPr/>
        </p:nvPicPr>
        <p:blipFill>
          <a:blip r:embed="rId4">
            <a:alphaModFix/>
          </a:blip>
          <a:stretch>
            <a:fillRect/>
          </a:stretch>
        </p:blipFill>
        <p:spPr>
          <a:xfrm>
            <a:off x="1277550" y="3475575"/>
            <a:ext cx="6698900" cy="492164"/>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3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Stemming</a:t>
            </a:r>
            <a:endParaRPr/>
          </a:p>
        </p:txBody>
      </p:sp>
      <p:sp>
        <p:nvSpPr>
          <p:cNvPr id="184" name="Google Shape;184;p3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chemeClr val="lt1"/>
              </a:buClr>
              <a:buSzPts val="1800"/>
              <a:buFont typeface="Montserrat"/>
              <a:buChar char="●"/>
            </a:pPr>
            <a:r>
              <a:rPr lang="en-GB" b="1">
                <a:solidFill>
                  <a:schemeClr val="lt1"/>
                </a:solidFill>
                <a:highlight>
                  <a:srgbClr val="FFFFFF"/>
                </a:highlight>
                <a:latin typeface="Montserrat"/>
                <a:ea typeface="Montserrat"/>
                <a:cs typeface="Montserrat"/>
                <a:sym typeface="Montserrat"/>
              </a:rPr>
              <a:t>Stemming is a rule-based process of stripping the suffixes (“ing”, “ly”, “es”, “ed”, “s” etc) from a word.</a:t>
            </a:r>
            <a:endParaRPr b="1">
              <a:solidFill>
                <a:schemeClr val="lt1"/>
              </a:solidFill>
              <a:highlight>
                <a:srgbClr val="FFFFFF"/>
              </a:highlight>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highlight>
                  <a:srgbClr val="FFFFFF"/>
                </a:highlight>
                <a:latin typeface="Montserrat"/>
                <a:ea typeface="Montserrat"/>
                <a:cs typeface="Montserrat"/>
                <a:sym typeface="Montserrat"/>
              </a:rPr>
              <a:t>For example – “play”, “player”, “played”, “plays” and “playing” are the different variations of the word – “play”.</a:t>
            </a:r>
            <a:endParaRPr b="1">
              <a:solidFill>
                <a:schemeClr val="lt1"/>
              </a:solidFill>
              <a:highlight>
                <a:srgbClr val="FFFFFF"/>
              </a:highlight>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highlight>
                  <a:srgbClr val="FFFFFF"/>
                </a:highlight>
                <a:latin typeface="Montserrat"/>
                <a:ea typeface="Montserrat"/>
                <a:cs typeface="Montserrat"/>
                <a:sym typeface="Montserrat"/>
              </a:rPr>
              <a:t>Before -</a:t>
            </a:r>
            <a:endParaRPr b="1">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endParaRPr b="1">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endParaRPr b="1">
              <a:solidFill>
                <a:schemeClr val="lt1"/>
              </a:solidFill>
              <a:highlight>
                <a:srgbClr val="FFFFFF"/>
              </a:highlight>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highlight>
                  <a:srgbClr val="FFFFFF"/>
                </a:highlight>
                <a:latin typeface="Montserrat"/>
                <a:ea typeface="Montserrat"/>
                <a:cs typeface="Montserrat"/>
                <a:sym typeface="Montserrat"/>
              </a:rPr>
              <a:t>After -</a:t>
            </a:r>
            <a:endParaRPr b="1">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endParaRPr b="1">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endParaRPr b="1">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endParaRPr b="1">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endParaRPr b="1">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endParaRPr b="1">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r>
              <a:rPr lang="en-GB" b="1">
                <a:solidFill>
                  <a:schemeClr val="lt1"/>
                </a:solidFill>
                <a:highlight>
                  <a:srgbClr val="FFFFFF"/>
                </a:highlight>
                <a:latin typeface="Montserrat"/>
                <a:ea typeface="Montserrat"/>
                <a:cs typeface="Montserrat"/>
                <a:sym typeface="Montserrat"/>
              </a:rPr>
              <a:t>After - </a:t>
            </a:r>
            <a:endParaRPr b="1">
              <a:solidFill>
                <a:schemeClr val="lt1"/>
              </a:solidFill>
              <a:highlight>
                <a:srgbClr val="FFFFFF"/>
              </a:highlight>
              <a:latin typeface="Montserrat"/>
              <a:ea typeface="Montserrat"/>
              <a:cs typeface="Montserrat"/>
              <a:sym typeface="Montserrat"/>
            </a:endParaRPr>
          </a:p>
        </p:txBody>
      </p:sp>
      <p:pic>
        <p:nvPicPr>
          <p:cNvPr id="185" name="Google Shape;185;p31"/>
          <p:cNvPicPr preferRelativeResize="0"/>
          <p:nvPr/>
        </p:nvPicPr>
        <p:blipFill>
          <a:blip r:embed="rId3">
            <a:alphaModFix/>
          </a:blip>
          <a:stretch>
            <a:fillRect/>
          </a:stretch>
        </p:blipFill>
        <p:spPr>
          <a:xfrm>
            <a:off x="1910475" y="2725025"/>
            <a:ext cx="6829475" cy="572700"/>
          </a:xfrm>
          <a:prstGeom prst="rect">
            <a:avLst/>
          </a:prstGeom>
          <a:noFill/>
          <a:ln>
            <a:noFill/>
          </a:ln>
        </p:spPr>
      </p:pic>
      <p:pic>
        <p:nvPicPr>
          <p:cNvPr id="186" name="Google Shape;186;p31"/>
          <p:cNvPicPr preferRelativeResize="0"/>
          <p:nvPr/>
        </p:nvPicPr>
        <p:blipFill>
          <a:blip r:embed="rId4">
            <a:alphaModFix/>
          </a:blip>
          <a:stretch>
            <a:fillRect/>
          </a:stretch>
        </p:blipFill>
        <p:spPr>
          <a:xfrm>
            <a:off x="1979025" y="3867675"/>
            <a:ext cx="5776376" cy="4001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Content</a:t>
            </a:r>
            <a:endParaRPr b="1">
              <a:latin typeface="Montserrat"/>
              <a:ea typeface="Montserrat"/>
              <a:cs typeface="Montserrat"/>
              <a:sym typeface="Montserrat"/>
            </a:endParaRPr>
          </a:p>
        </p:txBody>
      </p:sp>
      <p:sp>
        <p:nvSpPr>
          <p:cNvPr id="61" name="Google Shape;61;p14"/>
          <p:cNvSpPr txBox="1">
            <a:spLocks noGrp="1"/>
          </p:cNvSpPr>
          <p:nvPr>
            <p:ph type="body" idx="1"/>
          </p:nvPr>
        </p:nvSpPr>
        <p:spPr>
          <a:xfrm>
            <a:off x="311700" y="1152475"/>
            <a:ext cx="51540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chemeClr val="lt1"/>
              </a:buClr>
              <a:buSzPts val="1800"/>
              <a:buFont typeface="Montserrat"/>
              <a:buAutoNum type="arabicPeriod"/>
            </a:pPr>
            <a:r>
              <a:rPr lang="en-GB" b="1">
                <a:solidFill>
                  <a:schemeClr val="lt1"/>
                </a:solidFill>
                <a:latin typeface="Montserrat"/>
                <a:ea typeface="Montserrat"/>
                <a:cs typeface="Montserrat"/>
                <a:sym typeface="Montserrat"/>
              </a:rPr>
              <a:t>Introduction.</a:t>
            </a:r>
            <a:endParaRPr b="1">
              <a:solidFill>
                <a:schemeClr val="lt1"/>
              </a:solidFill>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AutoNum type="arabicPeriod"/>
            </a:pPr>
            <a:r>
              <a:rPr lang="en-GB" b="1">
                <a:solidFill>
                  <a:schemeClr val="lt1"/>
                </a:solidFill>
                <a:latin typeface="Montserrat"/>
                <a:ea typeface="Montserrat"/>
                <a:cs typeface="Montserrat"/>
                <a:sym typeface="Montserrat"/>
              </a:rPr>
              <a:t>Exploratory Data Analysis.</a:t>
            </a:r>
            <a:endParaRPr b="1">
              <a:solidFill>
                <a:schemeClr val="lt1"/>
              </a:solidFill>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AutoNum type="arabicPeriod"/>
            </a:pPr>
            <a:r>
              <a:rPr lang="en-GB" b="1">
                <a:solidFill>
                  <a:schemeClr val="lt1"/>
                </a:solidFill>
                <a:latin typeface="Montserrat"/>
                <a:ea typeface="Montserrat"/>
                <a:cs typeface="Montserrat"/>
                <a:sym typeface="Montserrat"/>
              </a:rPr>
              <a:t>Data Preprocessing.</a:t>
            </a:r>
            <a:endParaRPr b="1">
              <a:solidFill>
                <a:schemeClr val="lt1"/>
              </a:solidFill>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AutoNum type="arabicPeriod"/>
            </a:pPr>
            <a:r>
              <a:rPr lang="en-GB" b="1">
                <a:solidFill>
                  <a:schemeClr val="lt1"/>
                </a:solidFill>
                <a:latin typeface="Montserrat"/>
                <a:ea typeface="Montserrat"/>
                <a:cs typeface="Montserrat"/>
                <a:sym typeface="Montserrat"/>
              </a:rPr>
              <a:t>Vectorization.</a:t>
            </a:r>
            <a:endParaRPr b="1">
              <a:solidFill>
                <a:schemeClr val="lt1"/>
              </a:solidFill>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AutoNum type="arabicPeriod"/>
            </a:pPr>
            <a:r>
              <a:rPr lang="en-GB" b="1">
                <a:solidFill>
                  <a:schemeClr val="lt1"/>
                </a:solidFill>
                <a:latin typeface="Montserrat"/>
                <a:ea typeface="Montserrat"/>
                <a:cs typeface="Montserrat"/>
                <a:sym typeface="Montserrat"/>
              </a:rPr>
              <a:t>Classification.</a:t>
            </a:r>
            <a:endParaRPr b="1">
              <a:solidFill>
                <a:schemeClr val="lt1"/>
              </a:solidFill>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AutoNum type="arabicPeriod"/>
            </a:pPr>
            <a:r>
              <a:rPr lang="en-GB" b="1">
                <a:solidFill>
                  <a:schemeClr val="lt1"/>
                </a:solidFill>
                <a:latin typeface="Montserrat"/>
                <a:ea typeface="Montserrat"/>
                <a:cs typeface="Montserrat"/>
                <a:sym typeface="Montserrat"/>
              </a:rPr>
              <a:t>Evaluation.</a:t>
            </a:r>
            <a:endParaRPr b="1">
              <a:solidFill>
                <a:schemeClr val="lt1"/>
              </a:solidFill>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AutoNum type="arabicPeriod"/>
            </a:pPr>
            <a:r>
              <a:rPr lang="en-GB" b="1">
                <a:solidFill>
                  <a:schemeClr val="lt1"/>
                </a:solidFill>
                <a:latin typeface="Montserrat"/>
                <a:ea typeface="Montserrat"/>
                <a:cs typeface="Montserrat"/>
                <a:sym typeface="Montserrat"/>
              </a:rPr>
              <a:t>Challenges.</a:t>
            </a:r>
            <a:endParaRPr b="1">
              <a:solidFill>
                <a:schemeClr val="lt1"/>
              </a:solidFill>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AutoNum type="arabicPeriod"/>
            </a:pPr>
            <a:r>
              <a:rPr lang="en-GB" b="1">
                <a:solidFill>
                  <a:schemeClr val="lt1"/>
                </a:solidFill>
                <a:latin typeface="Montserrat"/>
                <a:ea typeface="Montserrat"/>
                <a:cs typeface="Montserrat"/>
                <a:sym typeface="Montserrat"/>
              </a:rPr>
              <a:t>Conclusion.</a:t>
            </a:r>
            <a:endParaRPr b="1">
              <a:solidFill>
                <a:schemeClr val="lt1"/>
              </a:solidFill>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AutoNum type="arabicPeriod"/>
            </a:pPr>
            <a:r>
              <a:rPr lang="en-GB" b="1">
                <a:solidFill>
                  <a:schemeClr val="lt1"/>
                </a:solidFill>
                <a:latin typeface="Montserrat"/>
                <a:ea typeface="Montserrat"/>
                <a:cs typeface="Montserrat"/>
                <a:sym typeface="Montserrat"/>
              </a:rPr>
              <a:t>Q&amp;A</a:t>
            </a:r>
            <a:endParaRPr b="1">
              <a:solidFill>
                <a:schemeClr val="lt1"/>
              </a:solidFill>
              <a:latin typeface="Montserrat"/>
              <a:ea typeface="Montserrat"/>
              <a:cs typeface="Montserrat"/>
              <a:sym typeface="Montserrat"/>
            </a:endParaRPr>
          </a:p>
        </p:txBody>
      </p:sp>
      <p:pic>
        <p:nvPicPr>
          <p:cNvPr id="62" name="Google Shape;62;p14"/>
          <p:cNvPicPr preferRelativeResize="0"/>
          <p:nvPr/>
        </p:nvPicPr>
        <p:blipFill>
          <a:blip r:embed="rId3">
            <a:alphaModFix/>
          </a:blip>
          <a:stretch>
            <a:fillRect/>
          </a:stretch>
        </p:blipFill>
        <p:spPr>
          <a:xfrm>
            <a:off x="5465700" y="823100"/>
            <a:ext cx="3373500" cy="33735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3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Lemmatization</a:t>
            </a:r>
            <a:endParaRPr/>
          </a:p>
        </p:txBody>
      </p:sp>
      <p:sp>
        <p:nvSpPr>
          <p:cNvPr id="192" name="Google Shape;192;p3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lnSpc>
                <a:spcPct val="155000"/>
              </a:lnSpc>
              <a:spcBef>
                <a:spcPts val="1800"/>
              </a:spcBef>
              <a:spcAft>
                <a:spcPts val="0"/>
              </a:spcAft>
              <a:buClr>
                <a:schemeClr val="lt1"/>
              </a:buClr>
              <a:buSzPts val="1800"/>
              <a:buFont typeface="Montserrat"/>
              <a:buChar char="●"/>
            </a:pPr>
            <a:r>
              <a:rPr lang="en-GB" b="1">
                <a:solidFill>
                  <a:schemeClr val="lt1"/>
                </a:solidFill>
                <a:highlight>
                  <a:srgbClr val="FFFFFF"/>
                </a:highlight>
                <a:latin typeface="Montserrat"/>
                <a:ea typeface="Montserrat"/>
                <a:cs typeface="Montserrat"/>
                <a:sym typeface="Montserrat"/>
              </a:rPr>
              <a:t>Lemmatization is a more powerful operation, and it takes into consideration morphological analysis of the words. It returns the lemma which is the base form of all its inflectional forms.</a:t>
            </a:r>
            <a:endParaRPr b="1">
              <a:solidFill>
                <a:schemeClr val="lt1"/>
              </a:solidFill>
              <a:highlight>
                <a:srgbClr val="FFFFFF"/>
              </a:highlight>
              <a:latin typeface="Montserrat"/>
              <a:ea typeface="Montserrat"/>
              <a:cs typeface="Montserrat"/>
              <a:sym typeface="Montserrat"/>
            </a:endParaRPr>
          </a:p>
          <a:p>
            <a:pPr marL="457200" lvl="0" indent="-342900" algn="l" rtl="0">
              <a:lnSpc>
                <a:spcPct val="155000"/>
              </a:lnSpc>
              <a:spcBef>
                <a:spcPts val="0"/>
              </a:spcBef>
              <a:spcAft>
                <a:spcPts val="0"/>
              </a:spcAft>
              <a:buClr>
                <a:schemeClr val="lt1"/>
              </a:buClr>
              <a:buSzPts val="1800"/>
              <a:buFont typeface="Montserrat"/>
              <a:buChar char="●"/>
            </a:pPr>
            <a:r>
              <a:rPr lang="en-GB" b="1">
                <a:solidFill>
                  <a:schemeClr val="lt1"/>
                </a:solidFill>
                <a:highlight>
                  <a:srgbClr val="FFFFFF"/>
                </a:highlight>
                <a:latin typeface="Montserrat"/>
                <a:ea typeface="Montserrat"/>
                <a:cs typeface="Montserrat"/>
                <a:sym typeface="Montserrat"/>
              </a:rPr>
              <a:t>Before -</a:t>
            </a:r>
            <a:endParaRPr b="1">
              <a:solidFill>
                <a:schemeClr val="lt1"/>
              </a:solidFill>
              <a:highlight>
                <a:srgbClr val="FFFFFF"/>
              </a:highlight>
              <a:latin typeface="Montserrat"/>
              <a:ea typeface="Montserrat"/>
              <a:cs typeface="Montserrat"/>
              <a:sym typeface="Montserrat"/>
            </a:endParaRPr>
          </a:p>
          <a:p>
            <a:pPr marL="0" lvl="0" indent="0" algn="l" rtl="0">
              <a:lnSpc>
                <a:spcPct val="155000"/>
              </a:lnSpc>
              <a:spcBef>
                <a:spcPts val="1800"/>
              </a:spcBef>
              <a:spcAft>
                <a:spcPts val="0"/>
              </a:spcAft>
              <a:buNone/>
            </a:pPr>
            <a:r>
              <a:rPr lang="en-GB" b="1">
                <a:solidFill>
                  <a:schemeClr val="lt1"/>
                </a:solidFill>
                <a:highlight>
                  <a:srgbClr val="FFFFFF"/>
                </a:highlight>
                <a:latin typeface="Montserrat"/>
                <a:ea typeface="Montserrat"/>
                <a:cs typeface="Montserrat"/>
                <a:sym typeface="Montserrat"/>
              </a:rPr>
              <a:t>        After - </a:t>
            </a:r>
            <a:endParaRPr b="1">
              <a:solidFill>
                <a:schemeClr val="lt1"/>
              </a:solidFill>
              <a:highlight>
                <a:srgbClr val="FFFFFF"/>
              </a:highlight>
              <a:latin typeface="Montserrat"/>
              <a:ea typeface="Montserrat"/>
              <a:cs typeface="Montserrat"/>
              <a:sym typeface="Montserrat"/>
            </a:endParaRPr>
          </a:p>
          <a:p>
            <a:pPr marL="0" lvl="0" indent="0" algn="l" rtl="0">
              <a:lnSpc>
                <a:spcPct val="155000"/>
              </a:lnSpc>
              <a:spcBef>
                <a:spcPts val="1800"/>
              </a:spcBef>
              <a:spcAft>
                <a:spcPts val="0"/>
              </a:spcAft>
              <a:buNone/>
            </a:pPr>
            <a:endParaRPr b="1">
              <a:solidFill>
                <a:schemeClr val="lt1"/>
              </a:solidFill>
              <a:highlight>
                <a:srgbClr val="FFFFFF"/>
              </a:highlight>
              <a:latin typeface="Montserrat"/>
              <a:ea typeface="Montserrat"/>
              <a:cs typeface="Montserrat"/>
              <a:sym typeface="Montserrat"/>
            </a:endParaRPr>
          </a:p>
          <a:p>
            <a:pPr marL="0" lvl="0" indent="0" algn="l" rtl="0">
              <a:lnSpc>
                <a:spcPct val="155000"/>
              </a:lnSpc>
              <a:spcBef>
                <a:spcPts val="1800"/>
              </a:spcBef>
              <a:spcAft>
                <a:spcPts val="0"/>
              </a:spcAft>
              <a:buNone/>
            </a:pPr>
            <a:endParaRPr b="1">
              <a:solidFill>
                <a:schemeClr val="lt1"/>
              </a:solidFill>
              <a:highlight>
                <a:srgbClr val="FFFFFF"/>
              </a:highlight>
              <a:latin typeface="Montserrat"/>
              <a:ea typeface="Montserrat"/>
              <a:cs typeface="Montserrat"/>
              <a:sym typeface="Montserrat"/>
            </a:endParaRPr>
          </a:p>
          <a:p>
            <a:pPr marL="0" lvl="0" indent="0" algn="l" rtl="0">
              <a:spcBef>
                <a:spcPts val="400"/>
              </a:spcBef>
              <a:spcAft>
                <a:spcPts val="0"/>
              </a:spcAft>
              <a:buNone/>
            </a:pPr>
            <a:endParaRPr/>
          </a:p>
        </p:txBody>
      </p:sp>
      <p:pic>
        <p:nvPicPr>
          <p:cNvPr id="193" name="Google Shape;193;p32"/>
          <p:cNvPicPr preferRelativeResize="0"/>
          <p:nvPr/>
        </p:nvPicPr>
        <p:blipFill>
          <a:blip r:embed="rId3">
            <a:alphaModFix/>
          </a:blip>
          <a:stretch>
            <a:fillRect/>
          </a:stretch>
        </p:blipFill>
        <p:spPr>
          <a:xfrm>
            <a:off x="1910475" y="2725025"/>
            <a:ext cx="6829475" cy="572700"/>
          </a:xfrm>
          <a:prstGeom prst="rect">
            <a:avLst/>
          </a:prstGeom>
          <a:noFill/>
          <a:ln>
            <a:noFill/>
          </a:ln>
        </p:spPr>
      </p:pic>
      <p:pic>
        <p:nvPicPr>
          <p:cNvPr id="194" name="Google Shape;194;p32"/>
          <p:cNvPicPr preferRelativeResize="0"/>
          <p:nvPr/>
        </p:nvPicPr>
        <p:blipFill>
          <a:blip r:embed="rId4">
            <a:alphaModFix/>
          </a:blip>
          <a:stretch>
            <a:fillRect/>
          </a:stretch>
        </p:blipFill>
        <p:spPr>
          <a:xfrm>
            <a:off x="1910475" y="3388125"/>
            <a:ext cx="5262300" cy="4996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3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Tokenization</a:t>
            </a:r>
            <a:endParaRPr/>
          </a:p>
        </p:txBody>
      </p:sp>
      <p:sp>
        <p:nvSpPr>
          <p:cNvPr id="200" name="Google Shape;200;p3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0" algn="l" rtl="0">
              <a:spcBef>
                <a:spcPts val="0"/>
              </a:spcBef>
              <a:spcAft>
                <a:spcPts val="0"/>
              </a:spcAft>
              <a:buNone/>
            </a:pPr>
            <a:endParaRPr b="1">
              <a:solidFill>
                <a:schemeClr val="lt1"/>
              </a:solidFill>
              <a:highlight>
                <a:srgbClr val="FFFFFF"/>
              </a:highlight>
              <a:latin typeface="Montserrat"/>
              <a:ea typeface="Montserrat"/>
              <a:cs typeface="Montserrat"/>
              <a:sym typeface="Montserrat"/>
            </a:endParaRPr>
          </a:p>
          <a:p>
            <a:pPr marL="457200" lvl="0" indent="0" algn="l" rtl="0">
              <a:spcBef>
                <a:spcPts val="0"/>
              </a:spcBef>
              <a:spcAft>
                <a:spcPts val="0"/>
              </a:spcAft>
              <a:buNone/>
            </a:pPr>
            <a:endParaRPr b="1">
              <a:solidFill>
                <a:schemeClr val="lt1"/>
              </a:solidFill>
              <a:highlight>
                <a:srgbClr val="FFFFFF"/>
              </a:highlight>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highlight>
                  <a:srgbClr val="FFFFFF"/>
                </a:highlight>
                <a:latin typeface="Montserrat"/>
                <a:ea typeface="Montserrat"/>
                <a:cs typeface="Montserrat"/>
                <a:sym typeface="Montserrat"/>
              </a:rPr>
              <a:t>In tokenization we convert group of sentence into token . It is also called text segmentation or lexical analysis. It is basically splitting data into small chunk of words.</a:t>
            </a:r>
            <a:endParaRPr b="1">
              <a:solidFill>
                <a:schemeClr val="lt1"/>
              </a:solidFill>
              <a:highlight>
                <a:srgbClr val="FFFFFF"/>
              </a:highlight>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latin typeface="Montserrat"/>
                <a:ea typeface="Montserrat"/>
                <a:cs typeface="Montserrat"/>
                <a:sym typeface="Montserrat"/>
              </a:rPr>
              <a:t>Tokenization in python can be done by python </a:t>
            </a:r>
            <a:r>
              <a:rPr lang="en-GB" b="1" u="sng">
                <a:solidFill>
                  <a:schemeClr val="lt1"/>
                </a:solidFill>
                <a:latin typeface="Montserrat"/>
                <a:ea typeface="Montserrat"/>
                <a:cs typeface="Montserrat"/>
                <a:sym typeface="Montserrat"/>
                <a:hlinkClick r:id="rId3">
                  <a:extLst>
                    <a:ext uri="{A12FA001-AC4F-418D-AE19-62706E023703}">
                      <ahyp:hlinkClr xmlns:ahyp="http://schemas.microsoft.com/office/drawing/2018/hyperlinkcolor" val="tx"/>
                    </a:ext>
                  </a:extLst>
                </a:hlinkClick>
              </a:rPr>
              <a:t>NLTK</a:t>
            </a:r>
            <a:r>
              <a:rPr lang="en-GB" b="1">
                <a:solidFill>
                  <a:schemeClr val="lt1"/>
                </a:solidFill>
                <a:latin typeface="Montserrat"/>
                <a:ea typeface="Montserrat"/>
                <a:cs typeface="Montserrat"/>
                <a:sym typeface="Montserrat"/>
              </a:rPr>
              <a:t> library’s word_tokenize() function.</a:t>
            </a:r>
            <a:endParaRPr b="1">
              <a:solidFill>
                <a:schemeClr val="lt1"/>
              </a:solidFill>
              <a:latin typeface="Montserrat"/>
              <a:ea typeface="Montserrat"/>
              <a:cs typeface="Montserrat"/>
              <a:sym typeface="Montserrat"/>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3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Vectorization</a:t>
            </a:r>
            <a:endParaRPr/>
          </a:p>
        </p:txBody>
      </p:sp>
      <p:sp>
        <p:nvSpPr>
          <p:cNvPr id="206" name="Google Shape;206;p3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0" algn="l" rtl="0">
              <a:spcBef>
                <a:spcPts val="0"/>
              </a:spcBef>
              <a:spcAft>
                <a:spcPts val="0"/>
              </a:spcAft>
              <a:buNone/>
            </a:pPr>
            <a:endParaRPr b="1">
              <a:solidFill>
                <a:schemeClr val="lt1"/>
              </a:solidFill>
              <a:highlight>
                <a:srgbClr val="FFFFFF"/>
              </a:highlight>
              <a:latin typeface="Montserrat"/>
              <a:ea typeface="Montserrat"/>
              <a:cs typeface="Montserrat"/>
              <a:sym typeface="Montserrat"/>
            </a:endParaRPr>
          </a:p>
          <a:p>
            <a:pPr marL="457200" lvl="0" indent="0" algn="l" rtl="0">
              <a:spcBef>
                <a:spcPts val="0"/>
              </a:spcBef>
              <a:spcAft>
                <a:spcPts val="0"/>
              </a:spcAft>
              <a:buNone/>
            </a:pPr>
            <a:endParaRPr b="1">
              <a:solidFill>
                <a:schemeClr val="lt1"/>
              </a:solidFill>
              <a:highlight>
                <a:srgbClr val="FFFFFF"/>
              </a:highlight>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highlight>
                  <a:srgbClr val="FFFFFF"/>
                </a:highlight>
                <a:latin typeface="Montserrat"/>
                <a:ea typeface="Montserrat"/>
                <a:cs typeface="Montserrat"/>
                <a:sym typeface="Montserrat"/>
              </a:rPr>
              <a:t>We chose Count Vectorizer as our Vectorizer with minimum  document frequency =10.</a:t>
            </a:r>
            <a:endParaRPr b="1">
              <a:solidFill>
                <a:schemeClr val="lt1"/>
              </a:solidFill>
              <a:highlight>
                <a:srgbClr val="FFFFFF"/>
              </a:highlight>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highlight>
                  <a:srgbClr val="FFFFFF"/>
                </a:highlight>
                <a:latin typeface="Montserrat"/>
                <a:ea typeface="Montserrat"/>
                <a:cs typeface="Montserrat"/>
                <a:sym typeface="Montserrat"/>
              </a:rPr>
              <a:t>It will create a sparse matrix of all words and the number of times they are present in a document.</a:t>
            </a:r>
            <a:endParaRPr b="1">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3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Classification</a:t>
            </a:r>
            <a:endParaRPr b="1">
              <a:latin typeface="Montserrat"/>
              <a:ea typeface="Montserrat"/>
              <a:cs typeface="Montserrat"/>
              <a:sym typeface="Montserrat"/>
            </a:endParaRPr>
          </a:p>
          <a:p>
            <a:pPr marL="0" lvl="0" indent="0" algn="l" rtl="0">
              <a:spcBef>
                <a:spcPts val="0"/>
              </a:spcBef>
              <a:spcAft>
                <a:spcPts val="0"/>
              </a:spcAft>
              <a:buNone/>
            </a:pPr>
            <a:endParaRPr/>
          </a:p>
        </p:txBody>
      </p:sp>
      <p:sp>
        <p:nvSpPr>
          <p:cNvPr id="212" name="Google Shape;212;p3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u="sng">
                <a:solidFill>
                  <a:schemeClr val="lt1"/>
                </a:solidFill>
                <a:highlight>
                  <a:srgbClr val="FFFFFF"/>
                </a:highlight>
                <a:latin typeface="Montserrat"/>
                <a:ea typeface="Montserrat"/>
                <a:cs typeface="Montserrat"/>
                <a:sym typeface="Montserrat"/>
              </a:rPr>
              <a:t>Models Used:</a:t>
            </a:r>
            <a:endParaRPr b="1" u="sng">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endParaRPr b="1">
              <a:solidFill>
                <a:schemeClr val="lt1"/>
              </a:solidFill>
              <a:highlight>
                <a:srgbClr val="FFFFFF"/>
              </a:highlight>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AutoNum type="arabicPeriod"/>
            </a:pPr>
            <a:r>
              <a:rPr lang="en-GB" b="1">
                <a:solidFill>
                  <a:schemeClr val="lt1"/>
                </a:solidFill>
                <a:highlight>
                  <a:srgbClr val="FFFFFF"/>
                </a:highlight>
                <a:latin typeface="Montserrat"/>
                <a:ea typeface="Montserrat"/>
                <a:cs typeface="Montserrat"/>
                <a:sym typeface="Montserrat"/>
              </a:rPr>
              <a:t>Naive Bayes</a:t>
            </a:r>
            <a:endParaRPr b="1">
              <a:solidFill>
                <a:schemeClr val="lt1"/>
              </a:solidFill>
              <a:highlight>
                <a:srgbClr val="FFFFFF"/>
              </a:highlight>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AutoNum type="arabicPeriod"/>
            </a:pPr>
            <a:r>
              <a:rPr lang="en-GB" b="1">
                <a:solidFill>
                  <a:schemeClr val="lt1"/>
                </a:solidFill>
                <a:highlight>
                  <a:srgbClr val="FFFFFF"/>
                </a:highlight>
                <a:latin typeface="Montserrat"/>
                <a:ea typeface="Montserrat"/>
                <a:cs typeface="Montserrat"/>
                <a:sym typeface="Montserrat"/>
              </a:rPr>
              <a:t>Logistic Regression</a:t>
            </a:r>
            <a:endParaRPr b="1">
              <a:solidFill>
                <a:schemeClr val="lt1"/>
              </a:solidFill>
              <a:highlight>
                <a:srgbClr val="FFFFFF"/>
              </a:highlight>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AutoNum type="arabicPeriod"/>
            </a:pPr>
            <a:r>
              <a:rPr lang="en-GB" b="1">
                <a:solidFill>
                  <a:schemeClr val="lt1"/>
                </a:solidFill>
                <a:highlight>
                  <a:srgbClr val="FFFFFF"/>
                </a:highlight>
                <a:latin typeface="Montserrat"/>
                <a:ea typeface="Montserrat"/>
                <a:cs typeface="Montserrat"/>
                <a:sym typeface="Montserrat"/>
              </a:rPr>
              <a:t>Random Forest</a:t>
            </a:r>
            <a:endParaRPr b="1">
              <a:solidFill>
                <a:schemeClr val="lt1"/>
              </a:solidFill>
              <a:highlight>
                <a:srgbClr val="FFFFFF"/>
              </a:highlight>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AutoNum type="arabicPeriod"/>
            </a:pPr>
            <a:r>
              <a:rPr lang="en-GB" b="1">
                <a:solidFill>
                  <a:schemeClr val="lt1"/>
                </a:solidFill>
                <a:highlight>
                  <a:srgbClr val="FFFFFF"/>
                </a:highlight>
                <a:latin typeface="Montserrat"/>
                <a:ea typeface="Montserrat"/>
                <a:cs typeface="Montserrat"/>
                <a:sym typeface="Montserrat"/>
              </a:rPr>
              <a:t>XGBoost</a:t>
            </a:r>
            <a:endParaRPr b="1">
              <a:solidFill>
                <a:schemeClr val="lt1"/>
              </a:solidFill>
              <a:highlight>
                <a:srgbClr val="FFFFFF"/>
              </a:highlight>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AutoNum type="arabicPeriod"/>
            </a:pPr>
            <a:r>
              <a:rPr lang="en-GB" b="1">
                <a:solidFill>
                  <a:schemeClr val="lt1"/>
                </a:solidFill>
                <a:highlight>
                  <a:srgbClr val="FFFFFF"/>
                </a:highlight>
                <a:latin typeface="Montserrat"/>
                <a:ea typeface="Montserrat"/>
                <a:cs typeface="Montserrat"/>
                <a:sym typeface="Montserrat"/>
              </a:rPr>
              <a:t>Support Vector Machines</a:t>
            </a:r>
            <a:endParaRPr b="1">
              <a:solidFill>
                <a:schemeClr val="lt1"/>
              </a:solidFill>
              <a:highlight>
                <a:srgbClr val="FFFFFF"/>
              </a:highlight>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AutoNum type="arabicPeriod"/>
            </a:pPr>
            <a:r>
              <a:rPr lang="en-GB" b="1">
                <a:solidFill>
                  <a:schemeClr val="lt1"/>
                </a:solidFill>
                <a:highlight>
                  <a:srgbClr val="FFFFFF"/>
                </a:highlight>
                <a:latin typeface="Montserrat"/>
                <a:ea typeface="Montserrat"/>
                <a:cs typeface="Montserrat"/>
                <a:sym typeface="Montserrat"/>
              </a:rPr>
              <a:t>CatBoost</a:t>
            </a:r>
            <a:endParaRPr b="1">
              <a:solidFill>
                <a:schemeClr val="lt1"/>
              </a:solidFill>
              <a:highlight>
                <a:srgbClr val="FFFFFF"/>
              </a:highlight>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AutoNum type="arabicPeriod"/>
            </a:pPr>
            <a:r>
              <a:rPr lang="en-GB" b="1">
                <a:solidFill>
                  <a:schemeClr val="lt1"/>
                </a:solidFill>
                <a:highlight>
                  <a:srgbClr val="FFFFFF"/>
                </a:highlight>
                <a:latin typeface="Montserrat"/>
                <a:ea typeface="Montserrat"/>
                <a:cs typeface="Montserrat"/>
                <a:sym typeface="Montserrat"/>
              </a:rPr>
              <a:t>Stochastic Gradient Descent</a:t>
            </a:r>
            <a:endParaRPr b="1">
              <a:solidFill>
                <a:schemeClr val="lt1"/>
              </a:solidFill>
              <a:highlight>
                <a:srgbClr val="FFFFFF"/>
              </a:highlight>
              <a:latin typeface="Montserrat"/>
              <a:ea typeface="Montserrat"/>
              <a:cs typeface="Montserrat"/>
              <a:sym typeface="Montserrat"/>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3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Naive Bayes</a:t>
            </a:r>
            <a:endParaRPr/>
          </a:p>
        </p:txBody>
      </p:sp>
      <p:sp>
        <p:nvSpPr>
          <p:cNvPr id="218" name="Google Shape;218;p3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solidFill>
                  <a:schemeClr val="lt1"/>
                </a:solidFill>
                <a:highlight>
                  <a:srgbClr val="FFFFFF"/>
                </a:highlight>
                <a:latin typeface="Montserrat"/>
                <a:ea typeface="Montserrat"/>
                <a:cs typeface="Montserrat"/>
                <a:sym typeface="Montserrat"/>
              </a:rPr>
              <a:t>Why Naive Bayes?</a:t>
            </a:r>
            <a:endParaRPr b="1">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endParaRPr b="1">
              <a:solidFill>
                <a:schemeClr val="lt1"/>
              </a:solidFill>
              <a:highlight>
                <a:srgbClr val="FFFFFF"/>
              </a:highlight>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highlight>
                  <a:srgbClr val="FFFFFF"/>
                </a:highlight>
                <a:latin typeface="Montserrat"/>
                <a:ea typeface="Montserrat"/>
                <a:cs typeface="Montserrat"/>
                <a:sym typeface="Montserrat"/>
              </a:rPr>
              <a:t>Good accuracy for classification if the feature independence condition holds.</a:t>
            </a:r>
            <a:endParaRPr b="1">
              <a:solidFill>
                <a:schemeClr val="lt1"/>
              </a:solidFill>
              <a:highlight>
                <a:srgbClr val="FFFFFF"/>
              </a:highlight>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highlight>
                  <a:srgbClr val="FFFFFF"/>
                </a:highlight>
                <a:latin typeface="Montserrat"/>
                <a:ea typeface="Montserrat"/>
                <a:cs typeface="Montserrat"/>
                <a:sym typeface="Montserrat"/>
              </a:rPr>
              <a:t>Space and time effective.</a:t>
            </a:r>
            <a:endParaRPr b="1">
              <a:solidFill>
                <a:schemeClr val="lt1"/>
              </a:solidFill>
              <a:highlight>
                <a:srgbClr val="FFFFFF"/>
              </a:highlight>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highlight>
                  <a:srgbClr val="FFFFFF"/>
                </a:highlight>
                <a:latin typeface="Montserrat"/>
                <a:ea typeface="Montserrat"/>
                <a:cs typeface="Montserrat"/>
                <a:sym typeface="Montserrat"/>
              </a:rPr>
              <a:t>Can handle high dimensional data pretty well.</a:t>
            </a:r>
            <a:endParaRPr b="1">
              <a:solidFill>
                <a:schemeClr val="lt1"/>
              </a:solidFill>
              <a:highlight>
                <a:srgbClr val="FFFFFF"/>
              </a:highlight>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highlight>
                  <a:srgbClr val="FFFFFF"/>
                </a:highlight>
                <a:latin typeface="Montserrat"/>
                <a:ea typeface="Montserrat"/>
                <a:cs typeface="Montserrat"/>
                <a:sym typeface="Montserrat"/>
              </a:rPr>
              <a:t>A good baseline model.</a:t>
            </a:r>
            <a:endParaRPr b="1">
              <a:solidFill>
                <a:schemeClr val="lt1"/>
              </a:solidFill>
              <a:highlight>
                <a:srgbClr val="FFFFFF"/>
              </a:highlight>
              <a:latin typeface="Montserrat"/>
              <a:ea typeface="Montserrat"/>
              <a:cs typeface="Montserrat"/>
              <a:sym typeface="Montserrat"/>
            </a:endParaRPr>
          </a:p>
          <a:p>
            <a:pPr marL="457200" lvl="0" indent="0" algn="l" rtl="0">
              <a:spcBef>
                <a:spcPts val="0"/>
              </a:spcBef>
              <a:spcAft>
                <a:spcPts val="0"/>
              </a:spcAft>
              <a:buNone/>
            </a:pPr>
            <a:endParaRPr b="1">
              <a:solidFill>
                <a:schemeClr val="lt1"/>
              </a:solidFill>
              <a:highlight>
                <a:srgbClr val="FFFFFF"/>
              </a:highlight>
              <a:latin typeface="Montserrat"/>
              <a:ea typeface="Montserrat"/>
              <a:cs typeface="Montserrat"/>
              <a:sym typeface="Montserrat"/>
            </a:endParaRPr>
          </a:p>
          <a:p>
            <a:pPr marL="457200" lvl="0" indent="0" algn="l" rtl="0">
              <a:spcBef>
                <a:spcPts val="0"/>
              </a:spcBef>
              <a:spcAft>
                <a:spcPts val="0"/>
              </a:spcAft>
              <a:buNone/>
            </a:pPr>
            <a:r>
              <a:rPr lang="en-GB" b="1">
                <a:solidFill>
                  <a:schemeClr val="lt1"/>
                </a:solidFill>
                <a:highlight>
                  <a:srgbClr val="FFFFFF"/>
                </a:highlight>
                <a:latin typeface="Montserrat"/>
                <a:ea typeface="Montserrat"/>
                <a:cs typeface="Montserrat"/>
                <a:sym typeface="Montserrat"/>
              </a:rPr>
              <a:t>Multi class classification accuracy:</a:t>
            </a:r>
            <a:endParaRPr b="1">
              <a:solidFill>
                <a:schemeClr val="lt1"/>
              </a:solidFill>
              <a:highlight>
                <a:srgbClr val="FFFFFF"/>
              </a:highlight>
              <a:latin typeface="Montserrat"/>
              <a:ea typeface="Montserrat"/>
              <a:cs typeface="Montserrat"/>
              <a:sym typeface="Montserrat"/>
            </a:endParaRPr>
          </a:p>
          <a:p>
            <a:pPr marL="457200" lvl="0" indent="0" algn="l" rtl="0">
              <a:spcBef>
                <a:spcPts val="0"/>
              </a:spcBef>
              <a:spcAft>
                <a:spcPts val="0"/>
              </a:spcAft>
              <a:buNone/>
            </a:pPr>
            <a:r>
              <a:rPr lang="en-GB" sz="1050">
                <a:solidFill>
                  <a:schemeClr val="accent2"/>
                </a:solidFill>
                <a:highlight>
                  <a:srgbClr val="FFFFFF"/>
                </a:highlight>
                <a:latin typeface="Courier New"/>
                <a:ea typeface="Courier New"/>
                <a:cs typeface="Courier New"/>
                <a:sym typeface="Courier New"/>
              </a:rPr>
              <a:t>training accuracy Score    :  0.6931511009870919</a:t>
            </a:r>
            <a:endParaRPr sz="1050">
              <a:solidFill>
                <a:schemeClr val="accent2"/>
              </a:solidFill>
              <a:highlight>
                <a:srgbClr val="FFFFFF"/>
              </a:highlight>
              <a:latin typeface="Courier New"/>
              <a:ea typeface="Courier New"/>
              <a:cs typeface="Courier New"/>
              <a:sym typeface="Courier New"/>
            </a:endParaRPr>
          </a:p>
          <a:p>
            <a:pPr marL="457200" lvl="0" indent="0" algn="l" rtl="0">
              <a:spcBef>
                <a:spcPts val="0"/>
              </a:spcBef>
              <a:spcAft>
                <a:spcPts val="0"/>
              </a:spcAft>
              <a:buNone/>
            </a:pPr>
            <a:r>
              <a:rPr lang="en-GB" sz="1050">
                <a:solidFill>
                  <a:schemeClr val="accent2"/>
                </a:solidFill>
                <a:highlight>
                  <a:srgbClr val="FFFFFF"/>
                </a:highlight>
                <a:latin typeface="Courier New"/>
                <a:ea typeface="Courier New"/>
                <a:cs typeface="Courier New"/>
                <a:sym typeface="Courier New"/>
              </a:rPr>
              <a:t>Validation accuracy Score :  0.47947035957240036</a:t>
            </a:r>
            <a:endParaRPr b="1">
              <a:solidFill>
                <a:schemeClr val="lt1"/>
              </a:solidFill>
              <a:highlight>
                <a:srgbClr val="FFFFFF"/>
              </a:highlight>
              <a:latin typeface="Montserrat"/>
              <a:ea typeface="Montserrat"/>
              <a:cs typeface="Montserrat"/>
              <a:sym typeface="Montserrat"/>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37"/>
          <p:cNvSpPr txBox="1">
            <a:spLocks noGrp="1"/>
          </p:cNvSpPr>
          <p:nvPr>
            <p:ph type="title"/>
          </p:nvPr>
        </p:nvSpPr>
        <p:spPr>
          <a:xfrm>
            <a:off x="311700" y="4088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Naive Bayes</a:t>
            </a:r>
            <a:endParaRPr/>
          </a:p>
        </p:txBody>
      </p:sp>
      <p:sp>
        <p:nvSpPr>
          <p:cNvPr id="224" name="Google Shape;224;p3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u="sng">
                <a:solidFill>
                  <a:schemeClr val="lt1"/>
                </a:solidFill>
                <a:highlight>
                  <a:srgbClr val="FFFFFF"/>
                </a:highlight>
                <a:latin typeface="Montserrat"/>
                <a:ea typeface="Montserrat"/>
                <a:cs typeface="Montserrat"/>
                <a:sym typeface="Montserrat"/>
              </a:rPr>
              <a:t>Feature Log Probabilities</a:t>
            </a:r>
            <a:endParaRPr b="1" u="sng">
              <a:solidFill>
                <a:schemeClr val="lt1"/>
              </a:solidFill>
              <a:highlight>
                <a:srgbClr val="FFFFFF"/>
              </a:highlight>
              <a:latin typeface="Montserrat"/>
              <a:ea typeface="Montserrat"/>
              <a:cs typeface="Montserrat"/>
              <a:sym typeface="Montserrat"/>
            </a:endParaRPr>
          </a:p>
        </p:txBody>
      </p:sp>
      <p:pic>
        <p:nvPicPr>
          <p:cNvPr id="225" name="Google Shape;225;p37"/>
          <p:cNvPicPr preferRelativeResize="0"/>
          <p:nvPr/>
        </p:nvPicPr>
        <p:blipFill>
          <a:blip r:embed="rId3">
            <a:alphaModFix/>
          </a:blip>
          <a:stretch>
            <a:fillRect/>
          </a:stretch>
        </p:blipFill>
        <p:spPr>
          <a:xfrm>
            <a:off x="311700" y="2032400"/>
            <a:ext cx="4110026" cy="2536475"/>
          </a:xfrm>
          <a:prstGeom prst="rect">
            <a:avLst/>
          </a:prstGeom>
          <a:noFill/>
          <a:ln>
            <a:noFill/>
          </a:ln>
          <a:effectLst>
            <a:outerShdw blurRad="57150" dist="19050" dir="5400000" algn="bl" rotWithShape="0">
              <a:srgbClr val="000000">
                <a:alpha val="50000"/>
              </a:srgbClr>
            </a:outerShdw>
          </a:effectLst>
        </p:spPr>
      </p:pic>
      <p:pic>
        <p:nvPicPr>
          <p:cNvPr id="226" name="Google Shape;226;p37"/>
          <p:cNvPicPr preferRelativeResize="0"/>
          <p:nvPr/>
        </p:nvPicPr>
        <p:blipFill rotWithShape="1">
          <a:blip r:embed="rId4">
            <a:alphaModFix/>
          </a:blip>
          <a:srcRect l="-1820" r="-2205"/>
          <a:stretch/>
        </p:blipFill>
        <p:spPr>
          <a:xfrm>
            <a:off x="4722275" y="2008575"/>
            <a:ext cx="4110005" cy="2584100"/>
          </a:xfrm>
          <a:prstGeom prst="rect">
            <a:avLst/>
          </a:prstGeom>
          <a:noFill/>
          <a:ln>
            <a:noFill/>
          </a:ln>
          <a:effectLst>
            <a:outerShdw blurRad="57150" dist="19050" dir="5400000" algn="bl" rotWithShape="0">
              <a:srgbClr val="000000">
                <a:alpha val="50000"/>
              </a:srgbClr>
            </a:outerShdw>
          </a:effectLst>
        </p:spPr>
      </p:pic>
      <p:sp>
        <p:nvSpPr>
          <p:cNvPr id="227" name="Google Shape;227;p37"/>
          <p:cNvSpPr txBox="1"/>
          <p:nvPr/>
        </p:nvSpPr>
        <p:spPr>
          <a:xfrm>
            <a:off x="939313" y="1592200"/>
            <a:ext cx="2854800" cy="572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1800" b="1">
                <a:solidFill>
                  <a:schemeClr val="lt1"/>
                </a:solidFill>
                <a:highlight>
                  <a:srgbClr val="FFFFFF"/>
                </a:highlight>
                <a:latin typeface="Montserrat"/>
                <a:ea typeface="Montserrat"/>
                <a:cs typeface="Montserrat"/>
                <a:sym typeface="Montserrat"/>
              </a:rPr>
              <a:t>Neutral</a:t>
            </a:r>
            <a:endParaRPr/>
          </a:p>
        </p:txBody>
      </p:sp>
      <p:sp>
        <p:nvSpPr>
          <p:cNvPr id="228" name="Google Shape;228;p37"/>
          <p:cNvSpPr txBox="1"/>
          <p:nvPr/>
        </p:nvSpPr>
        <p:spPr>
          <a:xfrm>
            <a:off x="5349863" y="1592200"/>
            <a:ext cx="2854800" cy="572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1800" b="1">
                <a:solidFill>
                  <a:schemeClr val="lt1"/>
                </a:solidFill>
                <a:highlight>
                  <a:srgbClr val="FFFFFF"/>
                </a:highlight>
                <a:latin typeface="Montserrat"/>
                <a:ea typeface="Montserrat"/>
                <a:cs typeface="Montserrat"/>
                <a:sym typeface="Montserrat"/>
              </a:rPr>
              <a:t>Positive</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3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Naive Bayes</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234" name="Google Shape;234;p3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u="sng">
                <a:solidFill>
                  <a:schemeClr val="lt1"/>
                </a:solidFill>
                <a:highlight>
                  <a:srgbClr val="FFFFFF"/>
                </a:highlight>
                <a:latin typeface="Montserrat"/>
                <a:ea typeface="Montserrat"/>
                <a:cs typeface="Montserrat"/>
                <a:sym typeface="Montserrat"/>
              </a:rPr>
              <a:t>Feature Log Probabilities</a:t>
            </a:r>
            <a:endParaRPr b="1" u="sng">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endParaRPr/>
          </a:p>
        </p:txBody>
      </p:sp>
      <p:pic>
        <p:nvPicPr>
          <p:cNvPr id="235" name="Google Shape;235;p38"/>
          <p:cNvPicPr preferRelativeResize="0"/>
          <p:nvPr/>
        </p:nvPicPr>
        <p:blipFill rotWithShape="1">
          <a:blip r:embed="rId3">
            <a:alphaModFix/>
          </a:blip>
          <a:srcRect l="3063"/>
          <a:stretch/>
        </p:blipFill>
        <p:spPr>
          <a:xfrm>
            <a:off x="433650" y="2246250"/>
            <a:ext cx="3862351" cy="2495175"/>
          </a:xfrm>
          <a:prstGeom prst="rect">
            <a:avLst/>
          </a:prstGeom>
          <a:noFill/>
          <a:ln>
            <a:noFill/>
          </a:ln>
        </p:spPr>
      </p:pic>
      <p:pic>
        <p:nvPicPr>
          <p:cNvPr id="236" name="Google Shape;236;p38"/>
          <p:cNvPicPr preferRelativeResize="0"/>
          <p:nvPr/>
        </p:nvPicPr>
        <p:blipFill>
          <a:blip r:embed="rId4">
            <a:alphaModFix/>
          </a:blip>
          <a:stretch>
            <a:fillRect/>
          </a:stretch>
        </p:blipFill>
        <p:spPr>
          <a:xfrm>
            <a:off x="5048475" y="2246260"/>
            <a:ext cx="3783825" cy="2322617"/>
          </a:xfrm>
          <a:prstGeom prst="rect">
            <a:avLst/>
          </a:prstGeom>
          <a:noFill/>
          <a:ln>
            <a:noFill/>
          </a:ln>
        </p:spPr>
      </p:pic>
      <p:sp>
        <p:nvSpPr>
          <p:cNvPr id="237" name="Google Shape;237;p38"/>
          <p:cNvSpPr txBox="1"/>
          <p:nvPr/>
        </p:nvSpPr>
        <p:spPr>
          <a:xfrm>
            <a:off x="939313" y="1592200"/>
            <a:ext cx="2854800" cy="572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1800" b="1">
                <a:solidFill>
                  <a:schemeClr val="lt1"/>
                </a:solidFill>
                <a:highlight>
                  <a:srgbClr val="FFFFFF"/>
                </a:highlight>
                <a:latin typeface="Montserrat"/>
                <a:ea typeface="Montserrat"/>
                <a:cs typeface="Montserrat"/>
                <a:sym typeface="Montserrat"/>
              </a:rPr>
              <a:t>Extremely Negative</a:t>
            </a:r>
            <a:endParaRPr/>
          </a:p>
        </p:txBody>
      </p:sp>
      <p:sp>
        <p:nvSpPr>
          <p:cNvPr id="238" name="Google Shape;238;p38"/>
          <p:cNvSpPr txBox="1"/>
          <p:nvPr/>
        </p:nvSpPr>
        <p:spPr>
          <a:xfrm>
            <a:off x="5349863" y="1592200"/>
            <a:ext cx="2854800" cy="572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1800" b="1">
                <a:solidFill>
                  <a:schemeClr val="lt1"/>
                </a:solidFill>
                <a:highlight>
                  <a:srgbClr val="FFFFFF"/>
                </a:highlight>
                <a:latin typeface="Montserrat"/>
                <a:ea typeface="Montserrat"/>
                <a:cs typeface="Montserrat"/>
                <a:sym typeface="Montserrat"/>
              </a:rPr>
              <a:t>Positive</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3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Naive Bayes</a:t>
            </a:r>
            <a:endParaRPr/>
          </a:p>
          <a:p>
            <a:pPr marL="0" lvl="0" indent="0" algn="l" rtl="0">
              <a:spcBef>
                <a:spcPts val="0"/>
              </a:spcBef>
              <a:spcAft>
                <a:spcPts val="0"/>
              </a:spcAft>
              <a:buNone/>
            </a:pPr>
            <a:endParaRPr/>
          </a:p>
        </p:txBody>
      </p:sp>
      <p:sp>
        <p:nvSpPr>
          <p:cNvPr id="244" name="Google Shape;244;p3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solidFill>
                  <a:schemeClr val="lt1"/>
                </a:solidFill>
                <a:highlight>
                  <a:srgbClr val="FFFFFF"/>
                </a:highlight>
                <a:latin typeface="Montserrat"/>
                <a:ea typeface="Montserrat"/>
                <a:cs typeface="Montserrat"/>
                <a:sym typeface="Montserrat"/>
              </a:rPr>
              <a:t>What’s the problem?</a:t>
            </a:r>
            <a:endParaRPr b="1">
              <a:solidFill>
                <a:schemeClr val="lt1"/>
              </a:solidFill>
              <a:highlight>
                <a:srgbClr val="FFFFFF"/>
              </a:highlight>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highlight>
                  <a:srgbClr val="FFFFFF"/>
                </a:highlight>
                <a:latin typeface="Montserrat"/>
                <a:ea typeface="Montserrat"/>
                <a:cs typeface="Montserrat"/>
                <a:sym typeface="Montserrat"/>
              </a:rPr>
              <a:t>Misclassifying samples to the similar groups because of same likelihood of words to be classified in a particular class.</a:t>
            </a:r>
            <a:endParaRPr b="1">
              <a:solidFill>
                <a:schemeClr val="lt1"/>
              </a:solidFill>
              <a:highlight>
                <a:srgbClr val="FFFFFF"/>
              </a:highlight>
              <a:latin typeface="Montserrat"/>
              <a:ea typeface="Montserrat"/>
              <a:cs typeface="Montserrat"/>
              <a:sym typeface="Montserrat"/>
            </a:endParaRPr>
          </a:p>
          <a:p>
            <a:pPr marL="914400" lvl="0" indent="0" algn="l" rtl="0">
              <a:spcBef>
                <a:spcPts val="0"/>
              </a:spcBef>
              <a:spcAft>
                <a:spcPts val="0"/>
              </a:spcAft>
              <a:buNone/>
            </a:pPr>
            <a:endParaRPr b="1">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r>
              <a:rPr lang="en-GB" b="1">
                <a:solidFill>
                  <a:schemeClr val="lt1"/>
                </a:solidFill>
                <a:highlight>
                  <a:srgbClr val="FFFFFF"/>
                </a:highlight>
                <a:latin typeface="Montserrat"/>
                <a:ea typeface="Montserrat"/>
                <a:cs typeface="Montserrat"/>
                <a:sym typeface="Montserrat"/>
              </a:rPr>
              <a:t>Solution:</a:t>
            </a:r>
            <a:endParaRPr b="1">
              <a:solidFill>
                <a:schemeClr val="lt1"/>
              </a:solidFill>
              <a:highlight>
                <a:srgbClr val="FFFFFF"/>
              </a:highlight>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highlight>
                  <a:srgbClr val="FFFFFF"/>
                </a:highlight>
                <a:latin typeface="Montserrat"/>
                <a:ea typeface="Montserrat"/>
                <a:cs typeface="Montserrat"/>
                <a:sym typeface="Montserrat"/>
              </a:rPr>
              <a:t>Binary Classification.</a:t>
            </a:r>
            <a:endParaRPr b="1">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endParaRPr b="1">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r>
              <a:rPr lang="en-GB" b="1">
                <a:solidFill>
                  <a:schemeClr val="lt1"/>
                </a:solidFill>
                <a:highlight>
                  <a:srgbClr val="FFFFFF"/>
                </a:highlight>
                <a:latin typeface="Montserrat"/>
                <a:ea typeface="Montserrat"/>
                <a:cs typeface="Montserrat"/>
                <a:sym typeface="Montserrat"/>
              </a:rPr>
              <a:t>	Binary Classification accuracy :</a:t>
            </a:r>
            <a:endParaRPr b="1">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r>
              <a:rPr lang="en-GB" b="1">
                <a:solidFill>
                  <a:schemeClr val="lt1"/>
                </a:solidFill>
                <a:highlight>
                  <a:srgbClr val="FFFFFF"/>
                </a:highlight>
                <a:latin typeface="Montserrat"/>
                <a:ea typeface="Montserrat"/>
                <a:cs typeface="Montserrat"/>
                <a:sym typeface="Montserrat"/>
              </a:rPr>
              <a:t>	</a:t>
            </a:r>
            <a:r>
              <a:rPr lang="en-GB" sz="1050">
                <a:solidFill>
                  <a:schemeClr val="accent2"/>
                </a:solidFill>
                <a:highlight>
                  <a:srgbClr val="FFFFFF"/>
                </a:highlight>
                <a:latin typeface="Courier New"/>
                <a:ea typeface="Courier New"/>
                <a:cs typeface="Courier New"/>
                <a:sym typeface="Courier New"/>
              </a:rPr>
              <a:t>training accuracy Score    :  0.8585573272589218</a:t>
            </a:r>
            <a:endParaRPr sz="1050">
              <a:solidFill>
                <a:schemeClr val="accent2"/>
              </a:solidFill>
              <a:highlight>
                <a:srgbClr val="FFFFFF"/>
              </a:highlight>
              <a:latin typeface="Courier New"/>
              <a:ea typeface="Courier New"/>
              <a:cs typeface="Courier New"/>
              <a:sym typeface="Courier New"/>
            </a:endParaRPr>
          </a:p>
          <a:p>
            <a:pPr marL="0" lvl="0" indent="457200" algn="l" rtl="0">
              <a:spcBef>
                <a:spcPts val="0"/>
              </a:spcBef>
              <a:spcAft>
                <a:spcPts val="0"/>
              </a:spcAft>
              <a:buNone/>
            </a:pPr>
            <a:r>
              <a:rPr lang="en-GB" sz="1050">
                <a:solidFill>
                  <a:schemeClr val="accent2"/>
                </a:solidFill>
                <a:highlight>
                  <a:srgbClr val="FFFFFF"/>
                </a:highlight>
                <a:latin typeface="Courier New"/>
                <a:ea typeface="Courier New"/>
                <a:cs typeface="Courier New"/>
                <a:sym typeface="Courier New"/>
              </a:rPr>
              <a:t>Validation accuracy Score :  0.7916666666666666</a:t>
            </a:r>
            <a:endParaRPr b="1">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4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Logistic Regression</a:t>
            </a:r>
            <a:endParaRPr/>
          </a:p>
        </p:txBody>
      </p:sp>
      <p:sp>
        <p:nvSpPr>
          <p:cNvPr id="250" name="Google Shape;250;p40"/>
          <p:cNvSpPr txBox="1">
            <a:spLocks noGrp="1"/>
          </p:cNvSpPr>
          <p:nvPr>
            <p:ph type="body" idx="1"/>
          </p:nvPr>
        </p:nvSpPr>
        <p:spPr>
          <a:xfrm>
            <a:off x="311700" y="1152475"/>
            <a:ext cx="8520600" cy="213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solidFill>
                  <a:schemeClr val="lt1"/>
                </a:solidFill>
                <a:highlight>
                  <a:srgbClr val="FFFFFF"/>
                </a:highlight>
                <a:latin typeface="Montserrat"/>
                <a:ea typeface="Montserrat"/>
                <a:cs typeface="Montserrat"/>
                <a:sym typeface="Montserrat"/>
              </a:rPr>
              <a:t>Why Logistic Regression?</a:t>
            </a:r>
            <a:endParaRPr b="1">
              <a:solidFill>
                <a:schemeClr val="lt1"/>
              </a:solidFill>
              <a:highlight>
                <a:srgbClr val="FFFFFF"/>
              </a:highlight>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highlight>
                  <a:srgbClr val="FFFFFF"/>
                </a:highlight>
                <a:latin typeface="Montserrat"/>
                <a:ea typeface="Montserrat"/>
                <a:cs typeface="Montserrat"/>
                <a:sym typeface="Montserrat"/>
              </a:rPr>
              <a:t>Unlike Naive Bayes it makes no assumption about the feature independence.</a:t>
            </a:r>
            <a:endParaRPr b="1">
              <a:solidFill>
                <a:schemeClr val="lt1"/>
              </a:solidFill>
              <a:highlight>
                <a:srgbClr val="FFFFFF"/>
              </a:highlight>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highlight>
                  <a:srgbClr val="FFFFFF"/>
                </a:highlight>
                <a:latin typeface="Montserrat"/>
                <a:ea typeface="Montserrat"/>
                <a:cs typeface="Montserrat"/>
                <a:sym typeface="Montserrat"/>
              </a:rPr>
              <a:t>Logistic Regression with L1 regularization is well known for feature reduction. </a:t>
            </a:r>
            <a:endParaRPr b="1">
              <a:solidFill>
                <a:schemeClr val="lt1"/>
              </a:solidFill>
              <a:highlight>
                <a:srgbClr val="FFFFFF"/>
              </a:highlight>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highlight>
                  <a:srgbClr val="FFFFFF"/>
                </a:highlight>
                <a:latin typeface="Montserrat"/>
                <a:ea typeface="Montserrat"/>
                <a:cs typeface="Montserrat"/>
                <a:sym typeface="Montserrat"/>
              </a:rPr>
              <a:t>Fast to train.</a:t>
            </a:r>
            <a:endParaRPr b="1">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r>
              <a:rPr lang="en-GB" b="1">
                <a:solidFill>
                  <a:schemeClr val="lt1"/>
                </a:solidFill>
                <a:highlight>
                  <a:srgbClr val="FFFFFF"/>
                </a:highlight>
                <a:latin typeface="Montserrat"/>
                <a:ea typeface="Montserrat"/>
                <a:cs typeface="Montserrat"/>
                <a:sym typeface="Montserrat"/>
              </a:rPr>
              <a:t>	</a:t>
            </a:r>
            <a:endParaRPr b="1">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r>
              <a:rPr lang="en-GB" b="1">
                <a:solidFill>
                  <a:schemeClr val="lt1"/>
                </a:solidFill>
                <a:highlight>
                  <a:srgbClr val="FFFFFF"/>
                </a:highlight>
                <a:latin typeface="Montserrat"/>
                <a:ea typeface="Montserrat"/>
                <a:cs typeface="Montserrat"/>
                <a:sym typeface="Montserrat"/>
              </a:rPr>
              <a:t>	Binary Classification Accuracy: </a:t>
            </a:r>
            <a:endParaRPr b="1">
              <a:solidFill>
                <a:schemeClr val="lt1"/>
              </a:solidFill>
              <a:highlight>
                <a:srgbClr val="FFFFFF"/>
              </a:highlight>
              <a:latin typeface="Montserrat"/>
              <a:ea typeface="Montserrat"/>
              <a:cs typeface="Montserrat"/>
              <a:sym typeface="Montserrat"/>
            </a:endParaRPr>
          </a:p>
          <a:p>
            <a:pPr marL="914400" lvl="0" indent="0" algn="l" rtl="0">
              <a:spcBef>
                <a:spcPts val="0"/>
              </a:spcBef>
              <a:spcAft>
                <a:spcPts val="0"/>
              </a:spcAft>
              <a:buNone/>
            </a:pPr>
            <a:endParaRPr sz="1050">
              <a:solidFill>
                <a:schemeClr val="accent2"/>
              </a:solidFill>
              <a:highlight>
                <a:srgbClr val="FFFFFF"/>
              </a:highlight>
              <a:latin typeface="Courier New"/>
              <a:ea typeface="Courier New"/>
              <a:cs typeface="Courier New"/>
              <a:sym typeface="Courier New"/>
            </a:endParaRPr>
          </a:p>
          <a:p>
            <a:pPr marL="914400" lvl="0" indent="0" algn="l" rtl="0">
              <a:spcBef>
                <a:spcPts val="0"/>
              </a:spcBef>
              <a:spcAft>
                <a:spcPts val="0"/>
              </a:spcAft>
              <a:buNone/>
            </a:pPr>
            <a:r>
              <a:rPr lang="en-GB" sz="1050">
                <a:solidFill>
                  <a:schemeClr val="accent2"/>
                </a:solidFill>
                <a:highlight>
                  <a:srgbClr val="FFFFFF"/>
                </a:highlight>
                <a:latin typeface="Courier New"/>
                <a:ea typeface="Courier New"/>
                <a:cs typeface="Courier New"/>
                <a:sym typeface="Courier New"/>
              </a:rPr>
              <a:t>Training accuracy Score    :  0.937798025816249</a:t>
            </a:r>
            <a:endParaRPr sz="1050">
              <a:solidFill>
                <a:schemeClr val="accent2"/>
              </a:solidFill>
              <a:highlight>
                <a:srgbClr val="FFFFFF"/>
              </a:highlight>
              <a:latin typeface="Courier New"/>
              <a:ea typeface="Courier New"/>
              <a:cs typeface="Courier New"/>
              <a:sym typeface="Courier New"/>
            </a:endParaRPr>
          </a:p>
          <a:p>
            <a:pPr marL="914400" lvl="0" indent="0" algn="l" rtl="0">
              <a:spcBef>
                <a:spcPts val="0"/>
              </a:spcBef>
              <a:spcAft>
                <a:spcPts val="0"/>
              </a:spcAft>
              <a:buNone/>
            </a:pPr>
            <a:r>
              <a:rPr lang="en-GB" sz="1050">
                <a:solidFill>
                  <a:schemeClr val="accent2"/>
                </a:solidFill>
                <a:highlight>
                  <a:srgbClr val="FFFFFF"/>
                </a:highlight>
                <a:latin typeface="Courier New"/>
                <a:ea typeface="Courier New"/>
                <a:cs typeface="Courier New"/>
                <a:sym typeface="Courier New"/>
              </a:rPr>
              <a:t>Validation accuracy Score :  0.8594509232264335</a:t>
            </a:r>
            <a:endParaRPr b="1">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4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Random Forest</a:t>
            </a:r>
            <a:endParaRPr/>
          </a:p>
        </p:txBody>
      </p:sp>
      <p:sp>
        <p:nvSpPr>
          <p:cNvPr id="256" name="Google Shape;256;p4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solidFill>
                  <a:schemeClr val="lt1"/>
                </a:solidFill>
                <a:highlight>
                  <a:srgbClr val="FFFFFF"/>
                </a:highlight>
                <a:latin typeface="Montserrat"/>
                <a:ea typeface="Montserrat"/>
                <a:cs typeface="Montserrat"/>
                <a:sym typeface="Montserrat"/>
              </a:rPr>
              <a:t>Why Random Forest?</a:t>
            </a:r>
            <a:endParaRPr b="1">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endParaRPr b="1">
              <a:solidFill>
                <a:schemeClr val="lt1"/>
              </a:solidFill>
              <a:highlight>
                <a:srgbClr val="FFFFFF"/>
              </a:highlight>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highlight>
                  <a:srgbClr val="FFFFFF"/>
                </a:highlight>
                <a:latin typeface="Montserrat"/>
                <a:ea typeface="Montserrat"/>
                <a:cs typeface="Montserrat"/>
                <a:sym typeface="Montserrat"/>
              </a:rPr>
              <a:t>Random Forest takes random samples and features to make train the model.</a:t>
            </a:r>
            <a:endParaRPr b="1">
              <a:solidFill>
                <a:schemeClr val="lt1"/>
              </a:solidFill>
              <a:highlight>
                <a:srgbClr val="FFFFFF"/>
              </a:highlight>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highlight>
                  <a:srgbClr val="FFFFFF"/>
                </a:highlight>
                <a:latin typeface="Montserrat"/>
                <a:ea typeface="Montserrat"/>
                <a:cs typeface="Montserrat"/>
                <a:sym typeface="Montserrat"/>
              </a:rPr>
              <a:t>Time taking, but Decision tree like model with less chance to overfit.</a:t>
            </a:r>
            <a:endParaRPr b="1">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r>
              <a:rPr lang="en-GB" b="1">
                <a:solidFill>
                  <a:schemeClr val="lt1"/>
                </a:solidFill>
                <a:highlight>
                  <a:srgbClr val="FFFFFF"/>
                </a:highlight>
                <a:latin typeface="Montserrat"/>
                <a:ea typeface="Montserrat"/>
                <a:cs typeface="Montserrat"/>
                <a:sym typeface="Montserrat"/>
              </a:rPr>
              <a:t>	</a:t>
            </a:r>
            <a:endParaRPr b="1">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r>
              <a:rPr lang="en-GB" b="1">
                <a:solidFill>
                  <a:schemeClr val="lt1"/>
                </a:solidFill>
                <a:highlight>
                  <a:srgbClr val="FFFFFF"/>
                </a:highlight>
                <a:latin typeface="Montserrat"/>
                <a:ea typeface="Montserrat"/>
                <a:cs typeface="Montserrat"/>
                <a:sym typeface="Montserrat"/>
              </a:rPr>
              <a:t>	Binary Classification accuracy: </a:t>
            </a:r>
            <a:endParaRPr b="1">
              <a:solidFill>
                <a:schemeClr val="lt1"/>
              </a:solidFill>
              <a:highlight>
                <a:srgbClr val="FFFFFF"/>
              </a:highlight>
              <a:latin typeface="Montserrat"/>
              <a:ea typeface="Montserrat"/>
              <a:cs typeface="Montserrat"/>
              <a:sym typeface="Montserrat"/>
            </a:endParaRPr>
          </a:p>
          <a:p>
            <a:pPr marL="457200" lvl="0" indent="0" algn="l" rtl="0">
              <a:spcBef>
                <a:spcPts val="0"/>
              </a:spcBef>
              <a:spcAft>
                <a:spcPts val="0"/>
              </a:spcAft>
              <a:buNone/>
            </a:pPr>
            <a:r>
              <a:rPr lang="en-GB" sz="1050">
                <a:solidFill>
                  <a:schemeClr val="accent2"/>
                </a:solidFill>
                <a:highlight>
                  <a:srgbClr val="FFFFFF"/>
                </a:highlight>
                <a:latin typeface="Courier New"/>
                <a:ea typeface="Courier New"/>
                <a:cs typeface="Courier New"/>
                <a:sym typeface="Courier New"/>
              </a:rPr>
              <a:t>Training accuracy Score    :  0.9985725132877753</a:t>
            </a:r>
            <a:endParaRPr sz="1050">
              <a:solidFill>
                <a:schemeClr val="accent2"/>
              </a:solidFill>
              <a:highlight>
                <a:srgbClr val="FFFFFF"/>
              </a:highlight>
              <a:latin typeface="Courier New"/>
              <a:ea typeface="Courier New"/>
              <a:cs typeface="Courier New"/>
              <a:sym typeface="Courier New"/>
            </a:endParaRPr>
          </a:p>
          <a:p>
            <a:pPr marL="457200" lvl="0" indent="0" algn="l" rtl="0">
              <a:spcBef>
                <a:spcPts val="0"/>
              </a:spcBef>
              <a:spcAft>
                <a:spcPts val="0"/>
              </a:spcAft>
              <a:buNone/>
            </a:pPr>
            <a:r>
              <a:rPr lang="en-GB" sz="1050">
                <a:solidFill>
                  <a:schemeClr val="accent2"/>
                </a:solidFill>
                <a:highlight>
                  <a:srgbClr val="FFFFFF"/>
                </a:highlight>
                <a:latin typeface="Courier New"/>
                <a:ea typeface="Courier New"/>
                <a:cs typeface="Courier New"/>
                <a:sym typeface="Courier New"/>
              </a:rPr>
              <a:t>Validation accuracy Score :  0.8299319727891157</a:t>
            </a:r>
            <a:endParaRPr b="1">
              <a:solidFill>
                <a:schemeClr val="lt1"/>
              </a:solidFill>
              <a:highlight>
                <a:srgbClr val="FFFFFF"/>
              </a:highlight>
              <a:latin typeface="Montserrat"/>
              <a:ea typeface="Montserrat"/>
              <a:cs typeface="Montserrat"/>
              <a:sym typeface="Montserra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5"/>
          <p:cNvSpPr txBox="1">
            <a:spLocks noGrp="1"/>
          </p:cNvSpPr>
          <p:nvPr>
            <p:ph type="title"/>
          </p:nvPr>
        </p:nvSpPr>
        <p:spPr>
          <a:xfrm>
            <a:off x="311700" y="3582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Problem Statement</a:t>
            </a:r>
            <a:endParaRPr b="1">
              <a:latin typeface="Montserrat"/>
              <a:ea typeface="Montserrat"/>
              <a:cs typeface="Montserrat"/>
              <a:sym typeface="Montserrat"/>
            </a:endParaRPr>
          </a:p>
        </p:txBody>
      </p:sp>
      <p:sp>
        <p:nvSpPr>
          <p:cNvPr id="68" name="Google Shape;68;p15"/>
          <p:cNvSpPr txBox="1">
            <a:spLocks noGrp="1"/>
          </p:cNvSpPr>
          <p:nvPr>
            <p:ph type="body" idx="1"/>
          </p:nvPr>
        </p:nvSpPr>
        <p:spPr>
          <a:xfrm>
            <a:off x="373675" y="991525"/>
            <a:ext cx="4521900" cy="4089900"/>
          </a:xfrm>
          <a:prstGeom prst="rect">
            <a:avLst/>
          </a:prstGeom>
        </p:spPr>
        <p:txBody>
          <a:bodyPr spcFirstLastPara="1" wrap="square" lIns="91425" tIns="91425" rIns="91425" bIns="91425" anchor="t" anchorCtr="0">
            <a:noAutofit/>
          </a:bodyPr>
          <a:lstStyle/>
          <a:p>
            <a:pPr marL="0" lvl="0" indent="0" algn="l" rtl="0">
              <a:spcBef>
                <a:spcPts val="700"/>
              </a:spcBef>
              <a:spcAft>
                <a:spcPts val="0"/>
              </a:spcAft>
              <a:buNone/>
            </a:pPr>
            <a:r>
              <a:rPr lang="en-GB" b="1">
                <a:solidFill>
                  <a:schemeClr val="lt1"/>
                </a:solidFill>
                <a:highlight>
                  <a:srgbClr val="FFFFFF"/>
                </a:highlight>
                <a:latin typeface="Montserrat"/>
                <a:ea typeface="Montserrat"/>
                <a:cs typeface="Montserrat"/>
                <a:sym typeface="Montserrat"/>
              </a:rPr>
              <a:t>The challenge is to build a CLASSIFICATION MODEL to predict the sentiment of COVID-19 tweets.The tweets have been pulled from Twitter and manual tagging has been done then.</a:t>
            </a:r>
            <a:endParaRPr b="1">
              <a:solidFill>
                <a:schemeClr val="lt1"/>
              </a:solidFill>
              <a:highlight>
                <a:srgbClr val="FFFFFF"/>
              </a:highlight>
              <a:latin typeface="Montserrat"/>
              <a:ea typeface="Montserrat"/>
              <a:cs typeface="Montserrat"/>
              <a:sym typeface="Montserrat"/>
            </a:endParaRPr>
          </a:p>
          <a:p>
            <a:pPr marL="0" lvl="0" indent="0" algn="l" rtl="0">
              <a:spcBef>
                <a:spcPts val="700"/>
              </a:spcBef>
              <a:spcAft>
                <a:spcPts val="0"/>
              </a:spcAft>
              <a:buNone/>
            </a:pPr>
            <a:r>
              <a:rPr lang="en-GB" b="1">
                <a:solidFill>
                  <a:schemeClr val="lt1"/>
                </a:solidFill>
                <a:highlight>
                  <a:srgbClr val="FFFFFF"/>
                </a:highlight>
                <a:latin typeface="Montserrat"/>
                <a:ea typeface="Montserrat"/>
                <a:cs typeface="Montserrat"/>
                <a:sym typeface="Montserrat"/>
              </a:rPr>
              <a:t>We are given the following information:</a:t>
            </a:r>
            <a:endParaRPr b="1">
              <a:solidFill>
                <a:schemeClr val="lt1"/>
              </a:solidFill>
              <a:highlight>
                <a:srgbClr val="FFFFFF"/>
              </a:highlight>
              <a:latin typeface="Montserrat"/>
              <a:ea typeface="Montserrat"/>
              <a:cs typeface="Montserrat"/>
              <a:sym typeface="Montserrat"/>
            </a:endParaRPr>
          </a:p>
          <a:p>
            <a:pPr marL="457200" lvl="0" indent="-342900" algn="l" rtl="0">
              <a:spcBef>
                <a:spcPts val="700"/>
              </a:spcBef>
              <a:spcAft>
                <a:spcPts val="0"/>
              </a:spcAft>
              <a:buClr>
                <a:schemeClr val="lt1"/>
              </a:buClr>
              <a:buSzPts val="1800"/>
              <a:buFont typeface="Montserrat"/>
              <a:buAutoNum type="arabicPeriod"/>
            </a:pPr>
            <a:r>
              <a:rPr lang="en-GB" b="1">
                <a:solidFill>
                  <a:schemeClr val="lt1"/>
                </a:solidFill>
                <a:highlight>
                  <a:srgbClr val="FFFFFF"/>
                </a:highlight>
                <a:latin typeface="Montserrat"/>
                <a:ea typeface="Montserrat"/>
                <a:cs typeface="Montserrat"/>
                <a:sym typeface="Montserrat"/>
              </a:rPr>
              <a:t>Location</a:t>
            </a:r>
            <a:endParaRPr b="1">
              <a:solidFill>
                <a:schemeClr val="lt1"/>
              </a:solidFill>
              <a:highlight>
                <a:srgbClr val="FFFFFF"/>
              </a:highlight>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AutoNum type="arabicPeriod"/>
            </a:pPr>
            <a:r>
              <a:rPr lang="en-GB" b="1">
                <a:solidFill>
                  <a:schemeClr val="lt1"/>
                </a:solidFill>
                <a:highlight>
                  <a:srgbClr val="FFFFFF"/>
                </a:highlight>
                <a:latin typeface="Montserrat"/>
                <a:ea typeface="Montserrat"/>
                <a:cs typeface="Montserrat"/>
                <a:sym typeface="Montserrat"/>
              </a:rPr>
              <a:t>Tweet At</a:t>
            </a:r>
            <a:endParaRPr b="1">
              <a:solidFill>
                <a:schemeClr val="lt1"/>
              </a:solidFill>
              <a:highlight>
                <a:srgbClr val="FFFFFF"/>
              </a:highlight>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AutoNum type="arabicPeriod"/>
            </a:pPr>
            <a:r>
              <a:rPr lang="en-GB" b="1">
                <a:solidFill>
                  <a:schemeClr val="lt1"/>
                </a:solidFill>
                <a:highlight>
                  <a:srgbClr val="FFFFFF"/>
                </a:highlight>
                <a:latin typeface="Montserrat"/>
                <a:ea typeface="Montserrat"/>
                <a:cs typeface="Montserrat"/>
                <a:sym typeface="Montserrat"/>
              </a:rPr>
              <a:t>Original Tweet</a:t>
            </a:r>
            <a:endParaRPr b="1">
              <a:solidFill>
                <a:schemeClr val="lt1"/>
              </a:solidFill>
              <a:highlight>
                <a:srgbClr val="FFFFFF"/>
              </a:highlight>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AutoNum type="arabicPeriod"/>
            </a:pPr>
            <a:r>
              <a:rPr lang="en-GB" b="1">
                <a:solidFill>
                  <a:schemeClr val="lt1"/>
                </a:solidFill>
                <a:highlight>
                  <a:srgbClr val="FFFFFF"/>
                </a:highlight>
                <a:latin typeface="Montserrat"/>
                <a:ea typeface="Montserrat"/>
                <a:cs typeface="Montserrat"/>
                <a:sym typeface="Montserrat"/>
              </a:rPr>
              <a:t>Sentiment</a:t>
            </a:r>
            <a:endParaRPr b="1">
              <a:solidFill>
                <a:schemeClr val="lt1"/>
              </a:solidFill>
              <a:highlight>
                <a:srgbClr val="FFFFFF"/>
              </a:highlight>
              <a:latin typeface="Montserrat"/>
              <a:ea typeface="Montserrat"/>
              <a:cs typeface="Montserrat"/>
              <a:sym typeface="Montserrat"/>
            </a:endParaRPr>
          </a:p>
          <a:p>
            <a:pPr marL="0" lvl="0" indent="0" algn="l" rtl="0">
              <a:spcBef>
                <a:spcPts val="1200"/>
              </a:spcBef>
              <a:spcAft>
                <a:spcPts val="0"/>
              </a:spcAft>
              <a:buNone/>
            </a:pPr>
            <a:endParaRPr/>
          </a:p>
        </p:txBody>
      </p:sp>
      <p:pic>
        <p:nvPicPr>
          <p:cNvPr id="69" name="Google Shape;69;p15"/>
          <p:cNvPicPr preferRelativeResize="0"/>
          <p:nvPr/>
        </p:nvPicPr>
        <p:blipFill>
          <a:blip r:embed="rId3">
            <a:alphaModFix/>
          </a:blip>
          <a:stretch>
            <a:fillRect/>
          </a:stretch>
        </p:blipFill>
        <p:spPr>
          <a:xfrm>
            <a:off x="4982375" y="1170125"/>
            <a:ext cx="4009225" cy="3167775"/>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4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Random Forest</a:t>
            </a:r>
            <a:endParaRPr/>
          </a:p>
        </p:txBody>
      </p:sp>
      <p:sp>
        <p:nvSpPr>
          <p:cNvPr id="262" name="Google Shape;262;p4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pic>
        <p:nvPicPr>
          <p:cNvPr id="263" name="Google Shape;263;p42"/>
          <p:cNvPicPr preferRelativeResize="0"/>
          <p:nvPr/>
        </p:nvPicPr>
        <p:blipFill rotWithShape="1">
          <a:blip r:embed="rId3">
            <a:alphaModFix/>
          </a:blip>
          <a:srcRect l="1195" t="1719"/>
          <a:stretch/>
        </p:blipFill>
        <p:spPr>
          <a:xfrm>
            <a:off x="2035638" y="1592200"/>
            <a:ext cx="5072725" cy="3125250"/>
          </a:xfrm>
          <a:prstGeom prst="rect">
            <a:avLst/>
          </a:prstGeom>
          <a:noFill/>
          <a:ln>
            <a:noFill/>
          </a:ln>
        </p:spPr>
      </p:pic>
      <p:sp>
        <p:nvSpPr>
          <p:cNvPr id="264" name="Google Shape;264;p42"/>
          <p:cNvSpPr txBox="1"/>
          <p:nvPr/>
        </p:nvSpPr>
        <p:spPr>
          <a:xfrm>
            <a:off x="3024113" y="1152475"/>
            <a:ext cx="2854800" cy="572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1800" b="1">
                <a:solidFill>
                  <a:schemeClr val="lt1"/>
                </a:solidFill>
                <a:highlight>
                  <a:srgbClr val="FFFFFF"/>
                </a:highlight>
                <a:latin typeface="Montserrat"/>
                <a:ea typeface="Montserrat"/>
                <a:cs typeface="Montserrat"/>
                <a:sym typeface="Montserrat"/>
              </a:rPr>
              <a:t>Feature Importance</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p4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XGBoost</a:t>
            </a:r>
            <a:endParaRPr/>
          </a:p>
        </p:txBody>
      </p:sp>
      <p:sp>
        <p:nvSpPr>
          <p:cNvPr id="270" name="Google Shape;270;p4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solidFill>
                  <a:schemeClr val="lt1"/>
                </a:solidFill>
                <a:highlight>
                  <a:srgbClr val="FFFFFF"/>
                </a:highlight>
                <a:latin typeface="Montserrat"/>
                <a:ea typeface="Montserrat"/>
                <a:cs typeface="Montserrat"/>
                <a:sym typeface="Montserrat"/>
              </a:rPr>
              <a:t>Why XGB?</a:t>
            </a:r>
            <a:endParaRPr b="1">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endParaRPr b="1">
              <a:solidFill>
                <a:schemeClr val="lt1"/>
              </a:solidFill>
              <a:highlight>
                <a:srgbClr val="FFFFFF"/>
              </a:highlight>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highlight>
                  <a:srgbClr val="FFFFFF"/>
                </a:highlight>
                <a:latin typeface="Montserrat"/>
                <a:ea typeface="Montserrat"/>
                <a:cs typeface="Montserrat"/>
                <a:sym typeface="Montserrat"/>
              </a:rPr>
              <a:t>Can be used with different objective functions.</a:t>
            </a:r>
            <a:endParaRPr b="1">
              <a:solidFill>
                <a:schemeClr val="lt1"/>
              </a:solidFill>
              <a:highlight>
                <a:srgbClr val="FFFFFF"/>
              </a:highlight>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highlight>
                  <a:srgbClr val="FFFFFF"/>
                </a:highlight>
                <a:latin typeface="Montserrat"/>
                <a:ea typeface="Montserrat"/>
                <a:cs typeface="Montserrat"/>
                <a:sym typeface="Montserrat"/>
              </a:rPr>
              <a:t>Handling missing values.</a:t>
            </a:r>
            <a:endParaRPr b="1">
              <a:solidFill>
                <a:schemeClr val="lt1"/>
              </a:solidFill>
              <a:highlight>
                <a:srgbClr val="FFFFFF"/>
              </a:highlight>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highlight>
                  <a:srgbClr val="FFFFFF"/>
                </a:highlight>
                <a:latin typeface="Montserrat"/>
                <a:ea typeface="Montserrat"/>
                <a:cs typeface="Montserrat"/>
                <a:sym typeface="Montserrat"/>
              </a:rPr>
              <a:t>Built in cross validation.</a:t>
            </a:r>
            <a:endParaRPr b="1">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r>
              <a:rPr lang="en-GB" b="1">
                <a:solidFill>
                  <a:schemeClr val="lt1"/>
                </a:solidFill>
                <a:highlight>
                  <a:srgbClr val="FFFFFF"/>
                </a:highlight>
                <a:latin typeface="Montserrat"/>
                <a:ea typeface="Montserrat"/>
                <a:cs typeface="Montserrat"/>
                <a:sym typeface="Montserrat"/>
              </a:rPr>
              <a:t>	</a:t>
            </a:r>
            <a:endParaRPr b="1">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r>
              <a:rPr lang="en-GB" b="1">
                <a:solidFill>
                  <a:schemeClr val="lt1"/>
                </a:solidFill>
                <a:highlight>
                  <a:srgbClr val="FFFFFF"/>
                </a:highlight>
                <a:latin typeface="Montserrat"/>
                <a:ea typeface="Montserrat"/>
                <a:cs typeface="Montserrat"/>
                <a:sym typeface="Montserrat"/>
              </a:rPr>
              <a:t>	Binary Accuracy Score:</a:t>
            </a:r>
            <a:endParaRPr b="1">
              <a:solidFill>
                <a:schemeClr val="lt1"/>
              </a:solidFill>
              <a:highlight>
                <a:srgbClr val="FFFFFF"/>
              </a:highlight>
              <a:latin typeface="Montserrat"/>
              <a:ea typeface="Montserrat"/>
              <a:cs typeface="Montserrat"/>
              <a:sym typeface="Montserrat"/>
            </a:endParaRPr>
          </a:p>
          <a:p>
            <a:pPr marL="0" lvl="0" indent="457200" algn="l" rtl="0">
              <a:spcBef>
                <a:spcPts val="0"/>
              </a:spcBef>
              <a:spcAft>
                <a:spcPts val="0"/>
              </a:spcAft>
              <a:buNone/>
            </a:pPr>
            <a:r>
              <a:rPr lang="en-GB" sz="1050">
                <a:solidFill>
                  <a:schemeClr val="accent2"/>
                </a:solidFill>
                <a:highlight>
                  <a:srgbClr val="FFFFFF"/>
                </a:highlight>
                <a:latin typeface="Courier New"/>
                <a:ea typeface="Courier New"/>
                <a:cs typeface="Courier New"/>
                <a:sym typeface="Courier New"/>
              </a:rPr>
              <a:t>Training accuracy Score    :  0.7434776006074412</a:t>
            </a:r>
            <a:endParaRPr sz="1050">
              <a:solidFill>
                <a:schemeClr val="accent2"/>
              </a:solidFill>
              <a:highlight>
                <a:srgbClr val="FFFFFF"/>
              </a:highlight>
              <a:latin typeface="Courier New"/>
              <a:ea typeface="Courier New"/>
              <a:cs typeface="Courier New"/>
              <a:sym typeface="Courier New"/>
            </a:endParaRPr>
          </a:p>
          <a:p>
            <a:pPr marL="0" lvl="0" indent="457200" algn="l" rtl="0">
              <a:spcBef>
                <a:spcPts val="0"/>
              </a:spcBef>
              <a:spcAft>
                <a:spcPts val="0"/>
              </a:spcAft>
              <a:buNone/>
            </a:pPr>
            <a:r>
              <a:rPr lang="en-GB" sz="1050">
                <a:solidFill>
                  <a:schemeClr val="accent2"/>
                </a:solidFill>
                <a:highlight>
                  <a:srgbClr val="FFFFFF"/>
                </a:highlight>
                <a:latin typeface="Courier New"/>
                <a:ea typeface="Courier New"/>
                <a:cs typeface="Courier New"/>
                <a:sym typeface="Courier New"/>
              </a:rPr>
              <a:t>Validation accuracy Score :  0.7395529640427599</a:t>
            </a:r>
            <a:endParaRPr b="1">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4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Support Vector Machines</a:t>
            </a:r>
            <a:endParaRPr/>
          </a:p>
        </p:txBody>
      </p:sp>
      <p:sp>
        <p:nvSpPr>
          <p:cNvPr id="276" name="Google Shape;276;p4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solidFill>
                  <a:schemeClr val="lt1"/>
                </a:solidFill>
                <a:highlight>
                  <a:srgbClr val="FFFFFF"/>
                </a:highlight>
                <a:latin typeface="Montserrat"/>
                <a:ea typeface="Montserrat"/>
                <a:cs typeface="Montserrat"/>
                <a:sym typeface="Montserrat"/>
              </a:rPr>
              <a:t>Why Support Vector Classifier?</a:t>
            </a:r>
            <a:endParaRPr b="1">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endParaRPr b="1">
              <a:solidFill>
                <a:schemeClr val="lt1"/>
              </a:solidFill>
              <a:highlight>
                <a:srgbClr val="FFFFFF"/>
              </a:highlight>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highlight>
                  <a:srgbClr val="FFFFFF"/>
                </a:highlight>
                <a:latin typeface="Montserrat"/>
                <a:ea typeface="Montserrat"/>
                <a:cs typeface="Montserrat"/>
                <a:sym typeface="Montserrat"/>
              </a:rPr>
              <a:t>It is well known to handle high dimensional data.</a:t>
            </a:r>
            <a:endParaRPr b="1">
              <a:solidFill>
                <a:schemeClr val="lt1"/>
              </a:solidFill>
              <a:highlight>
                <a:srgbClr val="FFFFFF"/>
              </a:highlight>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highlight>
                  <a:srgbClr val="FFFFFF"/>
                </a:highlight>
                <a:latin typeface="Montserrat"/>
                <a:ea typeface="Montserrat"/>
                <a:cs typeface="Montserrat"/>
                <a:sym typeface="Montserrat"/>
              </a:rPr>
              <a:t>It allows misclassification as well with soft margins.</a:t>
            </a:r>
            <a:endParaRPr b="1">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r>
              <a:rPr lang="en-GB" b="1">
                <a:solidFill>
                  <a:schemeClr val="lt1"/>
                </a:solidFill>
                <a:highlight>
                  <a:srgbClr val="FFFFFF"/>
                </a:highlight>
                <a:latin typeface="Montserrat"/>
                <a:ea typeface="Montserrat"/>
                <a:cs typeface="Montserrat"/>
                <a:sym typeface="Montserrat"/>
              </a:rPr>
              <a:t>	</a:t>
            </a:r>
            <a:endParaRPr b="1">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r>
              <a:rPr lang="en-GB" b="1">
                <a:solidFill>
                  <a:schemeClr val="lt1"/>
                </a:solidFill>
                <a:highlight>
                  <a:srgbClr val="FFFFFF"/>
                </a:highlight>
                <a:latin typeface="Montserrat"/>
                <a:ea typeface="Montserrat"/>
                <a:cs typeface="Montserrat"/>
                <a:sym typeface="Montserrat"/>
              </a:rPr>
              <a:t>	Binary Classification accuracy:</a:t>
            </a:r>
            <a:endParaRPr b="1">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r>
              <a:rPr lang="en-GB" b="1">
                <a:solidFill>
                  <a:schemeClr val="lt1"/>
                </a:solidFill>
                <a:highlight>
                  <a:srgbClr val="FFFFFF"/>
                </a:highlight>
                <a:latin typeface="Montserrat"/>
                <a:ea typeface="Montserrat"/>
                <a:cs typeface="Montserrat"/>
                <a:sym typeface="Montserrat"/>
              </a:rPr>
              <a:t>		</a:t>
            </a:r>
            <a:r>
              <a:rPr lang="en-GB" sz="1050">
                <a:solidFill>
                  <a:schemeClr val="accent2"/>
                </a:solidFill>
                <a:highlight>
                  <a:srgbClr val="FFFFFF"/>
                </a:highlight>
                <a:latin typeface="Courier New"/>
                <a:ea typeface="Courier New"/>
                <a:cs typeface="Courier New"/>
                <a:sym typeface="Courier New"/>
              </a:rPr>
              <a:t>Training accuracy Score    :  0.9569020501138952</a:t>
            </a:r>
            <a:endParaRPr sz="1050">
              <a:solidFill>
                <a:schemeClr val="accent2"/>
              </a:solidFill>
              <a:highlight>
                <a:srgbClr val="FFFFFF"/>
              </a:highlight>
              <a:latin typeface="Courier New"/>
              <a:ea typeface="Courier New"/>
              <a:cs typeface="Courier New"/>
              <a:sym typeface="Courier New"/>
            </a:endParaRPr>
          </a:p>
          <a:p>
            <a:pPr marL="457200" lvl="0" indent="457200" algn="l" rtl="0">
              <a:spcBef>
                <a:spcPts val="0"/>
              </a:spcBef>
              <a:spcAft>
                <a:spcPts val="0"/>
              </a:spcAft>
              <a:buNone/>
            </a:pPr>
            <a:r>
              <a:rPr lang="en-GB" sz="1050">
                <a:solidFill>
                  <a:schemeClr val="accent2"/>
                </a:solidFill>
                <a:highlight>
                  <a:srgbClr val="FFFFFF"/>
                </a:highlight>
                <a:latin typeface="Courier New"/>
                <a:ea typeface="Courier New"/>
                <a:cs typeface="Courier New"/>
                <a:sym typeface="Courier New"/>
              </a:rPr>
              <a:t>Validation accuracy Score :  0.8456025267249757</a:t>
            </a:r>
            <a:endParaRPr b="1">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4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CatBoost</a:t>
            </a:r>
            <a:endParaRPr/>
          </a:p>
        </p:txBody>
      </p:sp>
      <p:sp>
        <p:nvSpPr>
          <p:cNvPr id="282" name="Google Shape;282;p4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solidFill>
                  <a:schemeClr val="lt1"/>
                </a:solidFill>
                <a:highlight>
                  <a:srgbClr val="FFFFFF"/>
                </a:highlight>
                <a:latin typeface="Montserrat"/>
                <a:ea typeface="Montserrat"/>
                <a:cs typeface="Montserrat"/>
                <a:sym typeface="Montserrat"/>
              </a:rPr>
              <a:t>Why Support Vector Classifier?</a:t>
            </a:r>
            <a:endParaRPr b="1">
              <a:solidFill>
                <a:schemeClr val="lt1"/>
              </a:solidFill>
              <a:highlight>
                <a:srgbClr val="FFFFFF"/>
              </a:highlight>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highlight>
                  <a:srgbClr val="FFFFFF"/>
                </a:highlight>
                <a:latin typeface="Montserrat"/>
                <a:ea typeface="Montserrat"/>
                <a:cs typeface="Montserrat"/>
                <a:sym typeface="Montserrat"/>
              </a:rPr>
              <a:t>It is good in handling sophisticated categorical features.</a:t>
            </a:r>
            <a:endParaRPr b="1">
              <a:solidFill>
                <a:schemeClr val="lt1"/>
              </a:solidFill>
              <a:highlight>
                <a:srgbClr val="FFFFFF"/>
              </a:highlight>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highlight>
                  <a:srgbClr val="FFFFFF"/>
                </a:highlight>
                <a:latin typeface="Montserrat"/>
                <a:ea typeface="Montserrat"/>
                <a:cs typeface="Montserrat"/>
                <a:sym typeface="Montserrat"/>
              </a:rPr>
              <a:t>Uses symmetric trees, which result in a Fast Inference.</a:t>
            </a:r>
            <a:endParaRPr b="1">
              <a:solidFill>
                <a:schemeClr val="lt1"/>
              </a:solidFill>
              <a:highlight>
                <a:srgbClr val="FFFFFF"/>
              </a:highlight>
              <a:latin typeface="Montserrat"/>
              <a:ea typeface="Montserrat"/>
              <a:cs typeface="Montserrat"/>
              <a:sym typeface="Montserrat"/>
            </a:endParaRPr>
          </a:p>
          <a:p>
            <a:pPr marL="914400" lvl="0" indent="0" algn="l" rtl="0">
              <a:spcBef>
                <a:spcPts val="0"/>
              </a:spcBef>
              <a:spcAft>
                <a:spcPts val="0"/>
              </a:spcAft>
              <a:buNone/>
            </a:pPr>
            <a:endParaRPr b="1">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r>
              <a:rPr lang="en-GB" b="1">
                <a:solidFill>
                  <a:schemeClr val="lt1"/>
                </a:solidFill>
                <a:highlight>
                  <a:srgbClr val="FFFFFF"/>
                </a:highlight>
                <a:latin typeface="Montserrat"/>
                <a:ea typeface="Montserrat"/>
                <a:cs typeface="Montserrat"/>
                <a:sym typeface="Montserrat"/>
              </a:rPr>
              <a:t>	For multiple classes:</a:t>
            </a:r>
            <a:endParaRPr b="1">
              <a:solidFill>
                <a:schemeClr val="lt1"/>
              </a:solidFill>
              <a:highlight>
                <a:srgbClr val="FFFFFF"/>
              </a:highlight>
              <a:latin typeface="Montserrat"/>
              <a:ea typeface="Montserrat"/>
              <a:cs typeface="Montserrat"/>
              <a:sym typeface="Montserrat"/>
            </a:endParaRPr>
          </a:p>
          <a:p>
            <a:pPr marL="914400" lvl="0" indent="0" algn="l" rtl="0">
              <a:spcBef>
                <a:spcPts val="0"/>
              </a:spcBef>
              <a:spcAft>
                <a:spcPts val="0"/>
              </a:spcAft>
              <a:buNone/>
            </a:pPr>
            <a:r>
              <a:rPr lang="en-GB" sz="1050">
                <a:solidFill>
                  <a:schemeClr val="accent2"/>
                </a:solidFill>
                <a:highlight>
                  <a:srgbClr val="FFFFFF"/>
                </a:highlight>
                <a:latin typeface="Courier New"/>
                <a:ea typeface="Courier New"/>
                <a:cs typeface="Courier New"/>
                <a:sym typeface="Courier New"/>
              </a:rPr>
              <a:t>Training accuracy Score    :  0.6703720577069097</a:t>
            </a:r>
            <a:endParaRPr sz="1050">
              <a:solidFill>
                <a:schemeClr val="accent2"/>
              </a:solidFill>
              <a:highlight>
                <a:srgbClr val="FFFFFF"/>
              </a:highlight>
              <a:latin typeface="Courier New"/>
              <a:ea typeface="Courier New"/>
              <a:cs typeface="Courier New"/>
              <a:sym typeface="Courier New"/>
            </a:endParaRPr>
          </a:p>
          <a:p>
            <a:pPr marL="914400" lvl="0" indent="0" algn="l" rtl="0">
              <a:spcBef>
                <a:spcPts val="0"/>
              </a:spcBef>
              <a:spcAft>
                <a:spcPts val="0"/>
              </a:spcAft>
              <a:buNone/>
            </a:pPr>
            <a:r>
              <a:rPr lang="en-GB" sz="1050">
                <a:solidFill>
                  <a:schemeClr val="accent2"/>
                </a:solidFill>
                <a:highlight>
                  <a:srgbClr val="FFFFFF"/>
                </a:highlight>
                <a:latin typeface="Courier New"/>
                <a:ea typeface="Courier New"/>
                <a:cs typeface="Courier New"/>
                <a:sym typeface="Courier New"/>
              </a:rPr>
              <a:t>Validation accuracy Score :  0.6203838678328474</a:t>
            </a:r>
            <a:endParaRPr sz="1050">
              <a:solidFill>
                <a:schemeClr val="accent2"/>
              </a:solidFill>
              <a:highlight>
                <a:srgbClr val="FFFFFF"/>
              </a:highlight>
              <a:latin typeface="Courier New"/>
              <a:ea typeface="Courier New"/>
              <a:cs typeface="Courier New"/>
              <a:sym typeface="Courier New"/>
            </a:endParaRPr>
          </a:p>
          <a:p>
            <a:pPr marL="0" lvl="0" indent="0" algn="l" rtl="0">
              <a:spcBef>
                <a:spcPts val="0"/>
              </a:spcBef>
              <a:spcAft>
                <a:spcPts val="0"/>
              </a:spcAft>
              <a:buNone/>
            </a:pPr>
            <a:endParaRPr sz="1050">
              <a:solidFill>
                <a:schemeClr val="accent2"/>
              </a:solidFill>
              <a:highlight>
                <a:srgbClr val="FFFFFF"/>
              </a:highlight>
              <a:latin typeface="Courier New"/>
              <a:ea typeface="Courier New"/>
              <a:cs typeface="Courier New"/>
              <a:sym typeface="Courier New"/>
            </a:endParaRPr>
          </a:p>
          <a:p>
            <a:pPr marL="0" lvl="0" indent="0" algn="l" rtl="0">
              <a:spcBef>
                <a:spcPts val="0"/>
              </a:spcBef>
              <a:spcAft>
                <a:spcPts val="0"/>
              </a:spcAft>
              <a:buNone/>
            </a:pPr>
            <a:r>
              <a:rPr lang="en-GB" b="1">
                <a:solidFill>
                  <a:schemeClr val="lt1"/>
                </a:solidFill>
                <a:highlight>
                  <a:srgbClr val="FFFFFF"/>
                </a:highlight>
                <a:latin typeface="Montserrat"/>
                <a:ea typeface="Montserrat"/>
                <a:cs typeface="Montserrat"/>
                <a:sym typeface="Montserrat"/>
              </a:rPr>
              <a:t>	For binary classes:</a:t>
            </a:r>
            <a:endParaRPr b="1">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r>
              <a:rPr lang="en-GB" b="1">
                <a:solidFill>
                  <a:schemeClr val="lt1"/>
                </a:solidFill>
                <a:highlight>
                  <a:srgbClr val="FFFFFF"/>
                </a:highlight>
                <a:latin typeface="Montserrat"/>
                <a:ea typeface="Montserrat"/>
                <a:cs typeface="Montserrat"/>
                <a:sym typeface="Montserrat"/>
              </a:rPr>
              <a:t>		</a:t>
            </a:r>
            <a:r>
              <a:rPr lang="en-GB" sz="1050">
                <a:solidFill>
                  <a:schemeClr val="accent2"/>
                </a:solidFill>
                <a:highlight>
                  <a:srgbClr val="FFFFFF"/>
                </a:highlight>
                <a:latin typeface="Courier New"/>
                <a:ea typeface="Courier New"/>
                <a:cs typeface="Courier New"/>
                <a:sym typeface="Courier New"/>
              </a:rPr>
              <a:t>Training accuracy Score    :  0.8840091116173121</a:t>
            </a:r>
            <a:endParaRPr sz="1050">
              <a:solidFill>
                <a:schemeClr val="accent2"/>
              </a:solidFill>
              <a:highlight>
                <a:srgbClr val="FFFFFF"/>
              </a:highlight>
              <a:latin typeface="Courier New"/>
              <a:ea typeface="Courier New"/>
              <a:cs typeface="Courier New"/>
              <a:sym typeface="Courier New"/>
            </a:endParaRPr>
          </a:p>
          <a:p>
            <a:pPr marL="457200" lvl="0" indent="457200" algn="l" rtl="0">
              <a:spcBef>
                <a:spcPts val="0"/>
              </a:spcBef>
              <a:spcAft>
                <a:spcPts val="0"/>
              </a:spcAft>
              <a:buNone/>
            </a:pPr>
            <a:r>
              <a:rPr lang="en-GB" sz="1050">
                <a:solidFill>
                  <a:schemeClr val="accent2"/>
                </a:solidFill>
                <a:highlight>
                  <a:srgbClr val="FFFFFF"/>
                </a:highlight>
                <a:latin typeface="Courier New"/>
                <a:ea typeface="Courier New"/>
                <a:cs typeface="Courier New"/>
                <a:sym typeface="Courier New"/>
              </a:rPr>
              <a:t>Validation accuracy Score :  0.8521622934888241</a:t>
            </a:r>
            <a:endParaRPr b="1">
              <a:solidFill>
                <a:schemeClr val="lt1"/>
              </a:solidFill>
              <a:highlight>
                <a:srgbClr val="FFFFFF"/>
              </a:highlight>
              <a:latin typeface="Montserrat"/>
              <a:ea typeface="Montserrat"/>
              <a:cs typeface="Montserrat"/>
              <a:sym typeface="Montserrat"/>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p4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Stochastic Gradient Descent</a:t>
            </a:r>
            <a:endParaRPr/>
          </a:p>
        </p:txBody>
      </p:sp>
      <p:sp>
        <p:nvSpPr>
          <p:cNvPr id="288" name="Google Shape;288;p4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solidFill>
                  <a:schemeClr val="lt1"/>
                </a:solidFill>
                <a:highlight>
                  <a:srgbClr val="FFFFFF"/>
                </a:highlight>
                <a:latin typeface="Montserrat"/>
                <a:ea typeface="Montserrat"/>
                <a:cs typeface="Montserrat"/>
                <a:sym typeface="Montserrat"/>
              </a:rPr>
              <a:t>Why SGD?</a:t>
            </a:r>
            <a:endParaRPr b="1">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endParaRPr b="1">
              <a:solidFill>
                <a:schemeClr val="lt1"/>
              </a:solidFill>
              <a:highlight>
                <a:srgbClr val="FFFFFF"/>
              </a:highlight>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highlight>
                  <a:srgbClr val="FFFFFF"/>
                </a:highlight>
                <a:latin typeface="Montserrat"/>
                <a:ea typeface="Montserrat"/>
                <a:cs typeface="Montserrat"/>
                <a:sym typeface="Montserrat"/>
              </a:rPr>
              <a:t>It is neural network based.</a:t>
            </a:r>
            <a:endParaRPr b="1">
              <a:solidFill>
                <a:schemeClr val="lt1"/>
              </a:solidFill>
              <a:highlight>
                <a:srgbClr val="FFFFFF"/>
              </a:highlight>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highlight>
                  <a:srgbClr val="FFFFFF"/>
                </a:highlight>
                <a:latin typeface="Montserrat"/>
                <a:ea typeface="Montserrat"/>
                <a:cs typeface="Montserrat"/>
                <a:sym typeface="Montserrat"/>
              </a:rPr>
              <a:t>It converges comparatively faster for large datasets. </a:t>
            </a:r>
            <a:endParaRPr b="1">
              <a:solidFill>
                <a:schemeClr val="lt1"/>
              </a:solidFill>
              <a:highlight>
                <a:srgbClr val="FFFFFF"/>
              </a:highlight>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highlight>
                  <a:srgbClr val="FFFFFF"/>
                </a:highlight>
                <a:latin typeface="Montserrat"/>
                <a:ea typeface="Montserrat"/>
                <a:cs typeface="Montserrat"/>
                <a:sym typeface="Montserrat"/>
              </a:rPr>
              <a:t>It fits one sample at a time.</a:t>
            </a:r>
            <a:endParaRPr b="1">
              <a:solidFill>
                <a:schemeClr val="lt1"/>
              </a:solidFill>
              <a:highlight>
                <a:srgbClr val="FFFFFF"/>
              </a:highlight>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highlight>
                  <a:srgbClr val="FFFFFF"/>
                </a:highlight>
                <a:latin typeface="Montserrat"/>
                <a:ea typeface="Montserrat"/>
                <a:cs typeface="Montserrat"/>
                <a:sym typeface="Montserrat"/>
              </a:rPr>
              <a:t>Computationally Fast.</a:t>
            </a:r>
            <a:endParaRPr b="1">
              <a:solidFill>
                <a:schemeClr val="lt1"/>
              </a:solidFill>
              <a:highlight>
                <a:srgbClr val="FFFFFF"/>
              </a:highlight>
              <a:latin typeface="Montserrat"/>
              <a:ea typeface="Montserrat"/>
              <a:cs typeface="Montserrat"/>
              <a:sym typeface="Montserrat"/>
            </a:endParaRPr>
          </a:p>
          <a:p>
            <a:pPr marL="457200" lvl="0" indent="0" algn="l" rtl="0">
              <a:spcBef>
                <a:spcPts val="0"/>
              </a:spcBef>
              <a:spcAft>
                <a:spcPts val="0"/>
              </a:spcAft>
              <a:buNone/>
            </a:pPr>
            <a:endParaRPr b="1">
              <a:solidFill>
                <a:schemeClr val="lt1"/>
              </a:solidFill>
              <a:highlight>
                <a:srgbClr val="FFFFFF"/>
              </a:highlight>
              <a:latin typeface="Montserrat"/>
              <a:ea typeface="Montserrat"/>
              <a:cs typeface="Montserrat"/>
              <a:sym typeface="Montserrat"/>
            </a:endParaRPr>
          </a:p>
          <a:p>
            <a:pPr marL="457200" lvl="0" indent="0" algn="l" rtl="0">
              <a:spcBef>
                <a:spcPts val="0"/>
              </a:spcBef>
              <a:spcAft>
                <a:spcPts val="0"/>
              </a:spcAft>
              <a:buNone/>
            </a:pPr>
            <a:r>
              <a:rPr lang="en-GB" b="1">
                <a:solidFill>
                  <a:schemeClr val="lt1"/>
                </a:solidFill>
                <a:highlight>
                  <a:srgbClr val="FFFFFF"/>
                </a:highlight>
                <a:latin typeface="Montserrat"/>
                <a:ea typeface="Montserrat"/>
                <a:cs typeface="Montserrat"/>
                <a:sym typeface="Montserrat"/>
              </a:rPr>
              <a:t>Binary Classification Accuracy:</a:t>
            </a:r>
            <a:endParaRPr b="1">
              <a:solidFill>
                <a:schemeClr val="lt1"/>
              </a:solidFill>
              <a:highlight>
                <a:srgbClr val="FFFFFF"/>
              </a:highlight>
              <a:latin typeface="Montserrat"/>
              <a:ea typeface="Montserrat"/>
              <a:cs typeface="Montserrat"/>
              <a:sym typeface="Montserrat"/>
            </a:endParaRPr>
          </a:p>
          <a:p>
            <a:pPr marL="457200" lvl="0" indent="0" algn="l" rtl="0">
              <a:spcBef>
                <a:spcPts val="0"/>
              </a:spcBef>
              <a:spcAft>
                <a:spcPts val="0"/>
              </a:spcAft>
              <a:buNone/>
            </a:pPr>
            <a:r>
              <a:rPr lang="en-GB" sz="1050">
                <a:solidFill>
                  <a:schemeClr val="accent2"/>
                </a:solidFill>
                <a:highlight>
                  <a:srgbClr val="FFFFFF"/>
                </a:highlight>
                <a:latin typeface="Courier New"/>
                <a:ea typeface="Courier New"/>
                <a:cs typeface="Courier New"/>
                <a:sym typeface="Courier New"/>
              </a:rPr>
              <a:t>Training accuracy Score    :  0.9350949126803341</a:t>
            </a:r>
            <a:endParaRPr sz="1050">
              <a:solidFill>
                <a:schemeClr val="accent2"/>
              </a:solidFill>
              <a:highlight>
                <a:srgbClr val="FFFFFF"/>
              </a:highlight>
              <a:latin typeface="Courier New"/>
              <a:ea typeface="Courier New"/>
              <a:cs typeface="Courier New"/>
              <a:sym typeface="Courier New"/>
            </a:endParaRPr>
          </a:p>
          <a:p>
            <a:pPr marL="457200" lvl="0" indent="0" algn="l" rtl="0">
              <a:spcBef>
                <a:spcPts val="0"/>
              </a:spcBef>
              <a:spcAft>
                <a:spcPts val="0"/>
              </a:spcAft>
              <a:buNone/>
            </a:pPr>
            <a:r>
              <a:rPr lang="en-GB" sz="1050">
                <a:solidFill>
                  <a:schemeClr val="accent2"/>
                </a:solidFill>
                <a:highlight>
                  <a:srgbClr val="FFFFFF"/>
                </a:highlight>
                <a:latin typeface="Courier New"/>
                <a:ea typeface="Courier New"/>
                <a:cs typeface="Courier New"/>
                <a:sym typeface="Courier New"/>
              </a:rPr>
              <a:t>Validation accuracy Score :  0.8624878522837707</a:t>
            </a:r>
            <a:endParaRPr b="1">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Google Shape;293;p4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Evalua</a:t>
            </a:r>
            <a:r>
              <a:rPr lang="en-GB" b="1">
                <a:solidFill>
                  <a:srgbClr val="CC0000"/>
                </a:solidFill>
                <a:latin typeface="Montserrat"/>
                <a:ea typeface="Montserrat"/>
                <a:cs typeface="Montserrat"/>
                <a:sym typeface="Montserrat"/>
              </a:rPr>
              <a:t>ti</a:t>
            </a:r>
            <a:r>
              <a:rPr lang="en-GB" b="1">
                <a:latin typeface="Montserrat"/>
                <a:ea typeface="Montserrat"/>
                <a:cs typeface="Montserrat"/>
                <a:sym typeface="Montserrat"/>
              </a:rPr>
              <a:t>on</a:t>
            </a:r>
            <a:endParaRPr/>
          </a:p>
        </p:txBody>
      </p:sp>
      <p:graphicFrame>
        <p:nvGraphicFramePr>
          <p:cNvPr id="294" name="Google Shape;294;p47"/>
          <p:cNvGraphicFramePr/>
          <p:nvPr/>
        </p:nvGraphicFramePr>
        <p:xfrm>
          <a:off x="531600" y="1290250"/>
          <a:ext cx="3901075" cy="3175875"/>
        </p:xfrm>
        <a:graphic>
          <a:graphicData uri="http://schemas.openxmlformats.org/drawingml/2006/table">
            <a:tbl>
              <a:tblPr>
                <a:noFill/>
                <a:tableStyleId>{FB3B2C95-2AC4-4E9D-91D8-F90D8A3A3B93}</a:tableStyleId>
              </a:tblPr>
              <a:tblGrid>
                <a:gridCol w="2617825">
                  <a:extLst>
                    <a:ext uri="{9D8B030D-6E8A-4147-A177-3AD203B41FA5}">
                      <a16:colId xmlns:a16="http://schemas.microsoft.com/office/drawing/2014/main" val="20000"/>
                    </a:ext>
                  </a:extLst>
                </a:gridCol>
                <a:gridCol w="1283250">
                  <a:extLst>
                    <a:ext uri="{9D8B030D-6E8A-4147-A177-3AD203B41FA5}">
                      <a16:colId xmlns:a16="http://schemas.microsoft.com/office/drawing/2014/main" val="20001"/>
                    </a:ext>
                  </a:extLst>
                </a:gridCol>
              </a:tblGrid>
              <a:tr h="326475">
                <a:tc gridSpan="2">
                  <a:txBody>
                    <a:bodyPr/>
                    <a:lstStyle/>
                    <a:p>
                      <a:pPr marL="0" lvl="0" indent="0" algn="ctr" rtl="0">
                        <a:lnSpc>
                          <a:spcPct val="115000"/>
                        </a:lnSpc>
                        <a:spcBef>
                          <a:spcPts val="0"/>
                        </a:spcBef>
                        <a:spcAft>
                          <a:spcPts val="0"/>
                        </a:spcAft>
                        <a:buNone/>
                      </a:pPr>
                      <a:r>
                        <a:rPr lang="en-GB" sz="1000" b="1" u="sng"/>
                        <a:t>Multi-class Classification</a:t>
                      </a:r>
                      <a:endParaRPr sz="1000" b="1" u="sng"/>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hMerge="1">
                  <a:txBody>
                    <a:bodyPr/>
                    <a:lstStyle/>
                    <a:p>
                      <a:endParaRPr lang="en-US"/>
                    </a:p>
                  </a:txBody>
                  <a:tcPr/>
                </a:tc>
                <a:extLst>
                  <a:ext uri="{0D108BD9-81ED-4DB2-BD59-A6C34878D82A}">
                    <a16:rowId xmlns:a16="http://schemas.microsoft.com/office/drawing/2014/main" val="10000"/>
                  </a:ext>
                </a:extLst>
              </a:tr>
              <a:tr h="356175">
                <a:tc>
                  <a:txBody>
                    <a:bodyPr/>
                    <a:lstStyle/>
                    <a:p>
                      <a:pPr marL="0" lvl="0" indent="0" algn="ctr" rtl="0">
                        <a:lnSpc>
                          <a:spcPct val="115000"/>
                        </a:lnSpc>
                        <a:spcBef>
                          <a:spcPts val="0"/>
                        </a:spcBef>
                        <a:spcAft>
                          <a:spcPts val="0"/>
                        </a:spcAft>
                        <a:buNone/>
                      </a:pPr>
                      <a:r>
                        <a:rPr lang="en-GB" sz="1100" b="1">
                          <a:solidFill>
                            <a:srgbClr val="212121"/>
                          </a:solidFill>
                          <a:latin typeface="Roboto"/>
                          <a:ea typeface="Roboto"/>
                          <a:cs typeface="Roboto"/>
                          <a:sym typeface="Roboto"/>
                        </a:rPr>
                        <a:t>Model</a:t>
                      </a:r>
                      <a:endParaRPr sz="1100" b="1">
                        <a:solidFill>
                          <a:srgbClr val="212121"/>
                        </a:solidFill>
                        <a:latin typeface="Roboto"/>
                        <a:ea typeface="Roboto"/>
                        <a:cs typeface="Roboto"/>
                        <a:sym typeface="Roboto"/>
                      </a:endParaRPr>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solidFill>
                      <a:srgbClr val="FFFFFF"/>
                    </a:solidFill>
                  </a:tcPr>
                </a:tc>
                <a:tc>
                  <a:txBody>
                    <a:bodyPr/>
                    <a:lstStyle/>
                    <a:p>
                      <a:pPr marL="0" lvl="0" indent="0" algn="ctr" rtl="0">
                        <a:lnSpc>
                          <a:spcPct val="115000"/>
                        </a:lnSpc>
                        <a:spcBef>
                          <a:spcPts val="0"/>
                        </a:spcBef>
                        <a:spcAft>
                          <a:spcPts val="0"/>
                        </a:spcAft>
                        <a:buNone/>
                      </a:pPr>
                      <a:r>
                        <a:rPr lang="en-GB" sz="1100" b="1">
                          <a:solidFill>
                            <a:srgbClr val="212121"/>
                          </a:solidFill>
                          <a:latin typeface="Roboto"/>
                          <a:ea typeface="Roboto"/>
                          <a:cs typeface="Roboto"/>
                          <a:sym typeface="Roboto"/>
                        </a:rPr>
                        <a:t>Test accuracy</a:t>
                      </a:r>
                      <a:endParaRPr sz="1100" b="1">
                        <a:solidFill>
                          <a:srgbClr val="212121"/>
                        </a:solidFill>
                        <a:latin typeface="Roboto"/>
                        <a:ea typeface="Roboto"/>
                        <a:cs typeface="Roboto"/>
                        <a:sym typeface="Roboto"/>
                      </a:endParaRPr>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solidFill>
                      <a:srgbClr val="FFFFFF"/>
                    </a:solidFill>
                  </a:tcPr>
                </a:tc>
                <a:extLst>
                  <a:ext uri="{0D108BD9-81ED-4DB2-BD59-A6C34878D82A}">
                    <a16:rowId xmlns:a16="http://schemas.microsoft.com/office/drawing/2014/main" val="10001"/>
                  </a:ext>
                </a:extLst>
              </a:tr>
              <a:tr h="356175">
                <a:tc>
                  <a:txBody>
                    <a:bodyPr/>
                    <a:lstStyle/>
                    <a:p>
                      <a:pPr marL="0" lvl="0" indent="0" algn="l" rtl="0">
                        <a:lnSpc>
                          <a:spcPct val="115000"/>
                        </a:lnSpc>
                        <a:spcBef>
                          <a:spcPts val="0"/>
                        </a:spcBef>
                        <a:spcAft>
                          <a:spcPts val="0"/>
                        </a:spcAft>
                        <a:buNone/>
                      </a:pPr>
                      <a:r>
                        <a:rPr lang="en-GB" sz="1100">
                          <a:solidFill>
                            <a:srgbClr val="212121"/>
                          </a:solidFill>
                          <a:latin typeface="Roboto"/>
                          <a:ea typeface="Roboto"/>
                          <a:cs typeface="Roboto"/>
                          <a:sym typeface="Roboto"/>
                        </a:rPr>
                        <a:t>CatBoost</a:t>
                      </a:r>
                      <a:endParaRPr sz="1100">
                        <a:solidFill>
                          <a:srgbClr val="212121"/>
                        </a:solidFill>
                        <a:latin typeface="Roboto"/>
                        <a:ea typeface="Roboto"/>
                        <a:cs typeface="Roboto"/>
                        <a:sym typeface="Roboto"/>
                      </a:endParaRPr>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GB" sz="1100">
                          <a:solidFill>
                            <a:srgbClr val="212121"/>
                          </a:solidFill>
                          <a:latin typeface="Roboto"/>
                          <a:ea typeface="Roboto"/>
                          <a:cs typeface="Roboto"/>
                          <a:sym typeface="Roboto"/>
                        </a:rPr>
                        <a:t>62.0%</a:t>
                      </a:r>
                      <a:endParaRPr sz="1100">
                        <a:solidFill>
                          <a:srgbClr val="212121"/>
                        </a:solidFill>
                        <a:latin typeface="Roboto"/>
                        <a:ea typeface="Roboto"/>
                        <a:cs typeface="Roboto"/>
                        <a:sym typeface="Roboto"/>
                      </a:endParaRPr>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solidFill>
                      <a:srgbClr val="FFFFFF"/>
                    </a:solidFill>
                  </a:tcPr>
                </a:tc>
                <a:extLst>
                  <a:ext uri="{0D108BD9-81ED-4DB2-BD59-A6C34878D82A}">
                    <a16:rowId xmlns:a16="http://schemas.microsoft.com/office/drawing/2014/main" val="10002"/>
                  </a:ext>
                </a:extLst>
              </a:tr>
              <a:tr h="356175">
                <a:tc>
                  <a:txBody>
                    <a:bodyPr/>
                    <a:lstStyle/>
                    <a:p>
                      <a:pPr marL="0" lvl="0" indent="0" algn="l" rtl="0">
                        <a:lnSpc>
                          <a:spcPct val="115000"/>
                        </a:lnSpc>
                        <a:spcBef>
                          <a:spcPts val="0"/>
                        </a:spcBef>
                        <a:spcAft>
                          <a:spcPts val="0"/>
                        </a:spcAft>
                        <a:buNone/>
                      </a:pPr>
                      <a:r>
                        <a:rPr lang="en-GB" sz="1100">
                          <a:solidFill>
                            <a:srgbClr val="212121"/>
                          </a:solidFill>
                          <a:latin typeface="Roboto"/>
                          <a:ea typeface="Roboto"/>
                          <a:cs typeface="Roboto"/>
                          <a:sym typeface="Roboto"/>
                        </a:rPr>
                        <a:t>Logistic Regression</a:t>
                      </a:r>
                      <a:endParaRPr sz="1100">
                        <a:solidFill>
                          <a:srgbClr val="212121"/>
                        </a:solidFill>
                        <a:latin typeface="Roboto"/>
                        <a:ea typeface="Roboto"/>
                        <a:cs typeface="Roboto"/>
                        <a:sym typeface="Roboto"/>
                      </a:endParaRPr>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GB" sz="1100">
                          <a:solidFill>
                            <a:srgbClr val="212121"/>
                          </a:solidFill>
                          <a:latin typeface="Roboto"/>
                          <a:ea typeface="Roboto"/>
                          <a:cs typeface="Roboto"/>
                          <a:sym typeface="Roboto"/>
                        </a:rPr>
                        <a:t>61.8%</a:t>
                      </a:r>
                      <a:endParaRPr sz="1100">
                        <a:solidFill>
                          <a:srgbClr val="212121"/>
                        </a:solidFill>
                        <a:latin typeface="Roboto"/>
                        <a:ea typeface="Roboto"/>
                        <a:cs typeface="Roboto"/>
                        <a:sym typeface="Roboto"/>
                      </a:endParaRPr>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solidFill>
                      <a:srgbClr val="FFFFFF"/>
                    </a:solidFill>
                  </a:tcPr>
                </a:tc>
                <a:extLst>
                  <a:ext uri="{0D108BD9-81ED-4DB2-BD59-A6C34878D82A}">
                    <a16:rowId xmlns:a16="http://schemas.microsoft.com/office/drawing/2014/main" val="10003"/>
                  </a:ext>
                </a:extLst>
              </a:tr>
              <a:tr h="356175">
                <a:tc>
                  <a:txBody>
                    <a:bodyPr/>
                    <a:lstStyle/>
                    <a:p>
                      <a:pPr marL="0" lvl="0" indent="0" algn="l" rtl="0">
                        <a:lnSpc>
                          <a:spcPct val="115000"/>
                        </a:lnSpc>
                        <a:spcBef>
                          <a:spcPts val="0"/>
                        </a:spcBef>
                        <a:spcAft>
                          <a:spcPts val="0"/>
                        </a:spcAft>
                        <a:buNone/>
                      </a:pPr>
                      <a:r>
                        <a:rPr lang="en-GB" sz="1100">
                          <a:solidFill>
                            <a:srgbClr val="212121"/>
                          </a:solidFill>
                          <a:latin typeface="Roboto"/>
                          <a:ea typeface="Roboto"/>
                          <a:cs typeface="Roboto"/>
                          <a:sym typeface="Roboto"/>
                        </a:rPr>
                        <a:t>Support Vector Machines</a:t>
                      </a:r>
                      <a:endParaRPr sz="1100">
                        <a:solidFill>
                          <a:srgbClr val="212121"/>
                        </a:solidFill>
                        <a:latin typeface="Roboto"/>
                        <a:ea typeface="Roboto"/>
                        <a:cs typeface="Roboto"/>
                        <a:sym typeface="Roboto"/>
                      </a:endParaRPr>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GB" sz="1100">
                          <a:solidFill>
                            <a:srgbClr val="212121"/>
                          </a:solidFill>
                          <a:latin typeface="Roboto"/>
                          <a:ea typeface="Roboto"/>
                          <a:cs typeface="Roboto"/>
                          <a:sym typeface="Roboto"/>
                        </a:rPr>
                        <a:t>60.7%</a:t>
                      </a:r>
                      <a:endParaRPr sz="1100">
                        <a:solidFill>
                          <a:srgbClr val="212121"/>
                        </a:solidFill>
                        <a:latin typeface="Roboto"/>
                        <a:ea typeface="Roboto"/>
                        <a:cs typeface="Roboto"/>
                        <a:sym typeface="Roboto"/>
                      </a:endParaRPr>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solidFill>
                      <a:srgbClr val="FFFFFF"/>
                    </a:solidFill>
                  </a:tcPr>
                </a:tc>
                <a:extLst>
                  <a:ext uri="{0D108BD9-81ED-4DB2-BD59-A6C34878D82A}">
                    <a16:rowId xmlns:a16="http://schemas.microsoft.com/office/drawing/2014/main" val="10004"/>
                  </a:ext>
                </a:extLst>
              </a:tr>
              <a:tr h="356175">
                <a:tc>
                  <a:txBody>
                    <a:bodyPr/>
                    <a:lstStyle/>
                    <a:p>
                      <a:pPr marL="0" lvl="0" indent="0" algn="l" rtl="0">
                        <a:lnSpc>
                          <a:spcPct val="115000"/>
                        </a:lnSpc>
                        <a:spcBef>
                          <a:spcPts val="0"/>
                        </a:spcBef>
                        <a:spcAft>
                          <a:spcPts val="0"/>
                        </a:spcAft>
                        <a:buNone/>
                      </a:pPr>
                      <a:r>
                        <a:rPr lang="en-GB" sz="1100">
                          <a:solidFill>
                            <a:srgbClr val="212121"/>
                          </a:solidFill>
                          <a:latin typeface="Roboto"/>
                          <a:ea typeface="Roboto"/>
                          <a:cs typeface="Roboto"/>
                          <a:sym typeface="Roboto"/>
                        </a:rPr>
                        <a:t>Stochastic Gradient Descent</a:t>
                      </a:r>
                      <a:endParaRPr sz="1100">
                        <a:solidFill>
                          <a:srgbClr val="212121"/>
                        </a:solidFill>
                        <a:latin typeface="Roboto"/>
                        <a:ea typeface="Roboto"/>
                        <a:cs typeface="Roboto"/>
                        <a:sym typeface="Roboto"/>
                      </a:endParaRPr>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GB" sz="1100">
                          <a:solidFill>
                            <a:srgbClr val="212121"/>
                          </a:solidFill>
                          <a:latin typeface="Roboto"/>
                          <a:ea typeface="Roboto"/>
                          <a:cs typeface="Roboto"/>
                          <a:sym typeface="Roboto"/>
                        </a:rPr>
                        <a:t>57.3%</a:t>
                      </a:r>
                      <a:endParaRPr sz="1100">
                        <a:solidFill>
                          <a:srgbClr val="212121"/>
                        </a:solidFill>
                        <a:latin typeface="Roboto"/>
                        <a:ea typeface="Roboto"/>
                        <a:cs typeface="Roboto"/>
                        <a:sym typeface="Roboto"/>
                      </a:endParaRPr>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solidFill>
                      <a:srgbClr val="FFFFFF"/>
                    </a:solidFill>
                  </a:tcPr>
                </a:tc>
                <a:extLst>
                  <a:ext uri="{0D108BD9-81ED-4DB2-BD59-A6C34878D82A}">
                    <a16:rowId xmlns:a16="http://schemas.microsoft.com/office/drawing/2014/main" val="10005"/>
                  </a:ext>
                </a:extLst>
              </a:tr>
              <a:tr h="356175">
                <a:tc>
                  <a:txBody>
                    <a:bodyPr/>
                    <a:lstStyle/>
                    <a:p>
                      <a:pPr marL="0" lvl="0" indent="0" algn="l" rtl="0">
                        <a:lnSpc>
                          <a:spcPct val="115000"/>
                        </a:lnSpc>
                        <a:spcBef>
                          <a:spcPts val="0"/>
                        </a:spcBef>
                        <a:spcAft>
                          <a:spcPts val="0"/>
                        </a:spcAft>
                        <a:buNone/>
                      </a:pPr>
                      <a:r>
                        <a:rPr lang="en-GB" sz="1100">
                          <a:solidFill>
                            <a:srgbClr val="212121"/>
                          </a:solidFill>
                          <a:latin typeface="Roboto"/>
                          <a:ea typeface="Roboto"/>
                          <a:cs typeface="Roboto"/>
                          <a:sym typeface="Roboto"/>
                        </a:rPr>
                        <a:t>Random Forest</a:t>
                      </a:r>
                      <a:endParaRPr sz="1100">
                        <a:solidFill>
                          <a:srgbClr val="212121"/>
                        </a:solidFill>
                        <a:latin typeface="Roboto"/>
                        <a:ea typeface="Roboto"/>
                        <a:cs typeface="Roboto"/>
                        <a:sym typeface="Roboto"/>
                      </a:endParaRPr>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GB" sz="1100">
                          <a:solidFill>
                            <a:srgbClr val="212121"/>
                          </a:solidFill>
                          <a:latin typeface="Roboto"/>
                          <a:ea typeface="Roboto"/>
                          <a:cs typeface="Roboto"/>
                          <a:sym typeface="Roboto"/>
                        </a:rPr>
                        <a:t>56.0%</a:t>
                      </a:r>
                      <a:endParaRPr sz="1100">
                        <a:solidFill>
                          <a:srgbClr val="212121"/>
                        </a:solidFill>
                        <a:latin typeface="Roboto"/>
                        <a:ea typeface="Roboto"/>
                        <a:cs typeface="Roboto"/>
                        <a:sym typeface="Roboto"/>
                      </a:endParaRPr>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solidFill>
                      <a:srgbClr val="FFFFFF"/>
                    </a:solidFill>
                  </a:tcPr>
                </a:tc>
                <a:extLst>
                  <a:ext uri="{0D108BD9-81ED-4DB2-BD59-A6C34878D82A}">
                    <a16:rowId xmlns:a16="http://schemas.microsoft.com/office/drawing/2014/main" val="10006"/>
                  </a:ext>
                </a:extLst>
              </a:tr>
              <a:tr h="356175">
                <a:tc>
                  <a:txBody>
                    <a:bodyPr/>
                    <a:lstStyle/>
                    <a:p>
                      <a:pPr marL="0" lvl="0" indent="0" algn="l" rtl="0">
                        <a:lnSpc>
                          <a:spcPct val="115000"/>
                        </a:lnSpc>
                        <a:spcBef>
                          <a:spcPts val="0"/>
                        </a:spcBef>
                        <a:spcAft>
                          <a:spcPts val="0"/>
                        </a:spcAft>
                        <a:buNone/>
                      </a:pPr>
                      <a:r>
                        <a:rPr lang="en-GB" sz="1100">
                          <a:solidFill>
                            <a:srgbClr val="212121"/>
                          </a:solidFill>
                          <a:latin typeface="Roboto"/>
                          <a:ea typeface="Roboto"/>
                          <a:cs typeface="Roboto"/>
                          <a:sym typeface="Roboto"/>
                        </a:rPr>
                        <a:t>XGBoost</a:t>
                      </a:r>
                      <a:endParaRPr sz="1100">
                        <a:solidFill>
                          <a:srgbClr val="212121"/>
                        </a:solidFill>
                        <a:latin typeface="Roboto"/>
                        <a:ea typeface="Roboto"/>
                        <a:cs typeface="Roboto"/>
                        <a:sym typeface="Roboto"/>
                      </a:endParaRPr>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GB" sz="1100">
                          <a:solidFill>
                            <a:srgbClr val="212121"/>
                          </a:solidFill>
                          <a:latin typeface="Roboto"/>
                          <a:ea typeface="Roboto"/>
                          <a:cs typeface="Roboto"/>
                          <a:sym typeface="Roboto"/>
                        </a:rPr>
                        <a:t>48.7%</a:t>
                      </a:r>
                      <a:endParaRPr sz="1100">
                        <a:solidFill>
                          <a:srgbClr val="212121"/>
                        </a:solidFill>
                        <a:latin typeface="Roboto"/>
                        <a:ea typeface="Roboto"/>
                        <a:cs typeface="Roboto"/>
                        <a:sym typeface="Roboto"/>
                      </a:endParaRPr>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solidFill>
                      <a:srgbClr val="FFFFFF"/>
                    </a:solidFill>
                  </a:tcPr>
                </a:tc>
                <a:extLst>
                  <a:ext uri="{0D108BD9-81ED-4DB2-BD59-A6C34878D82A}">
                    <a16:rowId xmlns:a16="http://schemas.microsoft.com/office/drawing/2014/main" val="10007"/>
                  </a:ext>
                </a:extLst>
              </a:tr>
              <a:tr h="356175">
                <a:tc>
                  <a:txBody>
                    <a:bodyPr/>
                    <a:lstStyle/>
                    <a:p>
                      <a:pPr marL="0" lvl="0" indent="0" algn="l" rtl="0">
                        <a:lnSpc>
                          <a:spcPct val="115000"/>
                        </a:lnSpc>
                        <a:spcBef>
                          <a:spcPts val="0"/>
                        </a:spcBef>
                        <a:spcAft>
                          <a:spcPts val="0"/>
                        </a:spcAft>
                        <a:buNone/>
                      </a:pPr>
                      <a:r>
                        <a:rPr lang="en-GB" sz="1100">
                          <a:solidFill>
                            <a:srgbClr val="212121"/>
                          </a:solidFill>
                          <a:latin typeface="Roboto"/>
                          <a:ea typeface="Roboto"/>
                          <a:cs typeface="Roboto"/>
                          <a:sym typeface="Roboto"/>
                        </a:rPr>
                        <a:t>Naive Bayes</a:t>
                      </a:r>
                      <a:endParaRPr sz="1100">
                        <a:solidFill>
                          <a:srgbClr val="212121"/>
                        </a:solidFill>
                        <a:latin typeface="Roboto"/>
                        <a:ea typeface="Roboto"/>
                        <a:cs typeface="Roboto"/>
                        <a:sym typeface="Roboto"/>
                      </a:endParaRPr>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GB" sz="1100">
                          <a:solidFill>
                            <a:srgbClr val="212121"/>
                          </a:solidFill>
                          <a:latin typeface="Roboto"/>
                          <a:ea typeface="Roboto"/>
                          <a:cs typeface="Roboto"/>
                          <a:sym typeface="Roboto"/>
                        </a:rPr>
                        <a:t>47.9%</a:t>
                      </a:r>
                      <a:endParaRPr sz="1100">
                        <a:solidFill>
                          <a:srgbClr val="212121"/>
                        </a:solidFill>
                        <a:latin typeface="Roboto"/>
                        <a:ea typeface="Roboto"/>
                        <a:cs typeface="Roboto"/>
                        <a:sym typeface="Roboto"/>
                      </a:endParaRPr>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solidFill>
                      <a:srgbClr val="FFFFFF"/>
                    </a:solidFill>
                  </a:tcPr>
                </a:tc>
                <a:extLst>
                  <a:ext uri="{0D108BD9-81ED-4DB2-BD59-A6C34878D82A}">
                    <a16:rowId xmlns:a16="http://schemas.microsoft.com/office/drawing/2014/main" val="10008"/>
                  </a:ext>
                </a:extLst>
              </a:tr>
            </a:tbl>
          </a:graphicData>
        </a:graphic>
      </p:graphicFrame>
      <p:graphicFrame>
        <p:nvGraphicFramePr>
          <p:cNvPr id="295" name="Google Shape;295;p47"/>
          <p:cNvGraphicFramePr/>
          <p:nvPr/>
        </p:nvGraphicFramePr>
        <p:xfrm>
          <a:off x="5004225" y="1290250"/>
          <a:ext cx="3512925" cy="3175900"/>
        </p:xfrm>
        <a:graphic>
          <a:graphicData uri="http://schemas.openxmlformats.org/drawingml/2006/table">
            <a:tbl>
              <a:tblPr>
                <a:noFill/>
                <a:tableStyleId>{FB3B2C95-2AC4-4E9D-91D8-F90D8A3A3B93}</a:tableStyleId>
              </a:tblPr>
              <a:tblGrid>
                <a:gridCol w="2341950">
                  <a:extLst>
                    <a:ext uri="{9D8B030D-6E8A-4147-A177-3AD203B41FA5}">
                      <a16:colId xmlns:a16="http://schemas.microsoft.com/office/drawing/2014/main" val="20000"/>
                    </a:ext>
                  </a:extLst>
                </a:gridCol>
                <a:gridCol w="1170975">
                  <a:extLst>
                    <a:ext uri="{9D8B030D-6E8A-4147-A177-3AD203B41FA5}">
                      <a16:colId xmlns:a16="http://schemas.microsoft.com/office/drawing/2014/main" val="20001"/>
                    </a:ext>
                  </a:extLst>
                </a:gridCol>
              </a:tblGrid>
              <a:tr h="326500">
                <a:tc gridSpan="2">
                  <a:txBody>
                    <a:bodyPr/>
                    <a:lstStyle/>
                    <a:p>
                      <a:pPr marL="0" lvl="0" indent="0" algn="ctr" rtl="0">
                        <a:lnSpc>
                          <a:spcPct val="115000"/>
                        </a:lnSpc>
                        <a:spcBef>
                          <a:spcPts val="0"/>
                        </a:spcBef>
                        <a:spcAft>
                          <a:spcPts val="0"/>
                        </a:spcAft>
                        <a:buNone/>
                      </a:pPr>
                      <a:r>
                        <a:rPr lang="en-GB" sz="1000" b="1" u="sng"/>
                        <a:t>Binary Classification</a:t>
                      </a:r>
                      <a:endParaRPr sz="1000" b="1" u="sng"/>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hMerge="1">
                  <a:txBody>
                    <a:bodyPr/>
                    <a:lstStyle/>
                    <a:p>
                      <a:endParaRPr lang="en-US"/>
                    </a:p>
                  </a:txBody>
                  <a:tcPr/>
                </a:tc>
                <a:extLst>
                  <a:ext uri="{0D108BD9-81ED-4DB2-BD59-A6C34878D82A}">
                    <a16:rowId xmlns:a16="http://schemas.microsoft.com/office/drawing/2014/main" val="10000"/>
                  </a:ext>
                </a:extLst>
              </a:tr>
              <a:tr h="356175">
                <a:tc>
                  <a:txBody>
                    <a:bodyPr/>
                    <a:lstStyle/>
                    <a:p>
                      <a:pPr marL="0" lvl="0" indent="0" algn="ctr" rtl="0">
                        <a:lnSpc>
                          <a:spcPct val="115000"/>
                        </a:lnSpc>
                        <a:spcBef>
                          <a:spcPts val="0"/>
                        </a:spcBef>
                        <a:spcAft>
                          <a:spcPts val="0"/>
                        </a:spcAft>
                        <a:buNone/>
                      </a:pPr>
                      <a:r>
                        <a:rPr lang="en-GB" sz="1100" b="1">
                          <a:solidFill>
                            <a:srgbClr val="212121"/>
                          </a:solidFill>
                          <a:latin typeface="Roboto"/>
                          <a:ea typeface="Roboto"/>
                          <a:cs typeface="Roboto"/>
                          <a:sym typeface="Roboto"/>
                        </a:rPr>
                        <a:t>Model</a:t>
                      </a:r>
                      <a:endParaRPr sz="1100" b="1">
                        <a:solidFill>
                          <a:srgbClr val="212121"/>
                        </a:solidFill>
                        <a:latin typeface="Roboto"/>
                        <a:ea typeface="Roboto"/>
                        <a:cs typeface="Roboto"/>
                        <a:sym typeface="Roboto"/>
                      </a:endParaRPr>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solidFill>
                      <a:srgbClr val="FFFFFF"/>
                    </a:solidFill>
                  </a:tcPr>
                </a:tc>
                <a:tc>
                  <a:txBody>
                    <a:bodyPr/>
                    <a:lstStyle/>
                    <a:p>
                      <a:pPr marL="0" lvl="0" indent="0" algn="ctr" rtl="0">
                        <a:lnSpc>
                          <a:spcPct val="115000"/>
                        </a:lnSpc>
                        <a:spcBef>
                          <a:spcPts val="0"/>
                        </a:spcBef>
                        <a:spcAft>
                          <a:spcPts val="0"/>
                        </a:spcAft>
                        <a:buNone/>
                      </a:pPr>
                      <a:r>
                        <a:rPr lang="en-GB" sz="1100" b="1">
                          <a:solidFill>
                            <a:srgbClr val="212121"/>
                          </a:solidFill>
                          <a:latin typeface="Roboto"/>
                          <a:ea typeface="Roboto"/>
                          <a:cs typeface="Roboto"/>
                          <a:sym typeface="Roboto"/>
                        </a:rPr>
                        <a:t>Test accuracy</a:t>
                      </a:r>
                      <a:endParaRPr sz="1100" b="1">
                        <a:solidFill>
                          <a:srgbClr val="212121"/>
                        </a:solidFill>
                        <a:latin typeface="Roboto"/>
                        <a:ea typeface="Roboto"/>
                        <a:cs typeface="Roboto"/>
                        <a:sym typeface="Roboto"/>
                      </a:endParaRPr>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solidFill>
                      <a:srgbClr val="FFFFFF"/>
                    </a:solidFill>
                  </a:tcPr>
                </a:tc>
                <a:extLst>
                  <a:ext uri="{0D108BD9-81ED-4DB2-BD59-A6C34878D82A}">
                    <a16:rowId xmlns:a16="http://schemas.microsoft.com/office/drawing/2014/main" val="10001"/>
                  </a:ext>
                </a:extLst>
              </a:tr>
              <a:tr h="356175">
                <a:tc>
                  <a:txBody>
                    <a:bodyPr/>
                    <a:lstStyle/>
                    <a:p>
                      <a:pPr marL="0" lvl="0" indent="0" algn="l" rtl="0">
                        <a:lnSpc>
                          <a:spcPct val="115000"/>
                        </a:lnSpc>
                        <a:spcBef>
                          <a:spcPts val="0"/>
                        </a:spcBef>
                        <a:spcAft>
                          <a:spcPts val="0"/>
                        </a:spcAft>
                        <a:buNone/>
                      </a:pPr>
                      <a:r>
                        <a:rPr lang="en-GB" sz="1100">
                          <a:solidFill>
                            <a:srgbClr val="212121"/>
                          </a:solidFill>
                          <a:latin typeface="Roboto"/>
                          <a:ea typeface="Roboto"/>
                          <a:cs typeface="Roboto"/>
                          <a:sym typeface="Roboto"/>
                        </a:rPr>
                        <a:t>Stochastic Gradient Descent</a:t>
                      </a:r>
                      <a:endParaRPr sz="1100">
                        <a:solidFill>
                          <a:srgbClr val="212121"/>
                        </a:solidFill>
                        <a:latin typeface="Roboto"/>
                        <a:ea typeface="Roboto"/>
                        <a:cs typeface="Roboto"/>
                        <a:sym typeface="Roboto"/>
                      </a:endParaRPr>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GB" sz="1100">
                          <a:solidFill>
                            <a:srgbClr val="212121"/>
                          </a:solidFill>
                          <a:latin typeface="Roboto"/>
                          <a:ea typeface="Roboto"/>
                          <a:cs typeface="Roboto"/>
                          <a:sym typeface="Roboto"/>
                        </a:rPr>
                        <a:t>86.2%</a:t>
                      </a:r>
                      <a:endParaRPr sz="1100">
                        <a:solidFill>
                          <a:srgbClr val="212121"/>
                        </a:solidFill>
                        <a:latin typeface="Roboto"/>
                        <a:ea typeface="Roboto"/>
                        <a:cs typeface="Roboto"/>
                        <a:sym typeface="Roboto"/>
                      </a:endParaRPr>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solidFill>
                      <a:srgbClr val="FFFFFF"/>
                    </a:solidFill>
                  </a:tcPr>
                </a:tc>
                <a:extLst>
                  <a:ext uri="{0D108BD9-81ED-4DB2-BD59-A6C34878D82A}">
                    <a16:rowId xmlns:a16="http://schemas.microsoft.com/office/drawing/2014/main" val="10002"/>
                  </a:ext>
                </a:extLst>
              </a:tr>
              <a:tr h="356175">
                <a:tc>
                  <a:txBody>
                    <a:bodyPr/>
                    <a:lstStyle/>
                    <a:p>
                      <a:pPr marL="0" lvl="0" indent="0" algn="l" rtl="0">
                        <a:lnSpc>
                          <a:spcPct val="115000"/>
                        </a:lnSpc>
                        <a:spcBef>
                          <a:spcPts val="0"/>
                        </a:spcBef>
                        <a:spcAft>
                          <a:spcPts val="0"/>
                        </a:spcAft>
                        <a:buNone/>
                      </a:pPr>
                      <a:r>
                        <a:rPr lang="en-GB" sz="1100">
                          <a:solidFill>
                            <a:srgbClr val="212121"/>
                          </a:solidFill>
                          <a:latin typeface="Roboto"/>
                          <a:ea typeface="Roboto"/>
                          <a:cs typeface="Roboto"/>
                          <a:sym typeface="Roboto"/>
                        </a:rPr>
                        <a:t>Logistic Regression</a:t>
                      </a:r>
                      <a:endParaRPr sz="1100">
                        <a:solidFill>
                          <a:srgbClr val="212121"/>
                        </a:solidFill>
                        <a:latin typeface="Roboto"/>
                        <a:ea typeface="Roboto"/>
                        <a:cs typeface="Roboto"/>
                        <a:sym typeface="Roboto"/>
                      </a:endParaRPr>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GB" sz="1100">
                          <a:solidFill>
                            <a:srgbClr val="212121"/>
                          </a:solidFill>
                          <a:latin typeface="Roboto"/>
                          <a:ea typeface="Roboto"/>
                          <a:cs typeface="Roboto"/>
                          <a:sym typeface="Roboto"/>
                        </a:rPr>
                        <a:t>85.9%</a:t>
                      </a:r>
                      <a:endParaRPr sz="1100">
                        <a:solidFill>
                          <a:srgbClr val="212121"/>
                        </a:solidFill>
                        <a:latin typeface="Roboto"/>
                        <a:ea typeface="Roboto"/>
                        <a:cs typeface="Roboto"/>
                        <a:sym typeface="Roboto"/>
                      </a:endParaRPr>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solidFill>
                      <a:srgbClr val="FFFFFF"/>
                    </a:solidFill>
                  </a:tcPr>
                </a:tc>
                <a:extLst>
                  <a:ext uri="{0D108BD9-81ED-4DB2-BD59-A6C34878D82A}">
                    <a16:rowId xmlns:a16="http://schemas.microsoft.com/office/drawing/2014/main" val="10003"/>
                  </a:ext>
                </a:extLst>
              </a:tr>
              <a:tr h="356175">
                <a:tc>
                  <a:txBody>
                    <a:bodyPr/>
                    <a:lstStyle/>
                    <a:p>
                      <a:pPr marL="0" lvl="0" indent="0" algn="l" rtl="0">
                        <a:lnSpc>
                          <a:spcPct val="115000"/>
                        </a:lnSpc>
                        <a:spcBef>
                          <a:spcPts val="0"/>
                        </a:spcBef>
                        <a:spcAft>
                          <a:spcPts val="0"/>
                        </a:spcAft>
                        <a:buNone/>
                      </a:pPr>
                      <a:r>
                        <a:rPr lang="en-GB" sz="1100">
                          <a:solidFill>
                            <a:srgbClr val="212121"/>
                          </a:solidFill>
                          <a:latin typeface="Roboto"/>
                          <a:ea typeface="Roboto"/>
                          <a:cs typeface="Roboto"/>
                          <a:sym typeface="Roboto"/>
                        </a:rPr>
                        <a:t>CatBoost</a:t>
                      </a:r>
                      <a:endParaRPr sz="1100">
                        <a:solidFill>
                          <a:srgbClr val="212121"/>
                        </a:solidFill>
                        <a:latin typeface="Roboto"/>
                        <a:ea typeface="Roboto"/>
                        <a:cs typeface="Roboto"/>
                        <a:sym typeface="Roboto"/>
                      </a:endParaRPr>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GB" sz="1100">
                          <a:solidFill>
                            <a:srgbClr val="212121"/>
                          </a:solidFill>
                          <a:latin typeface="Roboto"/>
                          <a:ea typeface="Roboto"/>
                          <a:cs typeface="Roboto"/>
                          <a:sym typeface="Roboto"/>
                        </a:rPr>
                        <a:t>85.2%</a:t>
                      </a:r>
                      <a:endParaRPr sz="1100">
                        <a:solidFill>
                          <a:srgbClr val="212121"/>
                        </a:solidFill>
                        <a:latin typeface="Roboto"/>
                        <a:ea typeface="Roboto"/>
                        <a:cs typeface="Roboto"/>
                        <a:sym typeface="Roboto"/>
                      </a:endParaRPr>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solidFill>
                      <a:srgbClr val="FFFFFF"/>
                    </a:solidFill>
                  </a:tcPr>
                </a:tc>
                <a:extLst>
                  <a:ext uri="{0D108BD9-81ED-4DB2-BD59-A6C34878D82A}">
                    <a16:rowId xmlns:a16="http://schemas.microsoft.com/office/drawing/2014/main" val="10004"/>
                  </a:ext>
                </a:extLst>
              </a:tr>
              <a:tr h="356175">
                <a:tc>
                  <a:txBody>
                    <a:bodyPr/>
                    <a:lstStyle/>
                    <a:p>
                      <a:pPr marL="0" lvl="0" indent="0" algn="l" rtl="0">
                        <a:lnSpc>
                          <a:spcPct val="115000"/>
                        </a:lnSpc>
                        <a:spcBef>
                          <a:spcPts val="0"/>
                        </a:spcBef>
                        <a:spcAft>
                          <a:spcPts val="0"/>
                        </a:spcAft>
                        <a:buNone/>
                      </a:pPr>
                      <a:r>
                        <a:rPr lang="en-GB" sz="1100">
                          <a:solidFill>
                            <a:srgbClr val="212121"/>
                          </a:solidFill>
                          <a:latin typeface="Roboto"/>
                          <a:ea typeface="Roboto"/>
                          <a:cs typeface="Roboto"/>
                          <a:sym typeface="Roboto"/>
                        </a:rPr>
                        <a:t>Support Vector Machines</a:t>
                      </a:r>
                      <a:endParaRPr sz="1100">
                        <a:solidFill>
                          <a:srgbClr val="212121"/>
                        </a:solidFill>
                        <a:latin typeface="Roboto"/>
                        <a:ea typeface="Roboto"/>
                        <a:cs typeface="Roboto"/>
                        <a:sym typeface="Roboto"/>
                      </a:endParaRPr>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GB" sz="1100">
                          <a:solidFill>
                            <a:srgbClr val="212121"/>
                          </a:solidFill>
                          <a:latin typeface="Roboto"/>
                          <a:ea typeface="Roboto"/>
                          <a:cs typeface="Roboto"/>
                          <a:sym typeface="Roboto"/>
                        </a:rPr>
                        <a:t>84.6%</a:t>
                      </a:r>
                      <a:endParaRPr sz="1100">
                        <a:solidFill>
                          <a:srgbClr val="212121"/>
                        </a:solidFill>
                        <a:latin typeface="Roboto"/>
                        <a:ea typeface="Roboto"/>
                        <a:cs typeface="Roboto"/>
                        <a:sym typeface="Roboto"/>
                      </a:endParaRPr>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solidFill>
                      <a:srgbClr val="FFFFFF"/>
                    </a:solidFill>
                  </a:tcPr>
                </a:tc>
                <a:extLst>
                  <a:ext uri="{0D108BD9-81ED-4DB2-BD59-A6C34878D82A}">
                    <a16:rowId xmlns:a16="http://schemas.microsoft.com/office/drawing/2014/main" val="10005"/>
                  </a:ext>
                </a:extLst>
              </a:tr>
              <a:tr h="356175">
                <a:tc>
                  <a:txBody>
                    <a:bodyPr/>
                    <a:lstStyle/>
                    <a:p>
                      <a:pPr marL="0" lvl="0" indent="0" algn="l" rtl="0">
                        <a:lnSpc>
                          <a:spcPct val="115000"/>
                        </a:lnSpc>
                        <a:spcBef>
                          <a:spcPts val="0"/>
                        </a:spcBef>
                        <a:spcAft>
                          <a:spcPts val="0"/>
                        </a:spcAft>
                        <a:buNone/>
                      </a:pPr>
                      <a:r>
                        <a:rPr lang="en-GB" sz="1100">
                          <a:solidFill>
                            <a:srgbClr val="212121"/>
                          </a:solidFill>
                          <a:latin typeface="Roboto"/>
                          <a:ea typeface="Roboto"/>
                          <a:cs typeface="Roboto"/>
                          <a:sym typeface="Roboto"/>
                        </a:rPr>
                        <a:t>Random Forest</a:t>
                      </a:r>
                      <a:endParaRPr sz="1100">
                        <a:solidFill>
                          <a:srgbClr val="212121"/>
                        </a:solidFill>
                        <a:latin typeface="Roboto"/>
                        <a:ea typeface="Roboto"/>
                        <a:cs typeface="Roboto"/>
                        <a:sym typeface="Roboto"/>
                      </a:endParaRPr>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GB" sz="1100">
                          <a:solidFill>
                            <a:srgbClr val="212121"/>
                          </a:solidFill>
                          <a:latin typeface="Roboto"/>
                          <a:ea typeface="Roboto"/>
                          <a:cs typeface="Roboto"/>
                          <a:sym typeface="Roboto"/>
                        </a:rPr>
                        <a:t>82.9%</a:t>
                      </a:r>
                      <a:endParaRPr sz="1100">
                        <a:solidFill>
                          <a:srgbClr val="212121"/>
                        </a:solidFill>
                        <a:latin typeface="Roboto"/>
                        <a:ea typeface="Roboto"/>
                        <a:cs typeface="Roboto"/>
                        <a:sym typeface="Roboto"/>
                      </a:endParaRPr>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solidFill>
                      <a:srgbClr val="FFFFFF"/>
                    </a:solidFill>
                  </a:tcPr>
                </a:tc>
                <a:extLst>
                  <a:ext uri="{0D108BD9-81ED-4DB2-BD59-A6C34878D82A}">
                    <a16:rowId xmlns:a16="http://schemas.microsoft.com/office/drawing/2014/main" val="10006"/>
                  </a:ext>
                </a:extLst>
              </a:tr>
              <a:tr h="356175">
                <a:tc>
                  <a:txBody>
                    <a:bodyPr/>
                    <a:lstStyle/>
                    <a:p>
                      <a:pPr marL="0" lvl="0" indent="0" algn="l" rtl="0">
                        <a:lnSpc>
                          <a:spcPct val="115000"/>
                        </a:lnSpc>
                        <a:spcBef>
                          <a:spcPts val="0"/>
                        </a:spcBef>
                        <a:spcAft>
                          <a:spcPts val="0"/>
                        </a:spcAft>
                        <a:buNone/>
                      </a:pPr>
                      <a:r>
                        <a:rPr lang="en-GB" sz="1100">
                          <a:solidFill>
                            <a:srgbClr val="212121"/>
                          </a:solidFill>
                          <a:latin typeface="Roboto"/>
                          <a:ea typeface="Roboto"/>
                          <a:cs typeface="Roboto"/>
                          <a:sym typeface="Roboto"/>
                        </a:rPr>
                        <a:t>Naive Bayes</a:t>
                      </a:r>
                      <a:endParaRPr sz="1100">
                        <a:solidFill>
                          <a:srgbClr val="212121"/>
                        </a:solidFill>
                        <a:latin typeface="Roboto"/>
                        <a:ea typeface="Roboto"/>
                        <a:cs typeface="Roboto"/>
                        <a:sym typeface="Roboto"/>
                      </a:endParaRPr>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GB" sz="1100">
                          <a:solidFill>
                            <a:srgbClr val="212121"/>
                          </a:solidFill>
                          <a:latin typeface="Roboto"/>
                          <a:ea typeface="Roboto"/>
                          <a:cs typeface="Roboto"/>
                          <a:sym typeface="Roboto"/>
                        </a:rPr>
                        <a:t>79.2%</a:t>
                      </a:r>
                      <a:endParaRPr sz="1100">
                        <a:solidFill>
                          <a:srgbClr val="212121"/>
                        </a:solidFill>
                        <a:latin typeface="Roboto"/>
                        <a:ea typeface="Roboto"/>
                        <a:cs typeface="Roboto"/>
                        <a:sym typeface="Roboto"/>
                      </a:endParaRPr>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solidFill>
                      <a:srgbClr val="FFFFFF"/>
                    </a:solidFill>
                  </a:tcPr>
                </a:tc>
                <a:extLst>
                  <a:ext uri="{0D108BD9-81ED-4DB2-BD59-A6C34878D82A}">
                    <a16:rowId xmlns:a16="http://schemas.microsoft.com/office/drawing/2014/main" val="10007"/>
                  </a:ext>
                </a:extLst>
              </a:tr>
              <a:tr h="356175">
                <a:tc>
                  <a:txBody>
                    <a:bodyPr/>
                    <a:lstStyle/>
                    <a:p>
                      <a:pPr marL="0" lvl="0" indent="0" algn="l" rtl="0">
                        <a:lnSpc>
                          <a:spcPct val="115000"/>
                        </a:lnSpc>
                        <a:spcBef>
                          <a:spcPts val="0"/>
                        </a:spcBef>
                        <a:spcAft>
                          <a:spcPts val="0"/>
                        </a:spcAft>
                        <a:buNone/>
                      </a:pPr>
                      <a:r>
                        <a:rPr lang="en-GB" sz="1100">
                          <a:solidFill>
                            <a:srgbClr val="212121"/>
                          </a:solidFill>
                          <a:latin typeface="Roboto"/>
                          <a:ea typeface="Roboto"/>
                          <a:cs typeface="Roboto"/>
                          <a:sym typeface="Roboto"/>
                        </a:rPr>
                        <a:t>XGBoost</a:t>
                      </a:r>
                      <a:endParaRPr sz="1100">
                        <a:solidFill>
                          <a:srgbClr val="212121"/>
                        </a:solidFill>
                        <a:latin typeface="Roboto"/>
                        <a:ea typeface="Roboto"/>
                        <a:cs typeface="Roboto"/>
                        <a:sym typeface="Roboto"/>
                      </a:endParaRPr>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GB" sz="1100">
                          <a:solidFill>
                            <a:srgbClr val="212121"/>
                          </a:solidFill>
                          <a:latin typeface="Roboto"/>
                          <a:ea typeface="Roboto"/>
                          <a:cs typeface="Roboto"/>
                          <a:sym typeface="Roboto"/>
                        </a:rPr>
                        <a:t>74.0%</a:t>
                      </a:r>
                      <a:endParaRPr sz="1100">
                        <a:solidFill>
                          <a:srgbClr val="212121"/>
                        </a:solidFill>
                        <a:latin typeface="Roboto"/>
                        <a:ea typeface="Roboto"/>
                        <a:cs typeface="Roboto"/>
                        <a:sym typeface="Roboto"/>
                      </a:endParaRPr>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solidFill>
                      <a:srgbClr val="FFFFFF"/>
                    </a:solidFill>
                  </a:tcPr>
                </a:tc>
                <a:extLst>
                  <a:ext uri="{0D108BD9-81ED-4DB2-BD59-A6C34878D82A}">
                    <a16:rowId xmlns:a16="http://schemas.microsoft.com/office/drawing/2014/main" val="10008"/>
                  </a:ext>
                </a:extLst>
              </a:tr>
            </a:tbl>
          </a:graphicData>
        </a:graphic>
      </p:graphicFrame>
      <p:sp>
        <p:nvSpPr>
          <p:cNvPr id="296" name="Google Shape;296;p47"/>
          <p:cNvSpPr/>
          <p:nvPr/>
        </p:nvSpPr>
        <p:spPr>
          <a:xfrm>
            <a:off x="164425" y="1972925"/>
            <a:ext cx="367200" cy="340500"/>
          </a:xfrm>
          <a:prstGeom prst="star5">
            <a:avLst>
              <a:gd name="adj" fmla="val 19098"/>
              <a:gd name="hf" fmla="val 105146"/>
              <a:gd name="vf" fmla="val 110557"/>
            </a:avLst>
          </a:prstGeom>
          <a:solidFill>
            <a:srgbClr val="CC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highlight>
                <a:srgbClr val="CC0000"/>
              </a:highlight>
            </a:endParaRPr>
          </a:p>
        </p:txBody>
      </p:sp>
      <p:sp>
        <p:nvSpPr>
          <p:cNvPr id="297" name="Google Shape;297;p47"/>
          <p:cNvSpPr/>
          <p:nvPr/>
        </p:nvSpPr>
        <p:spPr>
          <a:xfrm>
            <a:off x="4648200" y="1972925"/>
            <a:ext cx="367200" cy="340500"/>
          </a:xfrm>
          <a:prstGeom prst="star5">
            <a:avLst>
              <a:gd name="adj" fmla="val 19098"/>
              <a:gd name="hf" fmla="val 105146"/>
              <a:gd name="vf" fmla="val 110557"/>
            </a:avLst>
          </a:prstGeom>
          <a:solidFill>
            <a:srgbClr val="CC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highlight>
                <a:srgbClr val="CC0000"/>
              </a:highligh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96"/>
                                        </p:tgtEl>
                                        <p:attrNameLst>
                                          <p:attrName>style.visibility</p:attrName>
                                        </p:attrNameLst>
                                      </p:cBhvr>
                                      <p:to>
                                        <p:strVal val="visible"/>
                                      </p:to>
                                    </p:set>
                                    <p:animEffect transition="in" filter="fade">
                                      <p:cBhvr>
                                        <p:cTn id="7" dur="1000"/>
                                        <p:tgtEl>
                                          <p:spTgt spid="2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4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Evalua</a:t>
            </a:r>
            <a:r>
              <a:rPr lang="en-GB" b="1">
                <a:solidFill>
                  <a:srgbClr val="CC0000"/>
                </a:solidFill>
                <a:latin typeface="Montserrat"/>
                <a:ea typeface="Montserrat"/>
                <a:cs typeface="Montserrat"/>
                <a:sym typeface="Montserrat"/>
              </a:rPr>
              <a:t>ti</a:t>
            </a:r>
            <a:r>
              <a:rPr lang="en-GB" b="1">
                <a:latin typeface="Montserrat"/>
                <a:ea typeface="Montserrat"/>
                <a:cs typeface="Montserrat"/>
                <a:sym typeface="Montserrat"/>
              </a:rPr>
              <a:t>on (contd.)</a:t>
            </a:r>
            <a:endParaRPr b="1">
              <a:latin typeface="Montserrat"/>
              <a:ea typeface="Montserrat"/>
              <a:cs typeface="Montserrat"/>
              <a:sym typeface="Montserrat"/>
            </a:endParaRPr>
          </a:p>
          <a:p>
            <a:pPr marL="0" lvl="0" indent="0" algn="l" rtl="0">
              <a:spcBef>
                <a:spcPts val="0"/>
              </a:spcBef>
              <a:spcAft>
                <a:spcPts val="0"/>
              </a:spcAft>
              <a:buNone/>
            </a:pPr>
            <a:endParaRPr b="1">
              <a:latin typeface="Montserrat"/>
              <a:ea typeface="Montserrat"/>
              <a:cs typeface="Montserrat"/>
              <a:sym typeface="Montserrat"/>
            </a:endParaRPr>
          </a:p>
        </p:txBody>
      </p:sp>
      <p:graphicFrame>
        <p:nvGraphicFramePr>
          <p:cNvPr id="303" name="Google Shape;303;p48"/>
          <p:cNvGraphicFramePr/>
          <p:nvPr/>
        </p:nvGraphicFramePr>
        <p:xfrm>
          <a:off x="531600" y="1290250"/>
          <a:ext cx="3901075" cy="326475"/>
        </p:xfrm>
        <a:graphic>
          <a:graphicData uri="http://schemas.openxmlformats.org/drawingml/2006/table">
            <a:tbl>
              <a:tblPr>
                <a:noFill/>
                <a:tableStyleId>{FB3B2C95-2AC4-4E9D-91D8-F90D8A3A3B93}</a:tableStyleId>
              </a:tblPr>
              <a:tblGrid>
                <a:gridCol w="2617825">
                  <a:extLst>
                    <a:ext uri="{9D8B030D-6E8A-4147-A177-3AD203B41FA5}">
                      <a16:colId xmlns:a16="http://schemas.microsoft.com/office/drawing/2014/main" val="20000"/>
                    </a:ext>
                  </a:extLst>
                </a:gridCol>
                <a:gridCol w="1283250">
                  <a:extLst>
                    <a:ext uri="{9D8B030D-6E8A-4147-A177-3AD203B41FA5}">
                      <a16:colId xmlns:a16="http://schemas.microsoft.com/office/drawing/2014/main" val="20001"/>
                    </a:ext>
                  </a:extLst>
                </a:gridCol>
              </a:tblGrid>
              <a:tr h="326475">
                <a:tc gridSpan="2">
                  <a:txBody>
                    <a:bodyPr/>
                    <a:lstStyle/>
                    <a:p>
                      <a:pPr marL="0" lvl="0" indent="0" algn="ctr" rtl="0">
                        <a:lnSpc>
                          <a:spcPct val="115000"/>
                        </a:lnSpc>
                        <a:spcBef>
                          <a:spcPts val="0"/>
                        </a:spcBef>
                        <a:spcAft>
                          <a:spcPts val="0"/>
                        </a:spcAft>
                        <a:buNone/>
                      </a:pPr>
                      <a:r>
                        <a:rPr lang="en-GB" sz="1000" b="1" u="sng"/>
                        <a:t>Multi-class Classification Winner - CatBoost</a:t>
                      </a:r>
                      <a:endParaRPr sz="1000" b="1" u="sng"/>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hMerge="1">
                  <a:txBody>
                    <a:bodyPr/>
                    <a:lstStyle/>
                    <a:p>
                      <a:endParaRPr lang="en-US"/>
                    </a:p>
                  </a:txBody>
                  <a:tcPr/>
                </a:tc>
                <a:extLst>
                  <a:ext uri="{0D108BD9-81ED-4DB2-BD59-A6C34878D82A}">
                    <a16:rowId xmlns:a16="http://schemas.microsoft.com/office/drawing/2014/main" val="10000"/>
                  </a:ext>
                </a:extLst>
              </a:tr>
            </a:tbl>
          </a:graphicData>
        </a:graphic>
      </p:graphicFrame>
      <p:graphicFrame>
        <p:nvGraphicFramePr>
          <p:cNvPr id="304" name="Google Shape;304;p48"/>
          <p:cNvGraphicFramePr/>
          <p:nvPr/>
        </p:nvGraphicFramePr>
        <p:xfrm>
          <a:off x="5004225" y="1290250"/>
          <a:ext cx="3512925" cy="326500"/>
        </p:xfrm>
        <a:graphic>
          <a:graphicData uri="http://schemas.openxmlformats.org/drawingml/2006/table">
            <a:tbl>
              <a:tblPr>
                <a:noFill/>
                <a:tableStyleId>{FB3B2C95-2AC4-4E9D-91D8-F90D8A3A3B93}</a:tableStyleId>
              </a:tblPr>
              <a:tblGrid>
                <a:gridCol w="2341950">
                  <a:extLst>
                    <a:ext uri="{9D8B030D-6E8A-4147-A177-3AD203B41FA5}">
                      <a16:colId xmlns:a16="http://schemas.microsoft.com/office/drawing/2014/main" val="20000"/>
                    </a:ext>
                  </a:extLst>
                </a:gridCol>
                <a:gridCol w="1170975">
                  <a:extLst>
                    <a:ext uri="{9D8B030D-6E8A-4147-A177-3AD203B41FA5}">
                      <a16:colId xmlns:a16="http://schemas.microsoft.com/office/drawing/2014/main" val="20001"/>
                    </a:ext>
                  </a:extLst>
                </a:gridCol>
              </a:tblGrid>
              <a:tr h="326500">
                <a:tc gridSpan="2">
                  <a:txBody>
                    <a:bodyPr/>
                    <a:lstStyle/>
                    <a:p>
                      <a:pPr marL="0" lvl="0" indent="0" algn="ctr" rtl="0">
                        <a:lnSpc>
                          <a:spcPct val="115000"/>
                        </a:lnSpc>
                        <a:spcBef>
                          <a:spcPts val="0"/>
                        </a:spcBef>
                        <a:spcAft>
                          <a:spcPts val="0"/>
                        </a:spcAft>
                        <a:buNone/>
                      </a:pPr>
                      <a:r>
                        <a:rPr lang="en-GB" sz="1000" b="1" u="sng"/>
                        <a:t>Binary Classification Winner- Stochastic Grad. Descent</a:t>
                      </a:r>
                      <a:endParaRPr sz="1000" b="1" u="sng"/>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hMerge="1">
                  <a:txBody>
                    <a:bodyPr/>
                    <a:lstStyle/>
                    <a:p>
                      <a:endParaRPr lang="en-US"/>
                    </a:p>
                  </a:txBody>
                  <a:tcPr/>
                </a:tc>
                <a:extLst>
                  <a:ext uri="{0D108BD9-81ED-4DB2-BD59-A6C34878D82A}">
                    <a16:rowId xmlns:a16="http://schemas.microsoft.com/office/drawing/2014/main" val="10000"/>
                  </a:ext>
                </a:extLst>
              </a:tr>
            </a:tbl>
          </a:graphicData>
        </a:graphic>
      </p:graphicFrame>
      <p:sp>
        <p:nvSpPr>
          <p:cNvPr id="305" name="Google Shape;305;p48"/>
          <p:cNvSpPr/>
          <p:nvPr/>
        </p:nvSpPr>
        <p:spPr>
          <a:xfrm>
            <a:off x="368625" y="1156200"/>
            <a:ext cx="367200" cy="340500"/>
          </a:xfrm>
          <a:prstGeom prst="star5">
            <a:avLst>
              <a:gd name="adj" fmla="val 19098"/>
              <a:gd name="hf" fmla="val 105146"/>
              <a:gd name="vf" fmla="val 110557"/>
            </a:avLst>
          </a:prstGeom>
          <a:solidFill>
            <a:srgbClr val="CC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highlight>
                <a:srgbClr val="CC0000"/>
              </a:highlight>
            </a:endParaRPr>
          </a:p>
        </p:txBody>
      </p:sp>
      <p:sp>
        <p:nvSpPr>
          <p:cNvPr id="306" name="Google Shape;306;p48"/>
          <p:cNvSpPr/>
          <p:nvPr/>
        </p:nvSpPr>
        <p:spPr>
          <a:xfrm>
            <a:off x="4832950" y="1117275"/>
            <a:ext cx="367200" cy="340500"/>
          </a:xfrm>
          <a:prstGeom prst="star5">
            <a:avLst>
              <a:gd name="adj" fmla="val 19098"/>
              <a:gd name="hf" fmla="val 105146"/>
              <a:gd name="vf" fmla="val 110557"/>
            </a:avLst>
          </a:prstGeom>
          <a:solidFill>
            <a:srgbClr val="CC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highlight>
                <a:srgbClr val="CC0000"/>
              </a:highlight>
            </a:endParaRPr>
          </a:p>
        </p:txBody>
      </p:sp>
      <p:pic>
        <p:nvPicPr>
          <p:cNvPr id="307" name="Google Shape;307;p48"/>
          <p:cNvPicPr preferRelativeResize="0"/>
          <p:nvPr/>
        </p:nvPicPr>
        <p:blipFill>
          <a:blip r:embed="rId3">
            <a:alphaModFix/>
          </a:blip>
          <a:stretch>
            <a:fillRect/>
          </a:stretch>
        </p:blipFill>
        <p:spPr>
          <a:xfrm>
            <a:off x="5004225" y="1658575"/>
            <a:ext cx="3512925" cy="1200150"/>
          </a:xfrm>
          <a:prstGeom prst="rect">
            <a:avLst/>
          </a:prstGeom>
          <a:noFill/>
          <a:ln>
            <a:noFill/>
          </a:ln>
        </p:spPr>
      </p:pic>
      <p:pic>
        <p:nvPicPr>
          <p:cNvPr id="308" name="Google Shape;308;p48"/>
          <p:cNvPicPr preferRelativeResize="0"/>
          <p:nvPr/>
        </p:nvPicPr>
        <p:blipFill>
          <a:blip r:embed="rId4">
            <a:alphaModFix/>
          </a:blip>
          <a:stretch>
            <a:fillRect/>
          </a:stretch>
        </p:blipFill>
        <p:spPr>
          <a:xfrm>
            <a:off x="531600" y="1635175"/>
            <a:ext cx="3901075" cy="160972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05"/>
                                        </p:tgtEl>
                                        <p:attrNameLst>
                                          <p:attrName>style.visibility</p:attrName>
                                        </p:attrNameLst>
                                      </p:cBhvr>
                                      <p:to>
                                        <p:strVal val="visible"/>
                                      </p:to>
                                    </p:set>
                                    <p:animEffect transition="in" filter="fade">
                                      <p:cBhvr>
                                        <p:cTn id="7" dur="1000"/>
                                        <p:tgtEl>
                                          <p:spTgt spid="3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3" name="Google Shape;313;p4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Challenges</a:t>
            </a:r>
            <a:endParaRPr b="1">
              <a:latin typeface="Montserrat"/>
              <a:ea typeface="Montserrat"/>
              <a:cs typeface="Montserrat"/>
              <a:sym typeface="Montserrat"/>
            </a:endParaRPr>
          </a:p>
        </p:txBody>
      </p:sp>
      <p:sp>
        <p:nvSpPr>
          <p:cNvPr id="314" name="Google Shape;314;p49"/>
          <p:cNvSpPr txBox="1">
            <a:spLocks noGrp="1"/>
          </p:cNvSpPr>
          <p:nvPr>
            <p:ph type="body" idx="1"/>
          </p:nvPr>
        </p:nvSpPr>
        <p:spPr>
          <a:xfrm>
            <a:off x="311700" y="1152475"/>
            <a:ext cx="8263200" cy="375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b="1">
              <a:solidFill>
                <a:schemeClr val="lt1"/>
              </a:solidFill>
            </a:endParaRPr>
          </a:p>
          <a:p>
            <a:pPr marL="457200" lvl="0" indent="-342900" algn="l" rtl="0">
              <a:spcBef>
                <a:spcPts val="0"/>
              </a:spcBef>
              <a:spcAft>
                <a:spcPts val="0"/>
              </a:spcAft>
              <a:buClr>
                <a:schemeClr val="lt1"/>
              </a:buClr>
              <a:buSzPts val="1800"/>
              <a:buChar char="●"/>
            </a:pPr>
            <a:r>
              <a:rPr lang="en-GB" b="1">
                <a:solidFill>
                  <a:schemeClr val="lt1"/>
                </a:solidFill>
              </a:rPr>
              <a:t>Locations being too many/unformatted/irrelevant</a:t>
            </a:r>
            <a:endParaRPr b="1">
              <a:solidFill>
                <a:schemeClr val="lt1"/>
              </a:solidFill>
            </a:endParaRPr>
          </a:p>
          <a:p>
            <a:pPr marL="0" lvl="0" indent="0" algn="l" rtl="0">
              <a:spcBef>
                <a:spcPts val="0"/>
              </a:spcBef>
              <a:spcAft>
                <a:spcPts val="0"/>
              </a:spcAft>
              <a:buNone/>
            </a:pPr>
            <a:endParaRPr b="1">
              <a:solidFill>
                <a:schemeClr val="lt1"/>
              </a:solidFill>
            </a:endParaRPr>
          </a:p>
          <a:p>
            <a:pPr marL="457200" lvl="0" indent="-342900" algn="l" rtl="0">
              <a:spcBef>
                <a:spcPts val="0"/>
              </a:spcBef>
              <a:spcAft>
                <a:spcPts val="0"/>
              </a:spcAft>
              <a:buClr>
                <a:schemeClr val="lt1"/>
              </a:buClr>
              <a:buSzPts val="1800"/>
              <a:buChar char="●"/>
            </a:pPr>
            <a:r>
              <a:rPr lang="en-GB" b="1">
                <a:solidFill>
                  <a:schemeClr val="lt1"/>
                </a:solidFill>
              </a:rPr>
              <a:t>Sarcastic tweets</a:t>
            </a:r>
            <a:endParaRPr b="1">
              <a:solidFill>
                <a:schemeClr val="lt1"/>
              </a:solidFill>
            </a:endParaRPr>
          </a:p>
          <a:p>
            <a:pPr marL="0" lvl="0" indent="0" algn="l" rtl="0">
              <a:spcBef>
                <a:spcPts val="0"/>
              </a:spcBef>
              <a:spcAft>
                <a:spcPts val="0"/>
              </a:spcAft>
              <a:buNone/>
            </a:pPr>
            <a:endParaRPr b="1">
              <a:solidFill>
                <a:schemeClr val="lt1"/>
              </a:solidFill>
            </a:endParaRPr>
          </a:p>
          <a:p>
            <a:pPr marL="457200" lvl="0" indent="-342900" algn="l" rtl="0">
              <a:spcBef>
                <a:spcPts val="0"/>
              </a:spcBef>
              <a:spcAft>
                <a:spcPts val="0"/>
              </a:spcAft>
              <a:buClr>
                <a:schemeClr val="lt1"/>
              </a:buClr>
              <a:buSzPts val="1800"/>
              <a:buChar char="●"/>
            </a:pPr>
            <a:r>
              <a:rPr lang="en-GB" b="1">
                <a:solidFill>
                  <a:schemeClr val="lt1"/>
                </a:solidFill>
              </a:rPr>
              <a:t>Advertisements tagged as positive</a:t>
            </a:r>
            <a:endParaRPr b="1">
              <a:solidFill>
                <a:schemeClr val="lt1"/>
              </a:solidFill>
            </a:endParaRPr>
          </a:p>
          <a:p>
            <a:pPr marL="0" lvl="0" indent="0" algn="l" rtl="0">
              <a:spcBef>
                <a:spcPts val="0"/>
              </a:spcBef>
              <a:spcAft>
                <a:spcPts val="0"/>
              </a:spcAft>
              <a:buNone/>
            </a:pPr>
            <a:endParaRPr b="1">
              <a:solidFill>
                <a:schemeClr val="lt1"/>
              </a:solidFill>
            </a:endParaRPr>
          </a:p>
          <a:p>
            <a:pPr marL="457200" lvl="0" indent="-342900" algn="l" rtl="0">
              <a:spcBef>
                <a:spcPts val="0"/>
              </a:spcBef>
              <a:spcAft>
                <a:spcPts val="0"/>
              </a:spcAft>
              <a:buClr>
                <a:schemeClr val="lt1"/>
              </a:buClr>
              <a:buSzPts val="1800"/>
              <a:buChar char="●"/>
            </a:pPr>
            <a:r>
              <a:rPr lang="en-GB" b="1">
                <a:solidFill>
                  <a:schemeClr val="lt1"/>
                </a:solidFill>
              </a:rPr>
              <a:t>Computation time/crashes</a:t>
            </a:r>
            <a:endParaRPr b="1">
              <a:solidFill>
                <a:schemeClr val="lt1"/>
              </a:solidFill>
            </a:endParaRPr>
          </a:p>
          <a:p>
            <a:pPr marL="0" lvl="0" indent="0" algn="l" rtl="0">
              <a:spcBef>
                <a:spcPts val="0"/>
              </a:spcBef>
              <a:spcAft>
                <a:spcPts val="0"/>
              </a:spcAft>
              <a:buNone/>
            </a:pPr>
            <a:endParaRPr b="1">
              <a:solidFill>
                <a:schemeClr val="lt1"/>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19" name="Google Shape;319;p5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Conclus</a:t>
            </a:r>
            <a:r>
              <a:rPr lang="en-GB" b="1">
                <a:solidFill>
                  <a:srgbClr val="CC0000"/>
                </a:solidFill>
                <a:latin typeface="Montserrat"/>
                <a:ea typeface="Montserrat"/>
                <a:cs typeface="Montserrat"/>
                <a:sym typeface="Montserrat"/>
              </a:rPr>
              <a:t>i</a:t>
            </a:r>
            <a:r>
              <a:rPr lang="en-GB" b="1">
                <a:latin typeface="Montserrat"/>
                <a:ea typeface="Montserrat"/>
                <a:cs typeface="Montserrat"/>
                <a:sym typeface="Montserrat"/>
              </a:rPr>
              <a:t>on</a:t>
            </a:r>
            <a:endParaRPr b="1">
              <a:latin typeface="Montserrat"/>
              <a:ea typeface="Montserrat"/>
              <a:cs typeface="Montserrat"/>
              <a:sym typeface="Montserrat"/>
            </a:endParaRPr>
          </a:p>
        </p:txBody>
      </p:sp>
      <p:sp>
        <p:nvSpPr>
          <p:cNvPr id="320" name="Google Shape;320;p5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chemeClr val="lt1"/>
              </a:buClr>
              <a:buSzPts val="1800"/>
              <a:buFont typeface="Montserrat"/>
              <a:buChar char="●"/>
            </a:pPr>
            <a:r>
              <a:rPr lang="en-GB" b="1">
                <a:solidFill>
                  <a:schemeClr val="lt1"/>
                </a:solidFill>
                <a:highlight>
                  <a:srgbClr val="FFFFFF"/>
                </a:highlight>
                <a:latin typeface="Montserrat"/>
                <a:ea typeface="Montserrat"/>
                <a:cs typeface="Montserrat"/>
                <a:sym typeface="Montserrat"/>
              </a:rPr>
              <a:t>For multiclass classification, the best model for this dataset would be CatBoost</a:t>
            </a:r>
            <a:endParaRPr b="1">
              <a:solidFill>
                <a:schemeClr val="lt1"/>
              </a:solidFill>
              <a:highlight>
                <a:srgbClr val="FFFFFF"/>
              </a:highlight>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highlight>
                  <a:srgbClr val="FFFFFF"/>
                </a:highlight>
                <a:latin typeface="Montserrat"/>
                <a:ea typeface="Montserrat"/>
                <a:cs typeface="Montserrat"/>
                <a:sym typeface="Montserrat"/>
              </a:rPr>
              <a:t>For binary classification, the best model for this dataset would be Stochastic Gradient Descent</a:t>
            </a:r>
            <a:endParaRPr/>
          </a:p>
        </p:txBody>
      </p:sp>
      <p:sp>
        <p:nvSpPr>
          <p:cNvPr id="321" name="Google Shape;321;p50"/>
          <p:cNvSpPr/>
          <p:nvPr/>
        </p:nvSpPr>
        <p:spPr>
          <a:xfrm>
            <a:off x="601950" y="2871825"/>
            <a:ext cx="8050800" cy="19560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GB" sz="1800" b="1">
                <a:solidFill>
                  <a:srgbClr val="CC0000"/>
                </a:solidFill>
                <a:highlight>
                  <a:srgbClr val="FFFFFF"/>
                </a:highlight>
                <a:latin typeface="Montserrat"/>
                <a:ea typeface="Montserrat"/>
                <a:cs typeface="Montserrat"/>
                <a:sym typeface="Montserrat"/>
              </a:rPr>
              <a:t>To end it on a lighter note,  a few funny tweets we came across:</a:t>
            </a:r>
            <a:endParaRPr sz="1800" b="1">
              <a:solidFill>
                <a:srgbClr val="CC0000"/>
              </a:solidFill>
              <a:highlight>
                <a:srgbClr val="FFFFFF"/>
              </a:highlight>
              <a:latin typeface="Montserrat"/>
              <a:ea typeface="Montserrat"/>
              <a:cs typeface="Montserrat"/>
              <a:sym typeface="Montserrat"/>
            </a:endParaRPr>
          </a:p>
          <a:p>
            <a:pPr marL="0" lvl="0" indent="0" algn="l" rtl="0">
              <a:lnSpc>
                <a:spcPct val="115000"/>
              </a:lnSpc>
              <a:spcBef>
                <a:spcPts val="0"/>
              </a:spcBef>
              <a:spcAft>
                <a:spcPts val="0"/>
              </a:spcAft>
              <a:buNone/>
            </a:pPr>
            <a:endParaRPr sz="1800" b="1">
              <a:solidFill>
                <a:schemeClr val="lt1"/>
              </a:solidFill>
              <a:highlight>
                <a:srgbClr val="FFFFFF"/>
              </a:highlight>
              <a:latin typeface="Montserrat"/>
              <a:ea typeface="Montserrat"/>
              <a:cs typeface="Montserrat"/>
              <a:sym typeface="Montserrat"/>
            </a:endParaRPr>
          </a:p>
        </p:txBody>
      </p:sp>
      <p:pic>
        <p:nvPicPr>
          <p:cNvPr id="322" name="Google Shape;322;p50"/>
          <p:cNvPicPr preferRelativeResize="0"/>
          <p:nvPr/>
        </p:nvPicPr>
        <p:blipFill>
          <a:blip r:embed="rId3">
            <a:alphaModFix/>
          </a:blip>
          <a:stretch>
            <a:fillRect/>
          </a:stretch>
        </p:blipFill>
        <p:spPr>
          <a:xfrm>
            <a:off x="901075" y="4009950"/>
            <a:ext cx="5495925" cy="247650"/>
          </a:xfrm>
          <a:prstGeom prst="rect">
            <a:avLst/>
          </a:prstGeom>
          <a:noFill/>
          <a:ln>
            <a:noFill/>
          </a:ln>
        </p:spPr>
      </p:pic>
      <p:pic>
        <p:nvPicPr>
          <p:cNvPr id="323" name="Google Shape;323;p50"/>
          <p:cNvPicPr preferRelativeResize="0"/>
          <p:nvPr/>
        </p:nvPicPr>
        <p:blipFill>
          <a:blip r:embed="rId4">
            <a:alphaModFix/>
          </a:blip>
          <a:stretch>
            <a:fillRect/>
          </a:stretch>
        </p:blipFill>
        <p:spPr>
          <a:xfrm>
            <a:off x="842750" y="4257600"/>
            <a:ext cx="5343525" cy="180975"/>
          </a:xfrm>
          <a:prstGeom prst="rect">
            <a:avLst/>
          </a:prstGeom>
          <a:noFill/>
          <a:ln>
            <a:noFill/>
          </a:ln>
        </p:spPr>
      </p:pic>
      <p:pic>
        <p:nvPicPr>
          <p:cNvPr id="324" name="Google Shape;324;p50"/>
          <p:cNvPicPr preferRelativeResize="0"/>
          <p:nvPr/>
        </p:nvPicPr>
        <p:blipFill>
          <a:blip r:embed="rId5">
            <a:alphaModFix/>
          </a:blip>
          <a:stretch>
            <a:fillRect/>
          </a:stretch>
        </p:blipFill>
        <p:spPr>
          <a:xfrm>
            <a:off x="828675" y="3395272"/>
            <a:ext cx="7486650" cy="447675"/>
          </a:xfrm>
          <a:prstGeom prst="rect">
            <a:avLst/>
          </a:prstGeom>
          <a:noFill/>
          <a:ln>
            <a:noFill/>
          </a:ln>
        </p:spPr>
      </p:pic>
      <p:pic>
        <p:nvPicPr>
          <p:cNvPr id="325" name="Google Shape;325;p50"/>
          <p:cNvPicPr preferRelativeResize="0"/>
          <p:nvPr/>
        </p:nvPicPr>
        <p:blipFill>
          <a:blip r:embed="rId6">
            <a:alphaModFix/>
          </a:blip>
          <a:stretch>
            <a:fillRect/>
          </a:stretch>
        </p:blipFill>
        <p:spPr>
          <a:xfrm>
            <a:off x="842750" y="4424600"/>
            <a:ext cx="6754205" cy="320250"/>
          </a:xfrm>
          <a:prstGeom prst="rect">
            <a:avLst/>
          </a:prstGeom>
          <a:noFill/>
          <a:ln>
            <a:noFill/>
          </a:ln>
        </p:spPr>
      </p:pic>
      <p:pic>
        <p:nvPicPr>
          <p:cNvPr id="326" name="Google Shape;326;p50"/>
          <p:cNvPicPr preferRelativeResize="0"/>
          <p:nvPr/>
        </p:nvPicPr>
        <p:blipFill>
          <a:blip r:embed="rId7">
            <a:alphaModFix/>
          </a:blip>
          <a:stretch>
            <a:fillRect/>
          </a:stretch>
        </p:blipFill>
        <p:spPr>
          <a:xfrm>
            <a:off x="842750" y="3689688"/>
            <a:ext cx="4625575" cy="320275"/>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1" name="Google Shape;331;p51"/>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b="1">
                <a:latin typeface="Montserrat"/>
                <a:ea typeface="Montserrat"/>
                <a:cs typeface="Montserrat"/>
                <a:sym typeface="Montserrat"/>
              </a:rPr>
              <a:t>Q &amp; A</a:t>
            </a:r>
            <a:endParaRPr b="1">
              <a:latin typeface="Montserrat"/>
              <a:ea typeface="Montserrat"/>
              <a:cs typeface="Montserrat"/>
              <a:sym typeface="Montserrat"/>
            </a:endParaRPr>
          </a:p>
        </p:txBody>
      </p:sp>
      <p:sp>
        <p:nvSpPr>
          <p:cNvPr id="332" name="Google Shape;332;p51"/>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Introduction</a:t>
            </a:r>
            <a:endParaRPr b="1">
              <a:latin typeface="Montserrat"/>
              <a:ea typeface="Montserrat"/>
              <a:cs typeface="Montserrat"/>
              <a:sym typeface="Montserrat"/>
            </a:endParaRPr>
          </a:p>
        </p:txBody>
      </p:sp>
      <p:sp>
        <p:nvSpPr>
          <p:cNvPr id="75" name="Google Shape;75;p16"/>
          <p:cNvSpPr txBox="1">
            <a:spLocks noGrp="1"/>
          </p:cNvSpPr>
          <p:nvPr>
            <p:ph type="body" idx="1"/>
          </p:nvPr>
        </p:nvSpPr>
        <p:spPr>
          <a:xfrm>
            <a:off x="311700" y="1152475"/>
            <a:ext cx="8520600" cy="3829800"/>
          </a:xfrm>
          <a:prstGeom prst="rect">
            <a:avLst/>
          </a:prstGeom>
        </p:spPr>
        <p:txBody>
          <a:bodyPr spcFirstLastPara="1" wrap="square" lIns="91425" tIns="91425" rIns="91425" bIns="91425" anchor="t" anchorCtr="0">
            <a:noAutofit/>
          </a:bodyPr>
          <a:lstStyle/>
          <a:p>
            <a:pPr marL="457200" lvl="0" indent="-336550" algn="l" rtl="0">
              <a:spcBef>
                <a:spcPts val="0"/>
              </a:spcBef>
              <a:spcAft>
                <a:spcPts val="0"/>
              </a:spcAft>
              <a:buClr>
                <a:schemeClr val="lt1"/>
              </a:buClr>
              <a:buSzPts val="1700"/>
              <a:buFont typeface="Montserrat"/>
              <a:buChar char="●"/>
            </a:pPr>
            <a:r>
              <a:rPr lang="en-GB" sz="1700" b="1">
                <a:solidFill>
                  <a:schemeClr val="lt1"/>
                </a:solidFill>
                <a:highlight>
                  <a:srgbClr val="FFFFFF"/>
                </a:highlight>
                <a:latin typeface="Montserrat"/>
                <a:ea typeface="Montserrat"/>
                <a:cs typeface="Montserrat"/>
                <a:sym typeface="Montserrat"/>
              </a:rPr>
              <a:t>Sentiment Analysis is the process of computationally identifying and categorizing opinions expressed in a piece of text, especially in order to determine whether the writer's attitude towards a particular topic  is positive, negative, or neutral.</a:t>
            </a:r>
            <a:endParaRPr sz="1700" b="1">
              <a:solidFill>
                <a:schemeClr val="lt1"/>
              </a:solidFill>
              <a:highlight>
                <a:srgbClr val="FFFFFF"/>
              </a:highlight>
              <a:latin typeface="Montserrat"/>
              <a:ea typeface="Montserrat"/>
              <a:cs typeface="Montserrat"/>
              <a:sym typeface="Montserrat"/>
            </a:endParaRPr>
          </a:p>
          <a:p>
            <a:pPr marL="457200" lvl="0" indent="-336550" algn="l" rtl="0">
              <a:spcBef>
                <a:spcPts val="0"/>
              </a:spcBef>
              <a:spcAft>
                <a:spcPts val="0"/>
              </a:spcAft>
              <a:buClr>
                <a:schemeClr val="lt1"/>
              </a:buClr>
              <a:buSzPts val="1700"/>
              <a:buFont typeface="Montserrat"/>
              <a:buChar char="●"/>
            </a:pPr>
            <a:r>
              <a:rPr lang="en-GB" sz="1700" b="1">
                <a:solidFill>
                  <a:schemeClr val="lt1"/>
                </a:solidFill>
                <a:highlight>
                  <a:srgbClr val="FFFFFF"/>
                </a:highlight>
                <a:latin typeface="Montserrat"/>
                <a:ea typeface="Montserrat"/>
                <a:cs typeface="Montserrat"/>
                <a:sym typeface="Montserrat"/>
              </a:rPr>
              <a:t>COVID-19 originally known as Coronavirus Disease of 2019, has been declared as a pandemic by World Health Organization (WHO) on 11th March 2020.</a:t>
            </a:r>
            <a:endParaRPr sz="1700" b="1">
              <a:solidFill>
                <a:schemeClr val="lt1"/>
              </a:solidFill>
              <a:highlight>
                <a:srgbClr val="FFFFFF"/>
              </a:highlight>
              <a:latin typeface="Montserrat"/>
              <a:ea typeface="Montserrat"/>
              <a:cs typeface="Montserrat"/>
              <a:sym typeface="Montserrat"/>
            </a:endParaRPr>
          </a:p>
          <a:p>
            <a:pPr marL="457200" lvl="0" indent="-336550" algn="l" rtl="0">
              <a:spcBef>
                <a:spcPts val="0"/>
              </a:spcBef>
              <a:spcAft>
                <a:spcPts val="0"/>
              </a:spcAft>
              <a:buClr>
                <a:schemeClr val="lt1"/>
              </a:buClr>
              <a:buSzPts val="1700"/>
              <a:buFont typeface="Montserrat"/>
              <a:buChar char="●"/>
            </a:pPr>
            <a:r>
              <a:rPr lang="en-GB" sz="1700" b="1">
                <a:solidFill>
                  <a:schemeClr val="lt1"/>
                </a:solidFill>
                <a:latin typeface="Montserrat"/>
                <a:ea typeface="Montserrat"/>
                <a:cs typeface="Montserrat"/>
                <a:sym typeface="Montserrat"/>
              </a:rPr>
              <a:t>The study analyzes various types of tweets gathered during the pandemic times hence can be useful in policy making to safeguard the countries by demystifying the pertinent facts and information.</a:t>
            </a:r>
            <a:endParaRPr sz="1700" b="1">
              <a:solidFill>
                <a:schemeClr val="lt1"/>
              </a:solidFill>
              <a:latin typeface="Montserrat"/>
              <a:ea typeface="Montserrat"/>
              <a:cs typeface="Montserrat"/>
              <a:sym typeface="Montserrat"/>
            </a:endParaRPr>
          </a:p>
          <a:p>
            <a:pPr marL="0" lvl="0" indent="0" algn="l" rtl="0">
              <a:spcBef>
                <a:spcPts val="0"/>
              </a:spcBef>
              <a:spcAft>
                <a:spcPts val="0"/>
              </a:spcAft>
              <a:buNone/>
            </a:pPr>
            <a:endParaRPr sz="1350">
              <a:solidFill>
                <a:srgbClr val="2E2E2E"/>
              </a:solidFill>
              <a:latin typeface="Georgia"/>
              <a:ea typeface="Georgia"/>
              <a:cs typeface="Georgia"/>
              <a:sym typeface="Georgi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7"/>
          <p:cNvSpPr txBox="1">
            <a:spLocks noGrp="1"/>
          </p:cNvSpPr>
          <p:nvPr>
            <p:ph type="title"/>
          </p:nvPr>
        </p:nvSpPr>
        <p:spPr>
          <a:xfrm>
            <a:off x="311700" y="445025"/>
            <a:ext cx="8520600" cy="96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Let’s Guess Some Tweets: Negative, Neutral Or Positive?</a:t>
            </a:r>
            <a:endParaRPr b="1">
              <a:latin typeface="Montserrat"/>
              <a:ea typeface="Montserrat"/>
              <a:cs typeface="Montserrat"/>
              <a:sym typeface="Montserrat"/>
            </a:endParaRPr>
          </a:p>
        </p:txBody>
      </p:sp>
      <p:sp>
        <p:nvSpPr>
          <p:cNvPr id="81" name="Google Shape;81;p17"/>
          <p:cNvSpPr txBox="1">
            <a:spLocks noGrp="1"/>
          </p:cNvSpPr>
          <p:nvPr>
            <p:ph type="body" idx="1"/>
          </p:nvPr>
        </p:nvSpPr>
        <p:spPr>
          <a:xfrm>
            <a:off x="311700" y="1462475"/>
            <a:ext cx="8520600" cy="36066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chemeClr val="lt1"/>
              </a:buClr>
              <a:buSzPts val="1800"/>
              <a:buFont typeface="Montserrat"/>
              <a:buChar char="●"/>
            </a:pPr>
            <a:r>
              <a:rPr lang="en-GB" b="1">
                <a:solidFill>
                  <a:schemeClr val="lt1"/>
                </a:solidFill>
                <a:highlight>
                  <a:srgbClr val="FFFFFF"/>
                </a:highlight>
                <a:latin typeface="Montserrat"/>
                <a:ea typeface="Montserrat"/>
                <a:cs typeface="Montserrat"/>
                <a:sym typeface="Montserrat"/>
              </a:rPr>
              <a:t>“Still </a:t>
            </a:r>
            <a:r>
              <a:rPr lang="en-GB" b="1" u="sng">
                <a:solidFill>
                  <a:schemeClr val="lt1"/>
                </a:solidFill>
                <a:highlight>
                  <a:srgbClr val="FFFFFF"/>
                </a:highlight>
                <a:latin typeface="Montserrat"/>
                <a:ea typeface="Montserrat"/>
                <a:cs typeface="Montserrat"/>
                <a:sym typeface="Montserrat"/>
              </a:rPr>
              <a:t>shocked </a:t>
            </a:r>
            <a:r>
              <a:rPr lang="en-GB" b="1">
                <a:solidFill>
                  <a:schemeClr val="lt1"/>
                </a:solidFill>
                <a:highlight>
                  <a:srgbClr val="FFFFFF"/>
                </a:highlight>
                <a:latin typeface="Montserrat"/>
                <a:ea typeface="Montserrat"/>
                <a:cs typeface="Montserrat"/>
                <a:sym typeface="Montserrat"/>
              </a:rPr>
              <a:t>by the number of #Toronto supermarket employees working without some sort of mask. We all know by now, employees can be asymptomatic while spreading #coronavirus”.</a:t>
            </a:r>
            <a:endParaRPr b="1">
              <a:solidFill>
                <a:schemeClr val="lt1"/>
              </a:solidFill>
              <a:highlight>
                <a:srgbClr val="FFFFFF"/>
              </a:highlight>
              <a:latin typeface="Montserrat"/>
              <a:ea typeface="Montserrat"/>
              <a:cs typeface="Montserrat"/>
              <a:sym typeface="Montserrat"/>
            </a:endParaRPr>
          </a:p>
          <a:p>
            <a:pPr marL="457200" lvl="0" indent="0" algn="l" rtl="0">
              <a:spcBef>
                <a:spcPts val="0"/>
              </a:spcBef>
              <a:spcAft>
                <a:spcPts val="0"/>
              </a:spcAft>
              <a:buNone/>
            </a:pPr>
            <a:endParaRPr b="1">
              <a:solidFill>
                <a:schemeClr val="lt1"/>
              </a:solidFill>
              <a:highlight>
                <a:srgbClr val="FFFFFF"/>
              </a:highlight>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highlight>
                  <a:srgbClr val="FFFFFF"/>
                </a:highlight>
                <a:latin typeface="Montserrat"/>
                <a:ea typeface="Montserrat"/>
                <a:cs typeface="Montserrat"/>
                <a:sym typeface="Montserrat"/>
              </a:rPr>
              <a:t>“Was at Supermarket today.Didn’t buy toilet paper”.</a:t>
            </a:r>
            <a:endParaRPr b="1">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endParaRPr b="1">
              <a:solidFill>
                <a:schemeClr val="lt1"/>
              </a:solidFill>
              <a:highlight>
                <a:srgbClr val="FFFFFF"/>
              </a:highlight>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highlight>
                  <a:srgbClr val="FFFFFF"/>
                </a:highlight>
                <a:latin typeface="Montserrat"/>
                <a:ea typeface="Montserrat"/>
                <a:cs typeface="Montserrat"/>
                <a:sym typeface="Montserrat"/>
              </a:rPr>
              <a:t>“Due to the Covid-19 situation, we have </a:t>
            </a:r>
            <a:r>
              <a:rPr lang="en-GB" b="1" u="sng">
                <a:solidFill>
                  <a:schemeClr val="lt1"/>
                </a:solidFill>
                <a:highlight>
                  <a:srgbClr val="FFFFFF"/>
                </a:highlight>
                <a:latin typeface="Montserrat"/>
                <a:ea typeface="Montserrat"/>
                <a:cs typeface="Montserrat"/>
                <a:sym typeface="Montserrat"/>
              </a:rPr>
              <a:t>increased </a:t>
            </a:r>
            <a:r>
              <a:rPr lang="en-GB" b="1">
                <a:solidFill>
                  <a:schemeClr val="lt1"/>
                </a:solidFill>
                <a:highlight>
                  <a:srgbClr val="FFFFFF"/>
                </a:highlight>
                <a:latin typeface="Montserrat"/>
                <a:ea typeface="Montserrat"/>
                <a:cs typeface="Montserrat"/>
                <a:sym typeface="Montserrat"/>
              </a:rPr>
              <a:t>demand for all food products. The wait time may be longer for all online orders, particularly beef share and freezer packs. We </a:t>
            </a:r>
            <a:r>
              <a:rPr lang="en-GB" b="1" u="sng">
                <a:solidFill>
                  <a:schemeClr val="lt1"/>
                </a:solidFill>
                <a:highlight>
                  <a:srgbClr val="FFFFFF"/>
                </a:highlight>
                <a:latin typeface="Montserrat"/>
                <a:ea typeface="Montserrat"/>
                <a:cs typeface="Montserrat"/>
                <a:sym typeface="Montserrat"/>
              </a:rPr>
              <a:t>thank you </a:t>
            </a:r>
            <a:r>
              <a:rPr lang="en-GB" b="1">
                <a:solidFill>
                  <a:schemeClr val="lt1"/>
                </a:solidFill>
                <a:highlight>
                  <a:srgbClr val="FFFFFF"/>
                </a:highlight>
                <a:latin typeface="Montserrat"/>
                <a:ea typeface="Montserrat"/>
                <a:cs typeface="Montserrat"/>
                <a:sym typeface="Montserrat"/>
              </a:rPr>
              <a:t>for your patience during this time”.</a:t>
            </a:r>
            <a:endParaRPr b="1">
              <a:solidFill>
                <a:schemeClr val="lt1"/>
              </a:solidFill>
              <a:highlight>
                <a:srgbClr val="FFFFFF"/>
              </a:highlight>
              <a:latin typeface="Montserrat"/>
              <a:ea typeface="Montserrat"/>
              <a:cs typeface="Montserrat"/>
              <a:sym typeface="Montserra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Data Summary</a:t>
            </a:r>
            <a:endParaRPr b="1">
              <a:latin typeface="Montserrat"/>
              <a:ea typeface="Montserrat"/>
              <a:cs typeface="Montserrat"/>
              <a:sym typeface="Montserrat"/>
            </a:endParaRPr>
          </a:p>
        </p:txBody>
      </p:sp>
      <p:sp>
        <p:nvSpPr>
          <p:cNvPr id="87" name="Google Shape;87;p18"/>
          <p:cNvSpPr txBox="1">
            <a:spLocks noGrp="1"/>
          </p:cNvSpPr>
          <p:nvPr>
            <p:ph type="body" idx="1"/>
          </p:nvPr>
        </p:nvSpPr>
        <p:spPr>
          <a:xfrm>
            <a:off x="311700" y="1152475"/>
            <a:ext cx="8520600" cy="20523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chemeClr val="lt1"/>
              </a:buClr>
              <a:buSzPts val="1800"/>
              <a:buFont typeface="Montserrat"/>
              <a:buChar char="●"/>
            </a:pPr>
            <a:r>
              <a:rPr lang="en-GB" b="1">
                <a:solidFill>
                  <a:schemeClr val="lt1"/>
                </a:solidFill>
                <a:latin typeface="Montserrat"/>
                <a:ea typeface="Montserrat"/>
                <a:cs typeface="Montserrat"/>
                <a:sym typeface="Montserrat"/>
              </a:rPr>
              <a:t>The original dataset has 6 columns and 41157 rows.</a:t>
            </a:r>
            <a:endParaRPr b="1">
              <a:solidFill>
                <a:schemeClr val="lt1"/>
              </a:solidFill>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latin typeface="Montserrat"/>
                <a:ea typeface="Montserrat"/>
                <a:cs typeface="Montserrat"/>
                <a:sym typeface="Montserrat"/>
              </a:rPr>
              <a:t>In order to analyse various sentiments, We require just two columns named Original Tweet and Sentiment.</a:t>
            </a:r>
            <a:endParaRPr b="1">
              <a:solidFill>
                <a:schemeClr val="lt1"/>
              </a:solidFill>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latin typeface="Montserrat"/>
                <a:ea typeface="Montserrat"/>
                <a:cs typeface="Montserrat"/>
                <a:sym typeface="Montserrat"/>
              </a:rPr>
              <a:t>There are four types of sentiments- Extremely Negative, Negative, Neutral, Positive and Extremely Positive.</a:t>
            </a:r>
            <a:endParaRPr b="1">
              <a:solidFill>
                <a:schemeClr val="lt1"/>
              </a:solidFill>
              <a:latin typeface="Montserrat"/>
              <a:ea typeface="Montserrat"/>
              <a:cs typeface="Montserrat"/>
              <a:sym typeface="Montserrat"/>
            </a:endParaRPr>
          </a:p>
        </p:txBody>
      </p:sp>
      <p:pic>
        <p:nvPicPr>
          <p:cNvPr id="88" name="Google Shape;88;p18"/>
          <p:cNvPicPr preferRelativeResize="0"/>
          <p:nvPr/>
        </p:nvPicPr>
        <p:blipFill>
          <a:blip r:embed="rId3">
            <a:alphaModFix/>
          </a:blip>
          <a:stretch>
            <a:fillRect/>
          </a:stretch>
        </p:blipFill>
        <p:spPr>
          <a:xfrm>
            <a:off x="152400" y="3061300"/>
            <a:ext cx="8839200" cy="18310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Exploratory Data Analysis</a:t>
            </a:r>
            <a:endParaRPr b="1">
              <a:latin typeface="Montserrat"/>
              <a:ea typeface="Montserrat"/>
              <a:cs typeface="Montserrat"/>
              <a:sym typeface="Montserrat"/>
            </a:endParaRPr>
          </a:p>
        </p:txBody>
      </p:sp>
      <p:sp>
        <p:nvSpPr>
          <p:cNvPr id="94" name="Google Shape;94;p19"/>
          <p:cNvSpPr txBox="1">
            <a:spLocks noGrp="1"/>
          </p:cNvSpPr>
          <p:nvPr>
            <p:ph type="body" idx="1"/>
          </p:nvPr>
        </p:nvSpPr>
        <p:spPr>
          <a:xfrm>
            <a:off x="311700" y="1152475"/>
            <a:ext cx="3914700" cy="3755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chemeClr val="lt1"/>
              </a:buClr>
              <a:buSzPts val="1800"/>
              <a:buFont typeface="Montserrat"/>
              <a:buChar char="●"/>
            </a:pPr>
            <a:r>
              <a:rPr lang="en-GB" b="1">
                <a:solidFill>
                  <a:schemeClr val="lt1"/>
                </a:solidFill>
                <a:latin typeface="Montserrat"/>
                <a:ea typeface="Montserrat"/>
                <a:cs typeface="Montserrat"/>
                <a:sym typeface="Montserrat"/>
              </a:rPr>
              <a:t>The columns such as “UserName” and “ScreenName” does not give any meaningful insights for our analysis.</a:t>
            </a:r>
            <a:endParaRPr b="1">
              <a:solidFill>
                <a:schemeClr val="lt1"/>
              </a:solidFill>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latin typeface="Montserrat"/>
                <a:ea typeface="Montserrat"/>
                <a:cs typeface="Montserrat"/>
                <a:sym typeface="Montserrat"/>
              </a:rPr>
              <a:t>All tweets data collected from the months of March and April 2020.</a:t>
            </a:r>
            <a:endParaRPr b="1">
              <a:solidFill>
                <a:schemeClr val="lt1"/>
              </a:solidFill>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latin typeface="Montserrat"/>
                <a:ea typeface="Montserrat"/>
                <a:cs typeface="Montserrat"/>
                <a:sym typeface="Montserrat"/>
              </a:rPr>
              <a:t>Bar plot shows us the number of unique values in each column.</a:t>
            </a:r>
            <a:endParaRPr b="1">
              <a:solidFill>
                <a:schemeClr val="lt1"/>
              </a:solidFill>
              <a:latin typeface="Montserrat"/>
              <a:ea typeface="Montserrat"/>
              <a:cs typeface="Montserrat"/>
              <a:sym typeface="Montserrat"/>
            </a:endParaRPr>
          </a:p>
        </p:txBody>
      </p:sp>
      <p:pic>
        <p:nvPicPr>
          <p:cNvPr id="95" name="Google Shape;95;p19"/>
          <p:cNvPicPr preferRelativeResize="0"/>
          <p:nvPr/>
        </p:nvPicPr>
        <p:blipFill>
          <a:blip r:embed="rId3">
            <a:alphaModFix/>
          </a:blip>
          <a:stretch>
            <a:fillRect/>
          </a:stretch>
        </p:blipFill>
        <p:spPr>
          <a:xfrm>
            <a:off x="4449425" y="1247500"/>
            <a:ext cx="4201575" cy="33382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20"/>
          <p:cNvSpPr txBox="1">
            <a:spLocks noGrp="1"/>
          </p:cNvSpPr>
          <p:nvPr>
            <p:ph type="title"/>
          </p:nvPr>
        </p:nvSpPr>
        <p:spPr>
          <a:xfrm>
            <a:off x="437450" y="3706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Exploratory Data Analysis: Location</a:t>
            </a:r>
            <a:endParaRPr b="1">
              <a:latin typeface="Montserrat"/>
              <a:ea typeface="Montserrat"/>
              <a:cs typeface="Montserrat"/>
              <a:sym typeface="Montserrat"/>
            </a:endParaRPr>
          </a:p>
          <a:p>
            <a:pPr marL="0" lvl="0" indent="0" algn="l" rtl="0">
              <a:spcBef>
                <a:spcPts val="0"/>
              </a:spcBef>
              <a:spcAft>
                <a:spcPts val="0"/>
              </a:spcAft>
              <a:buNone/>
            </a:pPr>
            <a:endParaRPr b="1">
              <a:latin typeface="Montserrat"/>
              <a:ea typeface="Montserrat"/>
              <a:cs typeface="Montserrat"/>
              <a:sym typeface="Montserrat"/>
            </a:endParaRPr>
          </a:p>
        </p:txBody>
      </p:sp>
      <p:sp>
        <p:nvSpPr>
          <p:cNvPr id="101" name="Google Shape;101;p20"/>
          <p:cNvSpPr txBox="1">
            <a:spLocks noGrp="1"/>
          </p:cNvSpPr>
          <p:nvPr>
            <p:ph type="body" idx="1"/>
          </p:nvPr>
        </p:nvSpPr>
        <p:spPr>
          <a:xfrm>
            <a:off x="311700" y="1152475"/>
            <a:ext cx="3654300" cy="2243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chemeClr val="lt1"/>
              </a:buClr>
              <a:buSzPts val="1800"/>
              <a:buFont typeface="Montserrat"/>
              <a:buChar char="●"/>
            </a:pPr>
            <a:r>
              <a:rPr lang="en-GB" b="1">
                <a:solidFill>
                  <a:schemeClr val="lt1"/>
                </a:solidFill>
                <a:latin typeface="Montserrat"/>
                <a:ea typeface="Montserrat"/>
                <a:cs typeface="Montserrat"/>
                <a:sym typeface="Montserrat"/>
              </a:rPr>
              <a:t>There are 20.87%(8567) null values in various places of location column.</a:t>
            </a:r>
            <a:endParaRPr b="1">
              <a:solidFill>
                <a:schemeClr val="lt1"/>
              </a:solidFill>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latin typeface="Montserrat"/>
                <a:ea typeface="Montserrat"/>
                <a:cs typeface="Montserrat"/>
                <a:sym typeface="Montserrat"/>
              </a:rPr>
              <a:t>Most of the tweets came from London followed by U.S.</a:t>
            </a:r>
            <a:endParaRPr b="1">
              <a:solidFill>
                <a:schemeClr val="lt1"/>
              </a:solidFill>
              <a:latin typeface="Montserrat"/>
              <a:ea typeface="Montserrat"/>
              <a:cs typeface="Montserrat"/>
              <a:sym typeface="Montserrat"/>
            </a:endParaRPr>
          </a:p>
        </p:txBody>
      </p:sp>
      <p:pic>
        <p:nvPicPr>
          <p:cNvPr id="102" name="Google Shape;102;p20"/>
          <p:cNvPicPr preferRelativeResize="0"/>
          <p:nvPr/>
        </p:nvPicPr>
        <p:blipFill>
          <a:blip r:embed="rId3">
            <a:alphaModFix/>
          </a:blip>
          <a:stretch>
            <a:fillRect/>
          </a:stretch>
        </p:blipFill>
        <p:spPr>
          <a:xfrm>
            <a:off x="4118400" y="1170125"/>
            <a:ext cx="4557374" cy="1941350"/>
          </a:xfrm>
          <a:prstGeom prst="rect">
            <a:avLst/>
          </a:prstGeom>
          <a:noFill/>
          <a:ln>
            <a:noFill/>
          </a:ln>
        </p:spPr>
      </p:pic>
      <p:pic>
        <p:nvPicPr>
          <p:cNvPr id="103" name="Google Shape;103;p20"/>
          <p:cNvPicPr preferRelativeResize="0"/>
          <p:nvPr/>
        </p:nvPicPr>
        <p:blipFill>
          <a:blip r:embed="rId4">
            <a:alphaModFix/>
          </a:blip>
          <a:stretch>
            <a:fillRect/>
          </a:stretch>
        </p:blipFill>
        <p:spPr>
          <a:xfrm>
            <a:off x="4179525" y="3246225"/>
            <a:ext cx="4435124" cy="1727225"/>
          </a:xfrm>
          <a:prstGeom prst="rect">
            <a:avLst/>
          </a:prstGeom>
          <a:noFill/>
          <a:ln>
            <a:noFill/>
          </a:ln>
        </p:spPr>
      </p:pic>
      <p:pic>
        <p:nvPicPr>
          <p:cNvPr id="104" name="Google Shape;104;p20"/>
          <p:cNvPicPr preferRelativeResize="0"/>
          <p:nvPr/>
        </p:nvPicPr>
        <p:blipFill>
          <a:blip r:embed="rId5">
            <a:alphaModFix/>
          </a:blip>
          <a:stretch>
            <a:fillRect/>
          </a:stretch>
        </p:blipFill>
        <p:spPr>
          <a:xfrm>
            <a:off x="437450" y="3548350"/>
            <a:ext cx="3590601" cy="15775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21"/>
          <p:cNvSpPr txBox="1">
            <a:spLocks noGrp="1"/>
          </p:cNvSpPr>
          <p:nvPr>
            <p:ph type="title"/>
          </p:nvPr>
        </p:nvSpPr>
        <p:spPr>
          <a:xfrm>
            <a:off x="311700" y="445025"/>
            <a:ext cx="8520600" cy="658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EDA On “Original Tweet” Column.</a:t>
            </a:r>
            <a:endParaRPr b="1">
              <a:latin typeface="Montserrat"/>
              <a:ea typeface="Montserrat"/>
              <a:cs typeface="Montserrat"/>
              <a:sym typeface="Montserrat"/>
            </a:endParaRPr>
          </a:p>
        </p:txBody>
      </p:sp>
      <p:sp>
        <p:nvSpPr>
          <p:cNvPr id="110" name="Google Shape;110;p21"/>
          <p:cNvSpPr txBox="1">
            <a:spLocks noGrp="1"/>
          </p:cNvSpPr>
          <p:nvPr>
            <p:ph type="body" idx="1"/>
          </p:nvPr>
        </p:nvSpPr>
        <p:spPr>
          <a:xfrm>
            <a:off x="311700" y="1155500"/>
            <a:ext cx="4075800" cy="23643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chemeClr val="lt1"/>
              </a:buClr>
              <a:buSzPts val="1800"/>
              <a:buFont typeface="Montserrat"/>
              <a:buChar char="●"/>
            </a:pPr>
            <a:r>
              <a:rPr lang="en-GB" b="1">
                <a:solidFill>
                  <a:schemeClr val="lt1"/>
                </a:solidFill>
                <a:latin typeface="Montserrat"/>
                <a:ea typeface="Montserrat"/>
                <a:cs typeface="Montserrat"/>
                <a:sym typeface="Montserrat"/>
              </a:rPr>
              <a:t>There are some words like ‘coronavirus’,’grocery store’, having the maximum frequency in our dataset.</a:t>
            </a:r>
            <a:endParaRPr b="1">
              <a:solidFill>
                <a:schemeClr val="lt1"/>
              </a:solidFill>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latin typeface="Montserrat"/>
                <a:ea typeface="Montserrat"/>
                <a:cs typeface="Montserrat"/>
                <a:sym typeface="Montserrat"/>
              </a:rPr>
              <a:t>There are various #hashtags in tweets column.But they are almost same in all sentiments.</a:t>
            </a:r>
            <a:endParaRPr b="1">
              <a:solidFill>
                <a:schemeClr val="lt1"/>
              </a:solidFill>
              <a:latin typeface="Montserrat"/>
              <a:ea typeface="Montserrat"/>
              <a:cs typeface="Montserrat"/>
              <a:sym typeface="Montserrat"/>
            </a:endParaRPr>
          </a:p>
        </p:txBody>
      </p:sp>
      <p:pic>
        <p:nvPicPr>
          <p:cNvPr id="111" name="Google Shape;111;p21"/>
          <p:cNvPicPr preferRelativeResize="0"/>
          <p:nvPr/>
        </p:nvPicPr>
        <p:blipFill>
          <a:blip r:embed="rId3">
            <a:alphaModFix/>
          </a:blip>
          <a:stretch>
            <a:fillRect/>
          </a:stretch>
        </p:blipFill>
        <p:spPr>
          <a:xfrm>
            <a:off x="4684925" y="1103225"/>
            <a:ext cx="4232299" cy="2289050"/>
          </a:xfrm>
          <a:prstGeom prst="rect">
            <a:avLst/>
          </a:prstGeom>
          <a:noFill/>
          <a:ln>
            <a:noFill/>
          </a:ln>
        </p:spPr>
      </p:pic>
      <p:pic>
        <p:nvPicPr>
          <p:cNvPr id="112" name="Google Shape;112;p21"/>
          <p:cNvPicPr preferRelativeResize="0"/>
          <p:nvPr/>
        </p:nvPicPr>
        <p:blipFill>
          <a:blip r:embed="rId4">
            <a:alphaModFix/>
          </a:blip>
          <a:stretch>
            <a:fillRect/>
          </a:stretch>
        </p:blipFill>
        <p:spPr>
          <a:xfrm>
            <a:off x="855175" y="3767775"/>
            <a:ext cx="7977124" cy="1375725"/>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1570</Words>
  <Application>Microsoft Office PowerPoint</Application>
  <PresentationFormat>On-screen Show (16:9)</PresentationFormat>
  <Paragraphs>282</Paragraphs>
  <Slides>39</Slides>
  <Notes>39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39</vt:i4>
      </vt:variant>
    </vt:vector>
  </HeadingPairs>
  <TitlesOfParts>
    <vt:vector size="45" baseType="lpstr">
      <vt:lpstr>Roboto</vt:lpstr>
      <vt:lpstr>Montserrat</vt:lpstr>
      <vt:lpstr>Arial</vt:lpstr>
      <vt:lpstr>Georgia</vt:lpstr>
      <vt:lpstr>Courier New</vt:lpstr>
      <vt:lpstr>Simple Light</vt:lpstr>
      <vt:lpstr>       Capstone Project: Sentiment Analysis   Shrikanth  </vt:lpstr>
      <vt:lpstr>Content</vt:lpstr>
      <vt:lpstr>Problem Statement</vt:lpstr>
      <vt:lpstr>Introduction</vt:lpstr>
      <vt:lpstr>Let’s Guess Some Tweets: Negative, Neutral Or Positive?</vt:lpstr>
      <vt:lpstr>Data Summary</vt:lpstr>
      <vt:lpstr>Exploratory Data Analysis</vt:lpstr>
      <vt:lpstr>Exploratory Data Analysis: Location </vt:lpstr>
      <vt:lpstr>EDA On “Original Tweet” Column.</vt:lpstr>
      <vt:lpstr>EDA On Sentiment Column.</vt:lpstr>
      <vt:lpstr>Dimensionality reduction using PCA.</vt:lpstr>
      <vt:lpstr>Data Preprocessing</vt:lpstr>
      <vt:lpstr>Text Processing on Tweet</vt:lpstr>
      <vt:lpstr>Removing Tweeter Handle(@user)</vt:lpstr>
      <vt:lpstr>Removing Hashtags(#)</vt:lpstr>
      <vt:lpstr>Removing links(https: / http:)</vt:lpstr>
      <vt:lpstr>Removing Punctuations, Numbers, and Special Characters</vt:lpstr>
      <vt:lpstr>Removing Stopwords</vt:lpstr>
      <vt:lpstr>Stemming</vt:lpstr>
      <vt:lpstr>Lemmatization</vt:lpstr>
      <vt:lpstr>Tokenization</vt:lpstr>
      <vt:lpstr>Vectorization</vt:lpstr>
      <vt:lpstr>Classification </vt:lpstr>
      <vt:lpstr>Naive Bayes</vt:lpstr>
      <vt:lpstr>Naive Bayes</vt:lpstr>
      <vt:lpstr>Naive Bayes  </vt:lpstr>
      <vt:lpstr>Naive Bayes </vt:lpstr>
      <vt:lpstr>Logistic Regression</vt:lpstr>
      <vt:lpstr>Random Forest</vt:lpstr>
      <vt:lpstr>Random Forest</vt:lpstr>
      <vt:lpstr>XGBoost</vt:lpstr>
      <vt:lpstr>Support Vector Machines</vt:lpstr>
      <vt:lpstr>CatBoost</vt:lpstr>
      <vt:lpstr>Stochastic Gradient Descent</vt:lpstr>
      <vt:lpstr>Evaluation</vt:lpstr>
      <vt:lpstr>Evaluation (contd.) </vt:lpstr>
      <vt:lpstr>Challenges</vt:lpstr>
      <vt:lpstr>Conclusion</vt:lpstr>
      <vt:lpstr>Q &amp; 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Capstone Project: Sentiment Analysis   Shrikanth  </dc:title>
  <cp:lastModifiedBy>Shrikanth R</cp:lastModifiedBy>
  <cp:revision>1</cp:revision>
  <dcterms:modified xsi:type="dcterms:W3CDTF">2021-12-07T14:02:37Z</dcterms:modified>
</cp:coreProperties>
</file>