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9068E3-54A2-4E14-921A-5BCA89D8A5CB}">
  <a:tblStyle styleId="{2A9068E3-54A2-4E14-921A-5BCA89D8A5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c4b3b520d_0_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c4b3b520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94b62f35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94b62f3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94b62f35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94b62f35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c4b3b520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c4b3b52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7de6c3ceb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7de6c3ce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fba0408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9fba0408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a0fd98a3e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a0fd98a3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a0fd98a3e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a0fd98a3e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a0fd98a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a0fd98a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c4b3b520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c4b3b520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a0fd98a3e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a0fd98a3e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9fba0408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9fba0408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c589fddc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c589fddc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a0fd98a3e_2_5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a0fd98a3e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a0fd98a3e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a0fd98a3e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589fddc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589fdd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c589fddc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c589fddc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9fba04088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9fba0408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9faa1ff65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9faa1ff6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94b62f358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94b62f3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a:solidFill>
                  <a:srgbClr val="CC0000"/>
                </a:solidFill>
                <a:latin typeface="Montserrat"/>
                <a:ea typeface="Montserrat"/>
                <a:cs typeface="Montserrat"/>
                <a:sym typeface="Montserrat"/>
              </a:rPr>
              <a:t>  Capstone Project </a:t>
            </a:r>
            <a:endParaRPr lang="en-IN"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IN" sz="3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000" b="1" dirty="0">
                <a:solidFill>
                  <a:schemeClr val="lt1"/>
                </a:solidFill>
                <a:latin typeface="Montserrat"/>
                <a:ea typeface="Montserrat"/>
                <a:cs typeface="Montserrat"/>
                <a:sym typeface="Montserrat"/>
              </a:rPr>
              <a:t>TED Talk Views Prediction</a:t>
            </a:r>
            <a:endParaRPr sz="3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u="sng" dirty="0">
                <a:solidFill>
                  <a:schemeClr val="lt1"/>
                </a:solidFill>
                <a:latin typeface="Montserrat"/>
                <a:ea typeface="Montserrat"/>
                <a:cs typeface="Montserrat"/>
                <a:sym typeface="Montserrat"/>
              </a:rPr>
              <a:t>Team Members</a:t>
            </a:r>
            <a:endParaRPr sz="18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8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600" b="1" dirty="0">
                <a:solidFill>
                  <a:schemeClr val="lt1"/>
                </a:solidFill>
                <a:latin typeface="Montserrat"/>
                <a:ea typeface="Montserrat"/>
                <a:cs typeface="Montserrat"/>
                <a:sym typeface="Montserrat"/>
              </a:rPr>
              <a:t>Shrikanth</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Ankit Raj</a:t>
            </a: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Published Year with Views:</a:t>
            </a:r>
            <a:endParaRPr b="1"/>
          </a:p>
        </p:txBody>
      </p:sp>
      <p:sp>
        <p:nvSpPr>
          <p:cNvPr id="127" name="Google Shape;12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8" name="Google Shape;128;p22"/>
          <p:cNvPicPr preferRelativeResize="0"/>
          <p:nvPr/>
        </p:nvPicPr>
        <p:blipFill>
          <a:blip r:embed="rId3">
            <a:alphaModFix/>
          </a:blip>
          <a:stretch>
            <a:fillRect/>
          </a:stretch>
        </p:blipFill>
        <p:spPr>
          <a:xfrm>
            <a:off x="129800" y="1017725"/>
            <a:ext cx="4267325" cy="3314500"/>
          </a:xfrm>
          <a:prstGeom prst="rect">
            <a:avLst/>
          </a:prstGeom>
          <a:noFill/>
          <a:ln>
            <a:noFill/>
          </a:ln>
        </p:spPr>
      </p:pic>
      <p:sp>
        <p:nvSpPr>
          <p:cNvPr id="129" name="Google Shape;129;p22"/>
          <p:cNvSpPr txBox="1"/>
          <p:nvPr/>
        </p:nvSpPr>
        <p:spPr>
          <a:xfrm>
            <a:off x="697700" y="4445800"/>
            <a:ext cx="756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Released Year with Max average views                    Most Frequent Released Year</a:t>
            </a:r>
            <a:endParaRPr b="1">
              <a:solidFill>
                <a:schemeClr val="lt1"/>
              </a:solidFill>
              <a:latin typeface="Montserrat"/>
              <a:ea typeface="Montserrat"/>
              <a:cs typeface="Montserrat"/>
              <a:sym typeface="Montserrat"/>
            </a:endParaRPr>
          </a:p>
        </p:txBody>
      </p:sp>
      <p:pic>
        <p:nvPicPr>
          <p:cNvPr id="130" name="Google Shape;130;p22"/>
          <p:cNvPicPr preferRelativeResize="0"/>
          <p:nvPr/>
        </p:nvPicPr>
        <p:blipFill>
          <a:blip r:embed="rId4">
            <a:alphaModFix/>
          </a:blip>
          <a:stretch>
            <a:fillRect/>
          </a:stretch>
        </p:blipFill>
        <p:spPr>
          <a:xfrm>
            <a:off x="4478250" y="1017725"/>
            <a:ext cx="4354050" cy="33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 Popular Occupations:</a:t>
            </a:r>
            <a:endParaRPr b="1" dirty="0"/>
          </a:p>
        </p:txBody>
      </p:sp>
      <p:sp>
        <p:nvSpPr>
          <p:cNvPr id="136" name="Google Shape;13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3"/>
          <p:cNvPicPr preferRelativeResize="0"/>
          <p:nvPr/>
        </p:nvPicPr>
        <p:blipFill>
          <a:blip r:embed="rId3">
            <a:alphaModFix/>
          </a:blip>
          <a:stretch>
            <a:fillRect/>
          </a:stretch>
        </p:blipFill>
        <p:spPr>
          <a:xfrm>
            <a:off x="311700" y="1017725"/>
            <a:ext cx="7914650" cy="380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 popular Titles:</a:t>
            </a:r>
            <a:endParaRPr b="1" dirty="0"/>
          </a:p>
        </p:txBody>
      </p:sp>
      <p:sp>
        <p:nvSpPr>
          <p:cNvPr id="143" name="Google Shape;14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4" name="Google Shape;144;p24"/>
          <p:cNvPicPr preferRelativeResize="0"/>
          <p:nvPr/>
        </p:nvPicPr>
        <p:blipFill>
          <a:blip r:embed="rId3">
            <a:alphaModFix/>
          </a:blip>
          <a:stretch>
            <a:fillRect/>
          </a:stretch>
        </p:blipFill>
        <p:spPr>
          <a:xfrm>
            <a:off x="421875" y="1152475"/>
            <a:ext cx="8410426" cy="365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 popular Topics According to Views:</a:t>
            </a:r>
            <a:endParaRPr b="1" dirty="0"/>
          </a:p>
        </p:txBody>
      </p:sp>
      <p:sp>
        <p:nvSpPr>
          <p:cNvPr id="150" name="Google Shape;15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5"/>
          <p:cNvPicPr preferRelativeResize="0"/>
          <p:nvPr/>
        </p:nvPicPr>
        <p:blipFill>
          <a:blip r:embed="rId3">
            <a:alphaModFix/>
          </a:blip>
          <a:stretch>
            <a:fillRect/>
          </a:stretch>
        </p:blipFill>
        <p:spPr>
          <a:xfrm>
            <a:off x="409575" y="1017725"/>
            <a:ext cx="8324850" cy="3931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402100" y="47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a:t>Feature Engineering</a:t>
            </a:r>
            <a:endParaRPr sz="3000" b="1"/>
          </a:p>
        </p:txBody>
      </p:sp>
      <p:sp>
        <p:nvSpPr>
          <p:cNvPr id="157" name="Google Shape;15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1de</a:t>
            </a:r>
            <a:endParaRPr/>
          </a:p>
        </p:txBody>
      </p:sp>
      <p:sp>
        <p:nvSpPr>
          <p:cNvPr id="158" name="Google Shape;158;p26"/>
          <p:cNvSpPr txBox="1"/>
          <p:nvPr/>
        </p:nvSpPr>
        <p:spPr>
          <a:xfrm>
            <a:off x="462100" y="1152475"/>
            <a:ext cx="6017400" cy="240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Speaker_avg_views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Event_wise_avg_views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Related_views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Topic_wise_avg_views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Num_of_languages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Num_of_tags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Release_day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Release_month</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Video_age</a:t>
            </a:r>
            <a:endParaRPr sz="1600" b="1">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11700" y="139850"/>
            <a:ext cx="8520600" cy="60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latin typeface="Montserrat"/>
                <a:ea typeface="Montserrat"/>
                <a:cs typeface="Montserrat"/>
                <a:sym typeface="Montserrat"/>
              </a:rPr>
              <a:t>Features selection:</a:t>
            </a:r>
            <a:endParaRPr dirty="0"/>
          </a:p>
        </p:txBody>
      </p:sp>
      <p:sp>
        <p:nvSpPr>
          <p:cNvPr id="164" name="Google Shape;164;p27"/>
          <p:cNvSpPr txBox="1">
            <a:spLocks noGrp="1"/>
          </p:cNvSpPr>
          <p:nvPr>
            <p:ph type="body" idx="1"/>
          </p:nvPr>
        </p:nvSpPr>
        <p:spPr>
          <a:xfrm>
            <a:off x="311700" y="979125"/>
            <a:ext cx="8520600" cy="35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65" name="Google Shape;165;p27"/>
          <p:cNvPicPr preferRelativeResize="0"/>
          <p:nvPr/>
        </p:nvPicPr>
        <p:blipFill>
          <a:blip r:embed="rId3">
            <a:alphaModFix/>
          </a:blip>
          <a:stretch>
            <a:fillRect/>
          </a:stretch>
        </p:blipFill>
        <p:spPr>
          <a:xfrm>
            <a:off x="142875" y="1350950"/>
            <a:ext cx="8858250" cy="350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Models used:</a:t>
            </a:r>
            <a:endParaRPr/>
          </a:p>
        </p:txBody>
      </p:sp>
      <p:sp>
        <p:nvSpPr>
          <p:cNvPr id="171" name="Google Shape;171;p28"/>
          <p:cNvSpPr txBox="1">
            <a:spLocks noGrp="1"/>
          </p:cNvSpPr>
          <p:nvPr>
            <p:ph type="body" idx="1"/>
          </p:nvPr>
        </p:nvSpPr>
        <p:spPr>
          <a:xfrm>
            <a:off x="598600" y="1101175"/>
            <a:ext cx="8233800" cy="34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2" name="Google Shape;172;p28"/>
          <p:cNvSpPr txBox="1"/>
          <p:nvPr/>
        </p:nvSpPr>
        <p:spPr>
          <a:xfrm>
            <a:off x="390300" y="1101175"/>
            <a:ext cx="69111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XGBoost Regressor</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Extra Trees Regressor</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Random Forest Regressor</a:t>
            </a:r>
            <a:endParaRPr sz="1600"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XGBoost Regressor:</a:t>
            </a:r>
            <a:endParaRPr/>
          </a:p>
        </p:txBody>
      </p:sp>
      <p:sp>
        <p:nvSpPr>
          <p:cNvPr id="178" name="Google Shape;17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9"/>
          <p:cNvSpPr txBox="1"/>
          <p:nvPr/>
        </p:nvSpPr>
        <p:spPr>
          <a:xfrm>
            <a:off x="311700" y="1101175"/>
            <a:ext cx="5333700" cy="3841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 = MAE</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train=  0.9 </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test= 0.83</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MAE train =</a:t>
            </a:r>
            <a:r>
              <a:rPr lang="en-GB" sz="2100" b="1">
                <a:solidFill>
                  <a:schemeClr val="lt1"/>
                </a:solidFill>
                <a:latin typeface="Montserrat"/>
                <a:ea typeface="Montserrat"/>
                <a:cs typeface="Montserrat"/>
                <a:sym typeface="Montserrat"/>
              </a:rPr>
              <a:t> </a:t>
            </a:r>
            <a:r>
              <a:rPr lang="en-GB" sz="1650" b="1">
                <a:solidFill>
                  <a:schemeClr val="lt1"/>
                </a:solidFill>
                <a:highlight>
                  <a:srgbClr val="FFFFFF"/>
                </a:highlight>
                <a:latin typeface="Montserrat"/>
                <a:ea typeface="Montserrat"/>
                <a:cs typeface="Montserrat"/>
                <a:sym typeface="Montserrat"/>
              </a:rPr>
              <a:t>1</a:t>
            </a:r>
            <a:r>
              <a:rPr lang="en-GB" sz="1700" b="1">
                <a:solidFill>
                  <a:schemeClr val="lt1"/>
                </a:solidFill>
                <a:highlight>
                  <a:srgbClr val="FFFFFF"/>
                </a:highlight>
                <a:latin typeface="Montserrat"/>
                <a:ea typeface="Montserrat"/>
                <a:cs typeface="Montserrat"/>
                <a:sym typeface="Montserrat"/>
              </a:rPr>
              <a:t>64091.33</a:t>
            </a:r>
            <a:endParaRPr sz="17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MAE test= 226944.86</a:t>
            </a:r>
            <a:endParaRPr sz="17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train= 315411.38</a:t>
            </a:r>
            <a:endParaRPr sz="1700" b="1">
              <a:solidFill>
                <a:schemeClr val="lt1"/>
              </a:solidFill>
              <a:highlight>
                <a:srgbClr val="FFFFFF"/>
              </a:highlight>
              <a:latin typeface="Montserrat"/>
              <a:ea typeface="Montserrat"/>
              <a:cs typeface="Montserrat"/>
              <a:sym typeface="Montserrat"/>
            </a:endParaRPr>
          </a:p>
          <a:p>
            <a:pPr marL="9144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lnSpc>
                <a:spcPct val="115000"/>
              </a:lnSpc>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test= 454270.75</a:t>
            </a:r>
            <a:endParaRPr sz="17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r>
              <a:rPr lang="en-GB" sz="1600" b="1">
                <a:solidFill>
                  <a:schemeClr val="lt1"/>
                </a:solidFill>
                <a:latin typeface="Montserrat"/>
                <a:ea typeface="Montserrat"/>
                <a:cs typeface="Montserrat"/>
                <a:sym typeface="Montserrat"/>
              </a:rPr>
              <a:t> </a:t>
            </a:r>
            <a:endParaRPr sz="1600"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Extra Trees Regressor:</a:t>
            </a:r>
            <a:endParaRPr/>
          </a:p>
        </p:txBody>
      </p:sp>
      <p:sp>
        <p:nvSpPr>
          <p:cNvPr id="186" name="Google Shape;18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0"/>
          <p:cNvSpPr txBox="1"/>
          <p:nvPr/>
        </p:nvSpPr>
        <p:spPr>
          <a:xfrm>
            <a:off x="390300" y="1101175"/>
            <a:ext cx="5255100" cy="4371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 = MAE</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train=  0.79 </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test= 0.83</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MAE train =</a:t>
            </a:r>
            <a:r>
              <a:rPr lang="en-GB" sz="2100" b="1">
                <a:solidFill>
                  <a:schemeClr val="lt1"/>
                </a:solidFill>
                <a:latin typeface="Montserrat"/>
                <a:ea typeface="Montserrat"/>
                <a:cs typeface="Montserrat"/>
                <a:sym typeface="Montserrat"/>
              </a:rPr>
              <a:t> </a:t>
            </a:r>
            <a:r>
              <a:rPr lang="en-GB" sz="1600" b="1">
                <a:solidFill>
                  <a:schemeClr val="lt1"/>
                </a:solidFill>
                <a:highlight>
                  <a:srgbClr val="FFFFFF"/>
                </a:highlight>
                <a:latin typeface="Montserrat"/>
                <a:ea typeface="Montserrat"/>
                <a:cs typeface="Montserrat"/>
                <a:sym typeface="Montserrat"/>
              </a:rPr>
              <a:t>207304.04</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MAE test= </a:t>
            </a:r>
            <a:r>
              <a:rPr lang="en-GB" sz="1600" b="1">
                <a:solidFill>
                  <a:schemeClr val="lt1"/>
                </a:solidFill>
                <a:highlight>
                  <a:srgbClr val="FFFFFF"/>
                </a:highlight>
                <a:latin typeface="Montserrat"/>
                <a:ea typeface="Montserrat"/>
                <a:cs typeface="Montserrat"/>
                <a:sym typeface="Montserrat"/>
              </a:rPr>
              <a:t>204793.75</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train= </a:t>
            </a:r>
            <a:r>
              <a:rPr lang="en-GB" sz="1600" b="1">
                <a:solidFill>
                  <a:schemeClr val="lt1"/>
                </a:solidFill>
                <a:highlight>
                  <a:srgbClr val="FFFFFF"/>
                </a:highlight>
                <a:latin typeface="Montserrat"/>
                <a:ea typeface="Montserrat"/>
                <a:cs typeface="Montserrat"/>
                <a:sym typeface="Montserrat"/>
              </a:rPr>
              <a:t>497317.34</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RMSE test= 484832.84</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Random Forest Regressor:</a:t>
            </a:r>
            <a:endParaRPr/>
          </a:p>
        </p:txBody>
      </p:sp>
      <p:sp>
        <p:nvSpPr>
          <p:cNvPr id="194" name="Google Shape;19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31"/>
          <p:cNvSpPr txBox="1"/>
          <p:nvPr/>
        </p:nvSpPr>
        <p:spPr>
          <a:xfrm>
            <a:off x="390300" y="1101175"/>
            <a:ext cx="5255100" cy="4371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Criterion = MAE</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train=  0.80 </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R_Square for test= 0.80</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MAE train =</a:t>
            </a:r>
            <a:r>
              <a:rPr lang="en-GB" sz="2100" b="1">
                <a:solidFill>
                  <a:schemeClr val="lt1"/>
                </a:solidFill>
                <a:latin typeface="Montserrat"/>
                <a:ea typeface="Montserrat"/>
                <a:cs typeface="Montserrat"/>
                <a:sym typeface="Montserrat"/>
              </a:rPr>
              <a:t> </a:t>
            </a:r>
            <a:r>
              <a:rPr lang="en-GB" sz="1600" b="1">
                <a:solidFill>
                  <a:schemeClr val="lt1"/>
                </a:solidFill>
                <a:highlight>
                  <a:srgbClr val="FFFFFF"/>
                </a:highlight>
                <a:latin typeface="Montserrat"/>
                <a:ea typeface="Montserrat"/>
                <a:cs typeface="Montserrat"/>
                <a:sym typeface="Montserrat"/>
              </a:rPr>
              <a:t>186583.31</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MAE test= </a:t>
            </a:r>
            <a:r>
              <a:rPr lang="en-GB" sz="1600" b="1">
                <a:solidFill>
                  <a:schemeClr val="lt1"/>
                </a:solidFill>
                <a:highlight>
                  <a:srgbClr val="FFFFFF"/>
                </a:highlight>
                <a:latin typeface="Montserrat"/>
                <a:ea typeface="Montserrat"/>
                <a:cs typeface="Montserrat"/>
                <a:sym typeface="Montserrat"/>
              </a:rPr>
              <a:t>191844.53</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highlight>
                  <a:srgbClr val="FFFFFF"/>
                </a:highlight>
                <a:latin typeface="Montserrat"/>
                <a:ea typeface="Montserrat"/>
                <a:cs typeface="Montserrat"/>
                <a:sym typeface="Montserrat"/>
              </a:rPr>
              <a:t>RMSE train= </a:t>
            </a:r>
            <a:r>
              <a:rPr lang="en-GB" sz="1600" b="1">
                <a:solidFill>
                  <a:schemeClr val="lt1"/>
                </a:solidFill>
                <a:highlight>
                  <a:srgbClr val="FFFFFF"/>
                </a:highlight>
                <a:latin typeface="Montserrat"/>
                <a:ea typeface="Montserrat"/>
                <a:cs typeface="Montserrat"/>
                <a:sym typeface="Montserrat"/>
              </a:rPr>
              <a:t>485371.33</a:t>
            </a:r>
            <a:endParaRPr sz="1600" b="1">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RMSE test= 488927.13</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871500" y="445025"/>
            <a:ext cx="542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                </a:t>
            </a:r>
            <a:r>
              <a:rPr lang="en-GB" sz="3000"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017725"/>
            <a:ext cx="8520600" cy="3873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Montserrat"/>
                <a:ea typeface="Montserrat"/>
                <a:cs typeface="Montserrat"/>
                <a:sym typeface="Montserrat"/>
              </a:rPr>
              <a:t>pTHeyOlem</a:t>
            </a:r>
            <a:endParaRPr>
              <a:latin typeface="Montserrat"/>
              <a:ea typeface="Montserrat"/>
              <a:cs typeface="Montserrat"/>
              <a:sym typeface="Montserrat"/>
            </a:endParaRPr>
          </a:p>
        </p:txBody>
      </p:sp>
      <p:sp>
        <p:nvSpPr>
          <p:cNvPr id="62" name="Google Shape;62;p14"/>
          <p:cNvSpPr txBox="1"/>
          <p:nvPr/>
        </p:nvSpPr>
        <p:spPr>
          <a:xfrm>
            <a:off x="933875" y="1338350"/>
            <a:ext cx="6465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latin typeface="Montserrat"/>
              <a:ea typeface="Montserrat"/>
              <a:cs typeface="Montserrat"/>
              <a:sym typeface="Montserrat"/>
            </a:endParaRPr>
          </a:p>
        </p:txBody>
      </p:sp>
      <p:sp>
        <p:nvSpPr>
          <p:cNvPr id="63" name="Google Shape;63;p14"/>
          <p:cNvSpPr txBox="1"/>
          <p:nvPr/>
        </p:nvSpPr>
        <p:spPr>
          <a:xfrm>
            <a:off x="933875" y="9515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64" name="Google Shape;64;p14"/>
          <p:cNvGraphicFramePr/>
          <p:nvPr/>
        </p:nvGraphicFramePr>
        <p:xfrm>
          <a:off x="1970063" y="1196400"/>
          <a:ext cx="5428800" cy="3437425"/>
        </p:xfrm>
        <a:graphic>
          <a:graphicData uri="http://schemas.openxmlformats.org/drawingml/2006/table">
            <a:tbl>
              <a:tblPr>
                <a:noFill/>
                <a:tableStyleId>{2A9068E3-54A2-4E14-921A-5BCA89D8A5CB}</a:tableStyleId>
              </a:tblPr>
              <a:tblGrid>
                <a:gridCol w="5428800">
                  <a:extLst>
                    <a:ext uri="{9D8B030D-6E8A-4147-A177-3AD203B41FA5}">
                      <a16:colId xmlns:a16="http://schemas.microsoft.com/office/drawing/2014/main" val="20000"/>
                    </a:ext>
                  </a:extLst>
                </a:gridCol>
              </a:tblGrid>
              <a:tr h="600175">
                <a:tc>
                  <a:txBody>
                    <a:bodyPr/>
                    <a:lstStyle/>
                    <a:p>
                      <a:pPr marL="0" lvl="0" indent="0" algn="l" rtl="0">
                        <a:spcBef>
                          <a:spcPts val="0"/>
                        </a:spcBef>
                        <a:spcAft>
                          <a:spcPts val="0"/>
                        </a:spcAft>
                        <a:buNone/>
                      </a:pPr>
                      <a:r>
                        <a:rPr lang="en-GB" sz="2600" b="1">
                          <a:solidFill>
                            <a:schemeClr val="dk1"/>
                          </a:solidFill>
                          <a:latin typeface="Montserrat"/>
                          <a:ea typeface="Montserrat"/>
                          <a:cs typeface="Montserrat"/>
                          <a:sym typeface="Montserrat"/>
                        </a:rPr>
                        <a:t> Title</a:t>
                      </a:r>
                      <a:endParaRPr sz="2600" b="1">
                        <a:solidFill>
                          <a:schemeClr val="dk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2837250">
                <a:tc>
                  <a:txBody>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Problem Statement</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Data Summary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EDA on features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Selection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Models used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Which model did we choose and why?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Challenges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Conclusion</a:t>
                      </a:r>
                      <a:endParaRPr sz="16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Feature importance - Extra Trees Regressor:</a:t>
            </a:r>
            <a:endParaRPr dirty="0"/>
          </a:p>
        </p:txBody>
      </p:sp>
      <p:sp>
        <p:nvSpPr>
          <p:cNvPr id="202" name="Google Shape;202;p32"/>
          <p:cNvSpPr txBox="1">
            <a:spLocks noGrp="1"/>
          </p:cNvSpPr>
          <p:nvPr>
            <p:ph type="body" idx="1"/>
          </p:nvPr>
        </p:nvSpPr>
        <p:spPr>
          <a:xfrm>
            <a:off x="351900" y="1316025"/>
            <a:ext cx="8520600" cy="336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3" name="Google Shape;203;p32"/>
          <p:cNvPicPr preferRelativeResize="0"/>
          <p:nvPr/>
        </p:nvPicPr>
        <p:blipFill>
          <a:blip r:embed="rId3">
            <a:alphaModFix/>
          </a:blip>
          <a:stretch>
            <a:fillRect/>
          </a:stretch>
        </p:blipFill>
        <p:spPr>
          <a:xfrm>
            <a:off x="448625" y="1409000"/>
            <a:ext cx="7924800" cy="347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Feature importance - </a:t>
            </a:r>
            <a:r>
              <a:rPr lang="en-GB" b="1" dirty="0" err="1">
                <a:latin typeface="Montserrat"/>
                <a:ea typeface="Montserrat"/>
                <a:cs typeface="Montserrat"/>
                <a:sym typeface="Montserrat"/>
              </a:rPr>
              <a:t>XGBoost</a:t>
            </a:r>
            <a:r>
              <a:rPr lang="en-GB" b="1" dirty="0">
                <a:latin typeface="Montserrat"/>
                <a:ea typeface="Montserrat"/>
                <a:cs typeface="Montserrat"/>
                <a:sym typeface="Montserrat"/>
              </a:rPr>
              <a:t> Regressor:</a:t>
            </a:r>
            <a:endParaRPr dirty="0"/>
          </a:p>
        </p:txBody>
      </p:sp>
      <p:sp>
        <p:nvSpPr>
          <p:cNvPr id="209" name="Google Shape;20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3"/>
          <p:cNvPicPr preferRelativeResize="0"/>
          <p:nvPr/>
        </p:nvPicPr>
        <p:blipFill>
          <a:blip r:embed="rId3">
            <a:alphaModFix/>
          </a:blip>
          <a:stretch>
            <a:fillRect/>
          </a:stretch>
        </p:blipFill>
        <p:spPr>
          <a:xfrm>
            <a:off x="311700" y="1399000"/>
            <a:ext cx="7924800" cy="3638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0" y="445025"/>
            <a:ext cx="914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Feature importance - Random Forest Regressor:</a:t>
            </a:r>
            <a:endParaRPr dirty="0"/>
          </a:p>
          <a:p>
            <a:pPr marL="0" lvl="0" indent="0" algn="l" rtl="0">
              <a:spcBef>
                <a:spcPts val="0"/>
              </a:spcBef>
              <a:spcAft>
                <a:spcPts val="0"/>
              </a:spcAft>
              <a:buNone/>
            </a:pPr>
            <a:endParaRPr dirty="0"/>
          </a:p>
        </p:txBody>
      </p:sp>
      <p:sp>
        <p:nvSpPr>
          <p:cNvPr id="216" name="Google Shape;216;p34"/>
          <p:cNvSpPr txBox="1">
            <a:spLocks noGrp="1"/>
          </p:cNvSpPr>
          <p:nvPr>
            <p:ph type="body" idx="1"/>
          </p:nvPr>
        </p:nvSpPr>
        <p:spPr>
          <a:xfrm>
            <a:off x="311700" y="1379275"/>
            <a:ext cx="8520600" cy="31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7" name="Google Shape;217;p34"/>
          <p:cNvPicPr preferRelativeResize="0"/>
          <p:nvPr/>
        </p:nvPicPr>
        <p:blipFill>
          <a:blip r:embed="rId3">
            <a:alphaModFix/>
          </a:blip>
          <a:stretch>
            <a:fillRect/>
          </a:stretch>
        </p:blipFill>
        <p:spPr>
          <a:xfrm>
            <a:off x="609600" y="1504950"/>
            <a:ext cx="7924800" cy="363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Model Comparison:</a:t>
            </a:r>
            <a:endParaRPr/>
          </a:p>
        </p:txBody>
      </p:sp>
      <p:sp>
        <p:nvSpPr>
          <p:cNvPr id="223" name="Google Shape;22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35"/>
          <p:cNvSpPr txBox="1"/>
          <p:nvPr/>
        </p:nvSpPr>
        <p:spPr>
          <a:xfrm>
            <a:off x="311700" y="1152475"/>
            <a:ext cx="52551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pic>
        <p:nvPicPr>
          <p:cNvPr id="225" name="Google Shape;225;p35"/>
          <p:cNvPicPr preferRelativeResize="0"/>
          <p:nvPr/>
        </p:nvPicPr>
        <p:blipFill>
          <a:blip r:embed="rId3">
            <a:alphaModFix/>
          </a:blip>
          <a:stretch>
            <a:fillRect/>
          </a:stretch>
        </p:blipFill>
        <p:spPr>
          <a:xfrm>
            <a:off x="0" y="1404047"/>
            <a:ext cx="4425126" cy="3739454"/>
          </a:xfrm>
          <a:prstGeom prst="rect">
            <a:avLst/>
          </a:prstGeom>
          <a:noFill/>
          <a:ln>
            <a:noFill/>
          </a:ln>
        </p:spPr>
      </p:pic>
      <p:pic>
        <p:nvPicPr>
          <p:cNvPr id="226" name="Google Shape;226;p35"/>
          <p:cNvPicPr preferRelativeResize="0"/>
          <p:nvPr/>
        </p:nvPicPr>
        <p:blipFill>
          <a:blip r:embed="rId4">
            <a:alphaModFix/>
          </a:blip>
          <a:stretch>
            <a:fillRect/>
          </a:stretch>
        </p:blipFill>
        <p:spPr>
          <a:xfrm>
            <a:off x="4640650" y="1337943"/>
            <a:ext cx="4503350" cy="38055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Montserrat"/>
                <a:ea typeface="Montserrat"/>
                <a:cs typeface="Montserrat"/>
                <a:sym typeface="Montserrat"/>
              </a:rPr>
              <a:t>Which model to choose and why?</a:t>
            </a:r>
            <a:endParaRPr dirty="0"/>
          </a:p>
        </p:txBody>
      </p:sp>
      <p:sp>
        <p:nvSpPr>
          <p:cNvPr id="232" name="Google Shape;23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6"/>
          <p:cNvSpPr txBox="1"/>
          <p:nvPr/>
        </p:nvSpPr>
        <p:spPr>
          <a:xfrm>
            <a:off x="311700" y="1152475"/>
            <a:ext cx="5255100" cy="124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endParaRPr sz="2300">
              <a:solidFill>
                <a:schemeClr val="lt1"/>
              </a:solidFill>
            </a:endParaRPr>
          </a:p>
          <a:p>
            <a:pPr marL="457200" lvl="0" indent="0" algn="l" rtl="0">
              <a:spcBef>
                <a:spcPts val="0"/>
              </a:spcBef>
              <a:spcAft>
                <a:spcPts val="0"/>
              </a:spcAft>
              <a:buNone/>
            </a:pPr>
            <a:r>
              <a:rPr lang="en-GB" sz="2300">
                <a:solidFill>
                  <a:schemeClr val="lt1"/>
                </a:solidFill>
              </a:rPr>
              <a:t> </a:t>
            </a:r>
            <a:endParaRPr sz="2300">
              <a:solidFill>
                <a:schemeClr val="lt1"/>
              </a:solidFill>
            </a:endParaRPr>
          </a:p>
        </p:txBody>
      </p:sp>
      <p:sp>
        <p:nvSpPr>
          <p:cNvPr id="234" name="Google Shape;234;p36"/>
          <p:cNvSpPr txBox="1"/>
          <p:nvPr/>
        </p:nvSpPr>
        <p:spPr>
          <a:xfrm>
            <a:off x="616575" y="1314275"/>
            <a:ext cx="7106700" cy="15816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700"/>
              </a:spcBef>
              <a:spcAft>
                <a:spcPts val="0"/>
              </a:spcAft>
              <a:buClr>
                <a:schemeClr val="lt1"/>
              </a:buClr>
              <a:buSzPts val="1700"/>
              <a:buFont typeface="Montserrat"/>
              <a:buChar char="●"/>
            </a:pPr>
            <a:r>
              <a:rPr lang="en-GB" sz="1600" b="1">
                <a:solidFill>
                  <a:schemeClr val="lt1"/>
                </a:solidFill>
                <a:highlight>
                  <a:srgbClr val="FFFFFF"/>
                </a:highlight>
                <a:latin typeface="Montserrat"/>
                <a:ea typeface="Montserrat"/>
                <a:cs typeface="Montserrat"/>
                <a:sym typeface="Montserrat"/>
              </a:rPr>
              <a:t>Out of all these models RandomForestRegressor is the best performer in terms of MAE.</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MAE is the best deciding factor because it isn’t affected by outliers. </a:t>
            </a:r>
            <a:endParaRPr sz="16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MAE is linear and RMSE is quadratically increasing.</a:t>
            </a:r>
            <a:endParaRPr sz="16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40" name="Google Shape;24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
        <p:nvSpPr>
          <p:cNvPr id="241" name="Google Shape;241;p37"/>
          <p:cNvSpPr txBox="1"/>
          <p:nvPr/>
        </p:nvSpPr>
        <p:spPr>
          <a:xfrm>
            <a:off x="2156550" y="1970650"/>
            <a:ext cx="713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42" name="Google Shape;242;p37"/>
          <p:cNvSpPr txBox="1"/>
          <p:nvPr/>
        </p:nvSpPr>
        <p:spPr>
          <a:xfrm>
            <a:off x="795775" y="1402900"/>
            <a:ext cx="7138800" cy="21549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SzPts val="1600"/>
              <a:buFont typeface="Montserrat"/>
              <a:buChar char="●"/>
            </a:pPr>
            <a:r>
              <a:rPr lang="en-GB" sz="1600" b="1">
                <a:solidFill>
                  <a:schemeClr val="lt1"/>
                </a:solidFill>
                <a:latin typeface="Montserrat"/>
                <a:ea typeface="Montserrat"/>
                <a:cs typeface="Montserrat"/>
                <a:sym typeface="Montserrat"/>
              </a:rPr>
              <a:t>Dataset have lots of textual and categorical data having high ordinal number. So the conversion to meaningful numerical data was a challenge.</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SzPts val="1600"/>
              <a:buFont typeface="Montserrat"/>
              <a:buChar char="●"/>
            </a:pPr>
            <a:r>
              <a:rPr lang="en-GB" sz="1600" b="1">
                <a:solidFill>
                  <a:schemeClr val="lt1"/>
                </a:solidFill>
                <a:latin typeface="Montserrat"/>
                <a:ea typeface="Montserrat"/>
                <a:cs typeface="Montserrat"/>
                <a:sym typeface="Montserrat"/>
              </a:rPr>
              <a:t>Treating the outliers in numerical features.</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Generation of new features which needs to be added in the model.</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SzPts val="1600"/>
              <a:buFont typeface="Montserrat"/>
              <a:buChar char="●"/>
            </a:pPr>
            <a:r>
              <a:rPr lang="en-GB" sz="1600" b="1">
                <a:solidFill>
                  <a:schemeClr val="lt1"/>
                </a:solidFill>
                <a:latin typeface="Montserrat"/>
                <a:ea typeface="Montserrat"/>
                <a:cs typeface="Montserrat"/>
                <a:sym typeface="Montserrat"/>
              </a:rPr>
              <a:t>Choosing the right features for modelling.</a:t>
            </a:r>
            <a:endParaRPr sz="1600" b="1">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Choosing the right models to get the best scores.</a:t>
            </a:r>
            <a:endParaRPr sz="1600" b="1">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48" name="Google Shape;24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38"/>
          <p:cNvSpPr txBox="1"/>
          <p:nvPr/>
        </p:nvSpPr>
        <p:spPr>
          <a:xfrm>
            <a:off x="311700" y="1336425"/>
            <a:ext cx="8266800" cy="2538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800"/>
              </a:spcBef>
              <a:spcAft>
                <a:spcPts val="0"/>
              </a:spcAft>
              <a:buClr>
                <a:srgbClr val="172B4D"/>
              </a:buClr>
              <a:buSzPts val="1500"/>
              <a:buFont typeface="Montserrat"/>
              <a:buChar char="●"/>
            </a:pPr>
            <a:r>
              <a:rPr lang="en-GB" sz="1500" b="1">
                <a:solidFill>
                  <a:schemeClr val="lt1"/>
                </a:solidFill>
                <a:latin typeface="Montserrat"/>
                <a:ea typeface="Montserrat"/>
                <a:cs typeface="Montserrat"/>
                <a:sym typeface="Montserrat"/>
              </a:rPr>
              <a:t>We build a predictive model, which could help TED in predicting the views of the talks uploaded on the TEDx website.</a:t>
            </a:r>
            <a:endParaRPr sz="1500" b="1">
              <a:solidFill>
                <a:schemeClr val="lt1"/>
              </a:solidFill>
              <a:latin typeface="Montserrat"/>
              <a:ea typeface="Montserrat"/>
              <a:cs typeface="Montserrat"/>
              <a:sym typeface="Montserrat"/>
            </a:endParaRPr>
          </a:p>
          <a:p>
            <a:pPr marL="457200" lvl="0" indent="-323850" algn="l" rtl="0">
              <a:lnSpc>
                <a:spcPct val="115000"/>
              </a:lnSpc>
              <a:spcBef>
                <a:spcPts val="0"/>
              </a:spcBef>
              <a:spcAft>
                <a:spcPts val="0"/>
              </a:spcAft>
              <a:buClr>
                <a:schemeClr val="lt1"/>
              </a:buClr>
              <a:buSzPts val="1500"/>
              <a:buFont typeface="Montserrat"/>
              <a:buChar char="●"/>
            </a:pPr>
            <a:r>
              <a:rPr lang="en-GB" sz="1500" b="1">
                <a:solidFill>
                  <a:schemeClr val="lt1"/>
                </a:solidFill>
                <a:latin typeface="Montserrat"/>
                <a:ea typeface="Montserrat"/>
                <a:cs typeface="Montserrat"/>
                <a:sym typeface="Montserrat"/>
              </a:rPr>
              <a:t>TED can increase their views and popularity by increasing videos on sections like Technology and Science.</a:t>
            </a:r>
            <a:endParaRPr sz="1500" b="1">
              <a:solidFill>
                <a:schemeClr val="lt1"/>
              </a:solidFill>
              <a:latin typeface="Montserrat"/>
              <a:ea typeface="Montserrat"/>
              <a:cs typeface="Montserrat"/>
              <a:sym typeface="Montserrat"/>
            </a:endParaRPr>
          </a:p>
          <a:p>
            <a:pPr marL="457200" lvl="0" indent="-323850" algn="l" rtl="0">
              <a:lnSpc>
                <a:spcPct val="115000"/>
              </a:lnSpc>
              <a:spcBef>
                <a:spcPts val="0"/>
              </a:spcBef>
              <a:spcAft>
                <a:spcPts val="0"/>
              </a:spcAft>
              <a:buClr>
                <a:schemeClr val="lt1"/>
              </a:buClr>
              <a:buSzPts val="1500"/>
              <a:buFont typeface="Montserrat"/>
              <a:buChar char="●"/>
            </a:pPr>
            <a:r>
              <a:rPr lang="en-GB" sz="1500" b="1">
                <a:solidFill>
                  <a:schemeClr val="lt1"/>
                </a:solidFill>
                <a:latin typeface="Montserrat"/>
                <a:ea typeface="Montserrat"/>
                <a:cs typeface="Montserrat"/>
                <a:sym typeface="Montserrat"/>
              </a:rPr>
              <a:t>TED can tackle the sectors like Music by inviting more popular speakers in this sectors like ‘OK GO’ in this category.</a:t>
            </a:r>
            <a:endParaRPr sz="1500" b="1">
              <a:solidFill>
                <a:schemeClr val="lt1"/>
              </a:solidFill>
              <a:latin typeface="Montserrat"/>
              <a:ea typeface="Montserrat"/>
              <a:cs typeface="Montserrat"/>
              <a:sym typeface="Montserrat"/>
            </a:endParaRPr>
          </a:p>
          <a:p>
            <a:pPr marL="457200" lvl="0" indent="0" algn="l" rtl="0">
              <a:lnSpc>
                <a:spcPct val="115000"/>
              </a:lnSpc>
              <a:spcBef>
                <a:spcPts val="1800"/>
              </a:spcBef>
              <a:spcAft>
                <a:spcPts val="0"/>
              </a:spcAft>
              <a:buNone/>
            </a:pPr>
            <a:endParaRPr sz="1600" b="1">
              <a:solidFill>
                <a:schemeClr val="lt1"/>
              </a:solidFill>
              <a:highlight>
                <a:srgbClr val="FFFFFF"/>
              </a:highlight>
              <a:latin typeface="Montserrat"/>
              <a:ea typeface="Montserrat"/>
              <a:cs typeface="Montserrat"/>
              <a:sym typeface="Montserrat"/>
            </a:endParaRPr>
          </a:p>
          <a:p>
            <a:pPr marL="457200" marR="0" lvl="0" indent="0" algn="l" rtl="0">
              <a:lnSpc>
                <a:spcPct val="100000"/>
              </a:lnSpc>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OP</a:t>
            </a:r>
            <a:endParaRPr/>
          </a:p>
        </p:txBody>
      </p:sp>
      <p:sp>
        <p:nvSpPr>
          <p:cNvPr id="71" name="Google Shape;71;p15"/>
          <p:cNvSpPr txBox="1"/>
          <p:nvPr/>
        </p:nvSpPr>
        <p:spPr>
          <a:xfrm>
            <a:off x="1983025" y="2057400"/>
            <a:ext cx="7138800" cy="83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2" name="Google Shape;72;p15"/>
          <p:cNvSpPr txBox="1"/>
          <p:nvPr/>
        </p:nvSpPr>
        <p:spPr>
          <a:xfrm>
            <a:off x="311700" y="1264175"/>
            <a:ext cx="7831200" cy="4010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700"/>
              </a:spcBef>
              <a:spcAft>
                <a:spcPts val="0"/>
              </a:spcAft>
              <a:buClr>
                <a:schemeClr val="lt1"/>
              </a:buClr>
              <a:buSzPts val="1600"/>
              <a:buFont typeface="Montserrat"/>
              <a:buChar char="●"/>
            </a:pPr>
            <a:r>
              <a:rPr lang="en-GB" sz="1500" b="1">
                <a:solidFill>
                  <a:schemeClr val="lt1"/>
                </a:solidFill>
                <a:highlight>
                  <a:srgbClr val="FFFFFF"/>
                </a:highlight>
                <a:latin typeface="Montserrat"/>
                <a:ea typeface="Montserrat"/>
                <a:cs typeface="Montserrat"/>
                <a:sym typeface="Montserrat"/>
              </a:rPr>
              <a:t>TED is devoted to spreading powerful ideas on just about any topic. These datasets contain over 4,000 TED talks including transcripts in many languages Founded in 1984 by Richard Salman as a nonprofit organization that aimed at bringing experts from the fields of Technology, Entertainment, and Design together.</a:t>
            </a:r>
            <a:endParaRPr sz="15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500" b="1">
                <a:solidFill>
                  <a:schemeClr val="lt1"/>
                </a:solidFill>
                <a:highlight>
                  <a:srgbClr val="FFFFFF"/>
                </a:highlight>
                <a:latin typeface="Montserrat"/>
                <a:ea typeface="Montserrat"/>
                <a:cs typeface="Montserrat"/>
                <a:sym typeface="Montserrat"/>
              </a:rPr>
              <a:t>TED Conferences have gone on to become the Mecca of ideas from virtually all walks of life. </a:t>
            </a:r>
            <a:endParaRPr sz="1500" b="1">
              <a:solidFill>
                <a:schemeClr val="lt1"/>
              </a:solidFill>
              <a:highlight>
                <a:srgbClr val="FFFFFF"/>
              </a:highlight>
              <a:latin typeface="Montserrat"/>
              <a:ea typeface="Montserrat"/>
              <a:cs typeface="Montserrat"/>
              <a:sym typeface="Montserrat"/>
            </a:endParaRPr>
          </a:p>
          <a:p>
            <a:pPr marL="457200" lvl="0" indent="-330200" algn="l" rtl="0">
              <a:lnSpc>
                <a:spcPct val="115000"/>
              </a:lnSpc>
              <a:spcBef>
                <a:spcPts val="0"/>
              </a:spcBef>
              <a:spcAft>
                <a:spcPts val="0"/>
              </a:spcAft>
              <a:buClr>
                <a:schemeClr val="lt1"/>
              </a:buClr>
              <a:buSzPts val="1600"/>
              <a:buFont typeface="Montserrat"/>
              <a:buChar char="●"/>
            </a:pPr>
            <a:r>
              <a:rPr lang="en-GB" sz="1500" b="1">
                <a:solidFill>
                  <a:schemeClr val="lt1"/>
                </a:solidFill>
                <a:highlight>
                  <a:srgbClr val="FFFFFF"/>
                </a:highlight>
                <a:latin typeface="Montserrat"/>
                <a:ea typeface="Montserrat"/>
                <a:cs typeface="Montserrat"/>
                <a:sym typeface="Montserrat"/>
              </a:rPr>
              <a:t>As of 2015, TED and its sister TEDx chapters have published more than 2000 talks for free consumption by the masses and its speaker list boasts of the likes of Al Gore, Jimmy Wales, Shahrukh Khan, and Bill Gates.</a:t>
            </a:r>
            <a:endParaRPr sz="1500" b="1">
              <a:solidFill>
                <a:schemeClr val="lt1"/>
              </a:solidFill>
              <a:highlight>
                <a:srgbClr val="FFFFFF"/>
              </a:highlight>
              <a:latin typeface="Montserrat"/>
              <a:ea typeface="Montserrat"/>
              <a:cs typeface="Montserrat"/>
              <a:sym typeface="Montserrat"/>
            </a:endParaRPr>
          </a:p>
          <a:p>
            <a:pPr marL="457200" lvl="0" indent="-323850" algn="l" rtl="0">
              <a:lnSpc>
                <a:spcPct val="115000"/>
              </a:lnSpc>
              <a:spcBef>
                <a:spcPts val="0"/>
              </a:spcBef>
              <a:spcAft>
                <a:spcPts val="0"/>
              </a:spcAft>
              <a:buClr>
                <a:srgbClr val="172B4D"/>
              </a:buClr>
              <a:buSzPts val="1500"/>
              <a:buFont typeface="Montserrat"/>
              <a:buChar char="●"/>
            </a:pPr>
            <a:r>
              <a:rPr lang="en-GB" sz="1500" b="1">
                <a:solidFill>
                  <a:schemeClr val="lt1"/>
                </a:solidFill>
                <a:latin typeface="Montserrat"/>
                <a:ea typeface="Montserrat"/>
                <a:cs typeface="Montserrat"/>
                <a:sym typeface="Montserrat"/>
              </a:rPr>
              <a:t>The main objective is to build a predictive model, which could help in predicting the views of the videos uploaded on the TEDx website.</a:t>
            </a:r>
            <a:endParaRPr sz="1500" b="1">
              <a:solidFill>
                <a:schemeClr val="lt1"/>
              </a:solidFill>
              <a:latin typeface="Montserrat"/>
              <a:ea typeface="Montserrat"/>
              <a:cs typeface="Montserrat"/>
              <a:sym typeface="Montserrat"/>
            </a:endParaRPr>
          </a:p>
          <a:p>
            <a:pPr marL="0" lvl="0" indent="0" algn="l" rtl="0">
              <a:lnSpc>
                <a:spcPct val="115000"/>
              </a:lnSpc>
              <a:spcBef>
                <a:spcPts val="700"/>
              </a:spcBef>
              <a:spcAft>
                <a:spcPts val="700"/>
              </a:spcAft>
              <a:buNone/>
            </a:pPr>
            <a:endParaRPr sz="15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0075" y="295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8" name="Google Shape;78;p16"/>
          <p:cNvSpPr txBox="1">
            <a:spLocks noGrp="1"/>
          </p:cNvSpPr>
          <p:nvPr>
            <p:ph type="body" idx="1"/>
          </p:nvPr>
        </p:nvSpPr>
        <p:spPr>
          <a:xfrm>
            <a:off x="311700" y="2389575"/>
            <a:ext cx="8520600" cy="21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6"/>
          <p:cNvSpPr txBox="1"/>
          <p:nvPr/>
        </p:nvSpPr>
        <p:spPr>
          <a:xfrm>
            <a:off x="778650" y="1031450"/>
            <a:ext cx="7736700" cy="37407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600" b="1" dirty="0">
                <a:solidFill>
                  <a:schemeClr val="dk1"/>
                </a:solidFill>
                <a:latin typeface="Montserrat"/>
                <a:ea typeface="Montserrat"/>
                <a:cs typeface="Montserrat"/>
                <a:sym typeface="Montserrat"/>
              </a:rPr>
              <a:t>Data set name:</a:t>
            </a:r>
            <a:r>
              <a:rPr lang="en-GB" sz="2800" b="1" dirty="0">
                <a:solidFill>
                  <a:schemeClr val="dk1"/>
                </a:solidFill>
                <a:latin typeface="Montserrat"/>
                <a:ea typeface="Montserrat"/>
                <a:cs typeface="Montserrat"/>
                <a:sym typeface="Montserrat"/>
              </a:rPr>
              <a:t> </a:t>
            </a:r>
            <a:r>
              <a:rPr lang="en-GB" sz="1600" b="1" dirty="0" err="1">
                <a:solidFill>
                  <a:schemeClr val="lt1"/>
                </a:solidFill>
                <a:latin typeface="Montserrat"/>
                <a:ea typeface="Montserrat"/>
                <a:cs typeface="Montserrat"/>
                <a:sym typeface="Montserrat"/>
              </a:rPr>
              <a:t>data_ted_talks</a:t>
            </a:r>
            <a:endParaRPr sz="16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6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dirty="0">
                <a:solidFill>
                  <a:schemeClr val="dk1"/>
                </a:solidFill>
                <a:latin typeface="Montserrat"/>
                <a:ea typeface="Montserrat"/>
                <a:cs typeface="Montserrat"/>
                <a:sym typeface="Montserrat"/>
              </a:rPr>
              <a:t>Shape:</a:t>
            </a:r>
            <a:endParaRPr sz="1600" b="1" dirty="0">
              <a:solidFill>
                <a:schemeClr val="dk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Rows - 4005</a:t>
            </a:r>
            <a:endParaRPr sz="1600" b="1" dirty="0">
              <a:solidFill>
                <a:schemeClr val="lt1"/>
              </a:solidFill>
              <a:latin typeface="Montserrat"/>
              <a:ea typeface="Montserrat"/>
              <a:cs typeface="Montserrat"/>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1" dirty="0">
                <a:solidFill>
                  <a:schemeClr val="lt1"/>
                </a:solidFill>
                <a:latin typeface="Montserrat"/>
                <a:ea typeface="Montserrat"/>
                <a:cs typeface="Montserrat"/>
                <a:sym typeface="Montserrat"/>
              </a:rPr>
              <a:t>Columns -19</a:t>
            </a:r>
            <a:endParaRPr sz="16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600" b="1"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dirty="0">
                <a:solidFill>
                  <a:schemeClr val="dk1"/>
                </a:solidFill>
                <a:latin typeface="Montserrat"/>
                <a:ea typeface="Montserrat"/>
                <a:cs typeface="Montserrat"/>
                <a:sym typeface="Montserrat"/>
              </a:rPr>
              <a:t>Features:</a:t>
            </a:r>
            <a:endParaRPr sz="1600" b="1"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dirty="0">
                <a:solidFill>
                  <a:schemeClr val="lt1"/>
                </a:solidFill>
                <a:highlight>
                  <a:srgbClr val="FFFFFF"/>
                </a:highlight>
                <a:latin typeface="Montserrat"/>
                <a:ea typeface="Montserrat"/>
                <a:cs typeface="Montserrat"/>
                <a:sym typeface="Montserrat"/>
              </a:rPr>
              <a:t>'</a:t>
            </a:r>
            <a:r>
              <a:rPr lang="en-GB" sz="1600" b="1" dirty="0" err="1">
                <a:solidFill>
                  <a:schemeClr val="lt1"/>
                </a:solidFill>
                <a:highlight>
                  <a:srgbClr val="FFFFFF"/>
                </a:highlight>
                <a:latin typeface="Montserrat"/>
                <a:ea typeface="Montserrat"/>
                <a:cs typeface="Montserrat"/>
                <a:sym typeface="Montserrat"/>
              </a:rPr>
              <a:t>talk_id</a:t>
            </a:r>
            <a:r>
              <a:rPr lang="en-GB" sz="1600" b="1" dirty="0">
                <a:solidFill>
                  <a:schemeClr val="lt1"/>
                </a:solidFill>
                <a:highlight>
                  <a:srgbClr val="FFFFFF"/>
                </a:highlight>
                <a:latin typeface="Montserrat"/>
                <a:ea typeface="Montserrat"/>
                <a:cs typeface="Montserrat"/>
                <a:sym typeface="Montserrat"/>
              </a:rPr>
              <a:t>', 'title', 'speaker_1', '</a:t>
            </a:r>
            <a:r>
              <a:rPr lang="en-GB" sz="1600" b="1" dirty="0" err="1">
                <a:solidFill>
                  <a:schemeClr val="lt1"/>
                </a:solidFill>
                <a:highlight>
                  <a:srgbClr val="FFFFFF"/>
                </a:highlight>
                <a:latin typeface="Montserrat"/>
                <a:ea typeface="Montserrat"/>
                <a:cs typeface="Montserrat"/>
                <a:sym typeface="Montserrat"/>
              </a:rPr>
              <a:t>all_speakers</a:t>
            </a:r>
            <a:r>
              <a:rPr lang="en-GB" sz="1600" b="1" dirty="0">
                <a:solidFill>
                  <a:schemeClr val="lt1"/>
                </a:solidFill>
                <a:highlight>
                  <a:srgbClr val="FFFFFF"/>
                </a:highlight>
                <a:latin typeface="Montserrat"/>
                <a:ea typeface="Montserrat"/>
                <a:cs typeface="Montserrat"/>
                <a:sym typeface="Montserrat"/>
              </a:rPr>
              <a:t>', 'occupations', '</a:t>
            </a:r>
            <a:r>
              <a:rPr lang="en-GB" sz="1600" b="1" dirty="0" err="1">
                <a:solidFill>
                  <a:schemeClr val="lt1"/>
                </a:solidFill>
                <a:highlight>
                  <a:srgbClr val="FFFFFF"/>
                </a:highlight>
                <a:latin typeface="Montserrat"/>
                <a:ea typeface="Montserrat"/>
                <a:cs typeface="Montserrat"/>
                <a:sym typeface="Montserrat"/>
              </a:rPr>
              <a:t>about_speakers</a:t>
            </a:r>
            <a:r>
              <a:rPr lang="en-GB" sz="1600" b="1" dirty="0">
                <a:solidFill>
                  <a:schemeClr val="lt1"/>
                </a:solidFill>
                <a:highlight>
                  <a:srgbClr val="FFFFFF"/>
                </a:highlight>
                <a:latin typeface="Montserrat"/>
                <a:ea typeface="Montserrat"/>
                <a:cs typeface="Montserrat"/>
                <a:sym typeface="Montserrat"/>
              </a:rPr>
              <a:t>', '</a:t>
            </a:r>
            <a:r>
              <a:rPr lang="en-GB" sz="1600" b="1" dirty="0" err="1">
                <a:solidFill>
                  <a:schemeClr val="lt1"/>
                </a:solidFill>
                <a:highlight>
                  <a:srgbClr val="FFFFFF"/>
                </a:highlight>
                <a:latin typeface="Montserrat"/>
                <a:ea typeface="Montserrat"/>
                <a:cs typeface="Montserrat"/>
                <a:sym typeface="Montserrat"/>
              </a:rPr>
              <a:t>recorded_date</a:t>
            </a:r>
            <a:r>
              <a:rPr lang="en-GB" sz="1600" b="1" dirty="0">
                <a:solidFill>
                  <a:schemeClr val="lt1"/>
                </a:solidFill>
                <a:highlight>
                  <a:srgbClr val="FFFFFF"/>
                </a:highlight>
                <a:latin typeface="Montserrat"/>
                <a:ea typeface="Montserrat"/>
                <a:cs typeface="Montserrat"/>
                <a:sym typeface="Montserrat"/>
              </a:rPr>
              <a:t>', '</a:t>
            </a:r>
            <a:r>
              <a:rPr lang="en-GB" sz="1600" b="1" dirty="0" err="1">
                <a:solidFill>
                  <a:schemeClr val="lt1"/>
                </a:solidFill>
                <a:highlight>
                  <a:srgbClr val="FFFFFF"/>
                </a:highlight>
                <a:latin typeface="Montserrat"/>
                <a:ea typeface="Montserrat"/>
                <a:cs typeface="Montserrat"/>
                <a:sym typeface="Montserrat"/>
              </a:rPr>
              <a:t>published_date</a:t>
            </a:r>
            <a:r>
              <a:rPr lang="en-GB" sz="1600" b="1" dirty="0">
                <a:solidFill>
                  <a:schemeClr val="lt1"/>
                </a:solidFill>
                <a:highlight>
                  <a:srgbClr val="FFFFFF"/>
                </a:highlight>
                <a:latin typeface="Montserrat"/>
                <a:ea typeface="Montserrat"/>
                <a:cs typeface="Montserrat"/>
                <a:sym typeface="Montserrat"/>
              </a:rPr>
              <a:t>', 'event', '</a:t>
            </a:r>
            <a:r>
              <a:rPr lang="en-GB" sz="1600" b="1" dirty="0" err="1">
                <a:solidFill>
                  <a:schemeClr val="lt1"/>
                </a:solidFill>
                <a:highlight>
                  <a:srgbClr val="FFFFFF"/>
                </a:highlight>
                <a:latin typeface="Montserrat"/>
                <a:ea typeface="Montserrat"/>
                <a:cs typeface="Montserrat"/>
                <a:sym typeface="Montserrat"/>
              </a:rPr>
              <a:t>native_lang</a:t>
            </a:r>
            <a:r>
              <a:rPr lang="en-GB" sz="1600" b="1" dirty="0">
                <a:solidFill>
                  <a:schemeClr val="lt1"/>
                </a:solidFill>
                <a:highlight>
                  <a:srgbClr val="FFFFFF"/>
                </a:highlight>
                <a:latin typeface="Montserrat"/>
                <a:ea typeface="Montserrat"/>
                <a:cs typeface="Montserrat"/>
                <a:sym typeface="Montserrat"/>
              </a:rPr>
              <a:t>', '</a:t>
            </a:r>
            <a:r>
              <a:rPr lang="en-GB" sz="1600" b="1" dirty="0" err="1">
                <a:solidFill>
                  <a:schemeClr val="lt1"/>
                </a:solidFill>
                <a:highlight>
                  <a:srgbClr val="FFFFFF"/>
                </a:highlight>
                <a:latin typeface="Montserrat"/>
                <a:ea typeface="Montserrat"/>
                <a:cs typeface="Montserrat"/>
                <a:sym typeface="Montserrat"/>
              </a:rPr>
              <a:t>available_lang</a:t>
            </a:r>
            <a:r>
              <a:rPr lang="en-GB" sz="1600" b="1" dirty="0">
                <a:solidFill>
                  <a:schemeClr val="lt1"/>
                </a:solidFill>
                <a:highlight>
                  <a:srgbClr val="FFFFFF"/>
                </a:highlight>
                <a:latin typeface="Montserrat"/>
                <a:ea typeface="Montserrat"/>
                <a:cs typeface="Montserrat"/>
                <a:sym typeface="Montserrat"/>
              </a:rPr>
              <a:t>', 'comments', 'duration', 'topics', '</a:t>
            </a:r>
            <a:r>
              <a:rPr lang="en-GB" sz="1600" b="1" dirty="0" err="1">
                <a:solidFill>
                  <a:schemeClr val="lt1"/>
                </a:solidFill>
                <a:highlight>
                  <a:srgbClr val="FFFFFF"/>
                </a:highlight>
                <a:latin typeface="Montserrat"/>
                <a:ea typeface="Montserrat"/>
                <a:cs typeface="Montserrat"/>
                <a:sym typeface="Montserrat"/>
              </a:rPr>
              <a:t>related_talks</a:t>
            </a:r>
            <a:r>
              <a:rPr lang="en-GB" sz="1600" b="1" dirty="0">
                <a:solidFill>
                  <a:schemeClr val="lt1"/>
                </a:solidFill>
                <a:highlight>
                  <a:srgbClr val="FFFFFF"/>
                </a:highlight>
                <a:latin typeface="Montserrat"/>
                <a:ea typeface="Montserrat"/>
                <a:cs typeface="Montserrat"/>
                <a:sym typeface="Montserrat"/>
              </a:rPr>
              <a:t>', '</a:t>
            </a:r>
            <a:r>
              <a:rPr lang="en-GB" sz="1600" b="1" dirty="0" err="1">
                <a:solidFill>
                  <a:schemeClr val="lt1"/>
                </a:solidFill>
                <a:highlight>
                  <a:srgbClr val="FFFFFF"/>
                </a:highlight>
                <a:latin typeface="Montserrat"/>
                <a:ea typeface="Montserrat"/>
                <a:cs typeface="Montserrat"/>
                <a:sym typeface="Montserrat"/>
              </a:rPr>
              <a:t>url</a:t>
            </a:r>
            <a:r>
              <a:rPr lang="en-GB" sz="1600" b="1" dirty="0">
                <a:solidFill>
                  <a:schemeClr val="lt1"/>
                </a:solidFill>
                <a:highlight>
                  <a:srgbClr val="FFFFFF"/>
                </a:highlight>
                <a:latin typeface="Montserrat"/>
                <a:ea typeface="Montserrat"/>
                <a:cs typeface="Montserrat"/>
                <a:sym typeface="Montserrat"/>
              </a:rPr>
              <a:t>', 'description', 'transcript' </a:t>
            </a:r>
            <a:endParaRPr sz="1600" b="1" dirty="0">
              <a:solidFill>
                <a:schemeClr val="lt1"/>
              </a:solidFill>
              <a:highlight>
                <a:srgbClr val="FFFFFF"/>
              </a:highlight>
              <a:latin typeface="Montserrat"/>
              <a:ea typeface="Montserrat"/>
              <a:cs typeface="Montserrat"/>
              <a:sym typeface="Montserrat"/>
            </a:endParaRPr>
          </a:p>
          <a:p>
            <a:pPr marL="0" marR="0" lvl="0" indent="0" algn="l" rtl="0">
              <a:lnSpc>
                <a:spcPct val="100000"/>
              </a:lnSpc>
              <a:spcBef>
                <a:spcPts val="0"/>
              </a:spcBef>
              <a:spcAft>
                <a:spcPts val="0"/>
              </a:spcAft>
              <a:buNone/>
            </a:pPr>
            <a:endParaRPr sz="1600" b="1" dirty="0">
              <a:solidFill>
                <a:schemeClr val="lt1"/>
              </a:solidFill>
              <a:highlight>
                <a:srgbClr val="FFFFFF"/>
              </a:highlight>
              <a:latin typeface="Montserrat"/>
              <a:ea typeface="Montserrat"/>
              <a:cs typeface="Montserrat"/>
              <a:sym typeface="Montserrat"/>
            </a:endParaRPr>
          </a:p>
          <a:p>
            <a:pPr marL="0" marR="0" lvl="0" indent="0" algn="l" rtl="0">
              <a:lnSpc>
                <a:spcPct val="100000"/>
              </a:lnSpc>
              <a:spcBef>
                <a:spcPts val="0"/>
              </a:spcBef>
              <a:spcAft>
                <a:spcPts val="0"/>
              </a:spcAft>
              <a:buNone/>
            </a:pPr>
            <a:r>
              <a:rPr lang="en-GB" sz="1600" b="1" dirty="0">
                <a:solidFill>
                  <a:schemeClr val="dk1"/>
                </a:solidFill>
                <a:highlight>
                  <a:srgbClr val="FFFFFF"/>
                </a:highlight>
                <a:latin typeface="Montserrat"/>
                <a:ea typeface="Montserrat"/>
                <a:cs typeface="Montserrat"/>
                <a:sym typeface="Montserrat"/>
              </a:rPr>
              <a:t>Target Variable:</a:t>
            </a:r>
            <a:r>
              <a:rPr lang="en-GB" sz="1600" b="1" dirty="0">
                <a:solidFill>
                  <a:schemeClr val="lt1"/>
                </a:solidFill>
                <a:highlight>
                  <a:srgbClr val="FFFFFF"/>
                </a:highlight>
                <a:latin typeface="Montserrat"/>
                <a:ea typeface="Montserrat"/>
                <a:cs typeface="Montserrat"/>
                <a:sym typeface="Montserrat"/>
              </a:rPr>
              <a:t> 'views'</a:t>
            </a:r>
            <a:endParaRPr sz="1600" b="1" dirty="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704000" y="2081025"/>
            <a:ext cx="812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on Features</a:t>
            </a:r>
            <a:endParaRPr b="1">
              <a:latin typeface="Montserrat"/>
              <a:ea typeface="Montserrat"/>
              <a:cs typeface="Montserrat"/>
              <a:sym typeface="Montserrat"/>
            </a:endParaRPr>
          </a:p>
        </p:txBody>
      </p:sp>
      <p:sp>
        <p:nvSpPr>
          <p:cNvPr id="85" name="Google Shape;85;p17"/>
          <p:cNvSpPr txBox="1">
            <a:spLocks noGrp="1"/>
          </p:cNvSpPr>
          <p:nvPr>
            <p:ph type="body" idx="1"/>
          </p:nvPr>
        </p:nvSpPr>
        <p:spPr>
          <a:xfrm>
            <a:off x="472825" y="5528929"/>
            <a:ext cx="4348500" cy="688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 Missing Data Check</a:t>
            </a:r>
            <a:endParaRPr b="1">
              <a:latin typeface="Montserrat"/>
              <a:ea typeface="Montserrat"/>
              <a:cs typeface="Montserrat"/>
              <a:sym typeface="Montserrat"/>
            </a:endParaRPr>
          </a:p>
        </p:txBody>
      </p:sp>
      <p:sp>
        <p:nvSpPr>
          <p:cNvPr id="91" name="Google Shape;91;p18"/>
          <p:cNvSpPr txBox="1">
            <a:spLocks noGrp="1"/>
          </p:cNvSpPr>
          <p:nvPr>
            <p:ph type="body" idx="1"/>
          </p:nvPr>
        </p:nvSpPr>
        <p:spPr>
          <a:xfrm>
            <a:off x="311700" y="1152475"/>
            <a:ext cx="8520600" cy="38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92" name="Google Shape;92;p18"/>
          <p:cNvPicPr preferRelativeResize="0"/>
          <p:nvPr/>
        </p:nvPicPr>
        <p:blipFill>
          <a:blip r:embed="rId3">
            <a:alphaModFix/>
          </a:blip>
          <a:stretch>
            <a:fillRect/>
          </a:stretch>
        </p:blipFill>
        <p:spPr>
          <a:xfrm>
            <a:off x="4029525" y="1062050"/>
            <a:ext cx="4720175" cy="3880300"/>
          </a:xfrm>
          <a:prstGeom prst="rect">
            <a:avLst/>
          </a:prstGeom>
          <a:noFill/>
          <a:ln>
            <a:noFill/>
          </a:ln>
        </p:spPr>
      </p:pic>
      <p:sp>
        <p:nvSpPr>
          <p:cNvPr id="93" name="Google Shape;93;p18"/>
          <p:cNvSpPr txBox="1"/>
          <p:nvPr/>
        </p:nvSpPr>
        <p:spPr>
          <a:xfrm>
            <a:off x="495100" y="1471525"/>
            <a:ext cx="3190500" cy="1908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KNN imputation for Numerical Features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Replaced Categorical Features Nan values with ‘Unknown’ category</a:t>
            </a:r>
            <a:endParaRPr sz="1600" b="1">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211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Speakers with Views:</a:t>
            </a:r>
            <a:endParaRPr/>
          </a:p>
        </p:txBody>
      </p:sp>
      <p:sp>
        <p:nvSpPr>
          <p:cNvPr id="99" name="Google Shape;99;p19"/>
          <p:cNvSpPr txBox="1">
            <a:spLocks noGrp="1"/>
          </p:cNvSpPr>
          <p:nvPr>
            <p:ph type="body" idx="1"/>
          </p:nvPr>
        </p:nvSpPr>
        <p:spPr>
          <a:xfrm>
            <a:off x="311700" y="1056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0" name="Google Shape;100;p19"/>
          <p:cNvPicPr preferRelativeResize="0"/>
          <p:nvPr/>
        </p:nvPicPr>
        <p:blipFill>
          <a:blip r:embed="rId3">
            <a:alphaModFix/>
          </a:blip>
          <a:stretch>
            <a:fillRect/>
          </a:stretch>
        </p:blipFill>
        <p:spPr>
          <a:xfrm>
            <a:off x="0" y="901375"/>
            <a:ext cx="4452100" cy="32932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629075" y="925150"/>
            <a:ext cx="4514925" cy="3293200"/>
          </a:xfrm>
          <a:prstGeom prst="rect">
            <a:avLst/>
          </a:prstGeom>
          <a:noFill/>
          <a:ln>
            <a:noFill/>
          </a:ln>
        </p:spPr>
      </p:pic>
      <p:sp>
        <p:nvSpPr>
          <p:cNvPr id="102" name="Google Shape;102;p19"/>
          <p:cNvSpPr txBox="1"/>
          <p:nvPr/>
        </p:nvSpPr>
        <p:spPr>
          <a:xfrm>
            <a:off x="635700" y="4194575"/>
            <a:ext cx="81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Speakers of most popular video                                     Top Speakers by total Views</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186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Events with Views:</a:t>
            </a:r>
            <a:endParaRPr b="1"/>
          </a:p>
        </p:txBody>
      </p:sp>
      <p:sp>
        <p:nvSpPr>
          <p:cNvPr id="108" name="Google Shape;108;p20"/>
          <p:cNvSpPr txBox="1">
            <a:spLocks noGrp="1"/>
          </p:cNvSpPr>
          <p:nvPr>
            <p:ph type="body" idx="1"/>
          </p:nvPr>
        </p:nvSpPr>
        <p:spPr>
          <a:xfrm>
            <a:off x="311700" y="97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9" name="Google Shape;109;p20"/>
          <p:cNvPicPr preferRelativeResize="0"/>
          <p:nvPr/>
        </p:nvPicPr>
        <p:blipFill>
          <a:blip r:embed="rId3">
            <a:alphaModFix/>
          </a:blip>
          <a:stretch>
            <a:fillRect/>
          </a:stretch>
        </p:blipFill>
        <p:spPr>
          <a:xfrm>
            <a:off x="-100575" y="1048825"/>
            <a:ext cx="4344124" cy="3280450"/>
          </a:xfrm>
          <a:prstGeom prst="rect">
            <a:avLst/>
          </a:prstGeom>
          <a:noFill/>
          <a:ln>
            <a:noFill/>
          </a:ln>
        </p:spPr>
      </p:pic>
      <p:sp>
        <p:nvSpPr>
          <p:cNvPr id="110" name="Google Shape;110;p20"/>
          <p:cNvSpPr txBox="1"/>
          <p:nvPr/>
        </p:nvSpPr>
        <p:spPr>
          <a:xfrm>
            <a:off x="522600" y="4428350"/>
            <a:ext cx="816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Most Frequent event category                                              Top Events by Average Views</a:t>
            </a:r>
            <a:endParaRPr b="1">
              <a:solidFill>
                <a:schemeClr val="lt1"/>
              </a:solidFill>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4572000" y="998425"/>
            <a:ext cx="4571999"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135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Published Days with Views:</a:t>
            </a:r>
            <a:endParaRPr b="1"/>
          </a:p>
        </p:txBody>
      </p:sp>
      <p:sp>
        <p:nvSpPr>
          <p:cNvPr id="117" name="Google Shape;11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18" name="Google Shape;118;p21"/>
          <p:cNvPicPr preferRelativeResize="0"/>
          <p:nvPr/>
        </p:nvPicPr>
        <p:blipFill>
          <a:blip r:embed="rId3">
            <a:alphaModFix/>
          </a:blip>
          <a:stretch>
            <a:fillRect/>
          </a:stretch>
        </p:blipFill>
        <p:spPr>
          <a:xfrm>
            <a:off x="0" y="783900"/>
            <a:ext cx="4496450" cy="3053100"/>
          </a:xfrm>
          <a:prstGeom prst="rect">
            <a:avLst/>
          </a:prstGeom>
          <a:noFill/>
          <a:ln>
            <a:noFill/>
          </a:ln>
        </p:spPr>
      </p:pic>
      <p:pic>
        <p:nvPicPr>
          <p:cNvPr id="119" name="Google Shape;119;p21"/>
          <p:cNvPicPr preferRelativeResize="0"/>
          <p:nvPr/>
        </p:nvPicPr>
        <p:blipFill>
          <a:blip r:embed="rId4">
            <a:alphaModFix/>
          </a:blip>
          <a:stretch>
            <a:fillRect/>
          </a:stretch>
        </p:blipFill>
        <p:spPr>
          <a:xfrm>
            <a:off x="4783525" y="783900"/>
            <a:ext cx="4210725" cy="3053100"/>
          </a:xfrm>
          <a:prstGeom prst="rect">
            <a:avLst/>
          </a:prstGeom>
          <a:noFill/>
          <a:ln>
            <a:noFill/>
          </a:ln>
        </p:spPr>
      </p:pic>
      <p:sp>
        <p:nvSpPr>
          <p:cNvPr id="120" name="Google Shape;120;p21"/>
          <p:cNvSpPr txBox="1"/>
          <p:nvPr/>
        </p:nvSpPr>
        <p:spPr>
          <a:xfrm>
            <a:off x="1422100" y="4293050"/>
            <a:ext cx="6889800" cy="431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60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Friday release is impacting the views of the video</a:t>
            </a:r>
            <a:endParaRPr sz="1600" b="1">
              <a:solidFill>
                <a:schemeClr val="lt1"/>
              </a:solidFill>
              <a:latin typeface="Montserrat"/>
              <a:ea typeface="Montserrat"/>
              <a:cs typeface="Montserrat"/>
              <a:sym typeface="Montserrat"/>
            </a:endParaRPr>
          </a:p>
        </p:txBody>
      </p:sp>
      <p:sp>
        <p:nvSpPr>
          <p:cNvPr id="121" name="Google Shape;121;p21"/>
          <p:cNvSpPr txBox="1"/>
          <p:nvPr/>
        </p:nvSpPr>
        <p:spPr>
          <a:xfrm>
            <a:off x="467600" y="3823250"/>
            <a:ext cx="81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Frequent Released Days                                                       Released Days by avg Views</a:t>
            </a:r>
            <a:endParaRPr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735</Words>
  <Application>Microsoft Office PowerPoint</Application>
  <PresentationFormat>On-screen Show (16:9)</PresentationFormat>
  <Paragraphs>142</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Montserrat</vt:lpstr>
      <vt:lpstr>Simple Light</vt:lpstr>
      <vt:lpstr>  Capstone Project   TED Talk Views Prediction  Team Members  Shrikanth Ankit Raj</vt:lpstr>
      <vt:lpstr>                Content</vt:lpstr>
      <vt:lpstr>Problem Statement</vt:lpstr>
      <vt:lpstr>Data Summary:</vt:lpstr>
      <vt:lpstr>Exploratory Data Analysis on Features</vt:lpstr>
      <vt:lpstr> Missing Data Check</vt:lpstr>
      <vt:lpstr>Speakers with Views:</vt:lpstr>
      <vt:lpstr>Events with Views:</vt:lpstr>
      <vt:lpstr>Published Days with Views:</vt:lpstr>
      <vt:lpstr>Published Year with Views:</vt:lpstr>
      <vt:lpstr> Popular Occupations:</vt:lpstr>
      <vt:lpstr> popular Titles:</vt:lpstr>
      <vt:lpstr> popular Topics According to Views:</vt:lpstr>
      <vt:lpstr>Feature Engineering</vt:lpstr>
      <vt:lpstr>Features selection:</vt:lpstr>
      <vt:lpstr>Models used:</vt:lpstr>
      <vt:lpstr>XGBoost Regressor:</vt:lpstr>
      <vt:lpstr>Extra Trees Regressor:</vt:lpstr>
      <vt:lpstr>Random Forest Regressor:</vt:lpstr>
      <vt:lpstr>Feature importance - Extra Trees Regressor:</vt:lpstr>
      <vt:lpstr>Feature importance - XGBoost Regressor:</vt:lpstr>
      <vt:lpstr>Feature importance - Random Forest Regressor: </vt:lpstr>
      <vt:lpstr>Model Comparison:</vt:lpstr>
      <vt:lpstr>Which model to choose and why?</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TED Talk Views Prediction  Team Members  Shrikanth Ankit Raj</dc:title>
  <cp:lastModifiedBy>Shrikanth R</cp:lastModifiedBy>
  <cp:revision>4</cp:revision>
  <dcterms:modified xsi:type="dcterms:W3CDTF">2021-09-19T11:37:50Z</dcterms:modified>
</cp:coreProperties>
</file>