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Montserrat"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80" autoAdjust="0"/>
  </p:normalViewPr>
  <p:slideViewPr>
    <p:cSldViewPr snapToGrid="0">
      <p:cViewPr varScale="1">
        <p:scale>
          <a:sx n="120" d="100"/>
          <a:sy n="120" d="100"/>
        </p:scale>
        <p:origin x="298"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0AABF7-ABA5-45A7-A176-22DD93146B44}" type="doc">
      <dgm:prSet loTypeId="urn:microsoft.com/office/officeart/2005/8/layout/chevron1" loCatId="process" qsTypeId="urn:microsoft.com/office/officeart/2005/8/quickstyle/simple1" qsCatId="simple" csTypeId="urn:microsoft.com/office/officeart/2005/8/colors/accent1_2" csCatId="accent1" phldr="1"/>
      <dgm:spPr/>
    </dgm:pt>
    <dgm:pt modelId="{38535CD9-2B67-4DD3-9DCF-44FCCD1276CC}">
      <dgm:prSet phldrT="[Text]"/>
      <dgm:spPr/>
      <dgm:t>
        <a:bodyPr/>
        <a:lstStyle/>
        <a:p>
          <a:r>
            <a:rPr lang="en-US" dirty="0"/>
            <a:t>Based on given features</a:t>
          </a:r>
        </a:p>
      </dgm:t>
    </dgm:pt>
    <dgm:pt modelId="{899CB906-6F3F-4AC7-97A1-84FCFBD03612}" type="parTrans" cxnId="{F9870EDE-D01E-4EA8-9FEF-E89A97F03A5E}">
      <dgm:prSet/>
      <dgm:spPr/>
      <dgm:t>
        <a:bodyPr/>
        <a:lstStyle/>
        <a:p>
          <a:endParaRPr lang="en-US"/>
        </a:p>
      </dgm:t>
    </dgm:pt>
    <dgm:pt modelId="{FBCF8944-F89C-4716-BC40-3441DD09C3CA}" type="sibTrans" cxnId="{F9870EDE-D01E-4EA8-9FEF-E89A97F03A5E}">
      <dgm:prSet/>
      <dgm:spPr/>
      <dgm:t>
        <a:bodyPr/>
        <a:lstStyle/>
        <a:p>
          <a:endParaRPr lang="en-US"/>
        </a:p>
      </dgm:t>
    </dgm:pt>
    <dgm:pt modelId="{5FED6F95-8216-4625-9FE3-EA54AEFECCCB}">
      <dgm:prSet phldrT="[Text]"/>
      <dgm:spPr/>
      <dgm:t>
        <a:bodyPr/>
        <a:lstStyle/>
        <a:p>
          <a:r>
            <a:rPr lang="en-US" dirty="0"/>
            <a:t>Analyze the features</a:t>
          </a:r>
        </a:p>
      </dgm:t>
    </dgm:pt>
    <dgm:pt modelId="{4AAF9990-5853-460D-A3FD-F3CD7D37EDD6}" type="parTrans" cxnId="{7F357E42-76D4-4BC9-903F-6A46A72A95E7}">
      <dgm:prSet/>
      <dgm:spPr/>
      <dgm:t>
        <a:bodyPr/>
        <a:lstStyle/>
        <a:p>
          <a:endParaRPr lang="en-US"/>
        </a:p>
      </dgm:t>
    </dgm:pt>
    <dgm:pt modelId="{BF56BA71-B7B2-44AB-AE48-B4593729351E}" type="sibTrans" cxnId="{7F357E42-76D4-4BC9-903F-6A46A72A95E7}">
      <dgm:prSet/>
      <dgm:spPr/>
      <dgm:t>
        <a:bodyPr/>
        <a:lstStyle/>
        <a:p>
          <a:endParaRPr lang="en-US"/>
        </a:p>
      </dgm:t>
    </dgm:pt>
    <dgm:pt modelId="{6364A4A6-05B9-4459-AC9E-9B92CD58195C}">
      <dgm:prSet phldrT="[Text]"/>
      <dgm:spPr/>
      <dgm:t>
        <a:bodyPr/>
        <a:lstStyle/>
        <a:p>
          <a:r>
            <a:rPr lang="en-US" dirty="0"/>
            <a:t>Predict the price range of mobile</a:t>
          </a:r>
        </a:p>
      </dgm:t>
    </dgm:pt>
    <dgm:pt modelId="{ACEF00E0-CCDB-4915-81A2-1F46FF306C2F}" type="parTrans" cxnId="{09ABD176-948F-4F2C-ADBC-04097998C75B}">
      <dgm:prSet/>
      <dgm:spPr/>
      <dgm:t>
        <a:bodyPr/>
        <a:lstStyle/>
        <a:p>
          <a:endParaRPr lang="en-US"/>
        </a:p>
      </dgm:t>
    </dgm:pt>
    <dgm:pt modelId="{AF5E42A0-C06E-45E9-89B2-C74308588F64}" type="sibTrans" cxnId="{09ABD176-948F-4F2C-ADBC-04097998C75B}">
      <dgm:prSet/>
      <dgm:spPr/>
      <dgm:t>
        <a:bodyPr/>
        <a:lstStyle/>
        <a:p>
          <a:endParaRPr lang="en-US"/>
        </a:p>
      </dgm:t>
    </dgm:pt>
    <dgm:pt modelId="{6111425D-C180-4696-9893-D053D6EF9862}" type="pres">
      <dgm:prSet presAssocID="{E40AABF7-ABA5-45A7-A176-22DD93146B44}" presName="Name0" presStyleCnt="0">
        <dgm:presLayoutVars>
          <dgm:dir/>
          <dgm:animLvl val="lvl"/>
          <dgm:resizeHandles val="exact"/>
        </dgm:presLayoutVars>
      </dgm:prSet>
      <dgm:spPr/>
    </dgm:pt>
    <dgm:pt modelId="{697F9ED9-603F-4615-B017-D6AD21BE18E5}" type="pres">
      <dgm:prSet presAssocID="{38535CD9-2B67-4DD3-9DCF-44FCCD1276CC}" presName="parTxOnly" presStyleLbl="node1" presStyleIdx="0" presStyleCnt="3">
        <dgm:presLayoutVars>
          <dgm:chMax val="0"/>
          <dgm:chPref val="0"/>
          <dgm:bulletEnabled val="1"/>
        </dgm:presLayoutVars>
      </dgm:prSet>
      <dgm:spPr/>
    </dgm:pt>
    <dgm:pt modelId="{EF0E8B0F-232F-43FD-A800-251AB95D56D9}" type="pres">
      <dgm:prSet presAssocID="{FBCF8944-F89C-4716-BC40-3441DD09C3CA}" presName="parTxOnlySpace" presStyleCnt="0"/>
      <dgm:spPr/>
    </dgm:pt>
    <dgm:pt modelId="{F1CECFD6-3361-4304-B97C-5921636DA27F}" type="pres">
      <dgm:prSet presAssocID="{5FED6F95-8216-4625-9FE3-EA54AEFECCCB}" presName="parTxOnly" presStyleLbl="node1" presStyleIdx="1" presStyleCnt="3">
        <dgm:presLayoutVars>
          <dgm:chMax val="0"/>
          <dgm:chPref val="0"/>
          <dgm:bulletEnabled val="1"/>
        </dgm:presLayoutVars>
      </dgm:prSet>
      <dgm:spPr/>
    </dgm:pt>
    <dgm:pt modelId="{15F4B15F-54DA-496B-9D4D-3889341AC92F}" type="pres">
      <dgm:prSet presAssocID="{BF56BA71-B7B2-44AB-AE48-B4593729351E}" presName="parTxOnlySpace" presStyleCnt="0"/>
      <dgm:spPr/>
    </dgm:pt>
    <dgm:pt modelId="{910037D3-BFF6-4BBC-9F06-BF0031AAB1F9}" type="pres">
      <dgm:prSet presAssocID="{6364A4A6-05B9-4459-AC9E-9B92CD58195C}" presName="parTxOnly" presStyleLbl="node1" presStyleIdx="2" presStyleCnt="3">
        <dgm:presLayoutVars>
          <dgm:chMax val="0"/>
          <dgm:chPref val="0"/>
          <dgm:bulletEnabled val="1"/>
        </dgm:presLayoutVars>
      </dgm:prSet>
      <dgm:spPr/>
    </dgm:pt>
  </dgm:ptLst>
  <dgm:cxnLst>
    <dgm:cxn modelId="{474C792C-5405-4C54-9D92-57C6B8CD01A4}" type="presOf" srcId="{E40AABF7-ABA5-45A7-A176-22DD93146B44}" destId="{6111425D-C180-4696-9893-D053D6EF9862}" srcOrd="0" destOrd="0" presId="urn:microsoft.com/office/officeart/2005/8/layout/chevron1"/>
    <dgm:cxn modelId="{207B225F-2899-4E29-8DA6-DEBA2368C946}" type="presOf" srcId="{38535CD9-2B67-4DD3-9DCF-44FCCD1276CC}" destId="{697F9ED9-603F-4615-B017-D6AD21BE18E5}" srcOrd="0" destOrd="0" presId="urn:microsoft.com/office/officeart/2005/8/layout/chevron1"/>
    <dgm:cxn modelId="{7F357E42-76D4-4BC9-903F-6A46A72A95E7}" srcId="{E40AABF7-ABA5-45A7-A176-22DD93146B44}" destId="{5FED6F95-8216-4625-9FE3-EA54AEFECCCB}" srcOrd="1" destOrd="0" parTransId="{4AAF9990-5853-460D-A3FD-F3CD7D37EDD6}" sibTransId="{BF56BA71-B7B2-44AB-AE48-B4593729351E}"/>
    <dgm:cxn modelId="{589DF974-1FA7-493E-BCAE-64571AE778ED}" type="presOf" srcId="{6364A4A6-05B9-4459-AC9E-9B92CD58195C}" destId="{910037D3-BFF6-4BBC-9F06-BF0031AAB1F9}" srcOrd="0" destOrd="0" presId="urn:microsoft.com/office/officeart/2005/8/layout/chevron1"/>
    <dgm:cxn modelId="{09ABD176-948F-4F2C-ADBC-04097998C75B}" srcId="{E40AABF7-ABA5-45A7-A176-22DD93146B44}" destId="{6364A4A6-05B9-4459-AC9E-9B92CD58195C}" srcOrd="2" destOrd="0" parTransId="{ACEF00E0-CCDB-4915-81A2-1F46FF306C2F}" sibTransId="{AF5E42A0-C06E-45E9-89B2-C74308588F64}"/>
    <dgm:cxn modelId="{659CCFDB-6882-48BA-A95E-730FDA7CACD5}" type="presOf" srcId="{5FED6F95-8216-4625-9FE3-EA54AEFECCCB}" destId="{F1CECFD6-3361-4304-B97C-5921636DA27F}" srcOrd="0" destOrd="0" presId="urn:microsoft.com/office/officeart/2005/8/layout/chevron1"/>
    <dgm:cxn modelId="{F9870EDE-D01E-4EA8-9FEF-E89A97F03A5E}" srcId="{E40AABF7-ABA5-45A7-A176-22DD93146B44}" destId="{38535CD9-2B67-4DD3-9DCF-44FCCD1276CC}" srcOrd="0" destOrd="0" parTransId="{899CB906-6F3F-4AC7-97A1-84FCFBD03612}" sibTransId="{FBCF8944-F89C-4716-BC40-3441DD09C3CA}"/>
    <dgm:cxn modelId="{EC51359E-8C5D-49FA-B9F8-8BFEF16B2919}" type="presParOf" srcId="{6111425D-C180-4696-9893-D053D6EF9862}" destId="{697F9ED9-603F-4615-B017-D6AD21BE18E5}" srcOrd="0" destOrd="0" presId="urn:microsoft.com/office/officeart/2005/8/layout/chevron1"/>
    <dgm:cxn modelId="{3D11DED3-9DB4-47B0-B082-DF5691DE08C5}" type="presParOf" srcId="{6111425D-C180-4696-9893-D053D6EF9862}" destId="{EF0E8B0F-232F-43FD-A800-251AB95D56D9}" srcOrd="1" destOrd="0" presId="urn:microsoft.com/office/officeart/2005/8/layout/chevron1"/>
    <dgm:cxn modelId="{5AADE6A7-6789-4E8C-A1A7-A393E4E13A5F}" type="presParOf" srcId="{6111425D-C180-4696-9893-D053D6EF9862}" destId="{F1CECFD6-3361-4304-B97C-5921636DA27F}" srcOrd="2" destOrd="0" presId="urn:microsoft.com/office/officeart/2005/8/layout/chevron1"/>
    <dgm:cxn modelId="{A8B1B4FA-7FC1-42E9-B527-FB602C88ECFF}" type="presParOf" srcId="{6111425D-C180-4696-9893-D053D6EF9862}" destId="{15F4B15F-54DA-496B-9D4D-3889341AC92F}" srcOrd="3" destOrd="0" presId="urn:microsoft.com/office/officeart/2005/8/layout/chevron1"/>
    <dgm:cxn modelId="{8E2126E6-3623-4087-8C4E-FB9D4FB1A52B}" type="presParOf" srcId="{6111425D-C180-4696-9893-D053D6EF9862}" destId="{910037D3-BFF6-4BBC-9F06-BF0031AAB1F9}"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7F9ED9-603F-4615-B017-D6AD21BE18E5}">
      <dsp:nvSpPr>
        <dsp:cNvPr id="0" name=""/>
        <dsp:cNvSpPr/>
      </dsp:nvSpPr>
      <dsp:spPr>
        <a:xfrm>
          <a:off x="1851" y="1378930"/>
          <a:ext cx="2256191" cy="90247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Based on given features</a:t>
          </a:r>
        </a:p>
      </dsp:txBody>
      <dsp:txXfrm>
        <a:off x="453089" y="1378930"/>
        <a:ext cx="1353715" cy="902476"/>
      </dsp:txXfrm>
    </dsp:sp>
    <dsp:sp modelId="{F1CECFD6-3361-4304-B97C-5921636DA27F}">
      <dsp:nvSpPr>
        <dsp:cNvPr id="0" name=""/>
        <dsp:cNvSpPr/>
      </dsp:nvSpPr>
      <dsp:spPr>
        <a:xfrm>
          <a:off x="2032423" y="1378930"/>
          <a:ext cx="2256191" cy="90247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Analyze the features</a:t>
          </a:r>
        </a:p>
      </dsp:txBody>
      <dsp:txXfrm>
        <a:off x="2483661" y="1378930"/>
        <a:ext cx="1353715" cy="902476"/>
      </dsp:txXfrm>
    </dsp:sp>
    <dsp:sp modelId="{910037D3-BFF6-4BBC-9F06-BF0031AAB1F9}">
      <dsp:nvSpPr>
        <dsp:cNvPr id="0" name=""/>
        <dsp:cNvSpPr/>
      </dsp:nvSpPr>
      <dsp:spPr>
        <a:xfrm>
          <a:off x="4062995" y="1378930"/>
          <a:ext cx="2256191" cy="902476"/>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Predict the price range of mobile</a:t>
          </a:r>
        </a:p>
      </dsp:txBody>
      <dsp:txXfrm>
        <a:off x="4514233" y="1378930"/>
        <a:ext cx="1353715" cy="90247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Capstone Project</a:t>
            </a:r>
            <a:endParaRPr sz="42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Mobile Price Range Prediction</a:t>
            </a:r>
            <a:br>
              <a:rPr lang="en-US" sz="3600" b="1" dirty="0">
                <a:solidFill>
                  <a:schemeClr val="lt1"/>
                </a:solidFill>
                <a:latin typeface="Montserrat"/>
                <a:ea typeface="Montserrat"/>
                <a:cs typeface="Montserrat"/>
                <a:sym typeface="Montserrat"/>
              </a:rPr>
            </a:br>
            <a:r>
              <a:rPr lang="en-US" sz="1600" b="1" dirty="0">
                <a:solidFill>
                  <a:schemeClr val="lt1"/>
                </a:solidFill>
                <a:latin typeface="Montserrat"/>
                <a:ea typeface="Montserrat"/>
                <a:cs typeface="Montserrat"/>
                <a:sym typeface="Montserrat"/>
              </a:rPr>
              <a:t>-</a:t>
            </a:r>
            <a:r>
              <a:rPr lang="en-US" sz="3600" b="1" dirty="0">
                <a:solidFill>
                  <a:schemeClr val="lt1"/>
                </a:solidFill>
                <a:latin typeface="Montserrat"/>
                <a:ea typeface="Montserrat"/>
                <a:cs typeface="Montserrat"/>
                <a:sym typeface="Montserrat"/>
              </a:rPr>
              <a:t> </a:t>
            </a:r>
            <a:r>
              <a:rPr lang="en-US" sz="1600" b="1" dirty="0">
                <a:solidFill>
                  <a:schemeClr val="lt1"/>
                </a:solidFill>
                <a:latin typeface="Montserrat"/>
                <a:ea typeface="Montserrat"/>
                <a:cs typeface="Montserrat"/>
                <a:sym typeface="Montserrat"/>
              </a:rPr>
              <a:t>Shrikanth Ravi</a:t>
            </a: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0DDBE-0337-4217-BBD9-F3B3E1722BA9}"/>
              </a:ext>
            </a:extLst>
          </p:cNvPr>
          <p:cNvSpPr>
            <a:spLocks noGrp="1"/>
          </p:cNvSpPr>
          <p:nvPr>
            <p:ph type="title"/>
          </p:nvPr>
        </p:nvSpPr>
        <p:spPr/>
        <p:txBody>
          <a:bodyPr/>
          <a:lstStyle/>
          <a:p>
            <a:r>
              <a:rPr lang="en-US" dirty="0"/>
              <a:t>EDA</a:t>
            </a:r>
          </a:p>
        </p:txBody>
      </p:sp>
      <p:sp>
        <p:nvSpPr>
          <p:cNvPr id="3" name="Text Placeholder 2">
            <a:extLst>
              <a:ext uri="{FF2B5EF4-FFF2-40B4-BE49-F238E27FC236}">
                <a16:creationId xmlns:a16="http://schemas.microsoft.com/office/drawing/2014/main" id="{2DA60333-7994-4EB7-A146-1C8586C7B6CC}"/>
              </a:ext>
            </a:extLst>
          </p:cNvPr>
          <p:cNvSpPr>
            <a:spLocks noGrp="1"/>
          </p:cNvSpPr>
          <p:nvPr>
            <p:ph type="body" idx="1"/>
          </p:nvPr>
        </p:nvSpPr>
        <p:spPr/>
        <p:txBody>
          <a:bodyPr/>
          <a:lstStyle/>
          <a:p>
            <a:pPr marL="114300" indent="0">
              <a:buNone/>
            </a:pPr>
            <a:r>
              <a:rPr lang="en-US" dirty="0">
                <a:solidFill>
                  <a:schemeClr val="accent2"/>
                </a:solidFill>
                <a:latin typeface="Calibri" panose="020F0502020204030204" pitchFamily="34" charset="0"/>
                <a:cs typeface="Calibri" panose="020F0502020204030204" pitchFamily="34" charset="0"/>
              </a:rPr>
              <a:t>Dual sim- more desirable for medium and high cost.</a:t>
            </a:r>
          </a:p>
          <a:p>
            <a:pPr marL="114300" indent="0">
              <a:buNone/>
            </a:pPr>
            <a:r>
              <a:rPr lang="en-US" dirty="0">
                <a:solidFill>
                  <a:schemeClr val="accent2"/>
                </a:solidFill>
                <a:latin typeface="Calibri" panose="020F0502020204030204" pitchFamily="34" charset="0"/>
                <a:cs typeface="Calibri" panose="020F0502020204030204" pitchFamily="34" charset="0"/>
              </a:rPr>
              <a:t> </a:t>
            </a:r>
          </a:p>
        </p:txBody>
      </p:sp>
      <p:pic>
        <p:nvPicPr>
          <p:cNvPr id="5" name="Picture 4" descr="Chart, bar chart&#10;&#10;Description automatically generated">
            <a:extLst>
              <a:ext uri="{FF2B5EF4-FFF2-40B4-BE49-F238E27FC236}">
                <a16:creationId xmlns:a16="http://schemas.microsoft.com/office/drawing/2014/main" id="{870E6CDB-FB8E-42A9-A0EF-8962194801A5}"/>
              </a:ext>
            </a:extLst>
          </p:cNvPr>
          <p:cNvPicPr>
            <a:picLocks noChangeAspect="1"/>
          </p:cNvPicPr>
          <p:nvPr/>
        </p:nvPicPr>
        <p:blipFill>
          <a:blip r:embed="rId2"/>
          <a:stretch>
            <a:fillRect/>
          </a:stretch>
        </p:blipFill>
        <p:spPr>
          <a:xfrm>
            <a:off x="1046400" y="1903237"/>
            <a:ext cx="4172532" cy="2505425"/>
          </a:xfrm>
          <a:prstGeom prst="rect">
            <a:avLst/>
          </a:prstGeom>
        </p:spPr>
      </p:pic>
    </p:spTree>
    <p:extLst>
      <p:ext uri="{BB962C8B-B14F-4D97-AF65-F5344CB8AC3E}">
        <p14:creationId xmlns:p14="http://schemas.microsoft.com/office/powerpoint/2010/main" val="3637139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7813F-D32C-43D3-9AE8-A82DB56BCC60}"/>
              </a:ext>
            </a:extLst>
          </p:cNvPr>
          <p:cNvSpPr>
            <a:spLocks noGrp="1"/>
          </p:cNvSpPr>
          <p:nvPr>
            <p:ph type="title"/>
          </p:nvPr>
        </p:nvSpPr>
        <p:spPr/>
        <p:txBody>
          <a:bodyPr/>
          <a:lstStyle/>
          <a:p>
            <a:r>
              <a:rPr lang="en-US" dirty="0"/>
              <a:t>EDA</a:t>
            </a:r>
          </a:p>
        </p:txBody>
      </p:sp>
      <p:sp>
        <p:nvSpPr>
          <p:cNvPr id="3" name="Text Placeholder 2">
            <a:extLst>
              <a:ext uri="{FF2B5EF4-FFF2-40B4-BE49-F238E27FC236}">
                <a16:creationId xmlns:a16="http://schemas.microsoft.com/office/drawing/2014/main" id="{BDAB7153-4FB4-4D2A-B026-CD4E1884973E}"/>
              </a:ext>
            </a:extLst>
          </p:cNvPr>
          <p:cNvSpPr>
            <a:spLocks noGrp="1"/>
          </p:cNvSpPr>
          <p:nvPr>
            <p:ph type="body" idx="1"/>
          </p:nvPr>
        </p:nvSpPr>
        <p:spPr/>
        <p:txBody>
          <a:bodyPr/>
          <a:lstStyle/>
          <a:p>
            <a:pPr marL="114300" indent="0">
              <a:buNone/>
            </a:pPr>
            <a:r>
              <a:rPr lang="en-US" dirty="0" err="1">
                <a:solidFill>
                  <a:schemeClr val="accent2"/>
                </a:solidFill>
                <a:latin typeface="Calibri" panose="020F0502020204030204" pitchFamily="34" charset="0"/>
                <a:cs typeface="Calibri" panose="020F0502020204030204" pitchFamily="34" charset="0"/>
              </a:rPr>
              <a:t>three_g</a:t>
            </a:r>
            <a:r>
              <a:rPr lang="en-US" dirty="0">
                <a:solidFill>
                  <a:schemeClr val="accent2"/>
                </a:solidFill>
                <a:latin typeface="Calibri" panose="020F0502020204030204" pitchFamily="34" charset="0"/>
                <a:cs typeface="Calibri" panose="020F0502020204030204" pitchFamily="34" charset="0"/>
              </a:rPr>
              <a:t>- it is a most desirable feature for mobile irrespective of price range. One can say that data might be of time when 3G swap the market.</a:t>
            </a:r>
          </a:p>
          <a:p>
            <a:pPr marL="114300" indent="0">
              <a:buNone/>
            </a:pPr>
            <a:endParaRPr lang="en-US" dirty="0">
              <a:solidFill>
                <a:schemeClr val="accent2"/>
              </a:solidFill>
              <a:latin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cs typeface="Calibri" panose="020F0502020204030204" pitchFamily="34" charset="0"/>
            </a:endParaRPr>
          </a:p>
        </p:txBody>
      </p:sp>
      <p:pic>
        <p:nvPicPr>
          <p:cNvPr id="5" name="Picture 4" descr="Chart, bar chart&#10;&#10;Description automatically generated">
            <a:extLst>
              <a:ext uri="{FF2B5EF4-FFF2-40B4-BE49-F238E27FC236}">
                <a16:creationId xmlns:a16="http://schemas.microsoft.com/office/drawing/2014/main" id="{8015CF1C-23E6-4468-A06C-532E2B7DB4C0}"/>
              </a:ext>
            </a:extLst>
          </p:cNvPr>
          <p:cNvPicPr>
            <a:picLocks noChangeAspect="1"/>
          </p:cNvPicPr>
          <p:nvPr/>
        </p:nvPicPr>
        <p:blipFill>
          <a:blip r:embed="rId2"/>
          <a:stretch>
            <a:fillRect/>
          </a:stretch>
        </p:blipFill>
        <p:spPr>
          <a:xfrm>
            <a:off x="162174" y="1967268"/>
            <a:ext cx="3563159" cy="2495898"/>
          </a:xfrm>
          <a:prstGeom prst="rect">
            <a:avLst/>
          </a:prstGeom>
        </p:spPr>
      </p:pic>
      <p:pic>
        <p:nvPicPr>
          <p:cNvPr id="7" name="Picture 6" descr="Chart, pie chart&#10;&#10;Description automatically generated">
            <a:extLst>
              <a:ext uri="{FF2B5EF4-FFF2-40B4-BE49-F238E27FC236}">
                <a16:creationId xmlns:a16="http://schemas.microsoft.com/office/drawing/2014/main" id="{D4271E00-F128-4566-9FAB-40B75DF087A1}"/>
              </a:ext>
            </a:extLst>
          </p:cNvPr>
          <p:cNvPicPr>
            <a:picLocks noChangeAspect="1"/>
          </p:cNvPicPr>
          <p:nvPr/>
        </p:nvPicPr>
        <p:blipFill>
          <a:blip r:embed="rId3"/>
          <a:stretch>
            <a:fillRect/>
          </a:stretch>
        </p:blipFill>
        <p:spPr>
          <a:xfrm>
            <a:off x="5146725" y="2026535"/>
            <a:ext cx="2924583" cy="2105319"/>
          </a:xfrm>
          <a:prstGeom prst="rect">
            <a:avLst/>
          </a:prstGeom>
        </p:spPr>
      </p:pic>
    </p:spTree>
    <p:extLst>
      <p:ext uri="{BB962C8B-B14F-4D97-AF65-F5344CB8AC3E}">
        <p14:creationId xmlns:p14="http://schemas.microsoft.com/office/powerpoint/2010/main" val="1824474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ED5F-6958-4DA3-8DEC-E51BAC6FE0BB}"/>
              </a:ext>
            </a:extLst>
          </p:cNvPr>
          <p:cNvSpPr>
            <a:spLocks noGrp="1"/>
          </p:cNvSpPr>
          <p:nvPr>
            <p:ph type="title"/>
          </p:nvPr>
        </p:nvSpPr>
        <p:spPr/>
        <p:txBody>
          <a:bodyPr/>
          <a:lstStyle/>
          <a:p>
            <a:r>
              <a:rPr lang="en-US" dirty="0"/>
              <a:t>EDA of Continuous Variable</a:t>
            </a:r>
          </a:p>
        </p:txBody>
      </p:sp>
      <p:sp>
        <p:nvSpPr>
          <p:cNvPr id="3" name="Text Placeholder 2">
            <a:extLst>
              <a:ext uri="{FF2B5EF4-FFF2-40B4-BE49-F238E27FC236}">
                <a16:creationId xmlns:a16="http://schemas.microsoft.com/office/drawing/2014/main" id="{8CD1C1DA-B6A7-479C-8095-44918ECC7401}"/>
              </a:ext>
            </a:extLst>
          </p:cNvPr>
          <p:cNvSpPr>
            <a:spLocks noGrp="1"/>
          </p:cNvSpPr>
          <p:nvPr>
            <p:ph type="body" idx="1"/>
          </p:nvPr>
        </p:nvSpPr>
        <p:spPr/>
        <p:txBody>
          <a:bodyPr/>
          <a:lstStyle/>
          <a:p>
            <a:pPr marL="114300" indent="0">
              <a:buNone/>
            </a:pPr>
            <a:r>
              <a:rPr lang="en-US" dirty="0">
                <a:solidFill>
                  <a:schemeClr val="accent2"/>
                </a:solidFill>
                <a:latin typeface="Calibri" panose="020F0502020204030204" pitchFamily="34" charset="0"/>
                <a:cs typeface="Calibri" panose="020F0502020204030204" pitchFamily="34" charset="0"/>
              </a:rPr>
              <a:t>Mean of all continuous variables to know its trend in all price ranges.</a:t>
            </a:r>
          </a:p>
        </p:txBody>
      </p:sp>
      <p:pic>
        <p:nvPicPr>
          <p:cNvPr id="5" name="Picture 4" descr="Application&#10;&#10;Description automatically generated with low confidence">
            <a:extLst>
              <a:ext uri="{FF2B5EF4-FFF2-40B4-BE49-F238E27FC236}">
                <a16:creationId xmlns:a16="http://schemas.microsoft.com/office/drawing/2014/main" id="{6343F3A1-F6D6-4F5C-8DF3-61B55A7D7D85}"/>
              </a:ext>
            </a:extLst>
          </p:cNvPr>
          <p:cNvPicPr>
            <a:picLocks noChangeAspect="1"/>
          </p:cNvPicPr>
          <p:nvPr/>
        </p:nvPicPr>
        <p:blipFill>
          <a:blip r:embed="rId2"/>
          <a:stretch>
            <a:fillRect/>
          </a:stretch>
        </p:blipFill>
        <p:spPr>
          <a:xfrm>
            <a:off x="101600" y="1913467"/>
            <a:ext cx="8940800" cy="2655408"/>
          </a:xfrm>
          <a:prstGeom prst="rect">
            <a:avLst/>
          </a:prstGeom>
        </p:spPr>
      </p:pic>
    </p:spTree>
    <p:extLst>
      <p:ext uri="{BB962C8B-B14F-4D97-AF65-F5344CB8AC3E}">
        <p14:creationId xmlns:p14="http://schemas.microsoft.com/office/powerpoint/2010/main" val="4062231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036C4-5F2E-4BB1-8654-6202C8CAAC19}"/>
              </a:ext>
            </a:extLst>
          </p:cNvPr>
          <p:cNvSpPr>
            <a:spLocks noGrp="1"/>
          </p:cNvSpPr>
          <p:nvPr>
            <p:ph type="title"/>
          </p:nvPr>
        </p:nvSpPr>
        <p:spPr/>
        <p:txBody>
          <a:bodyPr/>
          <a:lstStyle/>
          <a:p>
            <a:r>
              <a:rPr lang="en-US" dirty="0"/>
              <a:t>EDA of Continuous Variables</a:t>
            </a:r>
          </a:p>
        </p:txBody>
      </p:sp>
      <p:sp>
        <p:nvSpPr>
          <p:cNvPr id="3" name="Text Placeholder 2">
            <a:extLst>
              <a:ext uri="{FF2B5EF4-FFF2-40B4-BE49-F238E27FC236}">
                <a16:creationId xmlns:a16="http://schemas.microsoft.com/office/drawing/2014/main" id="{C3960F40-3D7B-442B-8F25-8FC9A2B808FB}"/>
              </a:ext>
            </a:extLst>
          </p:cNvPr>
          <p:cNvSpPr>
            <a:spLocks noGrp="1"/>
          </p:cNvSpPr>
          <p:nvPr>
            <p:ph type="body" idx="1"/>
          </p:nvPr>
        </p:nvSpPr>
        <p:spPr/>
        <p:txBody>
          <a:bodyPr/>
          <a:lstStyle/>
          <a:p>
            <a:pPr marL="114300" indent="0">
              <a:buNone/>
            </a:pPr>
            <a:r>
              <a:rPr lang="en-US" dirty="0">
                <a:solidFill>
                  <a:schemeClr val="accent2"/>
                </a:solidFill>
                <a:latin typeface="Calibri" panose="020F0502020204030204" pitchFamily="34" charset="0"/>
                <a:cs typeface="Calibri" panose="020F0502020204030204" pitchFamily="34" charset="0"/>
              </a:rPr>
              <a:t>Graphical representation.</a:t>
            </a:r>
          </a:p>
          <a:p>
            <a:pPr marL="114300" indent="0">
              <a:buNone/>
            </a:pPr>
            <a:endParaRPr lang="en-US" dirty="0">
              <a:solidFill>
                <a:schemeClr val="accent2"/>
              </a:solidFill>
              <a:latin typeface="Calibri" panose="020F0502020204030204" pitchFamily="34" charset="0"/>
              <a:cs typeface="Calibri" panose="020F0502020204030204" pitchFamily="34" charset="0"/>
            </a:endParaRPr>
          </a:p>
        </p:txBody>
      </p:sp>
      <p:pic>
        <p:nvPicPr>
          <p:cNvPr id="11" name="Picture 10" descr="Chart, line chart&#10;&#10;Description automatically generated">
            <a:extLst>
              <a:ext uri="{FF2B5EF4-FFF2-40B4-BE49-F238E27FC236}">
                <a16:creationId xmlns:a16="http://schemas.microsoft.com/office/drawing/2014/main" id="{5D2E23FF-7D91-4A4A-95EC-9D217F4C897A}"/>
              </a:ext>
            </a:extLst>
          </p:cNvPr>
          <p:cNvPicPr>
            <a:picLocks noChangeAspect="1"/>
          </p:cNvPicPr>
          <p:nvPr/>
        </p:nvPicPr>
        <p:blipFill>
          <a:blip r:embed="rId2"/>
          <a:stretch>
            <a:fillRect/>
          </a:stretch>
        </p:blipFill>
        <p:spPr>
          <a:xfrm>
            <a:off x="0" y="1693648"/>
            <a:ext cx="2887133" cy="2201019"/>
          </a:xfrm>
          <a:prstGeom prst="rect">
            <a:avLst/>
          </a:prstGeom>
        </p:spPr>
      </p:pic>
      <p:pic>
        <p:nvPicPr>
          <p:cNvPr id="13" name="Picture 12" descr="Chart, line chart&#10;&#10;Description automatically generated">
            <a:extLst>
              <a:ext uri="{FF2B5EF4-FFF2-40B4-BE49-F238E27FC236}">
                <a16:creationId xmlns:a16="http://schemas.microsoft.com/office/drawing/2014/main" id="{668F01E7-7FA5-4D7A-A765-897C36A09387}"/>
              </a:ext>
            </a:extLst>
          </p:cNvPr>
          <p:cNvPicPr>
            <a:picLocks noChangeAspect="1"/>
          </p:cNvPicPr>
          <p:nvPr/>
        </p:nvPicPr>
        <p:blipFill>
          <a:blip r:embed="rId3"/>
          <a:stretch>
            <a:fillRect/>
          </a:stretch>
        </p:blipFill>
        <p:spPr>
          <a:xfrm>
            <a:off x="2887133" y="1693647"/>
            <a:ext cx="2887133" cy="2201019"/>
          </a:xfrm>
          <a:prstGeom prst="rect">
            <a:avLst/>
          </a:prstGeom>
        </p:spPr>
      </p:pic>
      <p:pic>
        <p:nvPicPr>
          <p:cNvPr id="15" name="Picture 14" descr="Chart, line chart&#10;&#10;Description automatically generated">
            <a:extLst>
              <a:ext uri="{FF2B5EF4-FFF2-40B4-BE49-F238E27FC236}">
                <a16:creationId xmlns:a16="http://schemas.microsoft.com/office/drawing/2014/main" id="{9C5B0619-8713-42AB-9575-97CF2FAEC197}"/>
              </a:ext>
            </a:extLst>
          </p:cNvPr>
          <p:cNvPicPr>
            <a:picLocks noChangeAspect="1"/>
          </p:cNvPicPr>
          <p:nvPr/>
        </p:nvPicPr>
        <p:blipFill>
          <a:blip r:embed="rId3"/>
          <a:stretch>
            <a:fillRect/>
          </a:stretch>
        </p:blipFill>
        <p:spPr>
          <a:xfrm>
            <a:off x="5774266" y="1693646"/>
            <a:ext cx="3058033" cy="2040154"/>
          </a:xfrm>
          <a:prstGeom prst="rect">
            <a:avLst/>
          </a:prstGeom>
        </p:spPr>
      </p:pic>
    </p:spTree>
    <p:extLst>
      <p:ext uri="{BB962C8B-B14F-4D97-AF65-F5344CB8AC3E}">
        <p14:creationId xmlns:p14="http://schemas.microsoft.com/office/powerpoint/2010/main" val="3648989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A2EDF-D24F-4EC5-BB4B-A330C8B33719}"/>
              </a:ext>
            </a:extLst>
          </p:cNvPr>
          <p:cNvSpPr>
            <a:spLocks noGrp="1"/>
          </p:cNvSpPr>
          <p:nvPr>
            <p:ph type="title"/>
          </p:nvPr>
        </p:nvSpPr>
        <p:spPr/>
        <p:txBody>
          <a:bodyPr/>
          <a:lstStyle/>
          <a:p>
            <a:r>
              <a:rPr lang="en-US" dirty="0"/>
              <a:t>Outlier Treatment</a:t>
            </a:r>
          </a:p>
        </p:txBody>
      </p:sp>
      <p:sp>
        <p:nvSpPr>
          <p:cNvPr id="3" name="Text Placeholder 2">
            <a:extLst>
              <a:ext uri="{FF2B5EF4-FFF2-40B4-BE49-F238E27FC236}">
                <a16:creationId xmlns:a16="http://schemas.microsoft.com/office/drawing/2014/main" id="{6F063761-F188-4E43-AA58-BB6186D9E041}"/>
              </a:ext>
            </a:extLst>
          </p:cNvPr>
          <p:cNvSpPr>
            <a:spLocks noGrp="1"/>
          </p:cNvSpPr>
          <p:nvPr>
            <p:ph type="body" idx="1"/>
          </p:nvPr>
        </p:nvSpPr>
        <p:spPr/>
        <p:txBody>
          <a:bodyPr/>
          <a:lstStyle/>
          <a:p>
            <a:pPr marL="114300" indent="0">
              <a:buNone/>
            </a:pPr>
            <a:r>
              <a:rPr lang="en-US" dirty="0">
                <a:solidFill>
                  <a:schemeClr val="accent2"/>
                </a:solidFill>
                <a:latin typeface="Calibri" panose="020F0502020204030204" pitchFamily="34" charset="0"/>
                <a:cs typeface="Calibri" panose="020F0502020204030204" pitchFamily="34" charset="0"/>
              </a:rPr>
              <a:t>Before Outlier Removal</a:t>
            </a:r>
          </a:p>
          <a:p>
            <a:pPr marL="114300" indent="0">
              <a:buNone/>
            </a:pPr>
            <a:endParaRPr lang="en-US" dirty="0">
              <a:solidFill>
                <a:schemeClr val="accent2"/>
              </a:solidFill>
              <a:latin typeface="Calibri" panose="020F0502020204030204" pitchFamily="34" charset="0"/>
              <a:cs typeface="Calibri" panose="020F0502020204030204" pitchFamily="34" charset="0"/>
            </a:endParaRPr>
          </a:p>
        </p:txBody>
      </p:sp>
      <p:pic>
        <p:nvPicPr>
          <p:cNvPr id="5" name="Picture 4" descr="Diagram&#10;&#10;Description automatically generated">
            <a:extLst>
              <a:ext uri="{FF2B5EF4-FFF2-40B4-BE49-F238E27FC236}">
                <a16:creationId xmlns:a16="http://schemas.microsoft.com/office/drawing/2014/main" id="{76407B15-5C9D-45B9-8F50-2D905A85292D}"/>
              </a:ext>
            </a:extLst>
          </p:cNvPr>
          <p:cNvPicPr>
            <a:picLocks noChangeAspect="1"/>
          </p:cNvPicPr>
          <p:nvPr/>
        </p:nvPicPr>
        <p:blipFill>
          <a:blip r:embed="rId2"/>
          <a:stretch>
            <a:fillRect/>
          </a:stretch>
        </p:blipFill>
        <p:spPr>
          <a:xfrm>
            <a:off x="153758" y="1820332"/>
            <a:ext cx="8836483" cy="3217335"/>
          </a:xfrm>
          <a:prstGeom prst="rect">
            <a:avLst/>
          </a:prstGeom>
        </p:spPr>
      </p:pic>
    </p:spTree>
    <p:extLst>
      <p:ext uri="{BB962C8B-B14F-4D97-AF65-F5344CB8AC3E}">
        <p14:creationId xmlns:p14="http://schemas.microsoft.com/office/powerpoint/2010/main" val="1712977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80021-013A-48EF-A298-4D0851DFAAE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Outlier Treatment</a:t>
            </a:r>
          </a:p>
        </p:txBody>
      </p:sp>
      <p:sp>
        <p:nvSpPr>
          <p:cNvPr id="3" name="Text Placeholder 2">
            <a:extLst>
              <a:ext uri="{FF2B5EF4-FFF2-40B4-BE49-F238E27FC236}">
                <a16:creationId xmlns:a16="http://schemas.microsoft.com/office/drawing/2014/main" id="{8082F116-48FD-4AF4-B760-640CA85D4C8C}"/>
              </a:ext>
            </a:extLst>
          </p:cNvPr>
          <p:cNvSpPr>
            <a:spLocks noGrp="1"/>
          </p:cNvSpPr>
          <p:nvPr>
            <p:ph type="body" idx="1"/>
          </p:nvPr>
        </p:nvSpPr>
        <p:spPr>
          <a:xfrm>
            <a:off x="120101" y="1134533"/>
            <a:ext cx="8712200" cy="3434342"/>
          </a:xfrm>
        </p:spPr>
        <p:txBody>
          <a:bodyPr/>
          <a:lstStyle/>
          <a:p>
            <a:pPr marL="114300" indent="0">
              <a:buNone/>
            </a:pPr>
            <a:r>
              <a:rPr lang="en-US" dirty="0">
                <a:solidFill>
                  <a:schemeClr val="accent2"/>
                </a:solidFill>
                <a:latin typeface="Calibri" panose="020F0502020204030204" pitchFamily="34" charset="0"/>
                <a:cs typeface="Calibri" panose="020F0502020204030204" pitchFamily="34" charset="0"/>
              </a:rPr>
              <a:t>Method used- IQR method</a:t>
            </a:r>
          </a:p>
          <a:p>
            <a:pPr marL="114300" indent="0">
              <a:buNone/>
            </a:pPr>
            <a:endParaRPr lang="en-US" dirty="0">
              <a:solidFill>
                <a:schemeClr val="accent2"/>
              </a:solidFill>
              <a:latin typeface="Calibri" panose="020F0502020204030204" pitchFamily="34" charset="0"/>
              <a:cs typeface="Calibri" panose="020F0502020204030204" pitchFamily="34" charset="0"/>
            </a:endParaRPr>
          </a:p>
        </p:txBody>
      </p:sp>
      <p:pic>
        <p:nvPicPr>
          <p:cNvPr id="5" name="Picture 4" descr="Chart&#10;&#10;Description automatically generated">
            <a:extLst>
              <a:ext uri="{FF2B5EF4-FFF2-40B4-BE49-F238E27FC236}">
                <a16:creationId xmlns:a16="http://schemas.microsoft.com/office/drawing/2014/main" id="{1795AB03-E1FB-4508-8F61-1E270D7695B7}"/>
              </a:ext>
            </a:extLst>
          </p:cNvPr>
          <p:cNvPicPr>
            <a:picLocks noChangeAspect="1"/>
          </p:cNvPicPr>
          <p:nvPr/>
        </p:nvPicPr>
        <p:blipFill>
          <a:blip r:embed="rId2"/>
          <a:stretch>
            <a:fillRect/>
          </a:stretch>
        </p:blipFill>
        <p:spPr>
          <a:xfrm>
            <a:off x="0" y="1794932"/>
            <a:ext cx="8712200" cy="2709335"/>
          </a:xfrm>
          <a:prstGeom prst="rect">
            <a:avLst/>
          </a:prstGeom>
        </p:spPr>
      </p:pic>
    </p:spTree>
    <p:extLst>
      <p:ext uri="{BB962C8B-B14F-4D97-AF65-F5344CB8AC3E}">
        <p14:creationId xmlns:p14="http://schemas.microsoft.com/office/powerpoint/2010/main" val="3787490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61EE3-7F97-4F80-A4B0-660B9788255B}"/>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Outlier Treatment</a:t>
            </a:r>
            <a:endParaRPr lang="en-US" dirty="0"/>
          </a:p>
        </p:txBody>
      </p:sp>
      <p:sp>
        <p:nvSpPr>
          <p:cNvPr id="3" name="Text Placeholder 2">
            <a:extLst>
              <a:ext uri="{FF2B5EF4-FFF2-40B4-BE49-F238E27FC236}">
                <a16:creationId xmlns:a16="http://schemas.microsoft.com/office/drawing/2014/main" id="{C2989927-66E3-447B-8513-A2F0B5B48B0A}"/>
              </a:ext>
            </a:extLst>
          </p:cNvPr>
          <p:cNvSpPr>
            <a:spLocks noGrp="1"/>
          </p:cNvSpPr>
          <p:nvPr>
            <p:ph type="body" idx="1"/>
          </p:nvPr>
        </p:nvSpPr>
        <p:spPr/>
        <p:txBody>
          <a:bodyPr/>
          <a:lstStyle/>
          <a:p>
            <a:pPr marL="114300" indent="0">
              <a:buNone/>
            </a:pPr>
            <a:r>
              <a:rPr lang="en-US" dirty="0">
                <a:solidFill>
                  <a:schemeClr val="accent2"/>
                </a:solidFill>
                <a:latin typeface="Calibri" panose="020F0502020204030204" pitchFamily="34" charset="0"/>
                <a:cs typeface="Calibri" panose="020F0502020204030204" pitchFamily="34" charset="0"/>
              </a:rPr>
              <a:t>After removal of Outliers.</a:t>
            </a:r>
          </a:p>
          <a:p>
            <a:pPr marL="114300" indent="0">
              <a:buNone/>
            </a:pPr>
            <a:endParaRPr lang="en-US" dirty="0">
              <a:solidFill>
                <a:schemeClr val="accent2"/>
              </a:solidFill>
              <a:latin typeface="Calibri" panose="020F0502020204030204" pitchFamily="34" charset="0"/>
              <a:cs typeface="Calibri" panose="020F0502020204030204" pitchFamily="34" charset="0"/>
            </a:endParaRPr>
          </a:p>
        </p:txBody>
      </p:sp>
      <p:pic>
        <p:nvPicPr>
          <p:cNvPr id="5" name="Picture 4" descr="Diagram, engineering drawing&#10;&#10;Description automatically generated">
            <a:extLst>
              <a:ext uri="{FF2B5EF4-FFF2-40B4-BE49-F238E27FC236}">
                <a16:creationId xmlns:a16="http://schemas.microsoft.com/office/drawing/2014/main" id="{CAC71C8F-0D37-4CFE-8EDC-C27948A4B87A}"/>
              </a:ext>
            </a:extLst>
          </p:cNvPr>
          <p:cNvPicPr>
            <a:picLocks noChangeAspect="1"/>
          </p:cNvPicPr>
          <p:nvPr/>
        </p:nvPicPr>
        <p:blipFill>
          <a:blip r:embed="rId2"/>
          <a:stretch>
            <a:fillRect/>
          </a:stretch>
        </p:blipFill>
        <p:spPr>
          <a:xfrm>
            <a:off x="152400" y="1595867"/>
            <a:ext cx="8873067" cy="3416400"/>
          </a:xfrm>
          <a:prstGeom prst="rect">
            <a:avLst/>
          </a:prstGeom>
        </p:spPr>
      </p:pic>
    </p:spTree>
    <p:extLst>
      <p:ext uri="{BB962C8B-B14F-4D97-AF65-F5344CB8AC3E}">
        <p14:creationId xmlns:p14="http://schemas.microsoft.com/office/powerpoint/2010/main" val="1673044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8AA6-9BC3-4C1C-90F7-2AC3497331BF}"/>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Relationship Among All Features</a:t>
            </a:r>
          </a:p>
        </p:txBody>
      </p:sp>
      <p:sp>
        <p:nvSpPr>
          <p:cNvPr id="3" name="Text Placeholder 2">
            <a:extLst>
              <a:ext uri="{FF2B5EF4-FFF2-40B4-BE49-F238E27FC236}">
                <a16:creationId xmlns:a16="http://schemas.microsoft.com/office/drawing/2014/main" id="{E5A4D11E-896B-438E-9CD4-D7F11DC20DD2}"/>
              </a:ext>
            </a:extLst>
          </p:cNvPr>
          <p:cNvSpPr>
            <a:spLocks noGrp="1"/>
          </p:cNvSpPr>
          <p:nvPr>
            <p:ph type="body" idx="1"/>
          </p:nvPr>
        </p:nvSpPr>
        <p:spPr/>
        <p:txBody>
          <a:bodyPr/>
          <a:lstStyle/>
          <a:p>
            <a:pPr marL="114300" indent="0">
              <a:buNone/>
            </a:pPr>
            <a:r>
              <a:rPr lang="en-US" dirty="0">
                <a:solidFill>
                  <a:schemeClr val="accent2"/>
                </a:solidFill>
                <a:latin typeface="Calibri" panose="020F0502020204030204" pitchFamily="34" charset="0"/>
                <a:cs typeface="Calibri" panose="020F0502020204030204" pitchFamily="34" charset="0"/>
              </a:rPr>
              <a:t>Correlation test was ran to see relationship among features. No significant relation was observed. Hence none of the features were dropped.</a:t>
            </a:r>
          </a:p>
          <a:p>
            <a:pPr marL="114300" indent="0">
              <a:buNone/>
            </a:pPr>
            <a:endParaRPr lang="en-US" dirty="0">
              <a:solidFill>
                <a:schemeClr val="accent2"/>
              </a:solidFill>
              <a:latin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cs typeface="Calibri" panose="020F0502020204030204" pitchFamily="34" charset="0"/>
            </a:endParaRPr>
          </a:p>
        </p:txBody>
      </p:sp>
      <p:pic>
        <p:nvPicPr>
          <p:cNvPr id="5" name="Picture 4" descr="Timeline&#10;&#10;Description automatically generated">
            <a:extLst>
              <a:ext uri="{FF2B5EF4-FFF2-40B4-BE49-F238E27FC236}">
                <a16:creationId xmlns:a16="http://schemas.microsoft.com/office/drawing/2014/main" id="{14D00921-4053-4078-97DE-038808D16870}"/>
              </a:ext>
            </a:extLst>
          </p:cNvPr>
          <p:cNvPicPr>
            <a:picLocks noChangeAspect="1"/>
          </p:cNvPicPr>
          <p:nvPr/>
        </p:nvPicPr>
        <p:blipFill>
          <a:blip r:embed="rId2"/>
          <a:stretch>
            <a:fillRect/>
          </a:stretch>
        </p:blipFill>
        <p:spPr>
          <a:xfrm>
            <a:off x="120100" y="1896533"/>
            <a:ext cx="8712200" cy="3098800"/>
          </a:xfrm>
          <a:prstGeom prst="rect">
            <a:avLst/>
          </a:prstGeom>
        </p:spPr>
      </p:pic>
    </p:spTree>
    <p:extLst>
      <p:ext uri="{BB962C8B-B14F-4D97-AF65-F5344CB8AC3E}">
        <p14:creationId xmlns:p14="http://schemas.microsoft.com/office/powerpoint/2010/main" val="3990711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1F811-0299-485F-AF83-E3908B2F951C}"/>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Model Selection</a:t>
            </a:r>
          </a:p>
        </p:txBody>
      </p:sp>
      <p:sp>
        <p:nvSpPr>
          <p:cNvPr id="3" name="Text Placeholder 2">
            <a:extLst>
              <a:ext uri="{FF2B5EF4-FFF2-40B4-BE49-F238E27FC236}">
                <a16:creationId xmlns:a16="http://schemas.microsoft.com/office/drawing/2014/main" id="{1DC59C7F-3D19-4781-8788-E1CF51696A00}"/>
              </a:ext>
            </a:extLst>
          </p:cNvPr>
          <p:cNvSpPr>
            <a:spLocks noGrp="1"/>
          </p:cNvSpPr>
          <p:nvPr>
            <p:ph type="body" idx="1"/>
          </p:nvPr>
        </p:nvSpPr>
        <p:spPr/>
        <p:txBody>
          <a:bodyPr/>
          <a:lstStyle/>
          <a:p>
            <a:pPr marL="114300" indent="0">
              <a:buNone/>
            </a:pPr>
            <a:r>
              <a:rPr lang="en-US" dirty="0">
                <a:solidFill>
                  <a:schemeClr val="accent2"/>
                </a:solidFill>
              </a:rPr>
              <a:t>There was no form was observed among features and target variable. So, Ensemble technique was used. Random Forest and XG Boost. To bolster it logistic regression was also implemented but as expected very poor performance was observed.</a:t>
            </a:r>
          </a:p>
          <a:p>
            <a:pPr marL="114300" indent="0">
              <a:buNone/>
            </a:pPr>
            <a:endParaRPr lang="en-US" dirty="0">
              <a:solidFill>
                <a:schemeClr val="accent2"/>
              </a:solidFill>
            </a:endParaRPr>
          </a:p>
          <a:p>
            <a:pPr marL="114300" indent="0">
              <a:buNone/>
            </a:pPr>
            <a:r>
              <a:rPr lang="en-US" dirty="0" err="1">
                <a:solidFill>
                  <a:schemeClr val="accent2"/>
                </a:solidFill>
              </a:rPr>
              <a:t>XGBoost</a:t>
            </a:r>
            <a:r>
              <a:rPr lang="en-US" dirty="0">
                <a:solidFill>
                  <a:schemeClr val="accent2"/>
                </a:solidFill>
              </a:rPr>
              <a:t> gave slightly better result when compared its evaluation metrics with Random Forest. Hence, we will choose </a:t>
            </a:r>
            <a:r>
              <a:rPr lang="en-US" dirty="0" err="1">
                <a:solidFill>
                  <a:schemeClr val="accent2"/>
                </a:solidFill>
              </a:rPr>
              <a:t>XGBoost</a:t>
            </a:r>
            <a:r>
              <a:rPr lang="en-US" dirty="0">
                <a:solidFill>
                  <a:schemeClr val="accent2"/>
                </a:solidFill>
              </a:rPr>
              <a:t> as our best model.</a:t>
            </a:r>
          </a:p>
        </p:txBody>
      </p:sp>
    </p:spTree>
    <p:extLst>
      <p:ext uri="{BB962C8B-B14F-4D97-AF65-F5344CB8AC3E}">
        <p14:creationId xmlns:p14="http://schemas.microsoft.com/office/powerpoint/2010/main" val="676008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EE0DF-2393-49D9-98E8-D73425A597C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Model Comparison</a:t>
            </a:r>
            <a:endParaRPr lang="en-US" dirty="0"/>
          </a:p>
        </p:txBody>
      </p:sp>
      <p:sp>
        <p:nvSpPr>
          <p:cNvPr id="3" name="Text Placeholder 2">
            <a:extLst>
              <a:ext uri="{FF2B5EF4-FFF2-40B4-BE49-F238E27FC236}">
                <a16:creationId xmlns:a16="http://schemas.microsoft.com/office/drawing/2014/main" id="{E2823230-D0B8-4707-959D-14847FB179AF}"/>
              </a:ext>
            </a:extLst>
          </p:cNvPr>
          <p:cNvSpPr>
            <a:spLocks noGrp="1"/>
          </p:cNvSpPr>
          <p:nvPr>
            <p:ph type="body" idx="1"/>
          </p:nvPr>
        </p:nvSpPr>
        <p:spPr/>
        <p:txBody>
          <a:bodyPr/>
          <a:lstStyle/>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r>
              <a:rPr lang="en-US" sz="1200" b="1" dirty="0">
                <a:solidFill>
                  <a:schemeClr val="accent2"/>
                </a:solidFill>
                <a:latin typeface="Calibri" panose="020F0502020204030204" pitchFamily="34" charset="0"/>
                <a:cs typeface="Calibri" panose="020F0502020204030204" pitchFamily="34" charset="0"/>
              </a:rPr>
              <a:t>Logistic Regression      		Random Forest Classifier		XG Boost Classifier</a:t>
            </a:r>
          </a:p>
        </p:txBody>
      </p:sp>
      <p:pic>
        <p:nvPicPr>
          <p:cNvPr id="5" name="Picture 4" descr="Table&#10;&#10;Description automatically generated with medium confidence">
            <a:extLst>
              <a:ext uri="{FF2B5EF4-FFF2-40B4-BE49-F238E27FC236}">
                <a16:creationId xmlns:a16="http://schemas.microsoft.com/office/drawing/2014/main" id="{2E47D831-E88F-405F-9E45-10BDA0B2B7ED}"/>
              </a:ext>
            </a:extLst>
          </p:cNvPr>
          <p:cNvPicPr>
            <a:picLocks noChangeAspect="1"/>
          </p:cNvPicPr>
          <p:nvPr/>
        </p:nvPicPr>
        <p:blipFill>
          <a:blip r:embed="rId2"/>
          <a:stretch>
            <a:fillRect/>
          </a:stretch>
        </p:blipFill>
        <p:spPr>
          <a:xfrm>
            <a:off x="311700" y="1152475"/>
            <a:ext cx="2575435" cy="2244236"/>
          </a:xfrm>
          <a:prstGeom prst="rect">
            <a:avLst/>
          </a:prstGeom>
        </p:spPr>
      </p:pic>
      <p:pic>
        <p:nvPicPr>
          <p:cNvPr id="7" name="Picture 6" descr="A picture containing calendar&#10;&#10;Description automatically generated">
            <a:extLst>
              <a:ext uri="{FF2B5EF4-FFF2-40B4-BE49-F238E27FC236}">
                <a16:creationId xmlns:a16="http://schemas.microsoft.com/office/drawing/2014/main" id="{8BA29CFE-3588-4AF1-A4A5-28B668F40ECB}"/>
              </a:ext>
            </a:extLst>
          </p:cNvPr>
          <p:cNvPicPr>
            <a:picLocks noChangeAspect="1"/>
          </p:cNvPicPr>
          <p:nvPr/>
        </p:nvPicPr>
        <p:blipFill>
          <a:blip r:embed="rId3"/>
          <a:stretch>
            <a:fillRect/>
          </a:stretch>
        </p:blipFill>
        <p:spPr>
          <a:xfrm>
            <a:off x="3029502" y="1093208"/>
            <a:ext cx="2499233" cy="2303503"/>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6FE79B8D-1FA7-4D1B-90F2-7F791505CE7D}"/>
              </a:ext>
            </a:extLst>
          </p:cNvPr>
          <p:cNvPicPr>
            <a:picLocks noChangeAspect="1"/>
          </p:cNvPicPr>
          <p:nvPr/>
        </p:nvPicPr>
        <p:blipFill>
          <a:blip r:embed="rId4"/>
          <a:stretch>
            <a:fillRect/>
          </a:stretch>
        </p:blipFill>
        <p:spPr>
          <a:xfrm>
            <a:off x="5671102" y="1093208"/>
            <a:ext cx="3161198" cy="2303503"/>
          </a:xfrm>
          <a:prstGeom prst="rect">
            <a:avLst/>
          </a:prstGeom>
        </p:spPr>
      </p:pic>
    </p:spTree>
    <p:extLst>
      <p:ext uri="{BB962C8B-B14F-4D97-AF65-F5344CB8AC3E}">
        <p14:creationId xmlns:p14="http://schemas.microsoft.com/office/powerpoint/2010/main" val="3798741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2" name="TextBox 1">
            <a:extLst>
              <a:ext uri="{FF2B5EF4-FFF2-40B4-BE49-F238E27FC236}">
                <a16:creationId xmlns:a16="http://schemas.microsoft.com/office/drawing/2014/main" id="{12560E81-FA1A-435D-B2A1-3B44B8F5BB96}"/>
              </a:ext>
            </a:extLst>
          </p:cNvPr>
          <p:cNvSpPr txBox="1"/>
          <p:nvPr/>
        </p:nvSpPr>
        <p:spPr>
          <a:xfrm>
            <a:off x="1726250" y="572568"/>
            <a:ext cx="3478139" cy="461665"/>
          </a:xfrm>
          <a:prstGeom prst="rect">
            <a:avLst/>
          </a:prstGeom>
          <a:noFill/>
        </p:spPr>
        <p:txBody>
          <a:bodyPr wrap="square" rtlCol="0">
            <a:spAutoFit/>
          </a:bodyPr>
          <a:lstStyle/>
          <a:p>
            <a:r>
              <a:rPr lang="en-US" sz="2400" dirty="0">
                <a:solidFill>
                  <a:schemeClr val="tx1"/>
                </a:solidFill>
                <a:latin typeface="Calibri" panose="020F0502020204030204" pitchFamily="34" charset="0"/>
                <a:cs typeface="Calibri" panose="020F0502020204030204" pitchFamily="34" charset="0"/>
              </a:rPr>
              <a:t>Problem Statement</a:t>
            </a:r>
          </a:p>
        </p:txBody>
      </p:sp>
      <p:graphicFrame>
        <p:nvGraphicFramePr>
          <p:cNvPr id="3" name="Diagram 2">
            <a:extLst>
              <a:ext uri="{FF2B5EF4-FFF2-40B4-BE49-F238E27FC236}">
                <a16:creationId xmlns:a16="http://schemas.microsoft.com/office/drawing/2014/main" id="{917A8EF2-FC07-427C-9F50-E9366DE1C21F}"/>
              </a:ext>
            </a:extLst>
          </p:cNvPr>
          <p:cNvGraphicFramePr/>
          <p:nvPr>
            <p:extLst>
              <p:ext uri="{D42A27DB-BD31-4B8C-83A1-F6EECF244321}">
                <p14:modId xmlns:p14="http://schemas.microsoft.com/office/powerpoint/2010/main" val="405383620"/>
              </p:ext>
            </p:extLst>
          </p:nvPr>
        </p:nvGraphicFramePr>
        <p:xfrm>
          <a:off x="1298961" y="943412"/>
          <a:ext cx="6321039" cy="3660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597F7-81FF-462A-9F0C-C5311EF1FC75}"/>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Conclusion</a:t>
            </a:r>
          </a:p>
        </p:txBody>
      </p:sp>
      <p:sp>
        <p:nvSpPr>
          <p:cNvPr id="3" name="Text Placeholder 2">
            <a:extLst>
              <a:ext uri="{FF2B5EF4-FFF2-40B4-BE49-F238E27FC236}">
                <a16:creationId xmlns:a16="http://schemas.microsoft.com/office/drawing/2014/main" id="{891FCC86-9285-48C2-9DC2-1DC57D1A330E}"/>
              </a:ext>
            </a:extLst>
          </p:cNvPr>
          <p:cNvSpPr>
            <a:spLocks noGrp="1"/>
          </p:cNvSpPr>
          <p:nvPr>
            <p:ph type="body" idx="1"/>
          </p:nvPr>
        </p:nvSpPr>
        <p:spPr/>
        <p:txBody>
          <a:bodyPr/>
          <a:lstStyle/>
          <a:p>
            <a:pPr marL="114300" indent="0">
              <a:buNone/>
            </a:pPr>
            <a:r>
              <a:rPr lang="en-US" sz="1600" b="1" dirty="0">
                <a:solidFill>
                  <a:schemeClr val="accent2"/>
                </a:solidFill>
              </a:rPr>
              <a:t>.</a:t>
            </a:r>
            <a:r>
              <a:rPr lang="en-US" sz="1600" dirty="0">
                <a:solidFill>
                  <a:schemeClr val="accent2"/>
                </a:solidFill>
              </a:rPr>
              <a:t>There was slight  multi collinearity between a couple of features but considering the fact that all the features contribute to the price range we have ignored that, as deleting that would lead to data loss and poor performance of the model.</a:t>
            </a:r>
          </a:p>
          <a:p>
            <a:pPr marL="114300" indent="0">
              <a:buNone/>
            </a:pPr>
            <a:endParaRPr lang="en-US" sz="1600" dirty="0">
              <a:solidFill>
                <a:schemeClr val="accent2"/>
              </a:solidFill>
            </a:endParaRPr>
          </a:p>
          <a:p>
            <a:pPr marL="114300" indent="0">
              <a:buNone/>
            </a:pPr>
            <a:r>
              <a:rPr lang="en-US" sz="1600" b="1" dirty="0">
                <a:solidFill>
                  <a:schemeClr val="accent2"/>
                </a:solidFill>
              </a:rPr>
              <a:t>.</a:t>
            </a:r>
            <a:r>
              <a:rPr lang="en-US" sz="1600" dirty="0">
                <a:solidFill>
                  <a:schemeClr val="accent2"/>
                </a:solidFill>
              </a:rPr>
              <a:t>The </a:t>
            </a:r>
            <a:r>
              <a:rPr lang="en-US" sz="1600" dirty="0" err="1">
                <a:solidFill>
                  <a:schemeClr val="accent2"/>
                </a:solidFill>
              </a:rPr>
              <a:t>Ram,pc_height,pc_width</a:t>
            </a:r>
            <a:r>
              <a:rPr lang="en-US" sz="1600" dirty="0">
                <a:solidFill>
                  <a:schemeClr val="accent2"/>
                </a:solidFill>
              </a:rPr>
              <a:t> were found to be more relevant for predicting the price </a:t>
            </a:r>
            <a:r>
              <a:rPr lang="en-US" sz="1600" dirty="0" err="1">
                <a:solidFill>
                  <a:schemeClr val="accent2"/>
                </a:solidFill>
              </a:rPr>
              <a:t>range.The</a:t>
            </a:r>
            <a:r>
              <a:rPr lang="en-US" sz="1600" dirty="0">
                <a:solidFill>
                  <a:schemeClr val="accent2"/>
                </a:solidFill>
              </a:rPr>
              <a:t> XGB and RF models provide substantial improvements on </a:t>
            </a:r>
            <a:r>
              <a:rPr lang="en-US" sz="1600" dirty="0" err="1">
                <a:solidFill>
                  <a:schemeClr val="accent2"/>
                </a:solidFill>
              </a:rPr>
              <a:t>predictions.The</a:t>
            </a:r>
            <a:r>
              <a:rPr lang="en-US" sz="1600" dirty="0">
                <a:solidFill>
                  <a:schemeClr val="accent2"/>
                </a:solidFill>
              </a:rPr>
              <a:t> F1 score was  promising with RF &amp; XGB which helps us with reduced FP &amp; </a:t>
            </a:r>
            <a:r>
              <a:rPr lang="en-US" sz="1600" dirty="0" err="1">
                <a:solidFill>
                  <a:schemeClr val="accent2"/>
                </a:solidFill>
              </a:rPr>
              <a:t>FN.The</a:t>
            </a:r>
            <a:r>
              <a:rPr lang="en-US" sz="1600" dirty="0">
                <a:solidFill>
                  <a:schemeClr val="accent2"/>
                </a:solidFill>
              </a:rPr>
              <a:t> present work could therefore be augmented in order to predict  the price range without the need for human intervention.</a:t>
            </a:r>
          </a:p>
          <a:p>
            <a:pPr marL="114300" indent="0">
              <a:buNone/>
            </a:pPr>
            <a:endParaRPr lang="en-US" sz="1600" dirty="0">
              <a:solidFill>
                <a:schemeClr val="accent2"/>
              </a:solidFill>
            </a:endParaRPr>
          </a:p>
          <a:p>
            <a:pPr marL="114300" indent="0">
              <a:buNone/>
            </a:pPr>
            <a:r>
              <a:rPr lang="en-US" sz="1600" b="1" dirty="0">
                <a:solidFill>
                  <a:schemeClr val="accent2"/>
                </a:solidFill>
              </a:rPr>
              <a:t>.</a:t>
            </a:r>
            <a:r>
              <a:rPr lang="en-US" sz="1600" dirty="0">
                <a:solidFill>
                  <a:schemeClr val="accent2"/>
                </a:solidFill>
              </a:rPr>
              <a:t>RF &amp; XGB have showcased some promising results but still it can be fine tuned with </a:t>
            </a:r>
            <a:r>
              <a:rPr lang="en-US" sz="1600" dirty="0" err="1">
                <a:solidFill>
                  <a:schemeClr val="accent2"/>
                </a:solidFill>
              </a:rPr>
              <a:t>Gridsearch</a:t>
            </a:r>
            <a:r>
              <a:rPr lang="en-US" sz="1600" dirty="0">
                <a:solidFill>
                  <a:schemeClr val="accent2"/>
                </a:solidFill>
              </a:rPr>
              <a:t> CV on the no tree splits, no of leaf </a:t>
            </a:r>
            <a:r>
              <a:rPr lang="en-US" sz="1600" dirty="0" err="1">
                <a:solidFill>
                  <a:schemeClr val="accent2"/>
                </a:solidFill>
              </a:rPr>
              <a:t>nodes,max</a:t>
            </a:r>
            <a:r>
              <a:rPr lang="en-US" sz="1600" dirty="0">
                <a:solidFill>
                  <a:schemeClr val="accent2"/>
                </a:solidFill>
              </a:rPr>
              <a:t> depth </a:t>
            </a:r>
            <a:r>
              <a:rPr lang="en-US" sz="1600" dirty="0" err="1">
                <a:solidFill>
                  <a:schemeClr val="accent2"/>
                </a:solidFill>
              </a:rPr>
              <a:t>etc</a:t>
            </a:r>
            <a:r>
              <a:rPr lang="en-US" sz="1600" dirty="0">
                <a:solidFill>
                  <a:schemeClr val="accent2"/>
                </a:solidFill>
              </a:rPr>
              <a:t> for a better model.</a:t>
            </a:r>
          </a:p>
          <a:p>
            <a:pPr marL="114300" indent="0">
              <a:buNone/>
            </a:pPr>
            <a:endParaRPr lang="en-US" sz="1600" dirty="0">
              <a:solidFill>
                <a:schemeClr val="accent2"/>
              </a:solidFill>
            </a:endParaRPr>
          </a:p>
        </p:txBody>
      </p:sp>
    </p:spTree>
    <p:extLst>
      <p:ext uri="{BB962C8B-B14F-4D97-AF65-F5344CB8AC3E}">
        <p14:creationId xmlns:p14="http://schemas.microsoft.com/office/powerpoint/2010/main" val="1761662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FA6C9-20FA-4179-B4D4-AAF5140B3B1A}"/>
              </a:ext>
            </a:extLst>
          </p:cNvPr>
          <p:cNvSpPr>
            <a:spLocks noGrp="1"/>
          </p:cNvSpPr>
          <p:nvPr>
            <p:ph type="title"/>
          </p:nvPr>
        </p:nvSpPr>
        <p:spPr/>
        <p:txBody>
          <a:bodyPr/>
          <a:lstStyle/>
          <a:p>
            <a:r>
              <a:rPr lang="en-US" sz="2400" dirty="0">
                <a:latin typeface="Calibri" panose="020F0502020204030204" pitchFamily="34" charset="0"/>
                <a:cs typeface="Calibri" panose="020F0502020204030204" pitchFamily="34" charset="0"/>
              </a:rPr>
              <a:t>Information Available</a:t>
            </a:r>
          </a:p>
        </p:txBody>
      </p:sp>
      <p:sp>
        <p:nvSpPr>
          <p:cNvPr id="3" name="Text Placeholder 2">
            <a:extLst>
              <a:ext uri="{FF2B5EF4-FFF2-40B4-BE49-F238E27FC236}">
                <a16:creationId xmlns:a16="http://schemas.microsoft.com/office/drawing/2014/main" id="{D92EC9E9-25D0-4011-AE63-6DFCE5CE22D7}"/>
              </a:ext>
            </a:extLst>
          </p:cNvPr>
          <p:cNvSpPr>
            <a:spLocks noGrp="1"/>
          </p:cNvSpPr>
          <p:nvPr>
            <p:ph type="body" idx="1"/>
          </p:nvPr>
        </p:nvSpPr>
        <p:spPr>
          <a:xfrm>
            <a:off x="311700" y="1152474"/>
            <a:ext cx="8520600" cy="3991025"/>
          </a:xfrm>
        </p:spPr>
        <p:txBody>
          <a:bodyPr/>
          <a:lstStyle/>
          <a:p>
            <a:pPr marL="114300" indent="0">
              <a:buNone/>
            </a:pPr>
            <a:r>
              <a:rPr lang="en-US" sz="1600" dirty="0">
                <a:solidFill>
                  <a:schemeClr val="bg1">
                    <a:lumMod val="50000"/>
                  </a:schemeClr>
                </a:solidFill>
                <a:latin typeface="Calibri" panose="020F0502020204030204" pitchFamily="34" charset="0"/>
                <a:cs typeface="Calibri" panose="020F0502020204030204" pitchFamily="34" charset="0"/>
              </a:rPr>
              <a:t>Number of Independent features- 19</a:t>
            </a:r>
          </a:p>
          <a:p>
            <a:pPr marL="114300" indent="0">
              <a:buNone/>
            </a:pPr>
            <a:r>
              <a:rPr lang="en-US" sz="1600" dirty="0">
                <a:solidFill>
                  <a:schemeClr val="bg1">
                    <a:lumMod val="50000"/>
                  </a:schemeClr>
                </a:solidFill>
                <a:latin typeface="Calibri" panose="020F0502020204030204" pitchFamily="34" charset="0"/>
                <a:cs typeface="Calibri" panose="020F0502020204030204" pitchFamily="34" charset="0"/>
              </a:rPr>
              <a:t>List of Features:</a:t>
            </a:r>
          </a:p>
          <a:p>
            <a:pPr>
              <a:buFont typeface="+mj-lt"/>
              <a:buAutoNum type="alphaUcPeriod"/>
            </a:pPr>
            <a:r>
              <a:rPr lang="en-US" sz="1600" dirty="0" err="1">
                <a:solidFill>
                  <a:schemeClr val="bg1">
                    <a:lumMod val="50000"/>
                  </a:schemeClr>
                </a:solidFill>
                <a:latin typeface="Calibri" panose="020F0502020204030204" pitchFamily="34" charset="0"/>
                <a:cs typeface="Calibri" panose="020F0502020204030204" pitchFamily="34" charset="0"/>
              </a:rPr>
              <a:t>Battery_power</a:t>
            </a:r>
            <a:r>
              <a:rPr lang="en-US" sz="1600" dirty="0">
                <a:solidFill>
                  <a:schemeClr val="bg1">
                    <a:lumMod val="50000"/>
                  </a:schemeClr>
                </a:solidFill>
                <a:latin typeface="Calibri" panose="020F0502020204030204" pitchFamily="34" charset="0"/>
                <a:cs typeface="Calibri" panose="020F0502020204030204" pitchFamily="34" charset="0"/>
              </a:rPr>
              <a:t> – in </a:t>
            </a:r>
            <a:r>
              <a:rPr lang="en-US" sz="1600" dirty="0" err="1">
                <a:solidFill>
                  <a:schemeClr val="bg1">
                    <a:lumMod val="50000"/>
                  </a:schemeClr>
                </a:solidFill>
                <a:latin typeface="Calibri" panose="020F0502020204030204" pitchFamily="34" charset="0"/>
                <a:cs typeface="Calibri" panose="020F0502020204030204" pitchFamily="34" charset="0"/>
              </a:rPr>
              <a:t>mAh</a:t>
            </a:r>
            <a:endParaRPr lang="en-US" sz="1600" dirty="0">
              <a:solidFill>
                <a:schemeClr val="bg1">
                  <a:lumMod val="50000"/>
                </a:schemeClr>
              </a:solidFill>
              <a:latin typeface="Calibri" panose="020F0502020204030204" pitchFamily="34" charset="0"/>
              <a:cs typeface="Calibri" panose="020F0502020204030204" pitchFamily="34" charset="0"/>
            </a:endParaRPr>
          </a:p>
          <a:p>
            <a:pPr>
              <a:buFont typeface="+mj-lt"/>
              <a:buAutoNum type="alphaUcPeriod"/>
            </a:pPr>
            <a:r>
              <a:rPr lang="en-US" sz="1600" dirty="0">
                <a:solidFill>
                  <a:schemeClr val="bg1">
                    <a:lumMod val="50000"/>
                  </a:schemeClr>
                </a:solidFill>
                <a:latin typeface="Calibri" panose="020F0502020204030204" pitchFamily="34" charset="0"/>
                <a:cs typeface="Calibri" panose="020F0502020204030204" pitchFamily="34" charset="0"/>
              </a:rPr>
              <a:t>Blue- </a:t>
            </a:r>
            <a:r>
              <a:rPr lang="en-US" sz="1600" dirty="0" err="1">
                <a:solidFill>
                  <a:schemeClr val="bg1">
                    <a:lumMod val="50000"/>
                  </a:schemeClr>
                </a:solidFill>
                <a:latin typeface="Calibri" panose="020F0502020204030204" pitchFamily="34" charset="0"/>
                <a:cs typeface="Calibri" panose="020F0502020204030204" pitchFamily="34" charset="0"/>
              </a:rPr>
              <a:t>Bluetooh</a:t>
            </a:r>
            <a:r>
              <a:rPr lang="en-US" sz="1600" dirty="0">
                <a:solidFill>
                  <a:schemeClr val="bg1">
                    <a:lumMod val="50000"/>
                  </a:schemeClr>
                </a:solidFill>
                <a:latin typeface="Calibri" panose="020F0502020204030204" pitchFamily="34" charset="0"/>
                <a:cs typeface="Calibri" panose="020F0502020204030204" pitchFamily="34" charset="0"/>
              </a:rPr>
              <a:t> (yes /no)</a:t>
            </a:r>
          </a:p>
          <a:p>
            <a:pPr>
              <a:buFont typeface="+mj-lt"/>
              <a:buAutoNum type="alphaUcPeriod"/>
            </a:pPr>
            <a:r>
              <a:rPr lang="en-US" sz="1600" dirty="0" err="1">
                <a:solidFill>
                  <a:schemeClr val="bg1">
                    <a:lumMod val="50000"/>
                  </a:schemeClr>
                </a:solidFill>
                <a:latin typeface="Calibri" panose="020F0502020204030204" pitchFamily="34" charset="0"/>
                <a:cs typeface="Calibri" panose="020F0502020204030204" pitchFamily="34" charset="0"/>
              </a:rPr>
              <a:t>Clock_speed</a:t>
            </a:r>
            <a:r>
              <a:rPr lang="en-US" sz="1600" dirty="0">
                <a:solidFill>
                  <a:schemeClr val="bg1">
                    <a:lumMod val="50000"/>
                  </a:schemeClr>
                </a:solidFill>
                <a:latin typeface="Calibri" panose="020F0502020204030204" pitchFamily="34" charset="0"/>
                <a:cs typeface="Calibri" panose="020F0502020204030204" pitchFamily="34" charset="0"/>
              </a:rPr>
              <a:t>- execution speed of microprocessor.</a:t>
            </a:r>
          </a:p>
          <a:p>
            <a:pPr>
              <a:buFont typeface="+mj-lt"/>
              <a:buAutoNum type="alphaUcPeriod"/>
            </a:pPr>
            <a:r>
              <a:rPr lang="en-US" sz="1600" dirty="0" err="1">
                <a:solidFill>
                  <a:schemeClr val="bg1">
                    <a:lumMod val="50000"/>
                  </a:schemeClr>
                </a:solidFill>
                <a:latin typeface="Calibri" panose="020F0502020204030204" pitchFamily="34" charset="0"/>
                <a:cs typeface="Calibri" panose="020F0502020204030204" pitchFamily="34" charset="0"/>
              </a:rPr>
              <a:t>Dual_sim</a:t>
            </a:r>
            <a:r>
              <a:rPr lang="en-US" sz="1600" dirty="0">
                <a:solidFill>
                  <a:schemeClr val="bg1">
                    <a:lumMod val="50000"/>
                  </a:schemeClr>
                </a:solidFill>
                <a:latin typeface="Calibri" panose="020F0502020204030204" pitchFamily="34" charset="0"/>
                <a:cs typeface="Calibri" panose="020F0502020204030204" pitchFamily="34" charset="0"/>
              </a:rPr>
              <a:t>- (yes/no)</a:t>
            </a:r>
          </a:p>
          <a:p>
            <a:pPr>
              <a:buFont typeface="+mj-lt"/>
              <a:buAutoNum type="alphaUcPeriod"/>
            </a:pPr>
            <a:r>
              <a:rPr lang="en-US" sz="1600" dirty="0">
                <a:solidFill>
                  <a:schemeClr val="bg1">
                    <a:lumMod val="50000"/>
                  </a:schemeClr>
                </a:solidFill>
                <a:latin typeface="Calibri" panose="020F0502020204030204" pitchFamily="34" charset="0"/>
                <a:cs typeface="Calibri" panose="020F0502020204030204" pitchFamily="34" charset="0"/>
              </a:rPr>
              <a:t>Fc- Front camera in mega pixels.</a:t>
            </a:r>
          </a:p>
          <a:p>
            <a:pPr>
              <a:buFont typeface="+mj-lt"/>
              <a:buAutoNum type="alphaUcPeriod"/>
            </a:pPr>
            <a:r>
              <a:rPr lang="en-US" sz="1600" dirty="0" err="1">
                <a:solidFill>
                  <a:schemeClr val="bg1">
                    <a:lumMod val="50000"/>
                  </a:schemeClr>
                </a:solidFill>
                <a:latin typeface="Calibri" panose="020F0502020204030204" pitchFamily="34" charset="0"/>
                <a:cs typeface="Calibri" panose="020F0502020204030204" pitchFamily="34" charset="0"/>
              </a:rPr>
              <a:t>Four_g</a:t>
            </a:r>
            <a:r>
              <a:rPr lang="en-US" sz="1600" dirty="0">
                <a:solidFill>
                  <a:schemeClr val="bg1">
                    <a:lumMod val="50000"/>
                  </a:schemeClr>
                </a:solidFill>
                <a:latin typeface="Calibri" panose="020F0502020204030204" pitchFamily="34" charset="0"/>
                <a:cs typeface="Calibri" panose="020F0502020204030204" pitchFamily="34" charset="0"/>
              </a:rPr>
              <a:t>-  (yes/no)</a:t>
            </a:r>
          </a:p>
          <a:p>
            <a:pPr>
              <a:buFont typeface="+mj-lt"/>
              <a:buAutoNum type="alphaUcPeriod"/>
            </a:pPr>
            <a:r>
              <a:rPr lang="en-US" sz="1600" dirty="0" err="1">
                <a:solidFill>
                  <a:schemeClr val="bg1">
                    <a:lumMod val="50000"/>
                  </a:schemeClr>
                </a:solidFill>
                <a:latin typeface="Calibri" panose="020F0502020204030204" pitchFamily="34" charset="0"/>
                <a:cs typeface="Calibri" panose="020F0502020204030204" pitchFamily="34" charset="0"/>
              </a:rPr>
              <a:t>Int_memory</a:t>
            </a:r>
            <a:r>
              <a:rPr lang="en-US" sz="1600" dirty="0">
                <a:solidFill>
                  <a:schemeClr val="bg1">
                    <a:lumMod val="50000"/>
                  </a:schemeClr>
                </a:solidFill>
                <a:latin typeface="Calibri" panose="020F0502020204030204" pitchFamily="34" charset="0"/>
                <a:cs typeface="Calibri" panose="020F0502020204030204" pitchFamily="34" charset="0"/>
              </a:rPr>
              <a:t>- internal memory in Gigabytes.</a:t>
            </a:r>
          </a:p>
          <a:p>
            <a:pPr>
              <a:buFont typeface="+mj-lt"/>
              <a:buAutoNum type="alphaUcPeriod"/>
            </a:pPr>
            <a:r>
              <a:rPr lang="en-US" sz="1600" dirty="0" err="1">
                <a:solidFill>
                  <a:schemeClr val="bg1">
                    <a:lumMod val="50000"/>
                  </a:schemeClr>
                </a:solidFill>
                <a:latin typeface="Calibri" panose="020F0502020204030204" pitchFamily="34" charset="0"/>
                <a:cs typeface="Calibri" panose="020F0502020204030204" pitchFamily="34" charset="0"/>
              </a:rPr>
              <a:t>M_dep</a:t>
            </a:r>
            <a:r>
              <a:rPr lang="en-US" sz="1600" dirty="0">
                <a:solidFill>
                  <a:schemeClr val="bg1">
                    <a:lumMod val="50000"/>
                  </a:schemeClr>
                </a:solidFill>
                <a:latin typeface="Calibri" panose="020F0502020204030204" pitchFamily="34" charset="0"/>
                <a:cs typeface="Calibri" panose="020F0502020204030204" pitchFamily="34" charset="0"/>
              </a:rPr>
              <a:t>- Mobile Depth in cm.</a:t>
            </a:r>
          </a:p>
          <a:p>
            <a:pPr>
              <a:buFont typeface="+mj-lt"/>
              <a:buAutoNum type="alphaUcPeriod"/>
            </a:pPr>
            <a:r>
              <a:rPr lang="en-US" sz="1600" dirty="0" err="1">
                <a:solidFill>
                  <a:schemeClr val="bg1">
                    <a:lumMod val="50000"/>
                  </a:schemeClr>
                </a:solidFill>
                <a:latin typeface="Calibri" panose="020F0502020204030204" pitchFamily="34" charset="0"/>
                <a:cs typeface="Calibri" panose="020F0502020204030204" pitchFamily="34" charset="0"/>
              </a:rPr>
              <a:t>Mobile_wt</a:t>
            </a:r>
            <a:r>
              <a:rPr lang="en-US" sz="1600" dirty="0">
                <a:solidFill>
                  <a:schemeClr val="bg1">
                    <a:lumMod val="50000"/>
                  </a:schemeClr>
                </a:solidFill>
                <a:latin typeface="Calibri" panose="020F0502020204030204" pitchFamily="34" charset="0"/>
                <a:cs typeface="Calibri" panose="020F0502020204030204" pitchFamily="34" charset="0"/>
              </a:rPr>
              <a:t>- weight of mobile.</a:t>
            </a:r>
          </a:p>
          <a:p>
            <a:pPr>
              <a:buFont typeface="+mj-lt"/>
              <a:buAutoNum type="alphaUcPeriod"/>
            </a:pPr>
            <a:r>
              <a:rPr lang="en-US" sz="1600" dirty="0" err="1">
                <a:solidFill>
                  <a:schemeClr val="bg1">
                    <a:lumMod val="50000"/>
                  </a:schemeClr>
                </a:solidFill>
                <a:latin typeface="Calibri" panose="020F0502020204030204" pitchFamily="34" charset="0"/>
                <a:cs typeface="Calibri" panose="020F0502020204030204" pitchFamily="34" charset="0"/>
              </a:rPr>
              <a:t>N_cores</a:t>
            </a:r>
            <a:r>
              <a:rPr lang="en-US" sz="1600" dirty="0">
                <a:solidFill>
                  <a:schemeClr val="bg1">
                    <a:lumMod val="50000"/>
                  </a:schemeClr>
                </a:solidFill>
                <a:latin typeface="Calibri" panose="020F0502020204030204" pitchFamily="34" charset="0"/>
                <a:cs typeface="Calibri" panose="020F0502020204030204" pitchFamily="34" charset="0"/>
              </a:rPr>
              <a:t>- number of processors.</a:t>
            </a:r>
          </a:p>
          <a:p>
            <a:pPr marL="114300" indent="0">
              <a:buNone/>
            </a:pPr>
            <a:endParaRPr lang="en-US" sz="1600" dirty="0">
              <a:solidFill>
                <a:schemeClr val="bg1">
                  <a:lumMod val="50000"/>
                </a:schemeClr>
              </a:solidFill>
              <a:latin typeface="Calibri" panose="020F0502020204030204" pitchFamily="34" charset="0"/>
              <a:cs typeface="Calibri" panose="020F0502020204030204" pitchFamily="34" charset="0"/>
            </a:endParaRPr>
          </a:p>
          <a:p>
            <a:pPr marL="114300" indent="0">
              <a:buNone/>
            </a:pPr>
            <a:endParaRPr lang="en-US" sz="16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4918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FA6C9-20FA-4179-B4D4-AAF5140B3B1A}"/>
              </a:ext>
            </a:extLst>
          </p:cNvPr>
          <p:cNvSpPr>
            <a:spLocks noGrp="1"/>
          </p:cNvSpPr>
          <p:nvPr>
            <p:ph type="title"/>
          </p:nvPr>
        </p:nvSpPr>
        <p:spPr/>
        <p:txBody>
          <a:bodyPr/>
          <a:lstStyle/>
          <a:p>
            <a:r>
              <a:rPr lang="en-US" sz="2400" dirty="0">
                <a:latin typeface="Calibri" panose="020F0502020204030204" pitchFamily="34" charset="0"/>
                <a:cs typeface="Calibri" panose="020F0502020204030204" pitchFamily="34" charset="0"/>
              </a:rPr>
              <a:t>Information Available</a:t>
            </a:r>
          </a:p>
        </p:txBody>
      </p:sp>
      <p:sp>
        <p:nvSpPr>
          <p:cNvPr id="3" name="Text Placeholder 2">
            <a:extLst>
              <a:ext uri="{FF2B5EF4-FFF2-40B4-BE49-F238E27FC236}">
                <a16:creationId xmlns:a16="http://schemas.microsoft.com/office/drawing/2014/main" id="{D92EC9E9-25D0-4011-AE63-6DFCE5CE22D7}"/>
              </a:ext>
            </a:extLst>
          </p:cNvPr>
          <p:cNvSpPr>
            <a:spLocks noGrp="1"/>
          </p:cNvSpPr>
          <p:nvPr>
            <p:ph type="body" idx="1"/>
          </p:nvPr>
        </p:nvSpPr>
        <p:spPr>
          <a:xfrm>
            <a:off x="311700" y="1152474"/>
            <a:ext cx="8520600" cy="3991025"/>
          </a:xfrm>
        </p:spPr>
        <p:txBody>
          <a:bodyPr/>
          <a:lstStyle/>
          <a:p>
            <a:pPr>
              <a:buFont typeface="+mj-lt"/>
              <a:buAutoNum type="alphaUcPeriod"/>
            </a:pPr>
            <a:r>
              <a:rPr lang="en-US" sz="1600" dirty="0">
                <a:solidFill>
                  <a:schemeClr val="bg1">
                    <a:lumMod val="50000"/>
                  </a:schemeClr>
                </a:solidFill>
                <a:latin typeface="Calibri" panose="020F0502020204030204" pitchFamily="34" charset="0"/>
                <a:cs typeface="Calibri" panose="020F0502020204030204" pitchFamily="34" charset="0"/>
              </a:rPr>
              <a:t>Pc- Primary Camera mega pixels.</a:t>
            </a:r>
          </a:p>
          <a:p>
            <a:pPr>
              <a:buFont typeface="+mj-lt"/>
              <a:buAutoNum type="alphaUcPeriod"/>
            </a:pPr>
            <a:r>
              <a:rPr lang="en-US" sz="1600" dirty="0" err="1">
                <a:solidFill>
                  <a:schemeClr val="bg1">
                    <a:lumMod val="50000"/>
                  </a:schemeClr>
                </a:solidFill>
                <a:latin typeface="Calibri" panose="020F0502020204030204" pitchFamily="34" charset="0"/>
                <a:cs typeface="Calibri" panose="020F0502020204030204" pitchFamily="34" charset="0"/>
              </a:rPr>
              <a:t>Px_height</a:t>
            </a:r>
            <a:r>
              <a:rPr lang="en-US" sz="1600" dirty="0">
                <a:solidFill>
                  <a:schemeClr val="bg1">
                    <a:lumMod val="50000"/>
                  </a:schemeClr>
                </a:solidFill>
                <a:latin typeface="Calibri" panose="020F0502020204030204" pitchFamily="34" charset="0"/>
                <a:cs typeface="Calibri" panose="020F0502020204030204" pitchFamily="34" charset="0"/>
              </a:rPr>
              <a:t>- Pixel Resolution height.</a:t>
            </a:r>
          </a:p>
          <a:p>
            <a:pPr>
              <a:buFont typeface="+mj-lt"/>
              <a:buAutoNum type="alphaUcPeriod"/>
            </a:pPr>
            <a:r>
              <a:rPr lang="en-US" sz="1600" dirty="0" err="1">
                <a:solidFill>
                  <a:schemeClr val="bg1">
                    <a:lumMod val="50000"/>
                  </a:schemeClr>
                </a:solidFill>
                <a:latin typeface="Calibri" panose="020F0502020204030204" pitchFamily="34" charset="0"/>
                <a:cs typeface="Calibri" panose="020F0502020204030204" pitchFamily="34" charset="0"/>
              </a:rPr>
              <a:t>Px_width</a:t>
            </a:r>
            <a:r>
              <a:rPr lang="en-US" sz="1600" dirty="0">
                <a:solidFill>
                  <a:schemeClr val="bg1">
                    <a:lumMod val="50000"/>
                  </a:schemeClr>
                </a:solidFill>
                <a:latin typeface="Calibri" panose="020F0502020204030204" pitchFamily="34" charset="0"/>
                <a:cs typeface="Calibri" panose="020F0502020204030204" pitchFamily="34" charset="0"/>
              </a:rPr>
              <a:t>- Pixel Resolution width.</a:t>
            </a:r>
          </a:p>
          <a:p>
            <a:pPr>
              <a:buFont typeface="+mj-lt"/>
              <a:buAutoNum type="alphaUcPeriod"/>
            </a:pPr>
            <a:r>
              <a:rPr lang="en-US" sz="1600" dirty="0">
                <a:solidFill>
                  <a:schemeClr val="bg1">
                    <a:lumMod val="50000"/>
                  </a:schemeClr>
                </a:solidFill>
                <a:latin typeface="Calibri" panose="020F0502020204030204" pitchFamily="34" charset="0"/>
                <a:cs typeface="Calibri" panose="020F0502020204030204" pitchFamily="34" charset="0"/>
              </a:rPr>
              <a:t>Ram-  in megabytes.</a:t>
            </a:r>
          </a:p>
          <a:p>
            <a:pPr>
              <a:buFont typeface="+mj-lt"/>
              <a:buAutoNum type="alphaUcPeriod"/>
            </a:pPr>
            <a:r>
              <a:rPr lang="en-US" sz="1600" dirty="0" err="1">
                <a:solidFill>
                  <a:schemeClr val="bg1">
                    <a:lumMod val="50000"/>
                  </a:schemeClr>
                </a:solidFill>
                <a:latin typeface="Calibri" panose="020F0502020204030204" pitchFamily="34" charset="0"/>
                <a:cs typeface="Calibri" panose="020F0502020204030204" pitchFamily="34" charset="0"/>
              </a:rPr>
              <a:t>Sc_h</a:t>
            </a:r>
            <a:r>
              <a:rPr lang="en-US" sz="1600" dirty="0">
                <a:solidFill>
                  <a:schemeClr val="bg1">
                    <a:lumMod val="50000"/>
                  </a:schemeClr>
                </a:solidFill>
                <a:latin typeface="Calibri" panose="020F0502020204030204" pitchFamily="34" charset="0"/>
                <a:cs typeface="Calibri" panose="020F0502020204030204" pitchFamily="34" charset="0"/>
              </a:rPr>
              <a:t>- Screen Height of Mobile in cm.</a:t>
            </a:r>
          </a:p>
          <a:p>
            <a:pPr>
              <a:buFont typeface="+mj-lt"/>
              <a:buAutoNum type="alphaUcPeriod"/>
            </a:pPr>
            <a:r>
              <a:rPr lang="en-US" sz="1600" dirty="0" err="1">
                <a:solidFill>
                  <a:schemeClr val="bg1">
                    <a:lumMod val="50000"/>
                  </a:schemeClr>
                </a:solidFill>
                <a:latin typeface="Calibri" panose="020F0502020204030204" pitchFamily="34" charset="0"/>
                <a:cs typeface="Calibri" panose="020F0502020204030204" pitchFamily="34" charset="0"/>
              </a:rPr>
              <a:t>Sc_w</a:t>
            </a:r>
            <a:r>
              <a:rPr lang="en-US" sz="1600" dirty="0">
                <a:solidFill>
                  <a:schemeClr val="bg1">
                    <a:lumMod val="50000"/>
                  </a:schemeClr>
                </a:solidFill>
                <a:latin typeface="Calibri" panose="020F0502020204030204" pitchFamily="34" charset="0"/>
                <a:cs typeface="Calibri" panose="020F0502020204030204" pitchFamily="34" charset="0"/>
              </a:rPr>
              <a:t>- Screen Width of Mobile in cm.</a:t>
            </a:r>
          </a:p>
          <a:p>
            <a:pPr>
              <a:buFont typeface="+mj-lt"/>
              <a:buAutoNum type="alphaUcPeriod"/>
            </a:pPr>
            <a:r>
              <a:rPr lang="en-US" sz="1600" dirty="0" err="1">
                <a:solidFill>
                  <a:schemeClr val="bg1">
                    <a:lumMod val="50000"/>
                  </a:schemeClr>
                </a:solidFill>
                <a:latin typeface="Calibri" panose="020F0502020204030204" pitchFamily="34" charset="0"/>
                <a:cs typeface="Calibri" panose="020F0502020204030204" pitchFamily="34" charset="0"/>
              </a:rPr>
              <a:t>Talk_time</a:t>
            </a:r>
            <a:r>
              <a:rPr lang="en-US" sz="1600" dirty="0">
                <a:solidFill>
                  <a:schemeClr val="bg1">
                    <a:lumMod val="50000"/>
                  </a:schemeClr>
                </a:solidFill>
                <a:latin typeface="Calibri" panose="020F0502020204030204" pitchFamily="34" charset="0"/>
                <a:cs typeface="Calibri" panose="020F0502020204030204" pitchFamily="34" charset="0"/>
              </a:rPr>
              <a:t>- duration full charge battery lasts.</a:t>
            </a:r>
          </a:p>
          <a:p>
            <a:pPr>
              <a:buFont typeface="+mj-lt"/>
              <a:buAutoNum type="alphaUcPeriod"/>
            </a:pPr>
            <a:r>
              <a:rPr lang="en-US" sz="1600" dirty="0" err="1">
                <a:solidFill>
                  <a:schemeClr val="bg1">
                    <a:lumMod val="50000"/>
                  </a:schemeClr>
                </a:solidFill>
                <a:latin typeface="Calibri" panose="020F0502020204030204" pitchFamily="34" charset="0"/>
                <a:cs typeface="Calibri" panose="020F0502020204030204" pitchFamily="34" charset="0"/>
              </a:rPr>
              <a:t>Three_g</a:t>
            </a:r>
            <a:r>
              <a:rPr lang="en-US" sz="1600" dirty="0">
                <a:solidFill>
                  <a:schemeClr val="bg1">
                    <a:lumMod val="50000"/>
                  </a:schemeClr>
                </a:solidFill>
                <a:latin typeface="Calibri" panose="020F0502020204030204" pitchFamily="34" charset="0"/>
                <a:cs typeface="Calibri" panose="020F0502020204030204" pitchFamily="34" charset="0"/>
              </a:rPr>
              <a:t>- (yes/no)</a:t>
            </a:r>
          </a:p>
          <a:p>
            <a:pPr>
              <a:buFont typeface="+mj-lt"/>
              <a:buAutoNum type="alphaUcPeriod"/>
            </a:pPr>
            <a:r>
              <a:rPr lang="en-US" sz="1600" dirty="0" err="1">
                <a:solidFill>
                  <a:schemeClr val="bg1">
                    <a:lumMod val="50000"/>
                  </a:schemeClr>
                </a:solidFill>
                <a:latin typeface="Calibri" panose="020F0502020204030204" pitchFamily="34" charset="0"/>
                <a:cs typeface="Calibri" panose="020F0502020204030204" pitchFamily="34" charset="0"/>
              </a:rPr>
              <a:t>Touch_screen</a:t>
            </a:r>
            <a:r>
              <a:rPr lang="en-US" sz="1600" dirty="0">
                <a:solidFill>
                  <a:schemeClr val="bg1">
                    <a:lumMod val="50000"/>
                  </a:schemeClr>
                </a:solidFill>
                <a:latin typeface="Calibri" panose="020F0502020204030204" pitchFamily="34" charset="0"/>
                <a:cs typeface="Calibri" panose="020F0502020204030204" pitchFamily="34" charset="0"/>
              </a:rPr>
              <a:t>-(yes/no)</a:t>
            </a:r>
          </a:p>
          <a:p>
            <a:pPr>
              <a:buFont typeface="+mj-lt"/>
              <a:buAutoNum type="alphaUcPeriod"/>
            </a:pPr>
            <a:r>
              <a:rPr lang="en-US" sz="1600" dirty="0" err="1">
                <a:solidFill>
                  <a:schemeClr val="bg1">
                    <a:lumMod val="50000"/>
                  </a:schemeClr>
                </a:solidFill>
                <a:latin typeface="Calibri" panose="020F0502020204030204" pitchFamily="34" charset="0"/>
                <a:cs typeface="Calibri" panose="020F0502020204030204" pitchFamily="34" charset="0"/>
              </a:rPr>
              <a:t>Wifi</a:t>
            </a:r>
            <a:r>
              <a:rPr lang="en-US" sz="1600" dirty="0">
                <a:solidFill>
                  <a:schemeClr val="bg1">
                    <a:lumMod val="50000"/>
                  </a:schemeClr>
                </a:solidFill>
                <a:latin typeface="Calibri" panose="020F0502020204030204" pitchFamily="34" charset="0"/>
                <a:cs typeface="Calibri" panose="020F0502020204030204" pitchFamily="34" charset="0"/>
              </a:rPr>
              <a:t>- (yes/no)</a:t>
            </a:r>
          </a:p>
          <a:p>
            <a:pPr marL="114300" indent="0">
              <a:buNone/>
            </a:pPr>
            <a:endParaRPr lang="en-US" sz="1600" dirty="0">
              <a:solidFill>
                <a:schemeClr val="bg1">
                  <a:lumMod val="50000"/>
                </a:schemeClr>
              </a:solidFill>
              <a:latin typeface="Calibri" panose="020F0502020204030204" pitchFamily="34" charset="0"/>
              <a:cs typeface="Calibri" panose="020F0502020204030204" pitchFamily="34" charset="0"/>
            </a:endParaRPr>
          </a:p>
          <a:p>
            <a:pPr marL="114300" indent="0">
              <a:buNone/>
            </a:pPr>
            <a:endParaRPr lang="en-US" sz="16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866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C5535-D282-4061-81D5-2FD09B198817}"/>
              </a:ext>
            </a:extLst>
          </p:cNvPr>
          <p:cNvSpPr>
            <a:spLocks noGrp="1"/>
          </p:cNvSpPr>
          <p:nvPr>
            <p:ph type="title"/>
          </p:nvPr>
        </p:nvSpPr>
        <p:spPr/>
        <p:txBody>
          <a:bodyPr/>
          <a:lstStyle/>
          <a:p>
            <a:r>
              <a:rPr lang="en-US" sz="2400" dirty="0">
                <a:latin typeface="Calibri" panose="020F0502020204030204" pitchFamily="34" charset="0"/>
                <a:cs typeface="Calibri" panose="020F0502020204030204" pitchFamily="34" charset="0"/>
              </a:rPr>
              <a:t>Target Variable</a:t>
            </a:r>
          </a:p>
        </p:txBody>
      </p:sp>
      <p:sp>
        <p:nvSpPr>
          <p:cNvPr id="3" name="Text Placeholder 2">
            <a:extLst>
              <a:ext uri="{FF2B5EF4-FFF2-40B4-BE49-F238E27FC236}">
                <a16:creationId xmlns:a16="http://schemas.microsoft.com/office/drawing/2014/main" id="{1A4911BB-F28F-4CD1-8558-90B0F8044569}"/>
              </a:ext>
            </a:extLst>
          </p:cNvPr>
          <p:cNvSpPr>
            <a:spLocks noGrp="1"/>
          </p:cNvSpPr>
          <p:nvPr>
            <p:ph type="body" idx="1"/>
          </p:nvPr>
        </p:nvSpPr>
        <p:spPr/>
        <p:txBody>
          <a:bodyPr/>
          <a:lstStyle/>
          <a:p>
            <a:pPr marL="2882900" lvl="6" indent="0">
              <a:buNone/>
            </a:pPr>
            <a:r>
              <a:rPr lang="en-US" dirty="0"/>
              <a:t> 	</a:t>
            </a:r>
            <a:r>
              <a:rPr lang="en-US" dirty="0">
                <a:solidFill>
                  <a:schemeClr val="bg1">
                    <a:lumMod val="50000"/>
                  </a:schemeClr>
                </a:solidFill>
              </a:rPr>
              <a:t>Price Range</a:t>
            </a:r>
            <a:endParaRPr lang="en-US" dirty="0"/>
          </a:p>
        </p:txBody>
      </p:sp>
      <p:cxnSp>
        <p:nvCxnSpPr>
          <p:cNvPr id="9" name="Straight Arrow Connector 8">
            <a:extLst>
              <a:ext uri="{FF2B5EF4-FFF2-40B4-BE49-F238E27FC236}">
                <a16:creationId xmlns:a16="http://schemas.microsoft.com/office/drawing/2014/main" id="{97DE9DCF-55D0-430E-BE40-A22FEE4A7C55}"/>
              </a:ext>
            </a:extLst>
          </p:cNvPr>
          <p:cNvCxnSpPr/>
          <p:nvPr/>
        </p:nvCxnSpPr>
        <p:spPr>
          <a:xfrm>
            <a:off x="4418176" y="1700613"/>
            <a:ext cx="0" cy="50420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CC4087A-8F85-443A-9009-7949890F9005}"/>
              </a:ext>
            </a:extLst>
          </p:cNvPr>
          <p:cNvCxnSpPr>
            <a:cxnSpLocks/>
          </p:cNvCxnSpPr>
          <p:nvPr/>
        </p:nvCxnSpPr>
        <p:spPr>
          <a:xfrm>
            <a:off x="1187866" y="2204815"/>
            <a:ext cx="656317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79B28B6-7604-4175-8062-6F2332D309A5}"/>
              </a:ext>
            </a:extLst>
          </p:cNvPr>
          <p:cNvCxnSpPr/>
          <p:nvPr/>
        </p:nvCxnSpPr>
        <p:spPr>
          <a:xfrm>
            <a:off x="1179320" y="2204815"/>
            <a:ext cx="0" cy="734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E3C75CD-F5DD-4AA3-80FA-5575B218272A}"/>
              </a:ext>
            </a:extLst>
          </p:cNvPr>
          <p:cNvCxnSpPr/>
          <p:nvPr/>
        </p:nvCxnSpPr>
        <p:spPr>
          <a:xfrm>
            <a:off x="2973936" y="2204815"/>
            <a:ext cx="0" cy="734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D24E089-6995-4CCD-9D01-79376C0FEE1C}"/>
              </a:ext>
            </a:extLst>
          </p:cNvPr>
          <p:cNvCxnSpPr/>
          <p:nvPr/>
        </p:nvCxnSpPr>
        <p:spPr>
          <a:xfrm>
            <a:off x="5648770" y="2204815"/>
            <a:ext cx="0" cy="734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32922F3-F589-4376-807A-8FBF8665C772}"/>
              </a:ext>
            </a:extLst>
          </p:cNvPr>
          <p:cNvCxnSpPr/>
          <p:nvPr/>
        </p:nvCxnSpPr>
        <p:spPr>
          <a:xfrm>
            <a:off x="7751036" y="2204815"/>
            <a:ext cx="0" cy="734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CF62A87-6610-420C-A8CC-D83F8D72DDA8}"/>
              </a:ext>
            </a:extLst>
          </p:cNvPr>
          <p:cNvSpPr txBox="1"/>
          <p:nvPr/>
        </p:nvSpPr>
        <p:spPr>
          <a:xfrm>
            <a:off x="811849" y="3008120"/>
            <a:ext cx="787067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0</a:t>
            </a:r>
            <a:r>
              <a:rPr lang="en-US" dirty="0"/>
              <a:t> </a:t>
            </a:r>
            <a:r>
              <a:rPr lang="en-US" sz="1000" dirty="0">
                <a:latin typeface="Calibri" panose="020F0502020204030204" pitchFamily="34" charset="0"/>
                <a:cs typeface="Calibri" panose="020F0502020204030204" pitchFamily="34" charset="0"/>
              </a:rPr>
              <a:t>(low cost)                                     </a:t>
            </a:r>
            <a:r>
              <a:rPr lang="en-US" dirty="0">
                <a:latin typeface="Calibri" panose="020F0502020204030204" pitchFamily="34" charset="0"/>
                <a:cs typeface="Calibri" panose="020F0502020204030204" pitchFamily="34" charset="0"/>
              </a:rPr>
              <a:t> 1 </a:t>
            </a:r>
            <a:r>
              <a:rPr lang="en-US" sz="1000" dirty="0">
                <a:latin typeface="Calibri" panose="020F0502020204030204" pitchFamily="34" charset="0"/>
                <a:cs typeface="Calibri" panose="020F0502020204030204" pitchFamily="34" charset="0"/>
              </a:rPr>
              <a:t>(medium cost)                                                                 </a:t>
            </a:r>
            <a:r>
              <a:rPr lang="en-US" dirty="0">
                <a:latin typeface="Calibri" panose="020F0502020204030204" pitchFamily="34" charset="0"/>
                <a:cs typeface="Calibri" panose="020F0502020204030204" pitchFamily="34" charset="0"/>
              </a:rPr>
              <a:t>2</a:t>
            </a:r>
            <a:r>
              <a:rPr lang="en-US" sz="1000" dirty="0">
                <a:latin typeface="Calibri" panose="020F0502020204030204" pitchFamily="34" charset="0"/>
                <a:cs typeface="Calibri" panose="020F0502020204030204" pitchFamily="34" charset="0"/>
              </a:rPr>
              <a:t> (high cost)                                                  </a:t>
            </a:r>
            <a:r>
              <a:rPr lang="en-US" dirty="0">
                <a:latin typeface="Calibri" panose="020F0502020204030204" pitchFamily="34" charset="0"/>
                <a:cs typeface="Calibri" panose="020F0502020204030204" pitchFamily="34" charset="0"/>
              </a:rPr>
              <a:t>3</a:t>
            </a:r>
            <a:r>
              <a:rPr lang="en-US" sz="1000" dirty="0">
                <a:latin typeface="Calibri" panose="020F0502020204030204" pitchFamily="34" charset="0"/>
                <a:cs typeface="Calibri" panose="020F0502020204030204" pitchFamily="34" charset="0"/>
              </a:rPr>
              <a:t> ( very high cost)</a:t>
            </a:r>
          </a:p>
        </p:txBody>
      </p:sp>
    </p:spTree>
    <p:extLst>
      <p:ext uri="{BB962C8B-B14F-4D97-AF65-F5344CB8AC3E}">
        <p14:creationId xmlns:p14="http://schemas.microsoft.com/office/powerpoint/2010/main" val="1006342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669DA-E483-475D-B6AD-E67BA3DB6981}"/>
              </a:ext>
            </a:extLst>
          </p:cNvPr>
          <p:cNvSpPr>
            <a:spLocks noGrp="1"/>
          </p:cNvSpPr>
          <p:nvPr>
            <p:ph type="title"/>
          </p:nvPr>
        </p:nvSpPr>
        <p:spPr/>
        <p:txBody>
          <a:bodyPr/>
          <a:lstStyle/>
          <a:p>
            <a:pPr marL="114300" indent="0">
              <a:buNone/>
            </a:pPr>
            <a:r>
              <a:rPr lang="en-US" dirty="0">
                <a:solidFill>
                  <a:schemeClr val="tx1"/>
                </a:solidFill>
                <a:latin typeface="Calibri" panose="020F0502020204030204" pitchFamily="34" charset="0"/>
                <a:cs typeface="Calibri" panose="020F0502020204030204" pitchFamily="34" charset="0"/>
              </a:rPr>
              <a:t>Data Preprocessing</a:t>
            </a:r>
          </a:p>
        </p:txBody>
      </p:sp>
      <p:sp>
        <p:nvSpPr>
          <p:cNvPr id="5" name="Text Placeholder 4">
            <a:extLst>
              <a:ext uri="{FF2B5EF4-FFF2-40B4-BE49-F238E27FC236}">
                <a16:creationId xmlns:a16="http://schemas.microsoft.com/office/drawing/2014/main" id="{53170374-2255-4EBD-B7C0-46574F18B320}"/>
              </a:ext>
            </a:extLst>
          </p:cNvPr>
          <p:cNvSpPr>
            <a:spLocks noGrp="1"/>
          </p:cNvSpPr>
          <p:nvPr>
            <p:ph type="body" idx="1"/>
          </p:nvPr>
        </p:nvSpPr>
        <p:spPr/>
        <p:txBody>
          <a:bodyPr/>
          <a:lstStyle/>
          <a:p>
            <a:pPr marL="114300" indent="0">
              <a:buNone/>
            </a:pPr>
            <a:r>
              <a:rPr lang="en-US" dirty="0">
                <a:solidFill>
                  <a:schemeClr val="bg1">
                    <a:lumMod val="50000"/>
                  </a:schemeClr>
                </a:solidFill>
              </a:rPr>
              <a:t>Number of Rows- 2000</a:t>
            </a:r>
          </a:p>
          <a:p>
            <a:pPr marL="114300" indent="0">
              <a:buNone/>
            </a:pPr>
            <a:r>
              <a:rPr lang="en-US" dirty="0">
                <a:solidFill>
                  <a:schemeClr val="bg1">
                    <a:lumMod val="50000"/>
                  </a:schemeClr>
                </a:solidFill>
              </a:rPr>
              <a:t>Number of columns- 21</a:t>
            </a:r>
          </a:p>
          <a:p>
            <a:pPr marL="114300" indent="0">
              <a:buNone/>
            </a:pPr>
            <a:r>
              <a:rPr lang="en-US" dirty="0">
                <a:solidFill>
                  <a:schemeClr val="bg1">
                    <a:lumMod val="50000"/>
                  </a:schemeClr>
                </a:solidFill>
              </a:rPr>
              <a:t>Null values-  no none value</a:t>
            </a:r>
          </a:p>
          <a:p>
            <a:pPr marL="114300" indent="0">
              <a:buNone/>
            </a:pPr>
            <a:r>
              <a:rPr lang="en-US" dirty="0">
                <a:solidFill>
                  <a:schemeClr val="bg1">
                    <a:lumMod val="50000"/>
                  </a:schemeClr>
                </a:solidFill>
              </a:rPr>
              <a:t>Data type- integer and float</a:t>
            </a:r>
          </a:p>
          <a:p>
            <a:pPr marL="114300" indent="0">
              <a:buNone/>
            </a:pPr>
            <a:r>
              <a:rPr lang="en-US" dirty="0">
                <a:solidFill>
                  <a:schemeClr val="bg1">
                    <a:lumMod val="50000"/>
                  </a:schemeClr>
                </a:solidFill>
              </a:rPr>
              <a:t>Data Balanced – Yes, all four classes equally distributed in data set</a:t>
            </a:r>
          </a:p>
          <a:p>
            <a:pPr marL="114300" indent="0">
              <a:buNone/>
            </a:pPr>
            <a:r>
              <a:rPr lang="en-US" dirty="0">
                <a:solidFill>
                  <a:schemeClr val="bg1">
                    <a:lumMod val="50000"/>
                  </a:schemeClr>
                </a:solidFill>
              </a:rPr>
              <a:t>Continuous Variables-  </a:t>
            </a:r>
            <a:r>
              <a:rPr lang="en-US" dirty="0" err="1">
                <a:solidFill>
                  <a:schemeClr val="bg1">
                    <a:lumMod val="50000"/>
                  </a:schemeClr>
                </a:solidFill>
              </a:rPr>
              <a:t>battery_power</a:t>
            </a:r>
            <a:r>
              <a:rPr lang="en-US" dirty="0">
                <a:solidFill>
                  <a:schemeClr val="bg1">
                    <a:lumMod val="50000"/>
                  </a:schemeClr>
                </a:solidFill>
              </a:rPr>
              <a:t>, </a:t>
            </a:r>
            <a:r>
              <a:rPr lang="en-US" dirty="0" err="1">
                <a:solidFill>
                  <a:schemeClr val="bg1">
                    <a:lumMod val="50000"/>
                  </a:schemeClr>
                </a:solidFill>
              </a:rPr>
              <a:t>clock_speed</a:t>
            </a:r>
            <a:r>
              <a:rPr lang="en-US" dirty="0">
                <a:solidFill>
                  <a:schemeClr val="bg1">
                    <a:lumMod val="50000"/>
                  </a:schemeClr>
                </a:solidFill>
              </a:rPr>
              <a:t>, </a:t>
            </a:r>
            <a:r>
              <a:rPr lang="en-US" dirty="0" err="1">
                <a:solidFill>
                  <a:schemeClr val="bg1">
                    <a:lumMod val="50000"/>
                  </a:schemeClr>
                </a:solidFill>
              </a:rPr>
              <a:t>int_memory</a:t>
            </a:r>
            <a:r>
              <a:rPr lang="en-US" dirty="0">
                <a:solidFill>
                  <a:schemeClr val="bg1">
                    <a:lumMod val="50000"/>
                  </a:schemeClr>
                </a:solidFill>
              </a:rPr>
              <a:t>, </a:t>
            </a:r>
            <a:r>
              <a:rPr lang="en-US" dirty="0" err="1">
                <a:solidFill>
                  <a:schemeClr val="bg1">
                    <a:lumMod val="50000"/>
                  </a:schemeClr>
                </a:solidFill>
              </a:rPr>
              <a:t>m_dep</a:t>
            </a:r>
            <a:r>
              <a:rPr lang="en-US" dirty="0">
                <a:solidFill>
                  <a:schemeClr val="bg1">
                    <a:lumMod val="50000"/>
                  </a:schemeClr>
                </a:solidFill>
              </a:rPr>
              <a:t>, 			          </a:t>
            </a:r>
            <a:r>
              <a:rPr lang="en-US" dirty="0" err="1">
                <a:solidFill>
                  <a:schemeClr val="bg1">
                    <a:lumMod val="50000"/>
                  </a:schemeClr>
                </a:solidFill>
              </a:rPr>
              <a:t>mobile_wt</a:t>
            </a:r>
            <a:r>
              <a:rPr lang="en-US" dirty="0">
                <a:solidFill>
                  <a:schemeClr val="bg1">
                    <a:lumMod val="50000"/>
                  </a:schemeClr>
                </a:solidFill>
              </a:rPr>
              <a:t>, </a:t>
            </a:r>
            <a:r>
              <a:rPr lang="en-US" dirty="0" err="1">
                <a:solidFill>
                  <a:schemeClr val="bg1">
                    <a:lumMod val="50000"/>
                  </a:schemeClr>
                </a:solidFill>
              </a:rPr>
              <a:t>px_height</a:t>
            </a:r>
            <a:r>
              <a:rPr lang="en-US" dirty="0">
                <a:solidFill>
                  <a:schemeClr val="bg1">
                    <a:lumMod val="50000"/>
                  </a:schemeClr>
                </a:solidFill>
              </a:rPr>
              <a:t>, </a:t>
            </a:r>
            <a:r>
              <a:rPr lang="en-US" dirty="0" err="1">
                <a:solidFill>
                  <a:schemeClr val="bg1">
                    <a:lumMod val="50000"/>
                  </a:schemeClr>
                </a:solidFill>
              </a:rPr>
              <a:t>px_width</a:t>
            </a:r>
            <a:r>
              <a:rPr lang="en-US" dirty="0">
                <a:solidFill>
                  <a:schemeClr val="bg1">
                    <a:lumMod val="50000"/>
                  </a:schemeClr>
                </a:solidFill>
              </a:rPr>
              <a:t>, ram, </a:t>
            </a:r>
            <a:r>
              <a:rPr lang="en-US" dirty="0" err="1">
                <a:solidFill>
                  <a:schemeClr val="bg1">
                    <a:lumMod val="50000"/>
                  </a:schemeClr>
                </a:solidFill>
              </a:rPr>
              <a:t>sc_h</a:t>
            </a:r>
            <a:r>
              <a:rPr lang="en-US" dirty="0">
                <a:solidFill>
                  <a:schemeClr val="bg1">
                    <a:lumMod val="50000"/>
                  </a:schemeClr>
                </a:solidFill>
              </a:rPr>
              <a:t>, </a:t>
            </a:r>
            <a:r>
              <a:rPr lang="en-US" dirty="0" err="1">
                <a:solidFill>
                  <a:schemeClr val="bg1">
                    <a:lumMod val="50000"/>
                  </a:schemeClr>
                </a:solidFill>
              </a:rPr>
              <a:t>sc_w</a:t>
            </a:r>
            <a:r>
              <a:rPr lang="en-US" dirty="0">
                <a:solidFill>
                  <a:schemeClr val="bg1">
                    <a:lumMod val="50000"/>
                  </a:schemeClr>
                </a:solidFill>
              </a:rPr>
              <a:t>,   		                         </a:t>
            </a:r>
            <a:r>
              <a:rPr lang="en-US" dirty="0" err="1">
                <a:solidFill>
                  <a:schemeClr val="bg1">
                    <a:lumMod val="50000"/>
                  </a:schemeClr>
                </a:solidFill>
              </a:rPr>
              <a:t>talk_time</a:t>
            </a:r>
            <a:r>
              <a:rPr lang="en-US" dirty="0">
                <a:solidFill>
                  <a:schemeClr val="bg1">
                    <a:lumMod val="50000"/>
                  </a:schemeClr>
                </a:solidFill>
              </a:rPr>
              <a:t>, </a:t>
            </a:r>
            <a:r>
              <a:rPr lang="en-US" dirty="0" err="1">
                <a:solidFill>
                  <a:schemeClr val="bg1">
                    <a:lumMod val="50000"/>
                  </a:schemeClr>
                </a:solidFill>
              </a:rPr>
              <a:t>n_cores</a:t>
            </a:r>
            <a:r>
              <a:rPr lang="en-US" dirty="0">
                <a:solidFill>
                  <a:schemeClr val="bg1">
                    <a:lumMod val="50000"/>
                  </a:schemeClr>
                </a:solidFill>
              </a:rPr>
              <a:t>, pc</a:t>
            </a:r>
          </a:p>
        </p:txBody>
      </p:sp>
    </p:spTree>
    <p:extLst>
      <p:ext uri="{BB962C8B-B14F-4D97-AF65-F5344CB8AC3E}">
        <p14:creationId xmlns:p14="http://schemas.microsoft.com/office/powerpoint/2010/main" val="4173802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25440-6A90-48B5-BD7A-D5EF348C1A86}"/>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EDA</a:t>
            </a:r>
          </a:p>
        </p:txBody>
      </p:sp>
      <p:sp>
        <p:nvSpPr>
          <p:cNvPr id="3" name="Text Placeholder 2">
            <a:extLst>
              <a:ext uri="{FF2B5EF4-FFF2-40B4-BE49-F238E27FC236}">
                <a16:creationId xmlns:a16="http://schemas.microsoft.com/office/drawing/2014/main" id="{25700518-B03B-448D-BC5C-9EE70A17FB0B}"/>
              </a:ext>
            </a:extLst>
          </p:cNvPr>
          <p:cNvSpPr>
            <a:spLocks noGrp="1"/>
          </p:cNvSpPr>
          <p:nvPr>
            <p:ph type="body" idx="1"/>
          </p:nvPr>
        </p:nvSpPr>
        <p:spPr/>
        <p:txBody>
          <a:bodyPr/>
          <a:lstStyle/>
          <a:p>
            <a:pPr marL="114300" indent="0">
              <a:buNone/>
            </a:pPr>
            <a:r>
              <a:rPr lang="en-US" dirty="0" err="1">
                <a:solidFill>
                  <a:schemeClr val="bg1"/>
                </a:solidFill>
                <a:latin typeface="Calibri" panose="020F0502020204030204" pitchFamily="34" charset="0"/>
                <a:cs typeface="Calibri" panose="020F0502020204030204" pitchFamily="34" charset="0"/>
              </a:rPr>
              <a:t>Wifi</a:t>
            </a:r>
            <a:r>
              <a:rPr lang="en-US" dirty="0">
                <a:solidFill>
                  <a:schemeClr val="bg1"/>
                </a:solidFill>
                <a:latin typeface="Calibri" panose="020F0502020204030204" pitchFamily="34" charset="0"/>
                <a:cs typeface="Calibri" panose="020F0502020204030204" pitchFamily="34" charset="0"/>
              </a:rPr>
              <a:t>- price range 0 has more non </a:t>
            </a:r>
            <a:r>
              <a:rPr lang="en-US" dirty="0" err="1">
                <a:solidFill>
                  <a:schemeClr val="bg1"/>
                </a:solidFill>
                <a:latin typeface="Calibri" panose="020F0502020204030204" pitchFamily="34" charset="0"/>
                <a:cs typeface="Calibri" panose="020F0502020204030204" pitchFamily="34" charset="0"/>
              </a:rPr>
              <a:t>wifi</a:t>
            </a:r>
            <a:r>
              <a:rPr lang="en-US" dirty="0">
                <a:solidFill>
                  <a:schemeClr val="bg1"/>
                </a:solidFill>
                <a:latin typeface="Calibri" panose="020F0502020204030204" pitchFamily="34" charset="0"/>
                <a:cs typeface="Calibri" panose="020F0502020204030204" pitchFamily="34" charset="0"/>
              </a:rPr>
              <a:t> device. In rest of the price range </a:t>
            </a:r>
            <a:r>
              <a:rPr lang="en-US" dirty="0" err="1">
                <a:solidFill>
                  <a:schemeClr val="bg1"/>
                </a:solidFill>
                <a:latin typeface="Calibri" panose="020F0502020204030204" pitchFamily="34" charset="0"/>
                <a:cs typeface="Calibri" panose="020F0502020204030204" pitchFamily="34" charset="0"/>
              </a:rPr>
              <a:t>wifi</a:t>
            </a:r>
            <a:r>
              <a:rPr lang="en-US" dirty="0">
                <a:solidFill>
                  <a:schemeClr val="bg1"/>
                </a:solidFill>
                <a:latin typeface="Calibri" panose="020F0502020204030204" pitchFamily="34" charset="0"/>
                <a:cs typeface="Calibri" panose="020F0502020204030204" pitchFamily="34" charset="0"/>
              </a:rPr>
              <a:t> enabled        device is more. </a:t>
            </a:r>
          </a:p>
          <a:p>
            <a:pPr marL="114300" indent="0">
              <a:buNone/>
            </a:pPr>
            <a:endParaRPr lang="en-US" dirty="0">
              <a:solidFill>
                <a:schemeClr val="bg1"/>
              </a:solidFill>
              <a:latin typeface="Calibri" panose="020F0502020204030204" pitchFamily="34" charset="0"/>
              <a:cs typeface="Calibri" panose="020F0502020204030204" pitchFamily="34" charset="0"/>
            </a:endParaRPr>
          </a:p>
        </p:txBody>
      </p:sp>
      <p:pic>
        <p:nvPicPr>
          <p:cNvPr id="5" name="Picture 4" descr="Chart, bar chart&#10;&#10;Description automatically generated">
            <a:extLst>
              <a:ext uri="{FF2B5EF4-FFF2-40B4-BE49-F238E27FC236}">
                <a16:creationId xmlns:a16="http://schemas.microsoft.com/office/drawing/2014/main" id="{339B6DE7-4741-41FF-B783-F6ABFA40E835}"/>
              </a:ext>
            </a:extLst>
          </p:cNvPr>
          <p:cNvPicPr>
            <a:picLocks noChangeAspect="1"/>
          </p:cNvPicPr>
          <p:nvPr/>
        </p:nvPicPr>
        <p:blipFill>
          <a:blip r:embed="rId2"/>
          <a:stretch>
            <a:fillRect/>
          </a:stretch>
        </p:blipFill>
        <p:spPr>
          <a:xfrm>
            <a:off x="129354" y="1974078"/>
            <a:ext cx="6868484" cy="3169422"/>
          </a:xfrm>
          <a:prstGeom prst="rect">
            <a:avLst/>
          </a:prstGeom>
        </p:spPr>
      </p:pic>
    </p:spTree>
    <p:extLst>
      <p:ext uri="{BB962C8B-B14F-4D97-AF65-F5344CB8AC3E}">
        <p14:creationId xmlns:p14="http://schemas.microsoft.com/office/powerpoint/2010/main" val="2601138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FD542-F030-4D88-AB2D-A441F5FC112B}"/>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EDA</a:t>
            </a:r>
          </a:p>
        </p:txBody>
      </p:sp>
      <p:sp>
        <p:nvSpPr>
          <p:cNvPr id="3" name="Text Placeholder 2">
            <a:extLst>
              <a:ext uri="{FF2B5EF4-FFF2-40B4-BE49-F238E27FC236}">
                <a16:creationId xmlns:a16="http://schemas.microsoft.com/office/drawing/2014/main" id="{D7189B03-AD95-437D-ABA2-A9EF6E3B71A3}"/>
              </a:ext>
            </a:extLst>
          </p:cNvPr>
          <p:cNvSpPr>
            <a:spLocks noGrp="1"/>
          </p:cNvSpPr>
          <p:nvPr>
            <p:ph type="body" idx="1"/>
          </p:nvPr>
        </p:nvSpPr>
        <p:spPr/>
        <p:txBody>
          <a:bodyPr/>
          <a:lstStyle/>
          <a:p>
            <a:pPr marL="114300" indent="0">
              <a:buNone/>
            </a:pPr>
            <a:r>
              <a:rPr lang="en-US" dirty="0">
                <a:solidFill>
                  <a:schemeClr val="bg1"/>
                </a:solidFill>
                <a:latin typeface="Calibri" panose="020F0502020204030204" pitchFamily="34" charset="0"/>
                <a:cs typeface="Calibri" panose="020F0502020204030204" pitchFamily="34" charset="0"/>
              </a:rPr>
              <a:t>Touch Screen- It is not a desirable requirement with increase in price range.</a:t>
            </a:r>
          </a:p>
          <a:p>
            <a:pPr marL="114300" indent="0">
              <a:buNone/>
            </a:pPr>
            <a:endParaRPr lang="en-US" dirty="0">
              <a:solidFill>
                <a:schemeClr val="bg1"/>
              </a:solidFill>
              <a:latin typeface="Calibri" panose="020F0502020204030204" pitchFamily="34" charset="0"/>
              <a:cs typeface="Calibri" panose="020F0502020204030204" pitchFamily="34" charset="0"/>
            </a:endParaRPr>
          </a:p>
        </p:txBody>
      </p:sp>
      <p:pic>
        <p:nvPicPr>
          <p:cNvPr id="5" name="Picture 4" descr="Chart, bar chart&#10;&#10;Description automatically generated">
            <a:extLst>
              <a:ext uri="{FF2B5EF4-FFF2-40B4-BE49-F238E27FC236}">
                <a16:creationId xmlns:a16="http://schemas.microsoft.com/office/drawing/2014/main" id="{43DC2FAD-2480-45EA-82C8-B76E7CF1A6B1}"/>
              </a:ext>
            </a:extLst>
          </p:cNvPr>
          <p:cNvPicPr>
            <a:picLocks noChangeAspect="1"/>
          </p:cNvPicPr>
          <p:nvPr/>
        </p:nvPicPr>
        <p:blipFill>
          <a:blip r:embed="rId2"/>
          <a:stretch>
            <a:fillRect/>
          </a:stretch>
        </p:blipFill>
        <p:spPr>
          <a:xfrm>
            <a:off x="311700" y="1718733"/>
            <a:ext cx="7206700" cy="2850142"/>
          </a:xfrm>
          <a:prstGeom prst="rect">
            <a:avLst/>
          </a:prstGeom>
        </p:spPr>
      </p:pic>
    </p:spTree>
    <p:extLst>
      <p:ext uri="{BB962C8B-B14F-4D97-AF65-F5344CB8AC3E}">
        <p14:creationId xmlns:p14="http://schemas.microsoft.com/office/powerpoint/2010/main" val="849735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E4EA1-0037-45E1-B89E-2822762B22E3}"/>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EDA</a:t>
            </a:r>
          </a:p>
        </p:txBody>
      </p:sp>
      <p:sp>
        <p:nvSpPr>
          <p:cNvPr id="3" name="Text Placeholder 2">
            <a:extLst>
              <a:ext uri="{FF2B5EF4-FFF2-40B4-BE49-F238E27FC236}">
                <a16:creationId xmlns:a16="http://schemas.microsoft.com/office/drawing/2014/main" id="{485BF230-73BA-438D-8439-BC36ED87BE8C}"/>
              </a:ext>
            </a:extLst>
          </p:cNvPr>
          <p:cNvSpPr>
            <a:spLocks noGrp="1"/>
          </p:cNvSpPr>
          <p:nvPr>
            <p:ph type="body" idx="1"/>
          </p:nvPr>
        </p:nvSpPr>
        <p:spPr/>
        <p:txBody>
          <a:bodyPr/>
          <a:lstStyle/>
          <a:p>
            <a:pPr marL="114300" indent="0">
              <a:buNone/>
            </a:pPr>
            <a:r>
              <a:rPr lang="en-US" dirty="0" err="1">
                <a:solidFill>
                  <a:schemeClr val="accent2"/>
                </a:solidFill>
                <a:latin typeface="Calibri" panose="020F0502020204030204" pitchFamily="34" charset="0"/>
                <a:cs typeface="Calibri" panose="020F0502020204030204" pitchFamily="34" charset="0"/>
              </a:rPr>
              <a:t>Bluetooh</a:t>
            </a:r>
            <a:r>
              <a:rPr lang="en-US" dirty="0">
                <a:solidFill>
                  <a:schemeClr val="accent2"/>
                </a:solidFill>
                <a:latin typeface="Calibri" panose="020F0502020204030204" pitchFamily="34" charset="0"/>
                <a:cs typeface="Calibri" panose="020F0502020204030204" pitchFamily="34" charset="0"/>
              </a:rPr>
              <a:t>-  Price range 3 (very high cost) has more Bluetooth enabled devices. </a:t>
            </a:r>
          </a:p>
          <a:p>
            <a:pPr marL="114300" indent="0">
              <a:buNone/>
            </a:pPr>
            <a:endParaRPr lang="en-US" dirty="0">
              <a:solidFill>
                <a:schemeClr val="accent2"/>
              </a:solidFill>
              <a:latin typeface="Calibri" panose="020F0502020204030204" pitchFamily="34" charset="0"/>
              <a:cs typeface="Calibri" panose="020F0502020204030204" pitchFamily="34" charset="0"/>
            </a:endParaRPr>
          </a:p>
          <a:p>
            <a:pPr marL="114300" indent="0">
              <a:buNone/>
            </a:pPr>
            <a:endParaRPr lang="en-US" dirty="0">
              <a:solidFill>
                <a:schemeClr val="accent2"/>
              </a:solidFill>
              <a:latin typeface="Calibri" panose="020F0502020204030204" pitchFamily="34" charset="0"/>
              <a:cs typeface="Calibri" panose="020F0502020204030204" pitchFamily="34" charset="0"/>
            </a:endParaRPr>
          </a:p>
        </p:txBody>
      </p:sp>
      <p:pic>
        <p:nvPicPr>
          <p:cNvPr id="5" name="Picture 4" descr="Chart, bar chart&#10;&#10;Description automatically generated">
            <a:extLst>
              <a:ext uri="{FF2B5EF4-FFF2-40B4-BE49-F238E27FC236}">
                <a16:creationId xmlns:a16="http://schemas.microsoft.com/office/drawing/2014/main" id="{CB8F285A-04DC-4976-B9D7-905A35D3DD3E}"/>
              </a:ext>
            </a:extLst>
          </p:cNvPr>
          <p:cNvPicPr>
            <a:picLocks noChangeAspect="1"/>
          </p:cNvPicPr>
          <p:nvPr/>
        </p:nvPicPr>
        <p:blipFill>
          <a:blip r:embed="rId2"/>
          <a:stretch>
            <a:fillRect/>
          </a:stretch>
        </p:blipFill>
        <p:spPr>
          <a:xfrm>
            <a:off x="1931172" y="1862667"/>
            <a:ext cx="4096322" cy="2706208"/>
          </a:xfrm>
          <a:prstGeom prst="rect">
            <a:avLst/>
          </a:prstGeom>
        </p:spPr>
      </p:pic>
    </p:spTree>
    <p:extLst>
      <p:ext uri="{BB962C8B-B14F-4D97-AF65-F5344CB8AC3E}">
        <p14:creationId xmlns:p14="http://schemas.microsoft.com/office/powerpoint/2010/main" val="3689539868"/>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TotalTime>
  <Words>712</Words>
  <Application>Microsoft Office PowerPoint</Application>
  <PresentationFormat>On-screen Show (16:9)</PresentationFormat>
  <Paragraphs>85</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Montserrat</vt:lpstr>
      <vt:lpstr>Arial</vt:lpstr>
      <vt:lpstr>Calibri</vt:lpstr>
      <vt:lpstr>Simple Light</vt:lpstr>
      <vt:lpstr>           Capstone Project Mobile Price Range Prediction - Shrikanth Ravi   </vt:lpstr>
      <vt:lpstr>   </vt:lpstr>
      <vt:lpstr>Information Available</vt:lpstr>
      <vt:lpstr>Information Available</vt:lpstr>
      <vt:lpstr>Target Variable</vt:lpstr>
      <vt:lpstr>Data Preprocessing</vt:lpstr>
      <vt:lpstr>EDA</vt:lpstr>
      <vt:lpstr>EDA</vt:lpstr>
      <vt:lpstr>EDA</vt:lpstr>
      <vt:lpstr>EDA</vt:lpstr>
      <vt:lpstr>EDA</vt:lpstr>
      <vt:lpstr>EDA of Continuous Variable</vt:lpstr>
      <vt:lpstr>EDA of Continuous Variables</vt:lpstr>
      <vt:lpstr>Outlier Treatment</vt:lpstr>
      <vt:lpstr>Outlier Treatment</vt:lpstr>
      <vt:lpstr>Outlier Treatment</vt:lpstr>
      <vt:lpstr>Relationship Among All Features</vt:lpstr>
      <vt:lpstr>Model Selection</vt:lpstr>
      <vt:lpstr>Model Comparison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Mobile Price RANGE Prediction - Shrikanth Ravi -Ankit RAJ   </dc:title>
  <cp:lastModifiedBy>shrikanth r</cp:lastModifiedBy>
  <cp:revision>33</cp:revision>
  <dcterms:modified xsi:type="dcterms:W3CDTF">2021-06-29T14:40:13Z</dcterms:modified>
</cp:coreProperties>
</file>