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Montserra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AABF7-ABA5-45A7-A176-22DD93146B44}" type="doc">
      <dgm:prSet loTypeId="urn:microsoft.com/office/officeart/2005/8/layout/chevron1" loCatId="process" qsTypeId="urn:microsoft.com/office/officeart/2005/8/quickstyle/simple1" qsCatId="simple" csTypeId="urn:microsoft.com/office/officeart/2005/8/colors/accent1_2" csCatId="accent1" phldr="1"/>
      <dgm:spPr/>
    </dgm:pt>
    <dgm:pt modelId="{38535CD9-2B67-4DD3-9DCF-44FCCD1276CC}">
      <dgm:prSet phldrT="[Text]"/>
      <dgm:spPr/>
      <dgm:t>
        <a:bodyPr/>
        <a:lstStyle/>
        <a:p>
          <a:r>
            <a:rPr lang="en-US" dirty="0"/>
            <a:t>Based on given BBC news articles</a:t>
          </a:r>
        </a:p>
      </dgm:t>
    </dgm:pt>
    <dgm:pt modelId="{899CB906-6F3F-4AC7-97A1-84FCFBD03612}" type="parTrans" cxnId="{F9870EDE-D01E-4EA8-9FEF-E89A97F03A5E}">
      <dgm:prSet/>
      <dgm:spPr/>
      <dgm:t>
        <a:bodyPr/>
        <a:lstStyle/>
        <a:p>
          <a:endParaRPr lang="en-US"/>
        </a:p>
      </dgm:t>
    </dgm:pt>
    <dgm:pt modelId="{FBCF8944-F89C-4716-BC40-3441DD09C3CA}" type="sibTrans" cxnId="{F9870EDE-D01E-4EA8-9FEF-E89A97F03A5E}">
      <dgm:prSet/>
      <dgm:spPr/>
      <dgm:t>
        <a:bodyPr/>
        <a:lstStyle/>
        <a:p>
          <a:endParaRPr lang="en-US"/>
        </a:p>
      </dgm:t>
    </dgm:pt>
    <dgm:pt modelId="{5FED6F95-8216-4625-9FE3-EA54AEFECCCB}">
      <dgm:prSet phldrT="[Text]"/>
      <dgm:spPr/>
      <dgm:t>
        <a:bodyPr/>
        <a:lstStyle/>
        <a:p>
          <a:r>
            <a:rPr lang="en-US" dirty="0"/>
            <a:t>Identify major themes/topics</a:t>
          </a:r>
        </a:p>
      </dgm:t>
    </dgm:pt>
    <dgm:pt modelId="{4AAF9990-5853-460D-A3FD-F3CD7D37EDD6}" type="parTrans" cxnId="{7F357E42-76D4-4BC9-903F-6A46A72A95E7}">
      <dgm:prSet/>
      <dgm:spPr/>
      <dgm:t>
        <a:bodyPr/>
        <a:lstStyle/>
        <a:p>
          <a:endParaRPr lang="en-US"/>
        </a:p>
      </dgm:t>
    </dgm:pt>
    <dgm:pt modelId="{BF56BA71-B7B2-44AB-AE48-B4593729351E}" type="sibTrans" cxnId="{7F357E42-76D4-4BC9-903F-6A46A72A95E7}">
      <dgm:prSet/>
      <dgm:spPr/>
      <dgm:t>
        <a:bodyPr/>
        <a:lstStyle/>
        <a:p>
          <a:endParaRPr lang="en-US"/>
        </a:p>
      </dgm:t>
    </dgm:pt>
    <dgm:pt modelId="{6364A4A6-05B9-4459-AC9E-9B92CD58195C}">
      <dgm:prSet phldrT="[Text]"/>
      <dgm:spPr/>
      <dgm:t>
        <a:bodyPr/>
        <a:lstStyle/>
        <a:p>
          <a:r>
            <a:rPr lang="en-US" dirty="0"/>
            <a:t>Using LDA Clustering Algorithm</a:t>
          </a:r>
        </a:p>
      </dgm:t>
    </dgm:pt>
    <dgm:pt modelId="{ACEF00E0-CCDB-4915-81A2-1F46FF306C2F}" type="parTrans" cxnId="{09ABD176-948F-4F2C-ADBC-04097998C75B}">
      <dgm:prSet/>
      <dgm:spPr/>
      <dgm:t>
        <a:bodyPr/>
        <a:lstStyle/>
        <a:p>
          <a:endParaRPr lang="en-US"/>
        </a:p>
      </dgm:t>
    </dgm:pt>
    <dgm:pt modelId="{AF5E42A0-C06E-45E9-89B2-C74308588F64}" type="sibTrans" cxnId="{09ABD176-948F-4F2C-ADBC-04097998C75B}">
      <dgm:prSet/>
      <dgm:spPr/>
      <dgm:t>
        <a:bodyPr/>
        <a:lstStyle/>
        <a:p>
          <a:endParaRPr lang="en-US"/>
        </a:p>
      </dgm:t>
    </dgm:pt>
    <dgm:pt modelId="{6111425D-C180-4696-9893-D053D6EF9862}" type="pres">
      <dgm:prSet presAssocID="{E40AABF7-ABA5-45A7-A176-22DD93146B44}" presName="Name0" presStyleCnt="0">
        <dgm:presLayoutVars>
          <dgm:dir/>
          <dgm:animLvl val="lvl"/>
          <dgm:resizeHandles val="exact"/>
        </dgm:presLayoutVars>
      </dgm:prSet>
      <dgm:spPr/>
    </dgm:pt>
    <dgm:pt modelId="{697F9ED9-603F-4615-B017-D6AD21BE18E5}" type="pres">
      <dgm:prSet presAssocID="{38535CD9-2B67-4DD3-9DCF-44FCCD1276CC}" presName="parTxOnly" presStyleLbl="node1" presStyleIdx="0" presStyleCnt="3">
        <dgm:presLayoutVars>
          <dgm:chMax val="0"/>
          <dgm:chPref val="0"/>
          <dgm:bulletEnabled val="1"/>
        </dgm:presLayoutVars>
      </dgm:prSet>
      <dgm:spPr/>
    </dgm:pt>
    <dgm:pt modelId="{EF0E8B0F-232F-43FD-A800-251AB95D56D9}" type="pres">
      <dgm:prSet presAssocID="{FBCF8944-F89C-4716-BC40-3441DD09C3CA}" presName="parTxOnlySpace" presStyleCnt="0"/>
      <dgm:spPr/>
    </dgm:pt>
    <dgm:pt modelId="{F1CECFD6-3361-4304-B97C-5921636DA27F}" type="pres">
      <dgm:prSet presAssocID="{5FED6F95-8216-4625-9FE3-EA54AEFECCCB}" presName="parTxOnly" presStyleLbl="node1" presStyleIdx="1" presStyleCnt="3">
        <dgm:presLayoutVars>
          <dgm:chMax val="0"/>
          <dgm:chPref val="0"/>
          <dgm:bulletEnabled val="1"/>
        </dgm:presLayoutVars>
      </dgm:prSet>
      <dgm:spPr/>
    </dgm:pt>
    <dgm:pt modelId="{15F4B15F-54DA-496B-9D4D-3889341AC92F}" type="pres">
      <dgm:prSet presAssocID="{BF56BA71-B7B2-44AB-AE48-B4593729351E}" presName="parTxOnlySpace" presStyleCnt="0"/>
      <dgm:spPr/>
    </dgm:pt>
    <dgm:pt modelId="{910037D3-BFF6-4BBC-9F06-BF0031AAB1F9}" type="pres">
      <dgm:prSet presAssocID="{6364A4A6-05B9-4459-AC9E-9B92CD58195C}" presName="parTxOnly" presStyleLbl="node1" presStyleIdx="2" presStyleCnt="3">
        <dgm:presLayoutVars>
          <dgm:chMax val="0"/>
          <dgm:chPref val="0"/>
          <dgm:bulletEnabled val="1"/>
        </dgm:presLayoutVars>
      </dgm:prSet>
      <dgm:spPr/>
    </dgm:pt>
  </dgm:ptLst>
  <dgm:cxnLst>
    <dgm:cxn modelId="{474C792C-5405-4C54-9D92-57C6B8CD01A4}" type="presOf" srcId="{E40AABF7-ABA5-45A7-A176-22DD93146B44}" destId="{6111425D-C180-4696-9893-D053D6EF9862}" srcOrd="0" destOrd="0" presId="urn:microsoft.com/office/officeart/2005/8/layout/chevron1"/>
    <dgm:cxn modelId="{207B225F-2899-4E29-8DA6-DEBA2368C946}" type="presOf" srcId="{38535CD9-2B67-4DD3-9DCF-44FCCD1276CC}" destId="{697F9ED9-603F-4615-B017-D6AD21BE18E5}" srcOrd="0" destOrd="0" presId="urn:microsoft.com/office/officeart/2005/8/layout/chevron1"/>
    <dgm:cxn modelId="{7F357E42-76D4-4BC9-903F-6A46A72A95E7}" srcId="{E40AABF7-ABA5-45A7-A176-22DD93146B44}" destId="{5FED6F95-8216-4625-9FE3-EA54AEFECCCB}" srcOrd="1" destOrd="0" parTransId="{4AAF9990-5853-460D-A3FD-F3CD7D37EDD6}" sibTransId="{BF56BA71-B7B2-44AB-AE48-B4593729351E}"/>
    <dgm:cxn modelId="{589DF974-1FA7-493E-BCAE-64571AE778ED}" type="presOf" srcId="{6364A4A6-05B9-4459-AC9E-9B92CD58195C}" destId="{910037D3-BFF6-4BBC-9F06-BF0031AAB1F9}" srcOrd="0" destOrd="0" presId="urn:microsoft.com/office/officeart/2005/8/layout/chevron1"/>
    <dgm:cxn modelId="{09ABD176-948F-4F2C-ADBC-04097998C75B}" srcId="{E40AABF7-ABA5-45A7-A176-22DD93146B44}" destId="{6364A4A6-05B9-4459-AC9E-9B92CD58195C}" srcOrd="2" destOrd="0" parTransId="{ACEF00E0-CCDB-4915-81A2-1F46FF306C2F}" sibTransId="{AF5E42A0-C06E-45E9-89B2-C74308588F64}"/>
    <dgm:cxn modelId="{659CCFDB-6882-48BA-A95E-730FDA7CACD5}" type="presOf" srcId="{5FED6F95-8216-4625-9FE3-EA54AEFECCCB}" destId="{F1CECFD6-3361-4304-B97C-5921636DA27F}" srcOrd="0" destOrd="0" presId="urn:microsoft.com/office/officeart/2005/8/layout/chevron1"/>
    <dgm:cxn modelId="{F9870EDE-D01E-4EA8-9FEF-E89A97F03A5E}" srcId="{E40AABF7-ABA5-45A7-A176-22DD93146B44}" destId="{38535CD9-2B67-4DD3-9DCF-44FCCD1276CC}" srcOrd="0" destOrd="0" parTransId="{899CB906-6F3F-4AC7-97A1-84FCFBD03612}" sibTransId="{FBCF8944-F89C-4716-BC40-3441DD09C3CA}"/>
    <dgm:cxn modelId="{EC51359E-8C5D-49FA-B9F8-8BFEF16B2919}" type="presParOf" srcId="{6111425D-C180-4696-9893-D053D6EF9862}" destId="{697F9ED9-603F-4615-B017-D6AD21BE18E5}" srcOrd="0" destOrd="0" presId="urn:microsoft.com/office/officeart/2005/8/layout/chevron1"/>
    <dgm:cxn modelId="{3D11DED3-9DB4-47B0-B082-DF5691DE08C5}" type="presParOf" srcId="{6111425D-C180-4696-9893-D053D6EF9862}" destId="{EF0E8B0F-232F-43FD-A800-251AB95D56D9}" srcOrd="1" destOrd="0" presId="urn:microsoft.com/office/officeart/2005/8/layout/chevron1"/>
    <dgm:cxn modelId="{5AADE6A7-6789-4E8C-A1A7-A393E4E13A5F}" type="presParOf" srcId="{6111425D-C180-4696-9893-D053D6EF9862}" destId="{F1CECFD6-3361-4304-B97C-5921636DA27F}" srcOrd="2" destOrd="0" presId="urn:microsoft.com/office/officeart/2005/8/layout/chevron1"/>
    <dgm:cxn modelId="{A8B1B4FA-7FC1-42E9-B527-FB602C88ECFF}" type="presParOf" srcId="{6111425D-C180-4696-9893-D053D6EF9862}" destId="{15F4B15F-54DA-496B-9D4D-3889341AC92F}" srcOrd="3" destOrd="0" presId="urn:microsoft.com/office/officeart/2005/8/layout/chevron1"/>
    <dgm:cxn modelId="{8E2126E6-3623-4087-8C4E-FB9D4FB1A52B}" type="presParOf" srcId="{6111425D-C180-4696-9893-D053D6EF9862}" destId="{910037D3-BFF6-4BBC-9F06-BF0031AAB1F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18916A-6052-4DAD-82CF-F629C29998BE}" type="doc">
      <dgm:prSet loTypeId="urn:microsoft.com/office/officeart/2005/8/layout/process1" loCatId="process" qsTypeId="urn:microsoft.com/office/officeart/2005/8/quickstyle/simple1" qsCatId="simple" csTypeId="urn:microsoft.com/office/officeart/2005/8/colors/accent1_2" csCatId="accent1" phldr="1"/>
      <dgm:spPr/>
    </dgm:pt>
    <dgm:pt modelId="{B85086ED-89A1-45BB-8F3F-81F0AA9B7565}">
      <dgm:prSet phldrT="[Text]"/>
      <dgm:spPr/>
      <dgm:t>
        <a:bodyPr/>
        <a:lstStyle/>
        <a:p>
          <a:r>
            <a:rPr lang="en-US" dirty="0"/>
            <a:t>Data</a:t>
          </a:r>
        </a:p>
      </dgm:t>
    </dgm:pt>
    <dgm:pt modelId="{6BD37DA9-E468-4DA9-80E6-000A468FB4B1}" type="parTrans" cxnId="{F6CAE6B1-123C-4754-8D26-AFC11391C426}">
      <dgm:prSet/>
      <dgm:spPr/>
      <dgm:t>
        <a:bodyPr/>
        <a:lstStyle/>
        <a:p>
          <a:endParaRPr lang="en-US"/>
        </a:p>
      </dgm:t>
    </dgm:pt>
    <dgm:pt modelId="{B9E063BF-ACBC-4F8E-8055-B15FE18E5DCA}" type="sibTrans" cxnId="{F6CAE6B1-123C-4754-8D26-AFC11391C426}">
      <dgm:prSet/>
      <dgm:spPr/>
      <dgm:t>
        <a:bodyPr/>
        <a:lstStyle/>
        <a:p>
          <a:endParaRPr lang="en-US"/>
        </a:p>
      </dgm:t>
    </dgm:pt>
    <dgm:pt modelId="{65EFBD1C-B15F-45B9-A0AF-42405DF79ABB}">
      <dgm:prSet phldrT="[Text]"/>
      <dgm:spPr/>
      <dgm:t>
        <a:bodyPr/>
        <a:lstStyle/>
        <a:p>
          <a:r>
            <a:rPr lang="en-US" dirty="0"/>
            <a:t>Data Preprocessing</a:t>
          </a:r>
        </a:p>
      </dgm:t>
    </dgm:pt>
    <dgm:pt modelId="{9044C25F-04FE-4F72-927C-40ED88F3D850}" type="parTrans" cxnId="{1B6C7BB0-0E5E-4E99-96CD-1AA7E1F0CA1E}">
      <dgm:prSet/>
      <dgm:spPr/>
      <dgm:t>
        <a:bodyPr/>
        <a:lstStyle/>
        <a:p>
          <a:endParaRPr lang="en-US"/>
        </a:p>
      </dgm:t>
    </dgm:pt>
    <dgm:pt modelId="{30712B14-7375-4CFF-AA4A-476492C0DB9C}" type="sibTrans" cxnId="{1B6C7BB0-0E5E-4E99-96CD-1AA7E1F0CA1E}">
      <dgm:prSet/>
      <dgm:spPr/>
      <dgm:t>
        <a:bodyPr/>
        <a:lstStyle/>
        <a:p>
          <a:endParaRPr lang="en-US"/>
        </a:p>
      </dgm:t>
    </dgm:pt>
    <dgm:pt modelId="{46BCD18B-C351-41A1-B4E1-26CA40DEB242}">
      <dgm:prSet phldrT="[Text]"/>
      <dgm:spPr/>
      <dgm:t>
        <a:bodyPr/>
        <a:lstStyle/>
        <a:p>
          <a:r>
            <a:rPr lang="en-US" dirty="0"/>
            <a:t>TF- IDF</a:t>
          </a:r>
        </a:p>
      </dgm:t>
    </dgm:pt>
    <dgm:pt modelId="{D1C2C129-4002-40CA-BA27-F73B3B975AE0}" type="parTrans" cxnId="{85D85EA8-514E-4D9C-89DB-0E1F5B928A23}">
      <dgm:prSet/>
      <dgm:spPr/>
      <dgm:t>
        <a:bodyPr/>
        <a:lstStyle/>
        <a:p>
          <a:endParaRPr lang="en-US"/>
        </a:p>
      </dgm:t>
    </dgm:pt>
    <dgm:pt modelId="{54465C06-F9EE-463C-8B8B-DE6F27A1E1F1}" type="sibTrans" cxnId="{85D85EA8-514E-4D9C-89DB-0E1F5B928A23}">
      <dgm:prSet/>
      <dgm:spPr/>
      <dgm:t>
        <a:bodyPr/>
        <a:lstStyle/>
        <a:p>
          <a:endParaRPr lang="en-US"/>
        </a:p>
      </dgm:t>
    </dgm:pt>
    <dgm:pt modelId="{5FFD0318-1F25-4638-9688-5EDD3971664B}">
      <dgm:prSet phldrT="[Text]"/>
      <dgm:spPr/>
      <dgm:t>
        <a:bodyPr/>
        <a:lstStyle/>
        <a:p>
          <a:r>
            <a:rPr lang="en-US" b="0" i="0" dirty="0"/>
            <a:t>Latent Dirichlet Allocation (LDA)</a:t>
          </a:r>
          <a:endParaRPr lang="en-US" b="0" dirty="0"/>
        </a:p>
      </dgm:t>
    </dgm:pt>
    <dgm:pt modelId="{7202D008-C9F8-4F13-B671-C0ED475A4509}" type="sibTrans" cxnId="{4ED3C1E5-C706-4F82-AF54-594B5EA4C0E2}">
      <dgm:prSet/>
      <dgm:spPr/>
      <dgm:t>
        <a:bodyPr/>
        <a:lstStyle/>
        <a:p>
          <a:endParaRPr lang="en-US"/>
        </a:p>
      </dgm:t>
    </dgm:pt>
    <dgm:pt modelId="{A59968FE-D49B-4D95-870A-76440DEDF1C4}" type="parTrans" cxnId="{4ED3C1E5-C706-4F82-AF54-594B5EA4C0E2}">
      <dgm:prSet/>
      <dgm:spPr/>
      <dgm:t>
        <a:bodyPr/>
        <a:lstStyle/>
        <a:p>
          <a:endParaRPr lang="en-US"/>
        </a:p>
      </dgm:t>
    </dgm:pt>
    <dgm:pt modelId="{4E22296F-0C45-48C4-9176-5FE7D1CCBE28}" type="pres">
      <dgm:prSet presAssocID="{2118916A-6052-4DAD-82CF-F629C29998BE}" presName="Name0" presStyleCnt="0">
        <dgm:presLayoutVars>
          <dgm:dir/>
          <dgm:resizeHandles val="exact"/>
        </dgm:presLayoutVars>
      </dgm:prSet>
      <dgm:spPr/>
    </dgm:pt>
    <dgm:pt modelId="{F6DB30A4-5245-4098-9D59-3F693796C4E3}" type="pres">
      <dgm:prSet presAssocID="{B85086ED-89A1-45BB-8F3F-81F0AA9B7565}" presName="node" presStyleLbl="node1" presStyleIdx="0" presStyleCnt="4">
        <dgm:presLayoutVars>
          <dgm:bulletEnabled val="1"/>
        </dgm:presLayoutVars>
      </dgm:prSet>
      <dgm:spPr/>
    </dgm:pt>
    <dgm:pt modelId="{BA26D562-7DDD-443F-91B0-5B4279A2FE3A}" type="pres">
      <dgm:prSet presAssocID="{B9E063BF-ACBC-4F8E-8055-B15FE18E5DCA}" presName="sibTrans" presStyleLbl="sibTrans2D1" presStyleIdx="0" presStyleCnt="3"/>
      <dgm:spPr/>
    </dgm:pt>
    <dgm:pt modelId="{E1C6197C-62B6-4FDE-94F9-251B09651740}" type="pres">
      <dgm:prSet presAssocID="{B9E063BF-ACBC-4F8E-8055-B15FE18E5DCA}" presName="connectorText" presStyleLbl="sibTrans2D1" presStyleIdx="0" presStyleCnt="3"/>
      <dgm:spPr/>
    </dgm:pt>
    <dgm:pt modelId="{16CFCEB0-1144-409B-9C42-2A308ABBCAD2}" type="pres">
      <dgm:prSet presAssocID="{65EFBD1C-B15F-45B9-A0AF-42405DF79ABB}" presName="node" presStyleLbl="node1" presStyleIdx="1" presStyleCnt="4">
        <dgm:presLayoutVars>
          <dgm:bulletEnabled val="1"/>
        </dgm:presLayoutVars>
      </dgm:prSet>
      <dgm:spPr/>
    </dgm:pt>
    <dgm:pt modelId="{85645C79-3866-4CF0-81A3-285DEA8AAD86}" type="pres">
      <dgm:prSet presAssocID="{30712B14-7375-4CFF-AA4A-476492C0DB9C}" presName="sibTrans" presStyleLbl="sibTrans2D1" presStyleIdx="1" presStyleCnt="3"/>
      <dgm:spPr/>
    </dgm:pt>
    <dgm:pt modelId="{75034887-ED0E-45BD-B223-801BDFE822FF}" type="pres">
      <dgm:prSet presAssocID="{30712B14-7375-4CFF-AA4A-476492C0DB9C}" presName="connectorText" presStyleLbl="sibTrans2D1" presStyleIdx="1" presStyleCnt="3"/>
      <dgm:spPr/>
    </dgm:pt>
    <dgm:pt modelId="{46FCD76D-1938-4937-A181-09516BF13259}" type="pres">
      <dgm:prSet presAssocID="{46BCD18B-C351-41A1-B4E1-26CA40DEB242}" presName="node" presStyleLbl="node1" presStyleIdx="2" presStyleCnt="4">
        <dgm:presLayoutVars>
          <dgm:bulletEnabled val="1"/>
        </dgm:presLayoutVars>
      </dgm:prSet>
      <dgm:spPr/>
    </dgm:pt>
    <dgm:pt modelId="{FB727D10-411B-4BDB-8DAE-1F02C24F938A}" type="pres">
      <dgm:prSet presAssocID="{54465C06-F9EE-463C-8B8B-DE6F27A1E1F1}" presName="sibTrans" presStyleLbl="sibTrans2D1" presStyleIdx="2" presStyleCnt="3"/>
      <dgm:spPr/>
    </dgm:pt>
    <dgm:pt modelId="{032D1438-0CD0-4BB3-A6F6-C53DB11B07EE}" type="pres">
      <dgm:prSet presAssocID="{54465C06-F9EE-463C-8B8B-DE6F27A1E1F1}" presName="connectorText" presStyleLbl="sibTrans2D1" presStyleIdx="2" presStyleCnt="3"/>
      <dgm:spPr/>
    </dgm:pt>
    <dgm:pt modelId="{D2926D62-E7DB-4524-8EAF-FF6065EF90FE}" type="pres">
      <dgm:prSet presAssocID="{5FFD0318-1F25-4638-9688-5EDD3971664B}" presName="node" presStyleLbl="node1" presStyleIdx="3" presStyleCnt="4">
        <dgm:presLayoutVars>
          <dgm:bulletEnabled val="1"/>
        </dgm:presLayoutVars>
      </dgm:prSet>
      <dgm:spPr/>
    </dgm:pt>
  </dgm:ptLst>
  <dgm:cxnLst>
    <dgm:cxn modelId="{5C447524-4721-47F9-BDCE-03ED59453F3A}" type="presOf" srcId="{46BCD18B-C351-41A1-B4E1-26CA40DEB242}" destId="{46FCD76D-1938-4937-A181-09516BF13259}" srcOrd="0" destOrd="0" presId="urn:microsoft.com/office/officeart/2005/8/layout/process1"/>
    <dgm:cxn modelId="{3112463F-8532-4827-8C1C-8581A3412D6A}" type="presOf" srcId="{2118916A-6052-4DAD-82CF-F629C29998BE}" destId="{4E22296F-0C45-48C4-9176-5FE7D1CCBE28}" srcOrd="0" destOrd="0" presId="urn:microsoft.com/office/officeart/2005/8/layout/process1"/>
    <dgm:cxn modelId="{30E21642-9BC3-4966-A651-E496ACC87D72}" type="presOf" srcId="{54465C06-F9EE-463C-8B8B-DE6F27A1E1F1}" destId="{FB727D10-411B-4BDB-8DAE-1F02C24F938A}" srcOrd="0" destOrd="0" presId="urn:microsoft.com/office/officeart/2005/8/layout/process1"/>
    <dgm:cxn modelId="{6760C347-05DD-4EB9-8001-FC53930654A5}" type="presOf" srcId="{B85086ED-89A1-45BB-8F3F-81F0AA9B7565}" destId="{F6DB30A4-5245-4098-9D59-3F693796C4E3}" srcOrd="0" destOrd="0" presId="urn:microsoft.com/office/officeart/2005/8/layout/process1"/>
    <dgm:cxn modelId="{3AAED347-F1F2-40B4-B687-992CEE0EDA83}" type="presOf" srcId="{B9E063BF-ACBC-4F8E-8055-B15FE18E5DCA}" destId="{E1C6197C-62B6-4FDE-94F9-251B09651740}" srcOrd="1" destOrd="0" presId="urn:microsoft.com/office/officeart/2005/8/layout/process1"/>
    <dgm:cxn modelId="{28E34A74-CFF1-4327-910F-265D20920C51}" type="presOf" srcId="{B9E063BF-ACBC-4F8E-8055-B15FE18E5DCA}" destId="{BA26D562-7DDD-443F-91B0-5B4279A2FE3A}" srcOrd="0" destOrd="0" presId="urn:microsoft.com/office/officeart/2005/8/layout/process1"/>
    <dgm:cxn modelId="{F48DE886-B7B2-4364-B9A8-ED0D42618BDB}" type="presOf" srcId="{30712B14-7375-4CFF-AA4A-476492C0DB9C}" destId="{75034887-ED0E-45BD-B223-801BDFE822FF}" srcOrd="1" destOrd="0" presId="urn:microsoft.com/office/officeart/2005/8/layout/process1"/>
    <dgm:cxn modelId="{FE1AE8A4-2153-4F2B-8AAA-4CA2173276CA}" type="presOf" srcId="{65EFBD1C-B15F-45B9-A0AF-42405DF79ABB}" destId="{16CFCEB0-1144-409B-9C42-2A308ABBCAD2}" srcOrd="0" destOrd="0" presId="urn:microsoft.com/office/officeart/2005/8/layout/process1"/>
    <dgm:cxn modelId="{85D85EA8-514E-4D9C-89DB-0E1F5B928A23}" srcId="{2118916A-6052-4DAD-82CF-F629C29998BE}" destId="{46BCD18B-C351-41A1-B4E1-26CA40DEB242}" srcOrd="2" destOrd="0" parTransId="{D1C2C129-4002-40CA-BA27-F73B3B975AE0}" sibTransId="{54465C06-F9EE-463C-8B8B-DE6F27A1E1F1}"/>
    <dgm:cxn modelId="{4F0615AE-1CC6-412F-B00A-BB72A402252E}" type="presOf" srcId="{30712B14-7375-4CFF-AA4A-476492C0DB9C}" destId="{85645C79-3866-4CF0-81A3-285DEA8AAD86}" srcOrd="0" destOrd="0" presId="urn:microsoft.com/office/officeart/2005/8/layout/process1"/>
    <dgm:cxn modelId="{1B6C7BB0-0E5E-4E99-96CD-1AA7E1F0CA1E}" srcId="{2118916A-6052-4DAD-82CF-F629C29998BE}" destId="{65EFBD1C-B15F-45B9-A0AF-42405DF79ABB}" srcOrd="1" destOrd="0" parTransId="{9044C25F-04FE-4F72-927C-40ED88F3D850}" sibTransId="{30712B14-7375-4CFF-AA4A-476492C0DB9C}"/>
    <dgm:cxn modelId="{E9ADC9B1-359A-427F-8DCC-705FC9037BBE}" type="presOf" srcId="{54465C06-F9EE-463C-8B8B-DE6F27A1E1F1}" destId="{032D1438-0CD0-4BB3-A6F6-C53DB11B07EE}" srcOrd="1" destOrd="0" presId="urn:microsoft.com/office/officeart/2005/8/layout/process1"/>
    <dgm:cxn modelId="{F6CAE6B1-123C-4754-8D26-AFC11391C426}" srcId="{2118916A-6052-4DAD-82CF-F629C29998BE}" destId="{B85086ED-89A1-45BB-8F3F-81F0AA9B7565}" srcOrd="0" destOrd="0" parTransId="{6BD37DA9-E468-4DA9-80E6-000A468FB4B1}" sibTransId="{B9E063BF-ACBC-4F8E-8055-B15FE18E5DCA}"/>
    <dgm:cxn modelId="{834D71D0-FE88-4FF1-B7A1-CD0323B9A783}" type="presOf" srcId="{5FFD0318-1F25-4638-9688-5EDD3971664B}" destId="{D2926D62-E7DB-4524-8EAF-FF6065EF90FE}" srcOrd="0" destOrd="0" presId="urn:microsoft.com/office/officeart/2005/8/layout/process1"/>
    <dgm:cxn modelId="{4ED3C1E5-C706-4F82-AF54-594B5EA4C0E2}" srcId="{2118916A-6052-4DAD-82CF-F629C29998BE}" destId="{5FFD0318-1F25-4638-9688-5EDD3971664B}" srcOrd="3" destOrd="0" parTransId="{A59968FE-D49B-4D95-870A-76440DEDF1C4}" sibTransId="{7202D008-C9F8-4F13-B671-C0ED475A4509}"/>
    <dgm:cxn modelId="{87216661-CA6B-4B4A-BC1D-73A0EDF40728}" type="presParOf" srcId="{4E22296F-0C45-48C4-9176-5FE7D1CCBE28}" destId="{F6DB30A4-5245-4098-9D59-3F693796C4E3}" srcOrd="0" destOrd="0" presId="urn:microsoft.com/office/officeart/2005/8/layout/process1"/>
    <dgm:cxn modelId="{A508A7EC-B7DB-4838-96A1-1D7F85FE32DB}" type="presParOf" srcId="{4E22296F-0C45-48C4-9176-5FE7D1CCBE28}" destId="{BA26D562-7DDD-443F-91B0-5B4279A2FE3A}" srcOrd="1" destOrd="0" presId="urn:microsoft.com/office/officeart/2005/8/layout/process1"/>
    <dgm:cxn modelId="{F7398969-C0B6-44B8-A317-61FC64E2AE60}" type="presParOf" srcId="{BA26D562-7DDD-443F-91B0-5B4279A2FE3A}" destId="{E1C6197C-62B6-4FDE-94F9-251B09651740}" srcOrd="0" destOrd="0" presId="urn:microsoft.com/office/officeart/2005/8/layout/process1"/>
    <dgm:cxn modelId="{4C12DA93-21D0-4209-BB1E-D613D8EA02F4}" type="presParOf" srcId="{4E22296F-0C45-48C4-9176-5FE7D1CCBE28}" destId="{16CFCEB0-1144-409B-9C42-2A308ABBCAD2}" srcOrd="2" destOrd="0" presId="urn:microsoft.com/office/officeart/2005/8/layout/process1"/>
    <dgm:cxn modelId="{24A53430-4E71-4A12-8B4F-2D4F63A79F15}" type="presParOf" srcId="{4E22296F-0C45-48C4-9176-5FE7D1CCBE28}" destId="{85645C79-3866-4CF0-81A3-285DEA8AAD86}" srcOrd="3" destOrd="0" presId="urn:microsoft.com/office/officeart/2005/8/layout/process1"/>
    <dgm:cxn modelId="{5F863FBC-0981-49A0-8DEA-CCBBF9EA123F}" type="presParOf" srcId="{85645C79-3866-4CF0-81A3-285DEA8AAD86}" destId="{75034887-ED0E-45BD-B223-801BDFE822FF}" srcOrd="0" destOrd="0" presId="urn:microsoft.com/office/officeart/2005/8/layout/process1"/>
    <dgm:cxn modelId="{8A63A10E-5998-4EF2-91E8-6085D933937B}" type="presParOf" srcId="{4E22296F-0C45-48C4-9176-5FE7D1CCBE28}" destId="{46FCD76D-1938-4937-A181-09516BF13259}" srcOrd="4" destOrd="0" presId="urn:microsoft.com/office/officeart/2005/8/layout/process1"/>
    <dgm:cxn modelId="{88099554-69FE-4A5C-BF62-7E9DEBFB4D90}" type="presParOf" srcId="{4E22296F-0C45-48C4-9176-5FE7D1CCBE28}" destId="{FB727D10-411B-4BDB-8DAE-1F02C24F938A}" srcOrd="5" destOrd="0" presId="urn:microsoft.com/office/officeart/2005/8/layout/process1"/>
    <dgm:cxn modelId="{1DAFDA93-A498-45AF-9660-7262966974AB}" type="presParOf" srcId="{FB727D10-411B-4BDB-8DAE-1F02C24F938A}" destId="{032D1438-0CD0-4BB3-A6F6-C53DB11B07EE}" srcOrd="0" destOrd="0" presId="urn:microsoft.com/office/officeart/2005/8/layout/process1"/>
    <dgm:cxn modelId="{8B13884C-AAFD-4627-AAC1-758D036F1F46}" type="presParOf" srcId="{4E22296F-0C45-48C4-9176-5FE7D1CCBE28}" destId="{D2926D62-E7DB-4524-8EAF-FF6065EF90F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9ED9-603F-4615-B017-D6AD21BE18E5}">
      <dsp:nvSpPr>
        <dsp:cNvPr id="0" name=""/>
        <dsp:cNvSpPr/>
      </dsp:nvSpPr>
      <dsp:spPr>
        <a:xfrm>
          <a:off x="1851"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Based on given BBC news articles</a:t>
          </a:r>
        </a:p>
      </dsp:txBody>
      <dsp:txXfrm>
        <a:off x="453089" y="1378930"/>
        <a:ext cx="1353715" cy="902476"/>
      </dsp:txXfrm>
    </dsp:sp>
    <dsp:sp modelId="{F1CECFD6-3361-4304-B97C-5921636DA27F}">
      <dsp:nvSpPr>
        <dsp:cNvPr id="0" name=""/>
        <dsp:cNvSpPr/>
      </dsp:nvSpPr>
      <dsp:spPr>
        <a:xfrm>
          <a:off x="2032423"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Identify major themes/topics</a:t>
          </a:r>
        </a:p>
      </dsp:txBody>
      <dsp:txXfrm>
        <a:off x="2483661" y="1378930"/>
        <a:ext cx="1353715" cy="902476"/>
      </dsp:txXfrm>
    </dsp:sp>
    <dsp:sp modelId="{910037D3-BFF6-4BBC-9F06-BF0031AAB1F9}">
      <dsp:nvSpPr>
        <dsp:cNvPr id="0" name=""/>
        <dsp:cNvSpPr/>
      </dsp:nvSpPr>
      <dsp:spPr>
        <a:xfrm>
          <a:off x="4062995"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Using LDA Clustering Algorithm</a:t>
          </a:r>
        </a:p>
      </dsp:txBody>
      <dsp:txXfrm>
        <a:off x="4514233" y="1378930"/>
        <a:ext cx="1353715" cy="902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B30A4-5245-4098-9D59-3F693796C4E3}">
      <dsp:nvSpPr>
        <dsp:cNvPr id="0" name=""/>
        <dsp:cNvSpPr/>
      </dsp:nvSpPr>
      <dsp:spPr>
        <a:xfrm>
          <a:off x="3436" y="1019865"/>
          <a:ext cx="1502409" cy="1028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a:t>
          </a:r>
        </a:p>
      </dsp:txBody>
      <dsp:txXfrm>
        <a:off x="33551" y="1049980"/>
        <a:ext cx="1442179" cy="967981"/>
      </dsp:txXfrm>
    </dsp:sp>
    <dsp:sp modelId="{BA26D562-7DDD-443F-91B0-5B4279A2FE3A}">
      <dsp:nvSpPr>
        <dsp:cNvPr id="0" name=""/>
        <dsp:cNvSpPr/>
      </dsp:nvSpPr>
      <dsp:spPr>
        <a:xfrm>
          <a:off x="1656086" y="1347672"/>
          <a:ext cx="318510" cy="372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56086" y="1422191"/>
        <a:ext cx="222957" cy="223559"/>
      </dsp:txXfrm>
    </dsp:sp>
    <dsp:sp modelId="{16CFCEB0-1144-409B-9C42-2A308ABBCAD2}">
      <dsp:nvSpPr>
        <dsp:cNvPr id="0" name=""/>
        <dsp:cNvSpPr/>
      </dsp:nvSpPr>
      <dsp:spPr>
        <a:xfrm>
          <a:off x="2106809" y="1019865"/>
          <a:ext cx="1502409" cy="1028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Preprocessing</a:t>
          </a:r>
        </a:p>
      </dsp:txBody>
      <dsp:txXfrm>
        <a:off x="2136924" y="1049980"/>
        <a:ext cx="1442179" cy="967981"/>
      </dsp:txXfrm>
    </dsp:sp>
    <dsp:sp modelId="{85645C79-3866-4CF0-81A3-285DEA8AAD86}">
      <dsp:nvSpPr>
        <dsp:cNvPr id="0" name=""/>
        <dsp:cNvSpPr/>
      </dsp:nvSpPr>
      <dsp:spPr>
        <a:xfrm>
          <a:off x="3759460" y="1347672"/>
          <a:ext cx="318510" cy="372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759460" y="1422191"/>
        <a:ext cx="222957" cy="223559"/>
      </dsp:txXfrm>
    </dsp:sp>
    <dsp:sp modelId="{46FCD76D-1938-4937-A181-09516BF13259}">
      <dsp:nvSpPr>
        <dsp:cNvPr id="0" name=""/>
        <dsp:cNvSpPr/>
      </dsp:nvSpPr>
      <dsp:spPr>
        <a:xfrm>
          <a:off x="4210182" y="1019865"/>
          <a:ext cx="1502409" cy="1028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TF- IDF</a:t>
          </a:r>
        </a:p>
      </dsp:txBody>
      <dsp:txXfrm>
        <a:off x="4240297" y="1049980"/>
        <a:ext cx="1442179" cy="967981"/>
      </dsp:txXfrm>
    </dsp:sp>
    <dsp:sp modelId="{FB727D10-411B-4BDB-8DAE-1F02C24F938A}">
      <dsp:nvSpPr>
        <dsp:cNvPr id="0" name=""/>
        <dsp:cNvSpPr/>
      </dsp:nvSpPr>
      <dsp:spPr>
        <a:xfrm>
          <a:off x="5862833" y="1347672"/>
          <a:ext cx="318510" cy="372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862833" y="1422191"/>
        <a:ext cx="222957" cy="223559"/>
      </dsp:txXfrm>
    </dsp:sp>
    <dsp:sp modelId="{D2926D62-E7DB-4524-8EAF-FF6065EF90FE}">
      <dsp:nvSpPr>
        <dsp:cNvPr id="0" name=""/>
        <dsp:cNvSpPr/>
      </dsp:nvSpPr>
      <dsp:spPr>
        <a:xfrm>
          <a:off x="6313556" y="1019865"/>
          <a:ext cx="1502409" cy="1028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Latent Dirichlet Allocation (LDA)</a:t>
          </a:r>
          <a:endParaRPr lang="en-US" sz="1600" b="0" kern="1200" dirty="0"/>
        </a:p>
      </dsp:txBody>
      <dsp:txXfrm>
        <a:off x="6343671" y="1049980"/>
        <a:ext cx="1442179" cy="9679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668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algn="l"/>
            <a:r>
              <a:rPr lang="en-US" sz="2800" b="1" i="0" dirty="0">
                <a:solidFill>
                  <a:srgbClr val="212121"/>
                </a:solidFill>
                <a:effectLst/>
                <a:latin typeface="Calibri" panose="020F0502020204030204" pitchFamily="34" charset="0"/>
                <a:cs typeface="Calibri" panose="020F0502020204030204" pitchFamily="34" charset="0"/>
              </a:rPr>
              <a:t>	 Extraction/identification of major topics                       				&amp; 		</a:t>
            </a:r>
            <a:r>
              <a:rPr lang="en-US" sz="2800" b="1" dirty="0">
                <a:solidFill>
                  <a:srgbClr val="212121"/>
                </a:solidFill>
                <a:latin typeface="Calibri" panose="020F0502020204030204" pitchFamily="34" charset="0"/>
                <a:cs typeface="Calibri" panose="020F0502020204030204" pitchFamily="34" charset="0"/>
              </a:rPr>
              <a:t> </a:t>
            </a:r>
            <a:br>
              <a:rPr lang="en-US" sz="2800" b="1" dirty="0">
                <a:solidFill>
                  <a:srgbClr val="212121"/>
                </a:solidFill>
                <a:latin typeface="Calibri" panose="020F0502020204030204" pitchFamily="34" charset="0"/>
                <a:cs typeface="Calibri" panose="020F0502020204030204" pitchFamily="34" charset="0"/>
              </a:rPr>
            </a:br>
            <a:r>
              <a:rPr lang="en-US" sz="2800" b="1" dirty="0">
                <a:solidFill>
                  <a:srgbClr val="212121"/>
                </a:solidFill>
                <a:latin typeface="Calibri" panose="020F0502020204030204" pitchFamily="34" charset="0"/>
                <a:cs typeface="Calibri" panose="020F0502020204030204" pitchFamily="34" charset="0"/>
              </a:rPr>
              <a:t>                   </a:t>
            </a:r>
            <a:r>
              <a:rPr lang="en-US" sz="2800" b="1" i="0" dirty="0">
                <a:solidFill>
                  <a:srgbClr val="212121"/>
                </a:solidFill>
                <a:effectLst/>
                <a:latin typeface="Calibri" panose="020F0502020204030204" pitchFamily="34" charset="0"/>
                <a:cs typeface="Calibri" panose="020F0502020204030204" pitchFamily="34" charset="0"/>
              </a:rPr>
              <a:t>themes discussed in news articles.</a:t>
            </a:r>
            <a:br>
              <a:rPr lang="en-US" sz="2800" b="0" i="0" dirty="0">
                <a:solidFill>
                  <a:srgbClr val="212121"/>
                </a:solidFill>
                <a:effectLst/>
                <a:latin typeface="Calibri" panose="020F0502020204030204" pitchFamily="34" charset="0"/>
                <a:cs typeface="Calibri" panose="020F0502020204030204" pitchFamily="34" charset="0"/>
              </a:rPr>
            </a:br>
            <a:r>
              <a:rPr lang="en-US" sz="2800" b="0" i="0" dirty="0">
                <a:solidFill>
                  <a:srgbClr val="212121"/>
                </a:solidFill>
                <a:effectLst/>
                <a:latin typeface="Calibri" panose="020F0502020204030204" pitchFamily="34" charset="0"/>
                <a:cs typeface="Calibri" panose="020F0502020204030204" pitchFamily="34" charset="0"/>
              </a:rPr>
              <a:t>			</a:t>
            </a:r>
            <a:r>
              <a:rPr lang="en-US" sz="1800" b="0" i="0" dirty="0">
                <a:solidFill>
                  <a:srgbClr val="212121"/>
                </a:solidFill>
                <a:effectLst/>
                <a:latin typeface="Calibri" panose="020F0502020204030204" pitchFamily="34" charset="0"/>
                <a:cs typeface="Calibri" panose="020F0502020204030204" pitchFamily="34" charset="0"/>
              </a:rPr>
              <a:t>-</a:t>
            </a:r>
            <a:r>
              <a:rPr lang="en-US" sz="1600" b="1" i="0" dirty="0" err="1">
                <a:solidFill>
                  <a:srgbClr val="212121"/>
                </a:solidFill>
                <a:effectLst/>
                <a:latin typeface="Calibri" panose="020F0502020204030204" pitchFamily="34" charset="0"/>
                <a:cs typeface="Calibri" panose="020F0502020204030204" pitchFamily="34" charset="0"/>
              </a:rPr>
              <a:t>Shrikanth</a:t>
            </a:r>
            <a:r>
              <a:rPr lang="en-US" sz="1600" b="1" i="0" dirty="0">
                <a:solidFill>
                  <a:srgbClr val="212121"/>
                </a:solidFill>
                <a:effectLst/>
                <a:latin typeface="Calibri" panose="020F0502020204030204" pitchFamily="34" charset="0"/>
                <a:cs typeface="Calibri" panose="020F0502020204030204" pitchFamily="34" charset="0"/>
              </a:rPr>
              <a:t> Ravi</a:t>
            </a:r>
            <a:br>
              <a:rPr lang="en-US" sz="1600" b="1" i="0" dirty="0">
                <a:solidFill>
                  <a:srgbClr val="212121"/>
                </a:solidFill>
                <a:effectLst/>
                <a:latin typeface="Calibri" panose="020F0502020204030204" pitchFamily="34" charset="0"/>
                <a:cs typeface="Calibri" panose="020F0502020204030204" pitchFamily="34" charset="0"/>
              </a:rPr>
            </a:br>
            <a:r>
              <a:rPr lang="en-US" sz="1600" b="1" i="0" dirty="0">
                <a:solidFill>
                  <a:srgbClr val="212121"/>
                </a:solidFill>
                <a:effectLst/>
                <a:latin typeface="Calibri" panose="020F0502020204030204" pitchFamily="34" charset="0"/>
                <a:cs typeface="Calibri" panose="020F0502020204030204" pitchFamily="34" charset="0"/>
              </a:rPr>
              <a:t>			- Ankit Raj</a:t>
            </a:r>
            <a:endParaRPr sz="1600" b="1" dirty="0">
              <a:solidFill>
                <a:schemeClr val="lt1"/>
              </a:solidFill>
              <a:latin typeface="Calibri" panose="020F0502020204030204" pitchFamily="34" charset="0"/>
              <a:ea typeface="Montserrat"/>
              <a:cs typeface="Calibri" panose="020F0502020204030204" pitchFamily="34"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1D1C-9F50-4DD0-942A-7CA3D2AD0AEE}"/>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0A5392E-1BAB-4552-8F10-A73EE565C02D}"/>
              </a:ext>
            </a:extLst>
          </p:cNvPr>
          <p:cNvSpPr>
            <a:spLocks noGrp="1"/>
          </p:cNvSpPr>
          <p:nvPr>
            <p:ph type="body" idx="1"/>
          </p:nvPr>
        </p:nvSpPr>
        <p:spPr/>
        <p:txBody>
          <a:bodyPr/>
          <a:lstStyle/>
          <a:p>
            <a:pPr marL="114300" indent="0">
              <a:buNone/>
            </a:pPr>
            <a:r>
              <a:rPr lang="en-US" dirty="0">
                <a:solidFill>
                  <a:schemeClr val="bg1"/>
                </a:solidFill>
              </a:rPr>
              <a:t>By using Topic Modeling we were able to identify frequently used words in each genre of topics provided in problem statement.</a:t>
            </a:r>
          </a:p>
          <a:p>
            <a:pPr marL="114300" indent="0">
              <a:buNone/>
            </a:pPr>
            <a:endParaRPr lang="en-US" dirty="0">
              <a:solidFill>
                <a:schemeClr val="bg1"/>
              </a:solidFill>
            </a:endParaRPr>
          </a:p>
          <a:p>
            <a:pPr marL="114300" indent="0">
              <a:buNone/>
            </a:pPr>
            <a:endParaRPr lang="en-US" dirty="0">
              <a:solidFill>
                <a:schemeClr val="bg1"/>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E06C19D8-396A-4C78-94C2-61C5F45E2BB3}"/>
              </a:ext>
            </a:extLst>
          </p:cNvPr>
          <p:cNvPicPr>
            <a:picLocks noChangeAspect="1"/>
          </p:cNvPicPr>
          <p:nvPr/>
        </p:nvPicPr>
        <p:blipFill>
          <a:blip r:embed="rId2"/>
          <a:stretch>
            <a:fillRect/>
          </a:stretch>
        </p:blipFill>
        <p:spPr>
          <a:xfrm>
            <a:off x="311700" y="2187722"/>
            <a:ext cx="8520600" cy="2247545"/>
          </a:xfrm>
          <a:prstGeom prst="rect">
            <a:avLst/>
          </a:prstGeom>
        </p:spPr>
      </p:pic>
    </p:spTree>
    <p:extLst>
      <p:ext uri="{BB962C8B-B14F-4D97-AF65-F5344CB8AC3E}">
        <p14:creationId xmlns:p14="http://schemas.microsoft.com/office/powerpoint/2010/main" val="219839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393107"/>
            <a:ext cx="8512500" cy="39011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8E3F29F8-F366-4512-95BC-B8088B88BF8E}"/>
              </a:ext>
            </a:extLst>
          </p:cNvPr>
          <p:cNvSpPr txBox="1"/>
          <p:nvPr/>
        </p:nvSpPr>
        <p:spPr>
          <a:xfrm>
            <a:off x="546931" y="393107"/>
            <a:ext cx="8374878" cy="738664"/>
          </a:xfrm>
          <a:prstGeom prst="rect">
            <a:avLst/>
          </a:prstGeom>
          <a:noFill/>
        </p:spPr>
        <p:txBody>
          <a:bodyPr wrap="square" rtlCol="0">
            <a:spAutoFit/>
          </a:bodyPr>
          <a:lstStyle/>
          <a:p>
            <a:r>
              <a:rPr lang="en-US" sz="2800" dirty="0">
                <a:solidFill>
                  <a:schemeClr val="tx1"/>
                </a:solidFill>
                <a:latin typeface="Calibri" panose="020F0502020204030204" pitchFamily="34" charset="0"/>
                <a:cs typeface="Calibri" panose="020F0502020204030204" pitchFamily="34" charset="0"/>
              </a:rPr>
              <a:t>Problem Statement</a:t>
            </a:r>
          </a:p>
          <a:p>
            <a:endParaRPr lang="en-US" dirty="0"/>
          </a:p>
        </p:txBody>
      </p:sp>
      <p:graphicFrame>
        <p:nvGraphicFramePr>
          <p:cNvPr id="4" name="Diagram 3">
            <a:extLst>
              <a:ext uri="{FF2B5EF4-FFF2-40B4-BE49-F238E27FC236}">
                <a16:creationId xmlns:a16="http://schemas.microsoft.com/office/drawing/2014/main" id="{A7CCCDED-D609-45DD-AFF3-1DE8608242AD}"/>
              </a:ext>
            </a:extLst>
          </p:cNvPr>
          <p:cNvGraphicFramePr/>
          <p:nvPr>
            <p:extLst>
              <p:ext uri="{D42A27DB-BD31-4B8C-83A1-F6EECF244321}">
                <p14:modId xmlns:p14="http://schemas.microsoft.com/office/powerpoint/2010/main" val="2869936810"/>
              </p:ext>
            </p:extLst>
          </p:nvPr>
        </p:nvGraphicFramePr>
        <p:xfrm>
          <a:off x="1298961" y="943412"/>
          <a:ext cx="6321039" cy="3660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B9E0-C07C-493F-8F42-5F18BE470205}"/>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Information Available</a:t>
            </a:r>
            <a:endParaRPr lang="en-US" dirty="0"/>
          </a:p>
        </p:txBody>
      </p:sp>
      <p:sp>
        <p:nvSpPr>
          <p:cNvPr id="3" name="Text Placeholder 2">
            <a:extLst>
              <a:ext uri="{FF2B5EF4-FFF2-40B4-BE49-F238E27FC236}">
                <a16:creationId xmlns:a16="http://schemas.microsoft.com/office/drawing/2014/main" id="{83F65FB3-5F9F-478A-BCEF-57EC18A422EB}"/>
              </a:ext>
            </a:extLst>
          </p:cNvPr>
          <p:cNvSpPr>
            <a:spLocks noGrp="1"/>
          </p:cNvSpPr>
          <p:nvPr>
            <p:ph type="body" idx="1"/>
          </p:nvPr>
        </p:nvSpPr>
        <p:spPr>
          <a:xfrm>
            <a:off x="311700" y="1152475"/>
            <a:ext cx="3474087" cy="3416400"/>
          </a:xfrm>
        </p:spPr>
        <p:txBody>
          <a:bodyPr/>
          <a:lstStyle/>
          <a:p>
            <a:pPr marL="114300" indent="0">
              <a:buNone/>
            </a:pPr>
            <a:r>
              <a:rPr lang="en-US" sz="1600" b="0" i="0" dirty="0">
                <a:solidFill>
                  <a:srgbClr val="212121"/>
                </a:solidFill>
                <a:effectLst/>
                <a:latin typeface="Calibri" panose="020F0502020204030204" pitchFamily="34" charset="0"/>
                <a:cs typeface="Calibri" panose="020F0502020204030204" pitchFamily="34" charset="0"/>
              </a:rPr>
              <a:t>The dataset contains a set of news articles for each major segment consisting of business, entertainment, politics, sports and technology. </a:t>
            </a:r>
            <a:r>
              <a:rPr lang="en-US" sz="1600" dirty="0">
                <a:solidFill>
                  <a:srgbClr val="212121"/>
                </a:solidFill>
                <a:latin typeface="Calibri" panose="020F0502020204030204" pitchFamily="34" charset="0"/>
                <a:cs typeface="Calibri" panose="020F0502020204030204" pitchFamily="34" charset="0"/>
              </a:rPr>
              <a:t>N</a:t>
            </a:r>
            <a:r>
              <a:rPr lang="en-US" sz="1600" b="0" i="0" dirty="0">
                <a:solidFill>
                  <a:srgbClr val="212121"/>
                </a:solidFill>
                <a:effectLst/>
                <a:latin typeface="Calibri" panose="020F0502020204030204" pitchFamily="34" charset="0"/>
                <a:cs typeface="Calibri" panose="020F0502020204030204" pitchFamily="34" charset="0"/>
              </a:rPr>
              <a:t>eed to create an aggregate dataset of all the news articles and perform topic modeling on this dataset. Verify whether these topics correspond to the different tags available.</a:t>
            </a:r>
          </a:p>
          <a:p>
            <a:pPr marL="114300" indent="0">
              <a:buNone/>
            </a:pPr>
            <a:endParaRPr lang="en-US" sz="1600" b="0" i="0" dirty="0">
              <a:solidFill>
                <a:srgbClr val="212121"/>
              </a:solidFill>
              <a:effectLst/>
              <a:latin typeface="Calibri" panose="020F0502020204030204" pitchFamily="34" charset="0"/>
              <a:cs typeface="Calibri" panose="020F0502020204030204" pitchFamily="34" charset="0"/>
            </a:endParaRPr>
          </a:p>
          <a:p>
            <a:endParaRPr lang="en-US" dirty="0"/>
          </a:p>
        </p:txBody>
      </p:sp>
      <p:pic>
        <p:nvPicPr>
          <p:cNvPr id="5" name="Picture 4" descr="A picture containing chart&#10;&#10;Description automatically generated">
            <a:extLst>
              <a:ext uri="{FF2B5EF4-FFF2-40B4-BE49-F238E27FC236}">
                <a16:creationId xmlns:a16="http://schemas.microsoft.com/office/drawing/2014/main" id="{2ECBFCA4-309C-40BF-8E18-3034D72473E0}"/>
              </a:ext>
            </a:extLst>
          </p:cNvPr>
          <p:cNvPicPr>
            <a:picLocks noChangeAspect="1"/>
          </p:cNvPicPr>
          <p:nvPr/>
        </p:nvPicPr>
        <p:blipFill>
          <a:blip r:embed="rId2"/>
          <a:stretch>
            <a:fillRect/>
          </a:stretch>
        </p:blipFill>
        <p:spPr>
          <a:xfrm>
            <a:off x="4683095" y="1152475"/>
            <a:ext cx="4149205" cy="3017873"/>
          </a:xfrm>
          <a:prstGeom prst="rect">
            <a:avLst/>
          </a:prstGeom>
        </p:spPr>
      </p:pic>
    </p:spTree>
    <p:extLst>
      <p:ext uri="{BB962C8B-B14F-4D97-AF65-F5344CB8AC3E}">
        <p14:creationId xmlns:p14="http://schemas.microsoft.com/office/powerpoint/2010/main" val="85452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88F9-014F-487D-9F4E-CF73E69FAD3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Steps Performed</a:t>
            </a:r>
          </a:p>
        </p:txBody>
      </p:sp>
      <p:sp>
        <p:nvSpPr>
          <p:cNvPr id="3" name="Text Placeholder 2">
            <a:extLst>
              <a:ext uri="{FF2B5EF4-FFF2-40B4-BE49-F238E27FC236}">
                <a16:creationId xmlns:a16="http://schemas.microsoft.com/office/drawing/2014/main" id="{58676A9B-737A-4104-AB27-D6B815E5F29B}"/>
              </a:ext>
            </a:extLst>
          </p:cNvPr>
          <p:cNvSpPr>
            <a:spLocks noGrp="1"/>
          </p:cNvSpPr>
          <p:nvPr>
            <p:ph type="body" idx="1"/>
          </p:nvPr>
        </p:nvSpPr>
        <p:spPr/>
        <p:txBody>
          <a:bodyPr/>
          <a:lstStyle/>
          <a:p>
            <a:pPr marL="114300" indent="0">
              <a:buNone/>
            </a:pPr>
            <a:endParaRPr lang="en-US" dirty="0"/>
          </a:p>
        </p:txBody>
      </p:sp>
      <p:graphicFrame>
        <p:nvGraphicFramePr>
          <p:cNvPr id="5" name="Diagram 4">
            <a:extLst>
              <a:ext uri="{FF2B5EF4-FFF2-40B4-BE49-F238E27FC236}">
                <a16:creationId xmlns:a16="http://schemas.microsoft.com/office/drawing/2014/main" id="{BDA00D6C-5D60-48C1-A2D6-188775319A2C}"/>
              </a:ext>
            </a:extLst>
          </p:cNvPr>
          <p:cNvGraphicFramePr/>
          <p:nvPr>
            <p:extLst>
              <p:ext uri="{D42A27DB-BD31-4B8C-83A1-F6EECF244321}">
                <p14:modId xmlns:p14="http://schemas.microsoft.com/office/powerpoint/2010/main" val="2093878439"/>
              </p:ext>
            </p:extLst>
          </p:nvPr>
        </p:nvGraphicFramePr>
        <p:xfrm>
          <a:off x="623843" y="1435693"/>
          <a:ext cx="7819402" cy="3067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284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84EC-5091-4B43-B752-7282C6FA7E1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a:t>
            </a:r>
          </a:p>
        </p:txBody>
      </p:sp>
      <p:sp>
        <p:nvSpPr>
          <p:cNvPr id="3" name="Text Placeholder 2">
            <a:extLst>
              <a:ext uri="{FF2B5EF4-FFF2-40B4-BE49-F238E27FC236}">
                <a16:creationId xmlns:a16="http://schemas.microsoft.com/office/drawing/2014/main" id="{68ED63A4-5F65-427F-8386-E981F1DD091E}"/>
              </a:ext>
            </a:extLst>
          </p:cNvPr>
          <p:cNvSpPr>
            <a:spLocks noGrp="1"/>
          </p:cNvSpPr>
          <p:nvPr>
            <p:ph type="body" idx="1"/>
          </p:nvPr>
        </p:nvSpPr>
        <p:spPr>
          <a:xfrm>
            <a:off x="311699" y="1152475"/>
            <a:ext cx="3815919" cy="3416400"/>
          </a:xfrm>
        </p:spPr>
        <p:txBody>
          <a:bodyPr/>
          <a:lstStyle/>
          <a:p>
            <a:pPr marL="114300" indent="0">
              <a:buNone/>
            </a:pPr>
            <a:r>
              <a:rPr lang="en-US" sz="1600" b="0" i="0" dirty="0">
                <a:solidFill>
                  <a:srgbClr val="666666"/>
                </a:solidFill>
                <a:effectLst/>
                <a:latin typeface="Calibri" panose="020F0502020204030204" pitchFamily="34" charset="0"/>
                <a:cs typeface="Calibri" panose="020F0502020204030204" pitchFamily="34" charset="0"/>
              </a:rPr>
              <a:t>The data was downloaded from repository. </a:t>
            </a:r>
          </a:p>
          <a:p>
            <a:pPr marL="114300" indent="0">
              <a:buNone/>
            </a:pPr>
            <a:r>
              <a:rPr lang="en-US" sz="1600" b="0" i="0" dirty="0">
                <a:solidFill>
                  <a:srgbClr val="666666"/>
                </a:solidFill>
                <a:effectLst/>
                <a:latin typeface="Calibri" panose="020F0502020204030204" pitchFamily="34" charset="0"/>
                <a:cs typeface="Calibri" panose="020F0502020204030204" pitchFamily="34" charset="0"/>
              </a:rPr>
              <a:t>For the corpus of our dataset, we will read all the downloaded articles into one list </a:t>
            </a:r>
            <a:r>
              <a:rPr lang="en-US" sz="1600" b="0" i="1" dirty="0">
                <a:solidFill>
                  <a:srgbClr val="666666"/>
                </a:solidFill>
                <a:effectLst/>
                <a:latin typeface="Calibri" panose="020F0502020204030204" pitchFamily="34" charset="0"/>
                <a:cs typeface="Calibri" panose="020F0502020204030204" pitchFamily="34" charset="0"/>
              </a:rPr>
              <a:t>corpus</a:t>
            </a:r>
            <a:r>
              <a:rPr lang="en-US" sz="1600" b="0" i="0" dirty="0">
                <a:solidFill>
                  <a:srgbClr val="666666"/>
                </a:solidFill>
                <a:effectLst/>
                <a:latin typeface="Calibri" panose="020F0502020204030204" pitchFamily="34" charset="0"/>
                <a:cs typeface="Calibri" panose="020F0502020204030204" pitchFamily="34" charset="0"/>
              </a:rPr>
              <a:t>.</a:t>
            </a:r>
          </a:p>
          <a:p>
            <a:pPr marL="114300" indent="0">
              <a:buNone/>
            </a:pPr>
            <a:r>
              <a:rPr lang="en-US" sz="1600" b="0" i="0" dirty="0">
                <a:solidFill>
                  <a:srgbClr val="666666"/>
                </a:solidFill>
                <a:effectLst/>
                <a:latin typeface="Calibri" panose="020F0502020204030204" pitchFamily="34" charset="0"/>
                <a:cs typeface="Calibri" panose="020F0502020204030204" pitchFamily="34" charset="0"/>
              </a:rPr>
              <a:t>We will use the folder name as a list of </a:t>
            </a:r>
            <a:r>
              <a:rPr lang="en-US" sz="1600" b="0" i="1" dirty="0">
                <a:solidFill>
                  <a:srgbClr val="666666"/>
                </a:solidFill>
                <a:effectLst/>
                <a:latin typeface="Calibri" panose="020F0502020204030204" pitchFamily="34" charset="0"/>
                <a:cs typeface="Calibri" panose="020F0502020204030204" pitchFamily="34" charset="0"/>
              </a:rPr>
              <a:t>labels</a:t>
            </a:r>
            <a:r>
              <a:rPr lang="en-US" sz="1600" b="0" i="0" dirty="0">
                <a:solidFill>
                  <a:srgbClr val="666666"/>
                </a:solidFill>
                <a:effectLst/>
                <a:latin typeface="Calibri" panose="020F0502020204030204" pitchFamily="34" charset="0"/>
                <a:cs typeface="Calibri" panose="020F0502020204030204" pitchFamily="34" charset="0"/>
              </a:rPr>
              <a:t> - this will be handy later for validation of LDA effectiveness. </a:t>
            </a:r>
            <a:endParaRPr lang="en-US" sz="1600" dirty="0">
              <a:latin typeface="Calibri" panose="020F0502020204030204" pitchFamily="34" charset="0"/>
              <a:cs typeface="Calibri" panose="020F050202020403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748EE82F-C0E8-4EBE-8F16-CB855239D588}"/>
              </a:ext>
            </a:extLst>
          </p:cNvPr>
          <p:cNvPicPr>
            <a:picLocks noChangeAspect="1"/>
          </p:cNvPicPr>
          <p:nvPr/>
        </p:nvPicPr>
        <p:blipFill>
          <a:blip r:embed="rId2"/>
          <a:stretch>
            <a:fillRect/>
          </a:stretch>
        </p:blipFill>
        <p:spPr>
          <a:xfrm>
            <a:off x="4572000" y="1256232"/>
            <a:ext cx="2886075" cy="2025353"/>
          </a:xfrm>
          <a:prstGeom prst="rect">
            <a:avLst/>
          </a:prstGeom>
        </p:spPr>
      </p:pic>
    </p:spTree>
    <p:extLst>
      <p:ext uri="{BB962C8B-B14F-4D97-AF65-F5344CB8AC3E}">
        <p14:creationId xmlns:p14="http://schemas.microsoft.com/office/powerpoint/2010/main" val="24031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9C79-E2CC-4889-BBE8-85DA8DFDB63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			Data Preprocessing</a:t>
            </a:r>
            <a:endParaRPr lang="en-US" dirty="0"/>
          </a:p>
        </p:txBody>
      </p:sp>
      <p:cxnSp>
        <p:nvCxnSpPr>
          <p:cNvPr id="5" name="Straight Arrow Connector 4">
            <a:extLst>
              <a:ext uri="{FF2B5EF4-FFF2-40B4-BE49-F238E27FC236}">
                <a16:creationId xmlns:a16="http://schemas.microsoft.com/office/drawing/2014/main" id="{6DFD30B7-A5CF-4A00-AC87-38EF27B72DA2}"/>
              </a:ext>
            </a:extLst>
          </p:cNvPr>
          <p:cNvCxnSpPr>
            <a:stCxn id="2" idx="2"/>
          </p:cNvCxnSpPr>
          <p:nvPr/>
        </p:nvCxnSpPr>
        <p:spPr>
          <a:xfrm>
            <a:off x="4572000" y="1017725"/>
            <a:ext cx="0" cy="648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9CC1672-3B74-4BAD-AFB9-F563483F5860}"/>
              </a:ext>
            </a:extLst>
          </p:cNvPr>
          <p:cNvCxnSpPr>
            <a:cxnSpLocks/>
          </p:cNvCxnSpPr>
          <p:nvPr/>
        </p:nvCxnSpPr>
        <p:spPr>
          <a:xfrm flipH="1">
            <a:off x="1025497" y="1666430"/>
            <a:ext cx="72297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C80EEA-3DFD-4064-ACB1-5C486995E3B9}"/>
              </a:ext>
            </a:extLst>
          </p:cNvPr>
          <p:cNvCxnSpPr/>
          <p:nvPr/>
        </p:nvCxnSpPr>
        <p:spPr>
          <a:xfrm>
            <a:off x="1016950" y="1666430"/>
            <a:ext cx="0" cy="632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0444BB-0EFF-4AE5-B0DD-88EF8CDC6698}"/>
              </a:ext>
            </a:extLst>
          </p:cNvPr>
          <p:cNvCxnSpPr>
            <a:cxnSpLocks/>
          </p:cNvCxnSpPr>
          <p:nvPr/>
        </p:nvCxnSpPr>
        <p:spPr>
          <a:xfrm>
            <a:off x="4572000" y="1666430"/>
            <a:ext cx="0" cy="5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53DF15-6229-4BB3-B48B-84D56278B33F}"/>
              </a:ext>
            </a:extLst>
          </p:cNvPr>
          <p:cNvCxnSpPr/>
          <p:nvPr/>
        </p:nvCxnSpPr>
        <p:spPr>
          <a:xfrm>
            <a:off x="8255237" y="1666430"/>
            <a:ext cx="0" cy="5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E86252F-EC66-4C52-91EE-549D5F48692F}"/>
              </a:ext>
            </a:extLst>
          </p:cNvPr>
          <p:cNvSpPr/>
          <p:nvPr/>
        </p:nvSpPr>
        <p:spPr>
          <a:xfrm>
            <a:off x="346111" y="2367185"/>
            <a:ext cx="1358772" cy="572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17" name="Rectangle 16">
            <a:extLst>
              <a:ext uri="{FF2B5EF4-FFF2-40B4-BE49-F238E27FC236}">
                <a16:creationId xmlns:a16="http://schemas.microsoft.com/office/drawing/2014/main" id="{6D3F221E-8285-4740-9857-295BE0365B4E}"/>
              </a:ext>
            </a:extLst>
          </p:cNvPr>
          <p:cNvSpPr/>
          <p:nvPr/>
        </p:nvSpPr>
        <p:spPr>
          <a:xfrm>
            <a:off x="3922525" y="2298819"/>
            <a:ext cx="1358772" cy="63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Stopwords</a:t>
            </a:r>
            <a:endParaRPr lang="en-US" dirty="0"/>
          </a:p>
        </p:txBody>
      </p:sp>
      <p:sp>
        <p:nvSpPr>
          <p:cNvPr id="19" name="Rectangle 18">
            <a:extLst>
              <a:ext uri="{FF2B5EF4-FFF2-40B4-BE49-F238E27FC236}">
                <a16:creationId xmlns:a16="http://schemas.microsoft.com/office/drawing/2014/main" id="{025A0B65-8581-4F7D-B692-BB080E4B94DF}"/>
              </a:ext>
            </a:extLst>
          </p:cNvPr>
          <p:cNvSpPr/>
          <p:nvPr/>
        </p:nvSpPr>
        <p:spPr>
          <a:xfrm>
            <a:off x="7663445" y="2298819"/>
            <a:ext cx="1183584" cy="63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Tree>
    <p:extLst>
      <p:ext uri="{BB962C8B-B14F-4D97-AF65-F5344CB8AC3E}">
        <p14:creationId xmlns:p14="http://schemas.microsoft.com/office/powerpoint/2010/main" val="414819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5CA1-F9E9-4FDC-B8F0-19BAD27E9412}"/>
              </a:ext>
            </a:extLst>
          </p:cNvPr>
          <p:cNvSpPr>
            <a:spLocks noGrp="1"/>
          </p:cNvSpPr>
          <p:nvPr>
            <p:ph type="title"/>
          </p:nvPr>
        </p:nvSpPr>
        <p:spPr/>
        <p:txBody>
          <a:bodyPr/>
          <a:lstStyle/>
          <a:p>
            <a:r>
              <a:rPr lang="en-US" b="0" i="0" dirty="0">
                <a:solidFill>
                  <a:schemeClr val="tx1"/>
                </a:solidFill>
                <a:effectLst/>
                <a:latin typeface="Fira Sans"/>
              </a:rPr>
              <a:t>	</a:t>
            </a:r>
            <a:r>
              <a:rPr lang="en-US" b="0" i="0" dirty="0">
                <a:solidFill>
                  <a:schemeClr val="tx1"/>
                </a:solidFill>
                <a:effectLst/>
                <a:latin typeface="Calibri" panose="020F0502020204030204" pitchFamily="34" charset="0"/>
                <a:cs typeface="Calibri" panose="020F0502020204030204" pitchFamily="34" charset="0"/>
              </a:rPr>
              <a:t>Term Frequency - Inverse Document (TF-IDF)</a:t>
            </a:r>
            <a:endParaRPr lang="en-US" dirty="0">
              <a:solidFill>
                <a:schemeClr val="tx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28368DC-D736-4531-BE18-8ACE7C25A4AE}"/>
              </a:ext>
            </a:extLst>
          </p:cNvPr>
          <p:cNvSpPr>
            <a:spLocks noGrp="1"/>
          </p:cNvSpPr>
          <p:nvPr>
            <p:ph type="body" idx="1"/>
          </p:nvPr>
        </p:nvSpPr>
        <p:spPr/>
        <p:txBody>
          <a:bodyPr/>
          <a:lstStyle/>
          <a:p>
            <a:pPr marL="114300" indent="0">
              <a:buNone/>
            </a:pPr>
            <a:r>
              <a:rPr lang="en-US" sz="1600" b="0" i="0" dirty="0">
                <a:solidFill>
                  <a:srgbClr val="666666"/>
                </a:solidFill>
                <a:effectLst/>
                <a:latin typeface="Calibri" panose="020F0502020204030204" pitchFamily="34" charset="0"/>
                <a:cs typeface="Calibri" panose="020F0502020204030204" pitchFamily="34" charset="0"/>
              </a:rPr>
              <a:t>The idea of TF-IDF is to penalize the common words assigning them lower weights while giving importance to words that are rare in the entire corpus but appear frequently in few documents. </a:t>
            </a:r>
            <a:endParaRPr lang="en-US" sz="1600" dirty="0">
              <a:solidFill>
                <a:schemeClr val="bg1"/>
              </a:solidFill>
              <a:latin typeface="Calibri" panose="020F0502020204030204" pitchFamily="34" charset="0"/>
              <a:cs typeface="Calibri" panose="020F0502020204030204" pitchFamily="34"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FFB9A1BC-C43C-41A4-8BD7-F5D783683CC8}"/>
              </a:ext>
            </a:extLst>
          </p:cNvPr>
          <p:cNvPicPr>
            <a:picLocks noChangeAspect="1"/>
          </p:cNvPicPr>
          <p:nvPr/>
        </p:nvPicPr>
        <p:blipFill>
          <a:blip r:embed="rId2"/>
          <a:stretch>
            <a:fillRect/>
          </a:stretch>
        </p:blipFill>
        <p:spPr>
          <a:xfrm>
            <a:off x="311699" y="2008262"/>
            <a:ext cx="8520599" cy="2560613"/>
          </a:xfrm>
          <a:prstGeom prst="rect">
            <a:avLst/>
          </a:prstGeom>
        </p:spPr>
      </p:pic>
    </p:spTree>
    <p:extLst>
      <p:ext uri="{BB962C8B-B14F-4D97-AF65-F5344CB8AC3E}">
        <p14:creationId xmlns:p14="http://schemas.microsoft.com/office/powerpoint/2010/main" val="100704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9AE7-05EC-49FC-8A1B-F4E533238316}"/>
              </a:ext>
            </a:extLst>
          </p:cNvPr>
          <p:cNvSpPr>
            <a:spLocks noGrp="1"/>
          </p:cNvSpPr>
          <p:nvPr>
            <p:ph type="title"/>
          </p:nvPr>
        </p:nvSpPr>
        <p:spPr/>
        <p:txBody>
          <a:bodyPr/>
          <a:lstStyle/>
          <a:p>
            <a:r>
              <a:rPr lang="fr-FR" i="0" dirty="0">
                <a:solidFill>
                  <a:srgbClr val="333333"/>
                </a:solidFill>
                <a:effectLst/>
                <a:latin typeface="Calibri" panose="020F0502020204030204" pitchFamily="34" charset="0"/>
                <a:cs typeface="Calibri" panose="020F0502020204030204" pitchFamily="34" charset="0"/>
              </a:rPr>
              <a:t>	Latent Dirichlet Allocation - model description</a:t>
            </a:r>
            <a:br>
              <a:rPr lang="fr-FR" i="0" dirty="0">
                <a:solidFill>
                  <a:srgbClr val="333333"/>
                </a:solidFill>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4C616F5-8A6E-4784-BFCF-61B6FD7FA216}"/>
              </a:ext>
            </a:extLst>
          </p:cNvPr>
          <p:cNvSpPr>
            <a:spLocks noGrp="1"/>
          </p:cNvSpPr>
          <p:nvPr>
            <p:ph type="body" idx="1"/>
          </p:nvPr>
        </p:nvSpPr>
        <p:spPr>
          <a:xfrm>
            <a:off x="311700" y="1152475"/>
            <a:ext cx="8520600" cy="1419275"/>
          </a:xfrm>
        </p:spPr>
        <p:txBody>
          <a:bodyPr/>
          <a:lstStyle/>
          <a:p>
            <a:pPr marL="114300" indent="0" algn="l">
              <a:buNone/>
            </a:pPr>
            <a:r>
              <a:rPr lang="en-US" sz="1600" b="0" i="0" dirty="0">
                <a:solidFill>
                  <a:schemeClr val="accent2"/>
                </a:solidFill>
                <a:effectLst/>
                <a:latin typeface="Calibri" panose="020F0502020204030204" pitchFamily="34" charset="0"/>
                <a:cs typeface="Calibri" panose="020F0502020204030204" pitchFamily="34" charset="0"/>
              </a:rPr>
              <a:t>Latent Dirichlet Allocation is a generative probability model that is constructed along Bayes Inference. It provides distribution of outputs and inputs based on latent variables, whereas the only observed values (grayed out in the graph below) are words. This approach requires only a few assumptions to be made. One of them is the number of topics 𝐾 we want to distinguish. </a:t>
            </a:r>
          </a:p>
          <a:p>
            <a:pPr marL="114300" indent="0" algn="l">
              <a:buNone/>
            </a:pPr>
            <a:r>
              <a:rPr lang="en-US" sz="1600" b="0" i="0" dirty="0">
                <a:solidFill>
                  <a:schemeClr val="accent2"/>
                </a:solidFill>
                <a:effectLst/>
                <a:latin typeface="Calibri" panose="020F0502020204030204" pitchFamily="34" charset="0"/>
                <a:cs typeface="Calibri" panose="020F0502020204030204" pitchFamily="34" charset="0"/>
              </a:rPr>
              <a:t>LDA has its </a:t>
            </a:r>
            <a:r>
              <a:rPr lang="en-US" sz="1600" dirty="0">
                <a:solidFill>
                  <a:schemeClr val="accent2"/>
                </a:solidFill>
                <a:latin typeface="Calibri" panose="020F0502020204030204" pitchFamily="34" charset="0"/>
                <a:cs typeface="Calibri" panose="020F0502020204030204" pitchFamily="34" charset="0"/>
              </a:rPr>
              <a:t>pythonic </a:t>
            </a:r>
            <a:r>
              <a:rPr lang="en-US" sz="1600" b="0" i="0" dirty="0">
                <a:solidFill>
                  <a:schemeClr val="accent2"/>
                </a:solidFill>
                <a:effectLst/>
                <a:latin typeface="Calibri" panose="020F0502020204030204" pitchFamily="34" charset="0"/>
                <a:cs typeface="Calibri" panose="020F0502020204030204" pitchFamily="34" charset="0"/>
              </a:rPr>
              <a:t>implementation in </a:t>
            </a:r>
            <a:r>
              <a:rPr lang="en-US" sz="1600" b="0" i="1" dirty="0" err="1">
                <a:solidFill>
                  <a:schemeClr val="accent2"/>
                </a:solidFill>
                <a:effectLst/>
                <a:latin typeface="Calibri" panose="020F0502020204030204" pitchFamily="34" charset="0"/>
                <a:cs typeface="Calibri" panose="020F0502020204030204" pitchFamily="34" charset="0"/>
              </a:rPr>
              <a:t>sklearn</a:t>
            </a:r>
            <a:r>
              <a:rPr lang="en-US" sz="1600" b="0" i="0" dirty="0">
                <a:solidFill>
                  <a:schemeClr val="accent2"/>
                </a:solidFill>
                <a:effectLst/>
                <a:latin typeface="Calibri" panose="020F0502020204030204" pitchFamily="34" charset="0"/>
                <a:cs typeface="Calibri" panose="020F0502020204030204" pitchFamily="34" charset="0"/>
              </a:rPr>
              <a:t> package (</a:t>
            </a:r>
            <a:r>
              <a:rPr lang="en-US" sz="1600" b="0" i="1" dirty="0" err="1">
                <a:solidFill>
                  <a:schemeClr val="accent2"/>
                </a:solidFill>
                <a:effectLst/>
                <a:latin typeface="Calibri" panose="020F0502020204030204" pitchFamily="34" charset="0"/>
                <a:cs typeface="Calibri" panose="020F0502020204030204" pitchFamily="34" charset="0"/>
              </a:rPr>
              <a:t>sklearn.decomposition.LatentDirichletAllocation</a:t>
            </a:r>
            <a:r>
              <a:rPr lang="en-US" sz="1600" b="0" i="0" dirty="0">
                <a:solidFill>
                  <a:schemeClr val="accent2"/>
                </a:solidFill>
                <a:effectLst/>
                <a:latin typeface="Calibri" panose="020F0502020204030204" pitchFamily="34" charset="0"/>
                <a:cs typeface="Calibri" panose="020F0502020204030204" pitchFamily="34" charset="0"/>
              </a:rPr>
              <a:t>). </a:t>
            </a:r>
          </a:p>
          <a:p>
            <a:pPr marL="114300" indent="0">
              <a:buNone/>
            </a:pPr>
            <a:endParaRPr lang="en-US" dirty="0"/>
          </a:p>
        </p:txBody>
      </p:sp>
      <p:pic>
        <p:nvPicPr>
          <p:cNvPr id="5" name="Picture 4" descr="Diagram&#10;&#10;Description automatically generated">
            <a:extLst>
              <a:ext uri="{FF2B5EF4-FFF2-40B4-BE49-F238E27FC236}">
                <a16:creationId xmlns:a16="http://schemas.microsoft.com/office/drawing/2014/main" id="{FBF9B260-6185-441F-8D2B-A59AE98B18BB}"/>
              </a:ext>
            </a:extLst>
          </p:cNvPr>
          <p:cNvPicPr>
            <a:picLocks noChangeAspect="1"/>
          </p:cNvPicPr>
          <p:nvPr/>
        </p:nvPicPr>
        <p:blipFill>
          <a:blip r:embed="rId3"/>
          <a:stretch>
            <a:fillRect/>
          </a:stretch>
        </p:blipFill>
        <p:spPr>
          <a:xfrm>
            <a:off x="5221480" y="2706500"/>
            <a:ext cx="3610819" cy="1991975"/>
          </a:xfrm>
          <a:prstGeom prst="rect">
            <a:avLst/>
          </a:prstGeom>
        </p:spPr>
      </p:pic>
    </p:spTree>
    <p:extLst>
      <p:ext uri="{BB962C8B-B14F-4D97-AF65-F5344CB8AC3E}">
        <p14:creationId xmlns:p14="http://schemas.microsoft.com/office/powerpoint/2010/main" val="374307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7FC0-A770-41EA-B610-99256FBCF41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LDA Practical Implementation</a:t>
            </a:r>
          </a:p>
        </p:txBody>
      </p:sp>
      <p:sp>
        <p:nvSpPr>
          <p:cNvPr id="3" name="Text Placeholder 2">
            <a:extLst>
              <a:ext uri="{FF2B5EF4-FFF2-40B4-BE49-F238E27FC236}">
                <a16:creationId xmlns:a16="http://schemas.microsoft.com/office/drawing/2014/main" id="{75EA989F-46F1-4543-8561-9CBDF55BBC70}"/>
              </a:ext>
            </a:extLst>
          </p:cNvPr>
          <p:cNvSpPr>
            <a:spLocks noGrp="1"/>
          </p:cNvSpPr>
          <p:nvPr>
            <p:ph type="body" idx="1"/>
          </p:nvPr>
        </p:nvSpPr>
        <p:spPr/>
        <p:txBody>
          <a:bodyPr/>
          <a:lstStyle/>
          <a:p>
            <a:pPr marL="114300" indent="0">
              <a:buNone/>
            </a:pPr>
            <a:r>
              <a:rPr lang="en-US" dirty="0">
                <a:solidFill>
                  <a:schemeClr val="bg1"/>
                </a:solidFill>
              </a:rPr>
              <a:t>By using LDA we were able to cluster words according to the topics.</a:t>
            </a:r>
          </a:p>
          <a:p>
            <a:pPr marL="114300" indent="0">
              <a:buNone/>
            </a:pPr>
            <a:endParaRPr lang="en-US" dirty="0">
              <a:solidFill>
                <a:schemeClr val="bg1"/>
              </a:solidFill>
            </a:endParaRPr>
          </a:p>
          <a:p>
            <a:pPr marL="114300" indent="0">
              <a:buNone/>
            </a:pPr>
            <a:endParaRPr lang="en-US"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F70DF8A4-27C2-49A3-81CC-C4B96DBE4137}"/>
              </a:ext>
            </a:extLst>
          </p:cNvPr>
          <p:cNvPicPr>
            <a:picLocks noChangeAspect="1"/>
          </p:cNvPicPr>
          <p:nvPr/>
        </p:nvPicPr>
        <p:blipFill>
          <a:blip r:embed="rId2"/>
          <a:stretch>
            <a:fillRect/>
          </a:stretch>
        </p:blipFill>
        <p:spPr>
          <a:xfrm>
            <a:off x="311700" y="1727098"/>
            <a:ext cx="8520600" cy="2841777"/>
          </a:xfrm>
          <a:prstGeom prst="rect">
            <a:avLst/>
          </a:prstGeom>
        </p:spPr>
      </p:pic>
    </p:spTree>
    <p:extLst>
      <p:ext uri="{BB962C8B-B14F-4D97-AF65-F5344CB8AC3E}">
        <p14:creationId xmlns:p14="http://schemas.microsoft.com/office/powerpoint/2010/main" val="28713121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359</Words>
  <Application>Microsoft Office PowerPoint</Application>
  <PresentationFormat>On-screen Show (16:9)</PresentationFormat>
  <Paragraphs>32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Fira Sans</vt:lpstr>
      <vt:lpstr>Montserrat</vt:lpstr>
      <vt:lpstr>Simple Light</vt:lpstr>
      <vt:lpstr>            Capstone Project   Extraction/identification of major topics                           &amp;                        themes discussed in news articles.    -Shrikanth Ravi    - Ankit Raj  </vt:lpstr>
      <vt:lpstr>   </vt:lpstr>
      <vt:lpstr>Information Available</vt:lpstr>
      <vt:lpstr>Steps Performed</vt:lpstr>
      <vt:lpstr>Data</vt:lpstr>
      <vt:lpstr>   Data Preprocessing</vt:lpstr>
      <vt:lpstr> Term Frequency - Inverse Document (TF-IDF)</vt:lpstr>
      <vt:lpstr> Latent Dirichlet Allocation - model description </vt:lpstr>
      <vt:lpstr>LDA Practical 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Ankit (TechnoStruct)</cp:lastModifiedBy>
  <cp:revision>22</cp:revision>
  <dcterms:modified xsi:type="dcterms:W3CDTF">2021-06-21T12:45:36Z</dcterms:modified>
</cp:coreProperties>
</file>