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
  </p:notesMasterIdLst>
  <p:sldIdLst>
    <p:sldId id="744" r:id="rId2"/>
  </p:sldIdLst>
  <p:sldSz cx="9144000" cy="5143500" type="screen16x9"/>
  <p:notesSz cx="6797675" cy="9926638"/>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tki Vilas Paranjpe" initials="KVP" lastIdx="3" clrIdx="0">
    <p:extLst>
      <p:ext uri="{19B8F6BF-5375-455C-9EA6-DF929625EA0E}">
        <p15:presenceInfo xmlns:p15="http://schemas.microsoft.com/office/powerpoint/2012/main" userId="S-1-5-21-266749940-1637964444-929701000-1708295" providerId="AD"/>
      </p:ext>
    </p:extLst>
  </p:cmAuthor>
  <p:cmAuthor id="2" name="Chetan Suryanarayana" initials="CS"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323"/>
    <a:srgbClr val="D9D9D9"/>
    <a:srgbClr val="6D6E71"/>
    <a:srgbClr val="E1EFFF"/>
    <a:srgbClr val="0060A5"/>
    <a:srgbClr val="F2F2F2"/>
    <a:srgbClr val="002D78"/>
    <a:srgbClr val="000000"/>
    <a:srgbClr val="FF9933"/>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85" autoAdjust="0"/>
    <p:restoredTop sz="94434" autoAdjust="0"/>
  </p:normalViewPr>
  <p:slideViewPr>
    <p:cSldViewPr showGuides="1">
      <p:cViewPr varScale="1">
        <p:scale>
          <a:sx n="98" d="100"/>
          <a:sy n="98" d="100"/>
        </p:scale>
        <p:origin x="1026" y="84"/>
      </p:cViewPr>
      <p:guideLst>
        <p:guide orient="horz"/>
        <p:guide orient="horz" pos="94"/>
        <p:guide orient="horz" pos="3012"/>
        <p:guide orient="horz" pos="432"/>
        <p:guide orient="horz" pos="2664"/>
        <p:guide pos="5617"/>
        <p:guide pos="144"/>
        <p:guide pos="2880"/>
      </p:guideLst>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7/24/2018</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568096"/>
            <a:ext cx="2514600" cy="308745"/>
          </a:xfrm>
          <a:prstGeom prst="rect">
            <a:avLst/>
          </a:prstGeom>
        </p:spPr>
      </p:pic>
    </p:spTree>
    <p:extLst>
      <p:ext uri="{BB962C8B-B14F-4D97-AF65-F5344CB8AC3E}">
        <p14:creationId xmlns:p14="http://schemas.microsoft.com/office/powerpoint/2010/main" val="230029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7/24/2018</a:t>
            </a:fld>
            <a:endParaRPr lang="en-US">
              <a:solidFill>
                <a:prstClr val="white"/>
              </a:solidFill>
            </a:endParaRPr>
          </a:p>
        </p:txBody>
      </p:sp>
    </p:spTree>
    <p:extLst>
      <p:ext uri="{BB962C8B-B14F-4D97-AF65-F5344CB8AC3E}">
        <p14:creationId xmlns:p14="http://schemas.microsoft.com/office/powerpoint/2010/main" val="105729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a:solidFill>
                <a:prstClr val="white"/>
              </a:solidFill>
            </a:endParaRPr>
          </a:p>
          <a:p>
            <a:pPr>
              <a:buClr>
                <a:srgbClr val="007CC3"/>
              </a:buClr>
            </a:pP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94200"/>
            <a:ext cx="2514600" cy="308745"/>
          </a:xfrm>
          <a:prstGeom prst="rect">
            <a:avLst/>
          </a:prstGeom>
        </p:spPr>
      </p:pic>
    </p:spTree>
    <p:extLst>
      <p:ext uri="{BB962C8B-B14F-4D97-AF65-F5344CB8AC3E}">
        <p14:creationId xmlns:p14="http://schemas.microsoft.com/office/powerpoint/2010/main" val="426288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a:t>Click To Edit Master Title Style</a:t>
            </a:r>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26128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3773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7/24/2018</a:t>
            </a:fld>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403717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7/24/2018</a:t>
            </a:fld>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45321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7/24/2018</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92114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7/24/2018</a:t>
            </a:fld>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66470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solidFill>
                  <a:prstClr val="white"/>
                </a:solidFill>
              </a:rPr>
              <a:pPr/>
              <a:t>7/24/2018</a:t>
            </a:fld>
            <a:endParaRPr lang="en-US" dirty="0">
              <a:solidFill>
                <a:prstClr val="white"/>
              </a:solidFill>
            </a:endParaRPr>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pic>
        <p:nvPicPr>
          <p:cNvPr id="13" name="Picture 12"/>
          <p:cNvPicPr>
            <a:picLocks noChangeAspect="1"/>
          </p:cNvPicPr>
          <p:nvPr userDrawn="1"/>
        </p:nvPicPr>
        <p:blipFill rotWithShape="1">
          <a:blip r:embed="rId12" cstate="print">
            <a:extLst>
              <a:ext uri="{28A0092B-C50C-407E-A947-70E740481C1C}">
                <a14:useLocalDpi xmlns:a14="http://schemas.microsoft.com/office/drawing/2010/main" val="0"/>
              </a:ext>
            </a:extLst>
          </a:blip>
          <a:srcRect r="65796" b="3831"/>
          <a:stretch/>
        </p:blipFill>
        <p:spPr>
          <a:xfrm>
            <a:off x="8153400" y="4796993"/>
            <a:ext cx="838200" cy="289357"/>
          </a:xfrm>
          <a:prstGeom prst="rect">
            <a:avLst/>
          </a:prstGeom>
        </p:spPr>
      </p:pic>
    </p:spTree>
    <p:extLst>
      <p:ext uri="{BB962C8B-B14F-4D97-AF65-F5344CB8AC3E}">
        <p14:creationId xmlns:p14="http://schemas.microsoft.com/office/powerpoint/2010/main" val="1901207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a:spLocks noGrp="1"/>
          </p:cNvSpPr>
          <p:nvPr>
            <p:ph type="title"/>
          </p:nvPr>
        </p:nvSpPr>
        <p:spPr>
          <a:xfrm>
            <a:off x="228600" y="133350"/>
            <a:ext cx="8688388" cy="457200"/>
          </a:xfrm>
        </p:spPr>
        <p:txBody>
          <a:bodyPr>
            <a:normAutofit fontScale="90000"/>
          </a:bodyPr>
          <a:lstStyle/>
          <a:p>
            <a:r>
              <a:rPr lang="en-US" sz="2800" dirty="0">
                <a:latin typeface="Gill Sans MT" panose="020B0502020104020203" pitchFamily="34" charset="0"/>
                <a:cs typeface="Calibri" panose="020F0502020204030204" pitchFamily="34" charset="0"/>
              </a:rPr>
              <a:t>Shrikant Jaydeorao Patil</a:t>
            </a:r>
            <a:endParaRPr lang="en-US" dirty="0"/>
          </a:p>
        </p:txBody>
      </p:sp>
      <p:sp>
        <p:nvSpPr>
          <p:cNvPr id="4" name="Slide Number Placeholder 3"/>
          <p:cNvSpPr>
            <a:spLocks noGrp="1"/>
          </p:cNvSpPr>
          <p:nvPr>
            <p:ph type="sldNum" sz="quarter" idx="4294967295"/>
          </p:nvPr>
        </p:nvSpPr>
        <p:spPr>
          <a:xfrm>
            <a:off x="8578730" y="34851"/>
            <a:ext cx="194027" cy="190821"/>
          </a:xfrm>
          <a:prstGeom prst="rect">
            <a:avLst/>
          </a:prstGeom>
        </p:spPr>
        <p:txBody>
          <a:bodyPr/>
          <a:lstStyle/>
          <a:p>
            <a:fld id="{89D830AA-41FF-48ED-B3FB-C126D31D3451}" type="slidenum">
              <a:rPr lang="en-GB" smtClean="0"/>
              <a:pPr/>
              <a:t>1</a:t>
            </a:fld>
            <a:endParaRPr lang="en-GB" dirty="0"/>
          </a:p>
        </p:txBody>
      </p:sp>
      <p:sp>
        <p:nvSpPr>
          <p:cNvPr id="41" name="Rectangle 4"/>
          <p:cNvSpPr>
            <a:spLocks noChangeArrowheads="1"/>
          </p:cNvSpPr>
          <p:nvPr/>
        </p:nvSpPr>
        <p:spPr bwMode="auto">
          <a:xfrm>
            <a:off x="260607" y="3845555"/>
            <a:ext cx="3093720" cy="201035"/>
          </a:xfrm>
          <a:prstGeom prst="rect">
            <a:avLst/>
          </a:prstGeom>
          <a:solidFill>
            <a:schemeClr val="accent1"/>
          </a:solidFill>
          <a:ln w="25400" cap="flat" cmpd="sng" algn="ctr">
            <a:solidFill>
              <a:schemeClr val="accent1"/>
            </a:solidFill>
            <a:prstDash val="solid"/>
            <a:headEnd/>
            <a:tailEnd/>
          </a:ln>
          <a:effectLst/>
        </p:spPr>
        <p:txBody>
          <a:bodyPr lIns="0" tIns="36000" rIns="0" bIns="36000"/>
          <a:lstStyle/>
          <a:p>
            <a:pPr marL="195263" indent="-195263" algn="ctr" eaLnBrk="0" hangingPunct="0">
              <a:defRPr/>
            </a:pPr>
            <a:r>
              <a:rPr lang="en-US" sz="1000" b="1" i="1" kern="0" dirty="0">
                <a:solidFill>
                  <a:srgbClr val="FFFFFF"/>
                </a:solidFill>
                <a:latin typeface="Gill Sans MT" panose="020B0502020104020203" pitchFamily="34" charset="0"/>
                <a:cs typeface="Calibri" pitchFamily="34" charset="0"/>
              </a:rPr>
              <a:t>Main Focus</a:t>
            </a:r>
          </a:p>
        </p:txBody>
      </p:sp>
      <p:sp>
        <p:nvSpPr>
          <p:cNvPr id="42" name="Rectangle 3"/>
          <p:cNvSpPr>
            <a:spLocks noChangeArrowheads="1"/>
          </p:cNvSpPr>
          <p:nvPr/>
        </p:nvSpPr>
        <p:spPr bwMode="auto">
          <a:xfrm>
            <a:off x="3611880" y="545151"/>
            <a:ext cx="5302650" cy="198309"/>
          </a:xfrm>
          <a:prstGeom prst="rect">
            <a:avLst/>
          </a:prstGeom>
          <a:solidFill>
            <a:schemeClr val="accent1"/>
          </a:solidFill>
          <a:ln w="25400" cap="flat" cmpd="sng" algn="ctr">
            <a:solidFill>
              <a:schemeClr val="accent1"/>
            </a:solidFill>
            <a:prstDash val="solid"/>
            <a:headEnd/>
            <a:tailEnd/>
          </a:ln>
          <a:effectLst/>
        </p:spPr>
        <p:txBody>
          <a:bodyPr lIns="0" tIns="36000" rIns="0" bIns="36000"/>
          <a:lstStyle/>
          <a:p>
            <a:pPr marL="195263" indent="-195263" algn="ctr" eaLnBrk="0" hangingPunct="0">
              <a:defRPr/>
            </a:pPr>
            <a:r>
              <a:rPr lang="en-US" sz="1000" b="1" i="1" kern="0" dirty="0">
                <a:solidFill>
                  <a:srgbClr val="FFFFFF"/>
                </a:solidFill>
                <a:latin typeface="Gill Sans MT" panose="020B0502020104020203" pitchFamily="34" charset="0"/>
                <a:cs typeface="Calibri" pitchFamily="34" charset="0"/>
              </a:rPr>
              <a:t>A Brief Summary of Experience</a:t>
            </a:r>
          </a:p>
        </p:txBody>
      </p:sp>
      <p:sp>
        <p:nvSpPr>
          <p:cNvPr id="43" name="Rectangle 5"/>
          <p:cNvSpPr>
            <a:spLocks noChangeArrowheads="1"/>
          </p:cNvSpPr>
          <p:nvPr/>
        </p:nvSpPr>
        <p:spPr bwMode="auto">
          <a:xfrm>
            <a:off x="231843" y="551436"/>
            <a:ext cx="3200400" cy="192024"/>
          </a:xfrm>
          <a:prstGeom prst="rect">
            <a:avLst/>
          </a:prstGeom>
          <a:solidFill>
            <a:schemeClr val="accent1"/>
          </a:solidFill>
          <a:ln w="25400" cap="flat" cmpd="sng" algn="ctr">
            <a:solidFill>
              <a:schemeClr val="accent1"/>
            </a:solidFill>
            <a:prstDash val="solid"/>
            <a:headEnd/>
            <a:tailEnd/>
          </a:ln>
          <a:effectLst/>
        </p:spPr>
        <p:txBody>
          <a:bodyPr lIns="0" tIns="36000" rIns="0" bIns="36000"/>
          <a:lstStyle/>
          <a:p>
            <a:pPr marL="195263" indent="-195263" algn="ctr" eaLnBrk="0" hangingPunct="0">
              <a:defRPr/>
            </a:pPr>
            <a:r>
              <a:rPr lang="en-US" sz="1000" b="1" i="1" kern="0">
                <a:solidFill>
                  <a:srgbClr val="FFFFFF"/>
                </a:solidFill>
                <a:latin typeface="Gill Sans MT" panose="020B0502020104020203" pitchFamily="34" charset="0"/>
                <a:cs typeface="Calibri" pitchFamily="34" charset="0"/>
              </a:rPr>
              <a:t>Profile Summary</a:t>
            </a:r>
            <a:endParaRPr lang="en-US" sz="1000" b="1" i="1" kern="0" dirty="0">
              <a:solidFill>
                <a:srgbClr val="FFFFFF"/>
              </a:solidFill>
              <a:latin typeface="Gill Sans MT" panose="020B0502020104020203" pitchFamily="34" charset="0"/>
              <a:cs typeface="Calibri" pitchFamily="34" charset="0"/>
            </a:endParaRPr>
          </a:p>
        </p:txBody>
      </p:sp>
      <p:sp>
        <p:nvSpPr>
          <p:cNvPr id="44" name="Rectangle 6"/>
          <p:cNvSpPr>
            <a:spLocks noChangeArrowheads="1"/>
          </p:cNvSpPr>
          <p:nvPr/>
        </p:nvSpPr>
        <p:spPr bwMode="auto">
          <a:xfrm>
            <a:off x="231843" y="1592663"/>
            <a:ext cx="3200400" cy="2227783"/>
          </a:xfrm>
          <a:prstGeom prst="rect">
            <a:avLst/>
          </a:prstGeom>
          <a:noFill/>
          <a:ln w="3175" algn="ctr">
            <a:noFill/>
            <a:miter lim="800000"/>
            <a:headEnd/>
            <a:tailEnd/>
          </a:ln>
        </p:spPr>
        <p:txBody>
          <a:bodyPr lIns="0" tIns="36000" rIns="0" bIns="36000"/>
          <a:lstStyle/>
          <a:p>
            <a:pPr marL="182563" indent="-182563" algn="just">
              <a:spcBef>
                <a:spcPts val="200"/>
              </a:spcBef>
              <a:buFont typeface="Symbol" pitchFamily="18" charset="2"/>
              <a:buChar char=""/>
              <a:defRPr/>
            </a:pPr>
            <a:r>
              <a:rPr lang="en-US" altLang="ja-JP" sz="850" dirty="0">
                <a:latin typeface="Gill Sans MT" panose="020B0502020104020203" pitchFamily="34" charset="0"/>
                <a:cs typeface="Calibri" panose="020F0502020204030204" pitchFamily="34" charset="0"/>
              </a:rPr>
              <a:t>Test Analyst with </a:t>
            </a:r>
            <a:r>
              <a:rPr lang="en-US" altLang="ja-JP" sz="850" b="1" dirty="0">
                <a:latin typeface="Gill Sans MT" panose="020B0502020104020203" pitchFamily="34" charset="0"/>
                <a:cs typeface="Calibri" panose="020F0502020204030204" pitchFamily="34" charset="0"/>
              </a:rPr>
              <a:t>4.8 years of </a:t>
            </a:r>
            <a:r>
              <a:rPr lang="en-US" altLang="ja-JP" sz="850" dirty="0">
                <a:latin typeface="Gill Sans MT" panose="020B0502020104020203" pitchFamily="34" charset="0"/>
                <a:cs typeface="Calibri" panose="020F0502020204030204" pitchFamily="34" charset="0"/>
              </a:rPr>
              <a:t>experience in Ecommerce domain</a:t>
            </a:r>
          </a:p>
          <a:p>
            <a:pPr marL="182563" indent="-182563" algn="just">
              <a:spcBef>
                <a:spcPts val="200"/>
              </a:spcBef>
              <a:buFont typeface="Symbol" pitchFamily="18" charset="2"/>
              <a:buChar char=""/>
              <a:defRPr/>
            </a:pPr>
            <a:r>
              <a:rPr lang="en-GB" sz="850" dirty="0">
                <a:latin typeface="Gill Sans MT" panose="020B0502020104020203" pitchFamily="34" charset="0"/>
                <a:cs typeface="Calibri" panose="020F0502020204030204" pitchFamily="34" charset="0"/>
              </a:rPr>
              <a:t>Experiences in </a:t>
            </a:r>
            <a:r>
              <a:rPr lang="en-GB" sz="850" b="1" dirty="0">
                <a:latin typeface="Gill Sans MT" panose="020B0502020104020203" pitchFamily="34" charset="0"/>
                <a:cs typeface="Calibri" panose="020F0502020204030204" pitchFamily="34" charset="0"/>
              </a:rPr>
              <a:t>Automation and Functional testing </a:t>
            </a:r>
            <a:r>
              <a:rPr lang="en-GB" sz="850" dirty="0">
                <a:latin typeface="Gill Sans MT" panose="020B0502020104020203" pitchFamily="34" charset="0"/>
                <a:cs typeface="Calibri" panose="020F0502020204030204" pitchFamily="34" charset="0"/>
              </a:rPr>
              <a:t>for</a:t>
            </a:r>
            <a:r>
              <a:rPr lang="en-GB" sz="850" b="1" dirty="0">
                <a:latin typeface="Gill Sans MT" panose="020B0502020104020203" pitchFamily="34" charset="0"/>
                <a:cs typeface="Calibri" panose="020F0502020204030204" pitchFamily="34" charset="0"/>
              </a:rPr>
              <a:t> </a:t>
            </a:r>
            <a:r>
              <a:rPr lang="en-GB" sz="850" dirty="0">
                <a:latin typeface="Gill Sans MT" panose="020B0502020104020203" pitchFamily="34" charset="0"/>
                <a:cs typeface="Calibri" panose="020F0502020204030204" pitchFamily="34" charset="0"/>
              </a:rPr>
              <a:t>ecommerce related applications and hands on experience in Selenium </a:t>
            </a:r>
          </a:p>
          <a:p>
            <a:pPr marL="182563" indent="-182563" algn="just">
              <a:spcBef>
                <a:spcPts val="200"/>
              </a:spcBef>
              <a:buFont typeface="Symbol" pitchFamily="18" charset="2"/>
              <a:buChar char=""/>
              <a:defRPr/>
            </a:pPr>
            <a:r>
              <a:rPr lang="en-US" sz="850" dirty="0">
                <a:latin typeface="Gill Sans MT" panose="020B0502020104020203" pitchFamily="34" charset="0"/>
                <a:cs typeface="Calibri" panose="020F0502020204030204" pitchFamily="34" charset="0"/>
              </a:rPr>
              <a:t>Experienced in modifying and executing Test Automation frameworks for Selenium Webdriver </a:t>
            </a:r>
            <a:endParaRPr lang="en-GB" sz="850" dirty="0">
              <a:latin typeface="Gill Sans MT" panose="020B0502020104020203" pitchFamily="34" charset="0"/>
              <a:cs typeface="Calibri" panose="020F0502020204030204" pitchFamily="34" charset="0"/>
            </a:endParaRPr>
          </a:p>
          <a:p>
            <a:pPr marL="182563" lvl="1" indent="-182563" algn="just">
              <a:spcBef>
                <a:spcPts val="200"/>
              </a:spcBef>
              <a:buFont typeface="Symbol" pitchFamily="18" charset="2"/>
              <a:buChar char=""/>
              <a:defRPr/>
            </a:pPr>
            <a:r>
              <a:rPr lang="en-GB" sz="850" dirty="0">
                <a:latin typeface="Gill Sans MT" panose="020B0502020104020203" pitchFamily="34" charset="0"/>
                <a:cs typeface="Calibri" panose="020F0502020204030204" pitchFamily="34" charset="0"/>
              </a:rPr>
              <a:t>Involved in automation scripting of </a:t>
            </a:r>
            <a:r>
              <a:rPr lang="en-GB" sz="850" b="1" dirty="0">
                <a:latin typeface="Gill Sans MT" panose="020B0502020104020203" pitchFamily="34" charset="0"/>
                <a:cs typeface="Calibri" panose="020F0502020204030204" pitchFamily="34" charset="0"/>
              </a:rPr>
              <a:t>E2E</a:t>
            </a:r>
            <a:r>
              <a:rPr lang="en-GB" sz="850" dirty="0">
                <a:latin typeface="Gill Sans MT" panose="020B0502020104020203" pitchFamily="34" charset="0"/>
                <a:cs typeface="Calibri" panose="020F0502020204030204" pitchFamily="34" charset="0"/>
              </a:rPr>
              <a:t> scenarios using Selenium</a:t>
            </a:r>
          </a:p>
          <a:p>
            <a:pPr marL="182563" lvl="1" indent="-182563" algn="just">
              <a:spcBef>
                <a:spcPts val="200"/>
              </a:spcBef>
              <a:buFont typeface="Symbol" pitchFamily="18" charset="2"/>
              <a:buChar char=""/>
              <a:defRPr/>
            </a:pPr>
            <a:endParaRPr lang="en-GB" sz="850" dirty="0">
              <a:latin typeface="Calibri" panose="020F0502020204030204" pitchFamily="34" charset="0"/>
              <a:cs typeface="Calibri" panose="020F0502020204030204" pitchFamily="34" charset="0"/>
            </a:endParaRPr>
          </a:p>
          <a:p>
            <a:pPr marL="0" lvl="1" fontAlgn="base">
              <a:spcAft>
                <a:spcPct val="0"/>
              </a:spcAft>
              <a:defRPr/>
            </a:pPr>
            <a:r>
              <a:rPr lang="en-GB" sz="850" dirty="0">
                <a:latin typeface="Gill Sans MT" panose="020B0502020104020203" pitchFamily="34" charset="0"/>
                <a:cs typeface="Calibri" panose="020F0502020204030204" pitchFamily="34" charset="0"/>
              </a:rPr>
              <a:t>      My primary skill set includes following technologies –</a:t>
            </a:r>
          </a:p>
          <a:p>
            <a:pPr marL="182563" lvl="1" indent="-182563" fontAlgn="base">
              <a:spcAft>
                <a:spcPct val="0"/>
              </a:spcAft>
              <a:buFont typeface="Wingdings" pitchFamily="2" charset="2"/>
              <a:buChar char="§"/>
              <a:defRPr/>
            </a:pPr>
            <a:endParaRPr lang="en-GB" sz="850" dirty="0">
              <a:latin typeface="Calibri" panose="020F0502020204030204" pitchFamily="34" charset="0"/>
              <a:cs typeface="Calibri" panose="020F0502020204030204" pitchFamily="34" charset="0"/>
            </a:endParaRPr>
          </a:p>
          <a:p>
            <a:pPr marL="457200" lvl="2" indent="-182563" fontAlgn="base">
              <a:spcAft>
                <a:spcPct val="0"/>
              </a:spcAft>
              <a:buFont typeface="Arial" panose="020B0604020202020204" pitchFamily="34" charset="0"/>
              <a:buChar char="•"/>
              <a:defRPr/>
            </a:pPr>
            <a:r>
              <a:rPr lang="en-GB" sz="850" dirty="0">
                <a:latin typeface="Gill Sans MT" panose="020B0502020104020203" pitchFamily="34" charset="0"/>
                <a:cs typeface="Calibri" panose="020F0502020204030204" pitchFamily="34" charset="0"/>
              </a:rPr>
              <a:t>Programming Languages     : </a:t>
            </a:r>
            <a:r>
              <a:rPr lang="en-GB" sz="850" dirty="0" smtClean="0">
                <a:latin typeface="Gill Sans MT" panose="020B0502020104020203" pitchFamily="34" charset="0"/>
                <a:cs typeface="Calibri" panose="020F0502020204030204" pitchFamily="34" charset="0"/>
              </a:rPr>
              <a:t>Java script, C#</a:t>
            </a:r>
            <a:endParaRPr lang="en-GB" sz="850" dirty="0">
              <a:latin typeface="Gill Sans MT" panose="020B0502020104020203" pitchFamily="34" charset="0"/>
              <a:cs typeface="Calibri" panose="020F0502020204030204" pitchFamily="34" charset="0"/>
            </a:endParaRPr>
          </a:p>
          <a:p>
            <a:pPr marL="457200" lvl="2" indent="-182563" fontAlgn="base">
              <a:spcAft>
                <a:spcPct val="0"/>
              </a:spcAft>
              <a:buFont typeface="Arial" panose="020B0604020202020204" pitchFamily="34" charset="0"/>
              <a:buChar char="•"/>
              <a:defRPr/>
            </a:pPr>
            <a:r>
              <a:rPr lang="en-GB" sz="850" dirty="0">
                <a:latin typeface="Gill Sans MT" panose="020B0502020104020203" pitchFamily="34" charset="0"/>
                <a:cs typeface="Calibri" panose="020F0502020204030204" pitchFamily="34" charset="0"/>
              </a:rPr>
              <a:t>Test Management Tools     : Microsoft Test Manager, TFS, 	                           VSO, </a:t>
            </a:r>
          </a:p>
          <a:p>
            <a:pPr marL="457200" lvl="2" indent="-182563" fontAlgn="base">
              <a:spcAft>
                <a:spcPct val="0"/>
              </a:spcAft>
              <a:buFont typeface="Arial" panose="020B0604020202020204" pitchFamily="34" charset="0"/>
              <a:buChar char="•"/>
              <a:defRPr/>
            </a:pPr>
            <a:r>
              <a:rPr lang="en-GB" sz="850" dirty="0">
                <a:latin typeface="Gill Sans MT" panose="020B0502020104020203" pitchFamily="34" charset="0"/>
                <a:cs typeface="Calibri" panose="020F0502020204030204" pitchFamily="34" charset="0"/>
              </a:rPr>
              <a:t>Automation Tool               : </a:t>
            </a:r>
            <a:r>
              <a:rPr lang="en-GB" sz="850" b="1" dirty="0">
                <a:latin typeface="Gill Sans MT" panose="020B0502020104020203" pitchFamily="34" charset="0"/>
                <a:cs typeface="Calibri" panose="020F0502020204030204" pitchFamily="34" charset="0"/>
              </a:rPr>
              <a:t>Selenium webdriver, 	                           TestNG, Maven</a:t>
            </a:r>
          </a:p>
          <a:p>
            <a:pPr marL="457200" lvl="2" indent="-182563" fontAlgn="base">
              <a:spcAft>
                <a:spcPct val="0"/>
              </a:spcAft>
              <a:buFont typeface="Arial" panose="020B0604020202020204" pitchFamily="34" charset="0"/>
              <a:buChar char="•"/>
              <a:defRPr/>
            </a:pPr>
            <a:r>
              <a:rPr lang="en-GB" sz="850" dirty="0">
                <a:latin typeface="Gill Sans MT" panose="020B0502020104020203" pitchFamily="34" charset="0"/>
                <a:cs typeface="Calibri" panose="020F0502020204030204" pitchFamily="34" charset="0"/>
              </a:rPr>
              <a:t>Other Tools                      : Eclipse IDE, </a:t>
            </a:r>
          </a:p>
        </p:txBody>
      </p:sp>
      <p:sp>
        <p:nvSpPr>
          <p:cNvPr id="19" name="Rectangle 7"/>
          <p:cNvSpPr>
            <a:spLocks noChangeArrowheads="1"/>
          </p:cNvSpPr>
          <p:nvPr/>
        </p:nvSpPr>
        <p:spPr bwMode="auto">
          <a:xfrm>
            <a:off x="290052" y="4095750"/>
            <a:ext cx="3064275" cy="662740"/>
          </a:xfrm>
          <a:prstGeom prst="rect">
            <a:avLst/>
          </a:prstGeom>
          <a:noFill/>
          <a:ln w="3175">
            <a:noFill/>
            <a:miter lim="800000"/>
            <a:headEnd/>
            <a:tailEnd/>
          </a:ln>
          <a:effectLst/>
        </p:spPr>
        <p:txBody>
          <a:bodyPr lIns="36000" tIns="36000" rIns="36000" bIns="36000"/>
          <a:lstStyle/>
          <a:p>
            <a:pPr marL="114300" indent="-114300" eaLnBrk="0" hangingPunct="0">
              <a:lnSpc>
                <a:spcPct val="90000"/>
              </a:lnSpc>
              <a:spcBef>
                <a:spcPct val="30000"/>
              </a:spcBef>
              <a:buFontTx/>
              <a:buChar char="•"/>
            </a:pPr>
            <a:r>
              <a:rPr lang="en-US" sz="900" kern="0" dirty="0">
                <a:latin typeface="Gill Sans MT" panose="020B0502020104020203" pitchFamily="34" charset="0"/>
                <a:ea typeface="MS PGothic" pitchFamily="34" charset="-128"/>
                <a:cs typeface="Calibri" panose="020F0502020204030204" pitchFamily="34" charset="0"/>
              </a:rPr>
              <a:t>Automation Testing, Functional testing, GUI Testing, Regression testing </a:t>
            </a:r>
          </a:p>
          <a:p>
            <a:pPr marL="114300" indent="-114300" eaLnBrk="0" hangingPunct="0">
              <a:lnSpc>
                <a:spcPct val="90000"/>
              </a:lnSpc>
              <a:spcBef>
                <a:spcPct val="30000"/>
              </a:spcBef>
              <a:buFontTx/>
              <a:buChar char="•"/>
            </a:pPr>
            <a:r>
              <a:rPr lang="en-US" sz="900" kern="0" dirty="0">
                <a:latin typeface="Gill Sans MT" panose="020B0502020104020203" pitchFamily="34" charset="0"/>
                <a:ea typeface="MS PGothic" pitchFamily="34" charset="-128"/>
                <a:cs typeface="Calibri" panose="020F0502020204030204" pitchFamily="34" charset="0"/>
              </a:rPr>
              <a:t>Domain expertise – E-Commerce</a:t>
            </a:r>
          </a:p>
          <a:p>
            <a:pPr marL="114300" indent="-114300" eaLnBrk="0" hangingPunct="0">
              <a:lnSpc>
                <a:spcPct val="90000"/>
              </a:lnSpc>
              <a:spcBef>
                <a:spcPct val="30000"/>
              </a:spcBef>
              <a:buFontTx/>
              <a:buChar char="•"/>
            </a:pPr>
            <a:r>
              <a:rPr lang="en-US" sz="900" kern="0" dirty="0">
                <a:latin typeface="Gill Sans MT" panose="020B0502020104020203" pitchFamily="34" charset="0"/>
                <a:ea typeface="MS PGothic" pitchFamily="34" charset="-128"/>
                <a:cs typeface="Calibri" panose="020F0502020204030204" pitchFamily="34" charset="0"/>
              </a:rPr>
              <a:t>Communication &amp; Leadership Skills</a:t>
            </a:r>
            <a:endParaRPr lang="en-US" sz="1000" kern="0" dirty="0">
              <a:latin typeface="Calibri" panose="020F0502020204030204" pitchFamily="34" charset="0"/>
              <a:ea typeface="MS PGothic" pitchFamily="34" charset="-128"/>
              <a:cs typeface="Calibri" panose="020F0502020204030204" pitchFamily="34" charset="0"/>
            </a:endParaRPr>
          </a:p>
        </p:txBody>
      </p:sp>
      <p:sp>
        <p:nvSpPr>
          <p:cNvPr id="22" name="Rectangle 12"/>
          <p:cNvSpPr>
            <a:spLocks noChangeArrowheads="1"/>
          </p:cNvSpPr>
          <p:nvPr/>
        </p:nvSpPr>
        <p:spPr bwMode="auto">
          <a:xfrm>
            <a:off x="3611880" y="791074"/>
            <a:ext cx="5362575" cy="3904480"/>
          </a:xfrm>
          <a:prstGeom prst="rect">
            <a:avLst/>
          </a:prstGeom>
          <a:solidFill>
            <a:schemeClr val="bg1">
              <a:alpha val="0"/>
            </a:schemeClr>
          </a:solidFill>
          <a:ln w="3175">
            <a:noFill/>
            <a:miter lim="800000"/>
            <a:headEnd/>
            <a:tailEnd/>
          </a:ln>
          <a:effectLst/>
        </p:spPr>
        <p:txBody>
          <a:bodyPr lIns="36000" tIns="36000" rIns="36000" bIns="36000"/>
          <a:lstStyle/>
          <a:p>
            <a:pPr marL="171450" indent="-171450">
              <a:spcBef>
                <a:spcPct val="0"/>
              </a:spcBef>
              <a:buClrTx/>
              <a:buFont typeface="Wingdings" panose="05000000000000000000" pitchFamily="2" charset="2"/>
              <a:buChar char="q"/>
            </a:pPr>
            <a:r>
              <a:rPr lang="en-US" sz="950" b="1" dirty="0">
                <a:latin typeface="Gill Sans MT" panose="020B0502020104020203" pitchFamily="34" charset="0"/>
                <a:cs typeface="Calibri" pitchFamily="34" charset="0"/>
              </a:rPr>
              <a:t>Infosys (Since March 2018)</a:t>
            </a:r>
          </a:p>
          <a:p>
            <a:pPr marL="171450" indent="-171450">
              <a:spcBef>
                <a:spcPct val="0"/>
              </a:spcBef>
              <a:buClrTx/>
              <a:buFont typeface="Wingdings" panose="05000000000000000000" pitchFamily="2" charset="2"/>
              <a:buChar char="q"/>
            </a:pPr>
            <a:r>
              <a:rPr lang="en-US" sz="950" b="1" dirty="0">
                <a:latin typeface="Gill Sans MT" panose="020B0502020104020203" pitchFamily="34" charset="0"/>
                <a:cs typeface="Calibri" pitchFamily="34" charset="0"/>
              </a:rPr>
              <a:t>MetroAG - Real:</a:t>
            </a:r>
          </a:p>
          <a:p>
            <a:pPr marL="628650" lvl="1" indent="-171450" algn="just">
              <a:buFont typeface="Arial" panose="020B0604020202020204" pitchFamily="34" charset="0"/>
              <a:buChar char="•"/>
              <a:defRPr/>
            </a:pPr>
            <a:r>
              <a:rPr lang="en-US" sz="950" dirty="0">
                <a:latin typeface="Gill Sans MT" panose="020B0502020104020203" pitchFamily="34" charset="0"/>
                <a:cs typeface="Calibri" pitchFamily="34" charset="0"/>
              </a:rPr>
              <a:t>Understanding System Requirements Specifications and participating test team review meetings.</a:t>
            </a:r>
          </a:p>
          <a:p>
            <a:pPr marL="628650" lvl="1" indent="-171450" algn="just">
              <a:buFont typeface="Arial" panose="020B0604020202020204" pitchFamily="34" charset="0"/>
              <a:buChar char="•"/>
              <a:defRPr/>
            </a:pPr>
            <a:r>
              <a:rPr lang="en-US" sz="950" dirty="0">
                <a:latin typeface="Gill Sans MT" panose="020B0502020104020203" pitchFamily="34" charset="0"/>
                <a:cs typeface="Calibri" pitchFamily="34" charset="0"/>
              </a:rPr>
              <a:t>Preparation of test scenarios/cases/execution and test results.</a:t>
            </a:r>
          </a:p>
          <a:p>
            <a:pPr marL="628650" lvl="1" indent="-171450" algn="just">
              <a:spcBef>
                <a:spcPct val="0"/>
              </a:spcBef>
              <a:buFont typeface="Arial" panose="020B0604020202020204" pitchFamily="34" charset="0"/>
              <a:buChar char="•"/>
            </a:pPr>
            <a:r>
              <a:rPr lang="en-US" sz="950" dirty="0">
                <a:latin typeface="Gill Sans MT" panose="020B0502020104020203" pitchFamily="34" charset="0"/>
                <a:cs typeface="Calibri" pitchFamily="34" charset="0"/>
              </a:rPr>
              <a:t>Bug reporting through Microsoft Excel. </a:t>
            </a:r>
          </a:p>
          <a:p>
            <a:pPr marL="628650" lvl="1" indent="-171450" algn="just">
              <a:spcBef>
                <a:spcPct val="0"/>
              </a:spcBef>
              <a:buFont typeface="Arial" panose="020B0604020202020204" pitchFamily="34" charset="0"/>
              <a:buChar char="•"/>
            </a:pPr>
            <a:r>
              <a:rPr lang="en-US" sz="950" dirty="0">
                <a:latin typeface="Gill Sans MT" panose="020B0502020104020203" pitchFamily="34" charset="0"/>
                <a:cs typeface="Calibri" pitchFamily="34" charset="0"/>
              </a:rPr>
              <a:t>Prepared the daily/weekly status report of testing activities.</a:t>
            </a:r>
          </a:p>
          <a:p>
            <a:pPr marL="628650" lvl="1" indent="-171450" algn="just">
              <a:buFont typeface="Arial" panose="020B0604020202020204" pitchFamily="34" charset="0"/>
              <a:buChar char="•"/>
              <a:defRPr/>
            </a:pPr>
            <a:r>
              <a:rPr lang="en-US" sz="950" dirty="0">
                <a:latin typeface="Gill Sans MT" panose="020B0502020104020203" pitchFamily="34" charset="0"/>
                <a:cs typeface="Calibri" pitchFamily="34" charset="0"/>
              </a:rPr>
              <a:t>Involved in preparing bug report and interaction with developers.</a:t>
            </a:r>
          </a:p>
          <a:p>
            <a:pPr lvl="1" algn="just">
              <a:defRPr/>
            </a:pPr>
            <a:endParaRPr lang="en-US" sz="950" dirty="0">
              <a:latin typeface="Gill Sans MT" panose="020B0502020104020203" pitchFamily="34" charset="0"/>
              <a:cs typeface="Calibri" pitchFamily="34" charset="0"/>
            </a:endParaRPr>
          </a:p>
          <a:p>
            <a:pPr marL="171450" indent="-171450">
              <a:spcBef>
                <a:spcPct val="0"/>
              </a:spcBef>
              <a:buClrTx/>
              <a:buFont typeface="Wingdings" panose="05000000000000000000" pitchFamily="2" charset="2"/>
              <a:buChar char="q"/>
            </a:pPr>
            <a:r>
              <a:rPr lang="en-US" sz="950" b="1" dirty="0">
                <a:latin typeface="Gill Sans MT" panose="020B0502020104020203" pitchFamily="34" charset="0"/>
                <a:cs typeface="Calibri" pitchFamily="34" charset="0"/>
              </a:rPr>
              <a:t>Mindtree (November 2013 to March 2018)</a:t>
            </a:r>
            <a:endParaRPr lang="en-US" sz="950" dirty="0">
              <a:latin typeface="Gill Sans MT" panose="020B0502020104020203" pitchFamily="34" charset="0"/>
              <a:cs typeface="Calibri" pitchFamily="34" charset="0"/>
            </a:endParaRPr>
          </a:p>
          <a:p>
            <a:pPr marL="171450" indent="-171450">
              <a:spcBef>
                <a:spcPct val="0"/>
              </a:spcBef>
              <a:buClrTx/>
              <a:buFont typeface="Wingdings" panose="05000000000000000000" pitchFamily="2" charset="2"/>
              <a:buChar char="q"/>
            </a:pPr>
            <a:r>
              <a:rPr lang="en-US" sz="950" b="1" dirty="0" smtClean="0">
                <a:latin typeface="Gill Sans MT" panose="020B0502020104020203" pitchFamily="34" charset="0"/>
                <a:cs typeface="Calibri" pitchFamily="34" charset="0"/>
              </a:rPr>
              <a:t>Ms-Store </a:t>
            </a:r>
            <a:r>
              <a:rPr lang="en-US" sz="950" b="1" dirty="0">
                <a:latin typeface="Gill Sans MT" panose="020B0502020104020203" pitchFamily="34" charset="0"/>
                <a:cs typeface="Calibri" pitchFamily="34" charset="0"/>
              </a:rPr>
              <a:t>Online</a:t>
            </a:r>
          </a:p>
          <a:p>
            <a:pPr marL="628650" lvl="1" indent="-171450" algn="just">
              <a:buFont typeface="Arial" panose="020B0604020202020204" pitchFamily="34" charset="0"/>
              <a:buChar char="•"/>
              <a:defRPr/>
            </a:pPr>
            <a:r>
              <a:rPr lang="en-US" sz="950" dirty="0">
                <a:latin typeface="Gill Sans MT" panose="020B0502020104020203" pitchFamily="34" charset="0"/>
                <a:cs typeface="Calibri" pitchFamily="34" charset="0"/>
              </a:rPr>
              <a:t>Involved in updating/executing automation test scripts using selenium </a:t>
            </a:r>
            <a:r>
              <a:rPr lang="en-US" sz="950" dirty="0" err="1">
                <a:latin typeface="Gill Sans MT" panose="020B0502020104020203" pitchFamily="34" charset="0"/>
                <a:cs typeface="Calibri" pitchFamily="34" charset="0"/>
              </a:rPr>
              <a:t>webdriver</a:t>
            </a:r>
            <a:endParaRPr lang="en-US" sz="950" dirty="0">
              <a:latin typeface="Gill Sans MT" panose="020B0502020104020203" pitchFamily="34" charset="0"/>
              <a:cs typeface="Calibri" pitchFamily="34" charset="0"/>
            </a:endParaRPr>
          </a:p>
          <a:p>
            <a:pPr marL="628650" lvl="1" indent="-171450" algn="just">
              <a:buFont typeface="Arial" panose="020B0604020202020204" pitchFamily="34" charset="0"/>
              <a:buChar char="•"/>
              <a:defRPr/>
            </a:pPr>
            <a:r>
              <a:rPr lang="en-US" sz="950" dirty="0">
                <a:latin typeface="Gill Sans MT" panose="020B0502020104020203" pitchFamily="34" charset="0"/>
                <a:cs typeface="Calibri" pitchFamily="34" charset="0"/>
              </a:rPr>
              <a:t>Participated in preparing regression test scenarios and validated the business flows</a:t>
            </a:r>
          </a:p>
          <a:p>
            <a:pPr marL="628650" lvl="1" indent="-171450" algn="just">
              <a:buFont typeface="Arial" panose="020B0604020202020204" pitchFamily="34" charset="0"/>
              <a:buChar char="•"/>
              <a:defRPr/>
            </a:pPr>
            <a:r>
              <a:rPr lang="en-US" sz="950" dirty="0">
                <a:latin typeface="Gill Sans MT" panose="020B0502020104020203" pitchFamily="34" charset="0"/>
                <a:cs typeface="Calibri" pitchFamily="34" charset="0"/>
              </a:rPr>
              <a:t>Actively involved in failure analysis and fixing the script issues found in the regression batch runs.</a:t>
            </a:r>
          </a:p>
          <a:p>
            <a:pPr marL="628650" lvl="1" indent="-171450" algn="just">
              <a:buFont typeface="Arial" panose="020B0604020202020204" pitchFamily="34" charset="0"/>
              <a:buChar char="•"/>
              <a:defRPr/>
            </a:pPr>
            <a:r>
              <a:rPr lang="en-US" sz="950" dirty="0">
                <a:latin typeface="Gill Sans MT" panose="020B0502020104020203" pitchFamily="34" charset="0"/>
                <a:cs typeface="Calibri" pitchFamily="34" charset="0"/>
              </a:rPr>
              <a:t>Actively involved in mentoring new hires in team</a:t>
            </a:r>
          </a:p>
          <a:p>
            <a:pPr marL="628650" lvl="1" indent="-171450" algn="just">
              <a:buFont typeface="Arial" panose="020B0604020202020204" pitchFamily="34" charset="0"/>
              <a:buChar char="•"/>
              <a:defRPr/>
            </a:pPr>
            <a:r>
              <a:rPr lang="en-US" sz="950" dirty="0">
                <a:latin typeface="Gill Sans MT" panose="020B0502020104020203" pitchFamily="34" charset="0"/>
                <a:cs typeface="Calibri" pitchFamily="34" charset="0"/>
              </a:rPr>
              <a:t>Identified test cases which have to be automated</a:t>
            </a:r>
          </a:p>
          <a:p>
            <a:pPr marL="628650" lvl="1" indent="-171450" algn="just">
              <a:buFont typeface="Arial" panose="020B0604020202020204" pitchFamily="34" charset="0"/>
              <a:buChar char="•"/>
              <a:defRPr/>
            </a:pPr>
            <a:r>
              <a:rPr lang="en-US" sz="950" dirty="0">
                <a:latin typeface="Gill Sans MT" panose="020B0502020104020203" pitchFamily="34" charset="0"/>
                <a:cs typeface="Calibri" pitchFamily="34" charset="0"/>
              </a:rPr>
              <a:t>Regularly participated in Client Meetings on all product launches</a:t>
            </a:r>
          </a:p>
          <a:p>
            <a:pPr lvl="1">
              <a:defRPr/>
            </a:pPr>
            <a:endParaRPr lang="en-US" sz="950" dirty="0">
              <a:latin typeface="Gill Sans MT" panose="020B0502020104020203" pitchFamily="34" charset="0"/>
              <a:cs typeface="Calibri" pitchFamily="34" charset="0"/>
            </a:endParaRPr>
          </a:p>
          <a:p>
            <a:pPr marL="171450" indent="-171450">
              <a:spcBef>
                <a:spcPct val="0"/>
              </a:spcBef>
              <a:buClrTx/>
              <a:buFont typeface="Wingdings" panose="05000000000000000000" pitchFamily="2" charset="2"/>
              <a:buChar char="q"/>
            </a:pPr>
            <a:r>
              <a:rPr lang="en-US" sz="950" b="1" dirty="0">
                <a:latin typeface="Gill Sans MT" panose="020B0502020104020203" pitchFamily="34" charset="0"/>
                <a:cs typeface="Calibri" pitchFamily="34" charset="0"/>
              </a:rPr>
              <a:t>Microsoft - Antiphishing</a:t>
            </a:r>
          </a:p>
          <a:p>
            <a:pPr marL="628650" lvl="1" indent="-171450" algn="just">
              <a:spcBef>
                <a:spcPct val="0"/>
              </a:spcBef>
              <a:buFont typeface="Arial" panose="020B0604020202020204" pitchFamily="34" charset="0"/>
              <a:buChar char="•"/>
            </a:pPr>
            <a:r>
              <a:rPr lang="en-US" sz="950" dirty="0">
                <a:latin typeface="Gill Sans MT" panose="020B0502020104020203" pitchFamily="34" charset="0"/>
                <a:cs typeface="Calibri" pitchFamily="34" charset="0"/>
              </a:rPr>
              <a:t>Involved in Test case creation and execution</a:t>
            </a:r>
          </a:p>
          <a:p>
            <a:pPr marL="628650" lvl="1" indent="-171450" algn="just">
              <a:spcBef>
                <a:spcPct val="0"/>
              </a:spcBef>
              <a:buFont typeface="Arial" panose="020B0604020202020204" pitchFamily="34" charset="0"/>
              <a:buChar char="•"/>
            </a:pPr>
            <a:r>
              <a:rPr lang="en-US" sz="950" dirty="0">
                <a:latin typeface="Gill Sans MT" panose="020B0502020104020203" pitchFamily="34" charset="0"/>
                <a:cs typeface="Calibri" pitchFamily="34" charset="0"/>
              </a:rPr>
              <a:t>Bug reporting through Microsoft </a:t>
            </a:r>
            <a:r>
              <a:rPr lang="en-US" sz="950" dirty="0" smtClean="0">
                <a:latin typeface="Gill Sans MT" panose="020B0502020104020203" pitchFamily="34" charset="0"/>
                <a:cs typeface="Calibri" pitchFamily="34" charset="0"/>
              </a:rPr>
              <a:t>Tacklebox </a:t>
            </a:r>
            <a:endParaRPr lang="en-US" sz="950" dirty="0">
              <a:latin typeface="Gill Sans MT" panose="020B0502020104020203" pitchFamily="34" charset="0"/>
              <a:cs typeface="Calibri" pitchFamily="34" charset="0"/>
            </a:endParaRPr>
          </a:p>
          <a:p>
            <a:pPr marL="628650" lvl="1" indent="-171450" algn="just">
              <a:spcBef>
                <a:spcPct val="0"/>
              </a:spcBef>
              <a:buFont typeface="Arial" panose="020B0604020202020204" pitchFamily="34" charset="0"/>
              <a:buChar char="•"/>
            </a:pPr>
            <a:r>
              <a:rPr lang="en-US" sz="950" dirty="0">
                <a:latin typeface="Gill Sans MT" panose="020B0502020104020203" pitchFamily="34" charset="0"/>
                <a:cs typeface="Calibri" pitchFamily="34" charset="0"/>
              </a:rPr>
              <a:t>Prepared the daily/weekly status report of testing activities.</a:t>
            </a:r>
          </a:p>
          <a:p>
            <a:pPr lvl="1" algn="just">
              <a:spcBef>
                <a:spcPct val="0"/>
              </a:spcBef>
            </a:pPr>
            <a:endParaRPr lang="en-US" sz="950" dirty="0">
              <a:latin typeface="Gill Sans MT" panose="020B0502020104020203" pitchFamily="34" charset="0"/>
              <a:cs typeface="Calibri" pitchFamily="34" charset="0"/>
            </a:endParaRPr>
          </a:p>
          <a:p>
            <a:pPr>
              <a:spcBef>
                <a:spcPct val="0"/>
              </a:spcBef>
              <a:buClrTx/>
            </a:pPr>
            <a:endParaRPr lang="en-US" sz="950" dirty="0">
              <a:latin typeface="Gill Sans MT" panose="020B0502020104020203" pitchFamily="34" charset="0"/>
              <a:cs typeface="Calibri" pitchFamily="34" charset="0"/>
            </a:endParaRPr>
          </a:p>
        </p:txBody>
      </p:sp>
      <p:sp>
        <p:nvSpPr>
          <p:cNvPr id="13" name="Rectangle 8"/>
          <p:cNvSpPr>
            <a:spLocks noChangeArrowheads="1"/>
          </p:cNvSpPr>
          <p:nvPr/>
        </p:nvSpPr>
        <p:spPr bwMode="auto">
          <a:xfrm>
            <a:off x="223736" y="814579"/>
            <a:ext cx="3200400" cy="797637"/>
          </a:xfrm>
          <a:prstGeom prst="rect">
            <a:avLst/>
          </a:prstGeom>
          <a:solidFill>
            <a:sysClr val="window" lastClr="FFFFFF">
              <a:lumMod val="95000"/>
            </a:sysClr>
          </a:solidFill>
          <a:ln w="3175">
            <a:solidFill>
              <a:srgbClr val="C0C0C0"/>
            </a:solidFill>
            <a:miter lim="800000"/>
            <a:headEnd/>
            <a:tailEnd/>
          </a:ln>
          <a:effectLst/>
        </p:spPr>
        <p:txBody>
          <a:bodyPr wrap="none" anchor="ctr"/>
          <a:lstStyle/>
          <a:p>
            <a:pPr algn="ctr" eaLnBrk="0" hangingPunct="0">
              <a:defRPr/>
            </a:pPr>
            <a:endParaRPr lang="en-US" sz="1400" kern="0" dirty="0">
              <a:solidFill>
                <a:srgbClr val="000000"/>
              </a:solidFill>
              <a:latin typeface="Gill Sans MT" panose="020B0502020104020203" pitchFamily="34" charset="0"/>
              <a:ea typeface="Calibri" pitchFamily="34" charset="0"/>
              <a:cs typeface="Calibri" pitchFamily="34" charset="0"/>
            </a:endParaRPr>
          </a:p>
        </p:txBody>
      </p:sp>
      <p:sp>
        <p:nvSpPr>
          <p:cNvPr id="14" name="Rectangle 9"/>
          <p:cNvSpPr>
            <a:spLocks noChangeArrowheads="1"/>
          </p:cNvSpPr>
          <p:nvPr/>
        </p:nvSpPr>
        <p:spPr bwMode="auto">
          <a:xfrm>
            <a:off x="215629" y="895350"/>
            <a:ext cx="3216614" cy="727762"/>
          </a:xfrm>
          <a:prstGeom prst="rect">
            <a:avLst/>
          </a:prstGeom>
          <a:noFill/>
          <a:ln w="9525">
            <a:noFill/>
            <a:miter lim="800000"/>
            <a:headEnd/>
            <a:tailEnd/>
          </a:ln>
        </p:spPr>
        <p:txBody>
          <a:bodyPr wrap="square" lIns="73025" tIns="36512" rIns="73025" bIns="36512">
            <a:spAutoFit/>
          </a:bodyPr>
          <a:lstStyle/>
          <a:p>
            <a:pPr lvl="1" defTabSz="585788" eaLnBrk="0" hangingPunct="0"/>
            <a:r>
              <a:rPr lang="en-US" sz="850" dirty="0">
                <a:latin typeface="Gill Sans MT" panose="020B0502020104020203" pitchFamily="34" charset="0"/>
                <a:cs typeface="Calibri" panose="020F0502020204030204" pitchFamily="34" charset="0"/>
              </a:rPr>
              <a:t>Shrikant Jaydeorao Patil</a:t>
            </a:r>
          </a:p>
          <a:p>
            <a:pPr lvl="1" defTabSz="585788" eaLnBrk="0" hangingPunct="0"/>
            <a:r>
              <a:rPr lang="en-US" sz="850" dirty="0">
                <a:latin typeface="Gill Sans MT" panose="020B0502020104020203" pitchFamily="34" charset="0"/>
                <a:cs typeface="Calibri" panose="020F0502020204030204" pitchFamily="34" charset="0"/>
              </a:rPr>
              <a:t>Test Analyst</a:t>
            </a:r>
          </a:p>
          <a:p>
            <a:pPr lvl="1" defTabSz="585788" eaLnBrk="0" hangingPunct="0">
              <a:defRPr/>
            </a:pPr>
            <a:r>
              <a:rPr lang="en-US" sz="850" dirty="0">
                <a:latin typeface="Gill Sans MT" panose="020B0502020104020203" pitchFamily="34" charset="0"/>
                <a:cs typeface="Calibri" panose="020F0502020204030204" pitchFamily="34" charset="0"/>
              </a:rPr>
              <a:t>Infosys Limited</a:t>
            </a:r>
          </a:p>
          <a:p>
            <a:pPr lvl="1" defTabSz="585788" eaLnBrk="0" hangingPunct="0">
              <a:defRPr/>
            </a:pPr>
            <a:r>
              <a:rPr lang="en-US" sz="850" dirty="0">
                <a:latin typeface="Gill Sans MT" panose="020B0502020104020203" pitchFamily="34" charset="0"/>
                <a:cs typeface="Calibri" panose="020F0502020204030204" pitchFamily="34" charset="0"/>
              </a:rPr>
              <a:t>Pune.</a:t>
            </a:r>
          </a:p>
          <a:p>
            <a:pPr lvl="1" defTabSz="585788" eaLnBrk="0" hangingPunct="0">
              <a:defRPr/>
            </a:pPr>
            <a:r>
              <a:rPr lang="en-US" sz="850" dirty="0">
                <a:latin typeface="Gill Sans MT" panose="020B0502020104020203" pitchFamily="34" charset="0"/>
                <a:cs typeface="Calibri" panose="020F0502020204030204" pitchFamily="34" charset="0"/>
              </a:rPr>
              <a:t>Shrikant.patil@infosys.com</a:t>
            </a:r>
          </a:p>
        </p:txBody>
      </p:sp>
    </p:spTree>
    <p:extLst>
      <p:ext uri="{BB962C8B-B14F-4D97-AF65-F5344CB8AC3E}">
        <p14:creationId xmlns:p14="http://schemas.microsoft.com/office/powerpoint/2010/main" val="2467664916"/>
      </p:ext>
    </p:extLst>
  </p:cSld>
  <p:clrMapOvr>
    <a:masterClrMapping/>
  </p:clrMapOvr>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12974</TotalTime>
  <Words>265</Words>
  <Application>Microsoft Office PowerPoint</Application>
  <PresentationFormat>On-screen Show (16:9)</PresentationFormat>
  <Paragraphs>45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MS PGothic</vt:lpstr>
      <vt:lpstr>Arial</vt:lpstr>
      <vt:lpstr>Calibri</vt:lpstr>
      <vt:lpstr>Gill Sans MT</vt:lpstr>
      <vt:lpstr>Symbol</vt:lpstr>
      <vt:lpstr>Wingdings</vt:lpstr>
      <vt:lpstr>Office Theme</vt:lpstr>
      <vt:lpstr>Shrikant Jaydeorao Patil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Infosys</dc:creator>
  <cp:lastModifiedBy>Shrikant Patil</cp:lastModifiedBy>
  <cp:revision>1425</cp:revision>
  <cp:lastPrinted>2013-08-02T04:57:55Z</cp:lastPrinted>
  <dcterms:created xsi:type="dcterms:W3CDTF">2013-05-05T14:52:23Z</dcterms:created>
  <dcterms:modified xsi:type="dcterms:W3CDTF">2018-07-24T07:02:25Z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