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6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24/05/2019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24/05/2019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24/05/2019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24/05/2019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24/05/2019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1672" y="295835"/>
            <a:ext cx="8915399" cy="2262781"/>
          </a:xfrm>
        </p:spPr>
        <p:txBody>
          <a:bodyPr>
            <a:normAutofit/>
          </a:bodyPr>
          <a:lstStyle/>
          <a:p>
            <a:r>
              <a:rPr lang="en-US" dirty="0" smtClean="0">
                <a:latin typeface="Times New Roman" panose="02020603050405020304" pitchFamily="18" charset="0"/>
                <a:cs typeface="Times New Roman" panose="02020603050405020304" pitchFamily="18" charset="0"/>
              </a:rPr>
              <a:t>Software Engineering Modeling</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091672" y="2666191"/>
            <a:ext cx="8915399" cy="1126283"/>
          </a:xfrm>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 Airline’s </a:t>
            </a:r>
            <a:r>
              <a:rPr lang="en-US" sz="4000" dirty="0" smtClean="0">
                <a:solidFill>
                  <a:schemeClr val="tx1"/>
                </a:solidFill>
                <a:latin typeface="Times New Roman" panose="02020603050405020304" pitchFamily="18" charset="0"/>
                <a:cs typeface="Times New Roman" panose="02020603050405020304" pitchFamily="18" charset="0"/>
              </a:rPr>
              <a:t>Tweet Sentiment Analysis </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7725990" y="4284321"/>
            <a:ext cx="4466010" cy="11262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400" dirty="0" smtClean="0">
                <a:solidFill>
                  <a:schemeClr val="tx1"/>
                </a:solidFill>
              </a:rPr>
              <a:t>Name-Shrikant Patro</a:t>
            </a:r>
          </a:p>
          <a:p>
            <a:r>
              <a:rPr lang="en-US" sz="2400" dirty="0" smtClean="0">
                <a:solidFill>
                  <a:schemeClr val="tx1"/>
                </a:solidFill>
              </a:rPr>
              <a:t>Registration No- 18MCB1009</a:t>
            </a:r>
            <a:endParaRPr lang="en-US" sz="2400" dirty="0">
              <a:solidFill>
                <a:schemeClr val="tx1"/>
              </a:solidFill>
            </a:endParaRPr>
          </a:p>
        </p:txBody>
      </p:sp>
    </p:spTree>
    <p:extLst>
      <p:ext uri="{BB962C8B-B14F-4D97-AF65-F5344CB8AC3E}">
        <p14:creationId xmlns:p14="http://schemas.microsoft.com/office/powerpoint/2010/main" val="4105998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027" y="624110"/>
            <a:ext cx="9839585" cy="727018"/>
          </a:xfrm>
        </p:spPr>
        <p:txBody>
          <a:bodyPr/>
          <a:lstStyle/>
          <a:p>
            <a:r>
              <a:rPr lang="en-US" dirty="0"/>
              <a:t>Software  Feature </a:t>
            </a:r>
          </a:p>
        </p:txBody>
      </p:sp>
      <p:sp>
        <p:nvSpPr>
          <p:cNvPr id="3" name="Content Placeholder 2"/>
          <p:cNvSpPr>
            <a:spLocks noGrp="1"/>
          </p:cNvSpPr>
          <p:nvPr>
            <p:ph idx="1"/>
          </p:nvPr>
        </p:nvSpPr>
        <p:spPr>
          <a:xfrm>
            <a:off x="1665027" y="1487606"/>
            <a:ext cx="9839585" cy="4940490"/>
          </a:xfrm>
        </p:spPr>
        <p:txBody>
          <a:bodyPr>
            <a:normAutofit/>
          </a:bodyPr>
          <a:lstStyle/>
          <a:p>
            <a:r>
              <a:rPr lang="en-US" sz="2000" b="1" dirty="0">
                <a:solidFill>
                  <a:schemeClr val="tx1"/>
                </a:solidFill>
                <a:latin typeface="Times New Roman" panose="02020603050405020304" pitchFamily="18" charset="0"/>
                <a:cs typeface="Times New Roman" panose="02020603050405020304" pitchFamily="18" charset="0"/>
              </a:rPr>
              <a:t>My Account: </a:t>
            </a:r>
            <a:r>
              <a:rPr lang="en-US" sz="2000" dirty="0">
                <a:solidFill>
                  <a:schemeClr val="tx1"/>
                </a:solidFill>
                <a:latin typeface="Times New Roman" panose="02020603050405020304" pitchFamily="18" charset="0"/>
                <a:cs typeface="Times New Roman" panose="02020603050405020304" pitchFamily="18" charset="0"/>
              </a:rPr>
              <a:t>This section gives the user the power to view, save, edit or delete the information stored in his/her account. The user can check his/her accumulated points, look at the status of a flight that was booked</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Logout</a:t>
            </a:r>
            <a:r>
              <a:rPr lang="en-US" sz="2000" dirty="0">
                <a:solidFill>
                  <a:schemeClr val="tx1"/>
                </a:solidFill>
                <a:latin typeface="Times New Roman" panose="02020603050405020304" pitchFamily="18" charset="0"/>
                <a:cs typeface="Times New Roman" panose="02020603050405020304" pitchFamily="18" charset="0"/>
              </a:rPr>
              <a:t>: The Logout section provides a way for the user to securely log out of the system</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i="1" dirty="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Classification of Comment:</a:t>
            </a:r>
            <a:r>
              <a:rPr lang="en-US" sz="2000" dirty="0">
                <a:solidFill>
                  <a:schemeClr val="tx1"/>
                </a:solidFill>
                <a:latin typeface="Times New Roman" panose="02020603050405020304" pitchFamily="18" charset="0"/>
                <a:cs typeface="Times New Roman" panose="02020603050405020304" pitchFamily="18" charset="0"/>
              </a:rPr>
              <a:t> This function is major functionality of the proposed product. It will classify the comment in test phase into Good, Bad and Neutral Comment. The proportion of this comment to analyze the overall performance of the Flight Management and services.</a:t>
            </a:r>
            <a:endParaRPr lang="en-US" sz="2000" i="1"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i="1"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39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116" y="187382"/>
            <a:ext cx="8911687" cy="904439"/>
          </a:xfrm>
        </p:spPr>
        <p:txBody>
          <a:bodyPr/>
          <a:lstStyle/>
          <a:p>
            <a:r>
              <a:rPr lang="en-US" dirty="0" smtClean="0"/>
              <a:t>Use Case Diagram</a:t>
            </a:r>
            <a:endParaRPr lang="en-US" dirty="0"/>
          </a:p>
        </p:txBody>
      </p:sp>
      <p:pic>
        <p:nvPicPr>
          <p:cNvPr id="4" name="Content Placeholder 3" descr="C:\Users\shrikant\Desktop\content\Fast track Sem\software engineering and modeling\Digital Assignment\Diagram\use case diagram for Sentiment Analysis.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5654" y="1228300"/>
            <a:ext cx="8666328" cy="4777214"/>
          </a:xfrm>
          <a:prstGeom prst="rect">
            <a:avLst/>
          </a:prstGeom>
          <a:noFill/>
          <a:ln>
            <a:noFill/>
          </a:ln>
        </p:spPr>
      </p:pic>
    </p:spTree>
    <p:extLst>
      <p:ext uri="{BB962C8B-B14F-4D97-AF65-F5344CB8AC3E}">
        <p14:creationId xmlns:p14="http://schemas.microsoft.com/office/powerpoint/2010/main" val="662143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230" y="146439"/>
            <a:ext cx="10222322" cy="918086"/>
          </a:xfrm>
        </p:spPr>
        <p:txBody>
          <a:bodyPr/>
          <a:lstStyle/>
          <a:p>
            <a:r>
              <a:rPr lang="en-US" dirty="0" smtClean="0"/>
              <a:t>Use Case Diagram</a:t>
            </a:r>
            <a:endParaRPr lang="en-US" dirty="0"/>
          </a:p>
        </p:txBody>
      </p:sp>
      <p:pic>
        <p:nvPicPr>
          <p:cNvPr id="4" name="Content Placeholder 3"/>
          <p:cNvPicPr>
            <a:picLocks noGrp="1"/>
          </p:cNvPicPr>
          <p:nvPr>
            <p:ph idx="1"/>
          </p:nvPr>
        </p:nvPicPr>
        <p:blipFill>
          <a:blip r:embed="rId2">
            <a:extLst/>
          </a:blip>
          <a:srcRect/>
          <a:stretch>
            <a:fillRect/>
          </a:stretch>
        </p:blipFill>
        <p:spPr bwMode="auto">
          <a:xfrm>
            <a:off x="2033516" y="1064526"/>
            <a:ext cx="9471547" cy="5555350"/>
          </a:xfrm>
          <a:prstGeom prst="rect">
            <a:avLst/>
          </a:prstGeom>
          <a:noFill/>
        </p:spPr>
      </p:pic>
      <p:sp>
        <p:nvSpPr>
          <p:cNvPr id="5" name="Rounded Rectangle 4"/>
          <p:cNvSpPr/>
          <p:nvPr/>
        </p:nvSpPr>
        <p:spPr>
          <a:xfrm>
            <a:off x="1173708" y="2388358"/>
            <a:ext cx="1514902" cy="12282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Customer</a:t>
            </a:r>
            <a:endParaRPr lang="en-US" dirty="0">
              <a:solidFill>
                <a:schemeClr val="tx1"/>
              </a:solidFill>
            </a:endParaRPr>
          </a:p>
        </p:txBody>
      </p:sp>
    </p:spTree>
    <p:extLst>
      <p:ext uri="{BB962C8B-B14F-4D97-AF65-F5344CB8AC3E}">
        <p14:creationId xmlns:p14="http://schemas.microsoft.com/office/powerpoint/2010/main" val="3602143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651" y="296564"/>
            <a:ext cx="9675961" cy="972678"/>
          </a:xfrm>
        </p:spPr>
        <p:txBody>
          <a:bodyPr/>
          <a:lstStyle/>
          <a:p>
            <a:r>
              <a:rPr lang="en-US" dirty="0" smtClean="0"/>
              <a:t>Class Diagram</a:t>
            </a:r>
            <a:endParaRPr lang="en-US" dirty="0"/>
          </a:p>
        </p:txBody>
      </p:sp>
      <p:pic>
        <p:nvPicPr>
          <p:cNvPr id="4" name="Content Placeholder 3"/>
          <p:cNvPicPr>
            <a:picLocks noGrp="1" noChangeAspect="1"/>
          </p:cNvPicPr>
          <p:nvPr>
            <p:ph idx="1"/>
          </p:nvPr>
        </p:nvPicPr>
        <p:blipFill>
          <a:blip r:embed="rId2"/>
          <a:stretch>
            <a:fillRect/>
          </a:stretch>
        </p:blipFill>
        <p:spPr>
          <a:xfrm>
            <a:off x="1828651" y="1269242"/>
            <a:ext cx="9799242" cy="5036024"/>
          </a:xfrm>
          <a:prstGeom prst="rect">
            <a:avLst/>
          </a:prstGeom>
        </p:spPr>
      </p:pic>
    </p:spTree>
    <p:extLst>
      <p:ext uri="{BB962C8B-B14F-4D97-AF65-F5344CB8AC3E}">
        <p14:creationId xmlns:p14="http://schemas.microsoft.com/office/powerpoint/2010/main" val="2757535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153" y="624110"/>
            <a:ext cx="9689460" cy="877144"/>
          </a:xfrm>
        </p:spPr>
        <p:txBody>
          <a:bodyPr/>
          <a:lstStyle/>
          <a:p>
            <a:r>
              <a:rPr lang="en-US" dirty="0"/>
              <a:t>Functional Testing </a:t>
            </a:r>
          </a:p>
        </p:txBody>
      </p:sp>
      <p:sp>
        <p:nvSpPr>
          <p:cNvPr id="3" name="Content Placeholder 2"/>
          <p:cNvSpPr>
            <a:spLocks noGrp="1"/>
          </p:cNvSpPr>
          <p:nvPr>
            <p:ph idx="1"/>
          </p:nvPr>
        </p:nvSpPr>
        <p:spPr>
          <a:xfrm>
            <a:off x="1815153" y="1760561"/>
            <a:ext cx="9689459" cy="4790364"/>
          </a:xfrm>
        </p:spPr>
        <p:txBody>
          <a:bodyPr>
            <a:normAutofit/>
          </a:bodyPr>
          <a:lstStyle/>
          <a:p>
            <a:pPr lvl="0"/>
            <a:r>
              <a:rPr lang="en-US" sz="2000" b="1" dirty="0">
                <a:latin typeface="Times New Roman" panose="02020603050405020304" pitchFamily="18" charset="0"/>
                <a:cs typeface="Times New Roman" panose="02020603050405020304" pitchFamily="18" charset="0"/>
              </a:rPr>
              <a:t>Sanity Testing: </a:t>
            </a:r>
            <a:r>
              <a:rPr lang="en-US" sz="2000" dirty="0">
                <a:latin typeface="Times New Roman" panose="02020603050405020304" pitchFamily="18" charset="0"/>
                <a:cs typeface="Times New Roman" panose="02020603050405020304" pitchFamily="18" charset="0"/>
              </a:rPr>
              <a:t>All the Major Vital functionality that include allow person to place tweet, storage of Tweet in Dataset and Tweet classification is tested.</a:t>
            </a:r>
          </a:p>
          <a:p>
            <a:pPr lvl="0"/>
            <a:r>
              <a:rPr lang="en-US" sz="2000" b="1" dirty="0">
                <a:latin typeface="Times New Roman" panose="02020603050405020304" pitchFamily="18" charset="0"/>
                <a:cs typeface="Times New Roman" panose="02020603050405020304" pitchFamily="18" charset="0"/>
              </a:rPr>
              <a:t>Smoke Testing: </a:t>
            </a:r>
            <a:r>
              <a:rPr lang="en-US" sz="2000" dirty="0">
                <a:latin typeface="Times New Roman" panose="02020603050405020304" pitchFamily="18" charset="0"/>
                <a:cs typeface="Times New Roman" panose="02020603050405020304" pitchFamily="18" charset="0"/>
              </a:rPr>
              <a:t>This is first version of the software produced. So, Smoke Testing is performed once for version 1.0.</a:t>
            </a:r>
          </a:p>
          <a:p>
            <a:pPr lvl="0"/>
            <a:r>
              <a:rPr lang="en-US" sz="2000" b="1" dirty="0">
                <a:latin typeface="Times New Roman" panose="02020603050405020304" pitchFamily="18" charset="0"/>
                <a:cs typeface="Times New Roman" panose="02020603050405020304" pitchFamily="18" charset="0"/>
              </a:rPr>
              <a:t>Regression Testing: </a:t>
            </a:r>
            <a:r>
              <a:rPr lang="en-US" sz="2000" dirty="0">
                <a:latin typeface="Times New Roman" panose="02020603050405020304" pitchFamily="18" charset="0"/>
                <a:cs typeface="Times New Roman" panose="02020603050405020304" pitchFamily="18" charset="0"/>
              </a:rPr>
              <a:t>It is thoroughly performed. Any change in code enhancement and fixing the bug is not affecting software.</a:t>
            </a:r>
          </a:p>
          <a:p>
            <a:pPr lvl="0"/>
            <a:r>
              <a:rPr lang="en-US" sz="2000" b="1" dirty="0">
                <a:latin typeface="Times New Roman" panose="02020603050405020304" pitchFamily="18" charset="0"/>
                <a:cs typeface="Times New Roman" panose="02020603050405020304" pitchFamily="18" charset="0"/>
              </a:rPr>
              <a:t>Integration Testing: </a:t>
            </a:r>
            <a:r>
              <a:rPr lang="en-US" sz="2000" dirty="0">
                <a:latin typeface="Times New Roman" panose="02020603050405020304" pitchFamily="18" charset="0"/>
                <a:cs typeface="Times New Roman" panose="02020603050405020304" pitchFamily="18" charset="0"/>
              </a:rPr>
              <a:t>The module for validating the Customer Credential, allowing the person to place tweet, Storage of Tweet in Dataset and Tweet classification is tested.</a:t>
            </a:r>
          </a:p>
          <a:p>
            <a:pPr lvl="0"/>
            <a:r>
              <a:rPr lang="en-US" sz="2000" b="1" dirty="0">
                <a:latin typeface="Times New Roman" panose="02020603050405020304" pitchFamily="18" charset="0"/>
                <a:cs typeface="Times New Roman" panose="02020603050405020304" pitchFamily="18" charset="0"/>
              </a:rPr>
              <a:t>Beta / Usability Testing: </a:t>
            </a:r>
            <a:r>
              <a:rPr lang="en-US" sz="2000" dirty="0">
                <a:latin typeface="Times New Roman" panose="02020603050405020304" pitchFamily="18" charset="0"/>
                <a:cs typeface="Times New Roman" panose="02020603050405020304" pitchFamily="18" charset="0"/>
              </a:rPr>
              <a:t>This is not performed yet.</a:t>
            </a:r>
          </a:p>
          <a:p>
            <a:pPr lvl="0"/>
            <a:r>
              <a:rPr lang="en-US" sz="2000" b="1" dirty="0">
                <a:latin typeface="Times New Roman" panose="02020603050405020304" pitchFamily="18" charset="0"/>
                <a:cs typeface="Times New Roman" panose="02020603050405020304" pitchFamily="18" charset="0"/>
              </a:rPr>
              <a:t>System / End to End Testing: </a:t>
            </a:r>
            <a:r>
              <a:rPr lang="en-US" sz="2000" dirty="0">
                <a:latin typeface="Times New Roman" panose="02020603050405020304" pitchFamily="18" charset="0"/>
                <a:cs typeface="Times New Roman" panose="02020603050405020304" pitchFamily="18" charset="0"/>
              </a:rPr>
              <a:t>Complete System is verified once all the module is integrated in integration testing.</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4268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971" y="624110"/>
            <a:ext cx="9798642" cy="877144"/>
          </a:xfrm>
        </p:spPr>
        <p:txBody>
          <a:bodyPr/>
          <a:lstStyle/>
          <a:p>
            <a:r>
              <a:rPr lang="en-US" dirty="0" smtClean="0"/>
              <a:t>Black Box Testing: Equivalence Partitioning </a:t>
            </a:r>
            <a:endParaRPr lang="en-US" dirty="0"/>
          </a:p>
        </p:txBody>
      </p:sp>
      <p:sp>
        <p:nvSpPr>
          <p:cNvPr id="3" name="Content Placeholder 2"/>
          <p:cNvSpPr>
            <a:spLocks noGrp="1"/>
          </p:cNvSpPr>
          <p:nvPr>
            <p:ph idx="1"/>
          </p:nvPr>
        </p:nvSpPr>
        <p:spPr>
          <a:xfrm>
            <a:off x="1705971" y="1501255"/>
            <a:ext cx="9798641" cy="5117910"/>
          </a:xfrm>
        </p:spPr>
        <p:txBody>
          <a:bodyPr>
            <a:normAutofit/>
          </a:bodyPr>
          <a:lstStyle/>
          <a:p>
            <a:r>
              <a:rPr lang="en-US" sz="2000" b="1" dirty="0"/>
              <a:t>Equivalence Partitioning: </a:t>
            </a:r>
            <a:r>
              <a:rPr lang="en-US" sz="2000" dirty="0"/>
              <a:t>The Tweet length must not Exceed 280 Character. This 280 character contain Text, Tweet handle and Special Word</a:t>
            </a:r>
            <a:r>
              <a:rPr lang="en-US" sz="2000" dirty="0" smtClean="0"/>
              <a:t>.</a:t>
            </a:r>
          </a:p>
          <a:p>
            <a:endParaRPr lang="en-US" sz="20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912288871"/>
              </p:ext>
            </p:extLst>
          </p:nvPr>
        </p:nvGraphicFramePr>
        <p:xfrm>
          <a:off x="2647665" y="2647665"/>
          <a:ext cx="8507697" cy="2725160"/>
        </p:xfrm>
        <a:graphic>
          <a:graphicData uri="http://schemas.openxmlformats.org/drawingml/2006/table">
            <a:tbl>
              <a:tblPr firstRow="1" firstCol="1" bandRow="1">
                <a:tableStyleId>{5C22544A-7EE6-4342-B048-85BDC9FD1C3A}</a:tableStyleId>
              </a:tblPr>
              <a:tblGrid>
                <a:gridCol w="163667"/>
                <a:gridCol w="989025"/>
                <a:gridCol w="717391"/>
                <a:gridCol w="626847"/>
                <a:gridCol w="626847"/>
                <a:gridCol w="2040735"/>
                <a:gridCol w="668637"/>
                <a:gridCol w="668637"/>
                <a:gridCol w="668637"/>
                <a:gridCol w="668637"/>
                <a:gridCol w="668637"/>
              </a:tblGrid>
              <a:tr h="129189">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120269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622427">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Tweet Length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gridSpan="6">
                  <a:txBody>
                    <a:bodyPr/>
                    <a:lstStyle/>
                    <a:p>
                      <a:pPr marL="0" marR="0" algn="ctr">
                        <a:lnSpc>
                          <a:spcPct val="107000"/>
                        </a:lnSpc>
                        <a:spcBef>
                          <a:spcPts val="0"/>
                        </a:spcBef>
                        <a:spcAft>
                          <a:spcPts val="0"/>
                        </a:spcAft>
                      </a:pPr>
                      <a:r>
                        <a:rPr lang="en-US" sz="1100">
                          <a:effectLst/>
                        </a:rPr>
                        <a:t>Accept Tweet Length from 1 character to 280 character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36477">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521523">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gridSpan="3">
                  <a:txBody>
                    <a:bodyPr/>
                    <a:lstStyle/>
                    <a:p>
                      <a:pPr marL="0" marR="0" algn="ctr">
                        <a:lnSpc>
                          <a:spcPct val="107000"/>
                        </a:lnSpc>
                        <a:spcBef>
                          <a:spcPts val="0"/>
                        </a:spcBef>
                        <a:spcAft>
                          <a:spcPts val="0"/>
                        </a:spcAft>
                      </a:pPr>
                      <a:r>
                        <a:rPr lang="en-US" sz="1100">
                          <a:effectLst/>
                        </a:rPr>
                        <a:t>Equivalance Class Partition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a:txBody>
                    <a:bodyPr/>
                    <a:lstStyle/>
                    <a:p>
                      <a:pPr algn="l">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521523">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Invalid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Valid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dirty="0">
                          <a:effectLst/>
                        </a:rPr>
                        <a:t>Invalid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521523">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&lt;=0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1-280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&gt;280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39434">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974800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619" y="624110"/>
            <a:ext cx="9784994" cy="781609"/>
          </a:xfrm>
        </p:spPr>
        <p:txBody>
          <a:bodyPr/>
          <a:lstStyle/>
          <a:p>
            <a:r>
              <a:rPr lang="en-US" dirty="0" smtClean="0"/>
              <a:t>Black Box Testing: Decision Table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55351"/>
              </p:ext>
            </p:extLst>
          </p:nvPr>
        </p:nvGraphicFramePr>
        <p:xfrm>
          <a:off x="2088108" y="1542199"/>
          <a:ext cx="9253182" cy="3477206"/>
        </p:xfrm>
        <a:graphic>
          <a:graphicData uri="http://schemas.openxmlformats.org/drawingml/2006/table">
            <a:tbl>
              <a:tblPr firstRow="1" firstCol="1" bandRow="1">
                <a:tableStyleId>{5C22544A-7EE6-4342-B048-85BDC9FD1C3A}</a:tableStyleId>
              </a:tblPr>
              <a:tblGrid>
                <a:gridCol w="5007256"/>
                <a:gridCol w="954792"/>
                <a:gridCol w="894478"/>
                <a:gridCol w="954792"/>
                <a:gridCol w="895617"/>
                <a:gridCol w="546247"/>
              </a:tblGrid>
              <a:tr h="406379">
                <a:tc gridSpan="6">
                  <a:txBody>
                    <a:bodyPr/>
                    <a:lstStyle/>
                    <a:p>
                      <a:pPr marL="0" marR="0" algn="ctr">
                        <a:lnSpc>
                          <a:spcPct val="107000"/>
                        </a:lnSpc>
                        <a:spcBef>
                          <a:spcPts val="0"/>
                        </a:spcBef>
                        <a:spcAft>
                          <a:spcPts val="0"/>
                        </a:spcAft>
                      </a:pPr>
                      <a:r>
                        <a:rPr lang="en-US" sz="1100" dirty="0">
                          <a:effectLst/>
                        </a:rPr>
                        <a:t>Decision Table/ Cause-Effect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94622">
                <a:tc>
                  <a:txBody>
                    <a:bodyPr/>
                    <a:lstStyle/>
                    <a:p>
                      <a:pPr marL="0" marR="0" algn="ctr">
                        <a:lnSpc>
                          <a:spcPct val="107000"/>
                        </a:lnSpc>
                        <a:spcBef>
                          <a:spcPts val="0"/>
                        </a:spcBef>
                        <a:spcAft>
                          <a:spcPts val="0"/>
                        </a:spcAft>
                      </a:pPr>
                      <a:r>
                        <a:rPr lang="en-US" sz="1100" dirty="0">
                          <a:effectLst/>
                        </a:rPr>
                        <a:t>Decision Table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Accept User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Reject User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Accept user Tweet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Reject User Tweet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455241">
                <a:tc>
                  <a:txBody>
                    <a:bodyPr/>
                    <a:lstStyle/>
                    <a:p>
                      <a:pPr marL="0" marR="0" algn="ctr">
                        <a:lnSpc>
                          <a:spcPct val="107000"/>
                        </a:lnSpc>
                        <a:spcBef>
                          <a:spcPts val="0"/>
                        </a:spcBef>
                        <a:spcAft>
                          <a:spcPts val="0"/>
                        </a:spcAft>
                      </a:pPr>
                      <a:r>
                        <a:rPr lang="en-US" sz="1100">
                          <a:effectLst/>
                        </a:rPr>
                        <a:t>Conditions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gridSpan="4">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455241">
                <a:tc>
                  <a:txBody>
                    <a:bodyPr/>
                    <a:lstStyle/>
                    <a:p>
                      <a:pPr marL="0" marR="0" algn="ctr">
                        <a:lnSpc>
                          <a:spcPct val="107000"/>
                        </a:lnSpc>
                        <a:spcBef>
                          <a:spcPts val="0"/>
                        </a:spcBef>
                        <a:spcAft>
                          <a:spcPts val="0"/>
                        </a:spcAft>
                      </a:pPr>
                      <a:r>
                        <a:rPr lang="en-US" sz="1100">
                          <a:effectLst/>
                        </a:rPr>
                        <a:t>Valid User Credential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455241">
                <a:tc>
                  <a:txBody>
                    <a:bodyPr/>
                    <a:lstStyle/>
                    <a:p>
                      <a:pPr marL="0" marR="0" algn="ctr">
                        <a:lnSpc>
                          <a:spcPct val="107000"/>
                        </a:lnSpc>
                        <a:spcBef>
                          <a:spcPts val="0"/>
                        </a:spcBef>
                        <a:spcAft>
                          <a:spcPts val="0"/>
                        </a:spcAft>
                      </a:pPr>
                      <a:r>
                        <a:rPr lang="en-US" sz="1100">
                          <a:effectLst/>
                        </a:rPr>
                        <a:t>Invalid User Credential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455241">
                <a:tc>
                  <a:txBody>
                    <a:bodyPr/>
                    <a:lstStyle/>
                    <a:p>
                      <a:pPr marL="0" marR="0" algn="ctr">
                        <a:lnSpc>
                          <a:spcPct val="107000"/>
                        </a:lnSpc>
                        <a:spcBef>
                          <a:spcPts val="0"/>
                        </a:spcBef>
                        <a:spcAft>
                          <a:spcPts val="0"/>
                        </a:spcAft>
                      </a:pPr>
                      <a:r>
                        <a:rPr lang="en-US" sz="1100">
                          <a:effectLst/>
                        </a:rPr>
                        <a:t>Valid Tweet Length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455241">
                <a:tc>
                  <a:txBody>
                    <a:bodyPr/>
                    <a:lstStyle/>
                    <a:p>
                      <a:pPr marL="0" marR="0" algn="ctr">
                        <a:lnSpc>
                          <a:spcPct val="107000"/>
                        </a:lnSpc>
                        <a:spcBef>
                          <a:spcPts val="0"/>
                        </a:spcBef>
                        <a:spcAft>
                          <a:spcPts val="0"/>
                        </a:spcAft>
                      </a:pPr>
                      <a:r>
                        <a:rPr lang="en-US" sz="1100">
                          <a:effectLst/>
                        </a:rPr>
                        <a:t>Invalid Tweet Length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1391223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209" y="624110"/>
            <a:ext cx="9730403" cy="754314"/>
          </a:xfrm>
        </p:spPr>
        <p:txBody>
          <a:bodyPr>
            <a:normAutofit/>
          </a:bodyPr>
          <a:lstStyle/>
          <a:p>
            <a:r>
              <a:rPr lang="en-US" sz="3200" dirty="0" smtClean="0"/>
              <a:t>Black Box Testing: State </a:t>
            </a:r>
            <a:r>
              <a:rPr lang="en-US" sz="3200" dirty="0"/>
              <a:t>Transition Testing</a:t>
            </a:r>
            <a:endParaRPr lang="en-US" sz="3200" dirty="0"/>
          </a:p>
        </p:txBody>
      </p:sp>
      <p:pic>
        <p:nvPicPr>
          <p:cNvPr id="4" name="Content Placeholder 3"/>
          <p:cNvPicPr>
            <a:picLocks noGrp="1"/>
          </p:cNvPicPr>
          <p:nvPr>
            <p:ph idx="1"/>
          </p:nvPr>
        </p:nvPicPr>
        <p:blipFill>
          <a:blip r:embed="rId2"/>
          <a:stretch>
            <a:fillRect/>
          </a:stretch>
        </p:blipFill>
        <p:spPr>
          <a:xfrm>
            <a:off x="1774209" y="1378424"/>
            <a:ext cx="8980227" cy="4466751"/>
          </a:xfrm>
          <a:prstGeom prst="rect">
            <a:avLst/>
          </a:prstGeom>
        </p:spPr>
      </p:pic>
    </p:spTree>
    <p:extLst>
      <p:ext uri="{BB962C8B-B14F-4D97-AF65-F5344CB8AC3E}">
        <p14:creationId xmlns:p14="http://schemas.microsoft.com/office/powerpoint/2010/main" val="2476239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378450"/>
            <a:ext cx="9826087" cy="918087"/>
          </a:xfrm>
        </p:spPr>
        <p:txBody>
          <a:bodyPr/>
          <a:lstStyle/>
          <a:p>
            <a:r>
              <a:rPr lang="en-US" dirty="0" smtClean="0"/>
              <a:t>Flow Chart</a:t>
            </a:r>
            <a:endParaRPr lang="en-US" dirty="0"/>
          </a:p>
        </p:txBody>
      </p:sp>
      <p:pic>
        <p:nvPicPr>
          <p:cNvPr id="4" name="Content Placeholder 3"/>
          <p:cNvPicPr>
            <a:picLocks noGrp="1"/>
          </p:cNvPicPr>
          <p:nvPr>
            <p:ph idx="1"/>
          </p:nvPr>
        </p:nvPicPr>
        <p:blipFill>
          <a:blip r:embed="rId2"/>
          <a:stretch>
            <a:fillRect/>
          </a:stretch>
        </p:blipFill>
        <p:spPr>
          <a:xfrm>
            <a:off x="1678526" y="1187355"/>
            <a:ext cx="9826086" cy="5158854"/>
          </a:xfrm>
          <a:prstGeom prst="rect">
            <a:avLst/>
          </a:prstGeom>
        </p:spPr>
      </p:pic>
    </p:spTree>
    <p:extLst>
      <p:ext uri="{BB962C8B-B14F-4D97-AF65-F5344CB8AC3E}">
        <p14:creationId xmlns:p14="http://schemas.microsoft.com/office/powerpoint/2010/main" val="939811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1" y="132791"/>
            <a:ext cx="9757699" cy="1280890"/>
          </a:xfrm>
        </p:spPr>
        <p:txBody>
          <a:bodyPr/>
          <a:lstStyle/>
          <a:p>
            <a:r>
              <a:rPr lang="en-US" dirty="0" smtClean="0"/>
              <a:t>Change Management</a:t>
            </a:r>
            <a:endParaRPr lang="en-US" dirty="0"/>
          </a:p>
        </p:txBody>
      </p:sp>
      <p:sp>
        <p:nvSpPr>
          <p:cNvPr id="3" name="Content Placeholder 2"/>
          <p:cNvSpPr>
            <a:spLocks noGrp="1"/>
          </p:cNvSpPr>
          <p:nvPr>
            <p:ph idx="1"/>
          </p:nvPr>
        </p:nvSpPr>
        <p:spPr>
          <a:xfrm>
            <a:off x="1637730" y="982638"/>
            <a:ext cx="9757699" cy="5663821"/>
          </a:xfrm>
        </p:spPr>
        <p:txBody>
          <a:bodyPr>
            <a:normAutofit lnSpcReduction="10000"/>
          </a:bodyPr>
          <a:lstStyle/>
          <a:p>
            <a:r>
              <a:rPr lang="en-IN" sz="2000" b="1" u="sng" dirty="0"/>
              <a:t>Corrective changes</a:t>
            </a:r>
            <a:r>
              <a:rPr lang="en-IN" sz="2000" b="1" u="sng" dirty="0" smtClean="0"/>
              <a:t>:</a:t>
            </a:r>
          </a:p>
          <a:p>
            <a:r>
              <a:rPr lang="en-IN" sz="2000" dirty="0">
                <a:latin typeface="Times New Roman" panose="02020603050405020304" pitchFamily="18" charset="0"/>
                <a:cs typeface="Times New Roman" panose="02020603050405020304" pitchFamily="18" charset="0"/>
              </a:rPr>
              <a:t>The changes that occur day to day in the application used by the citizens, </a:t>
            </a:r>
          </a:p>
          <a:p>
            <a:r>
              <a:rPr lang="en-IN" sz="2000" dirty="0">
                <a:latin typeface="Times New Roman" panose="02020603050405020304" pitchFamily="18" charset="0"/>
                <a:cs typeface="Times New Roman" panose="02020603050405020304" pitchFamily="18" charset="0"/>
              </a:rPr>
              <a:t>It is the change that happens during the development process,</a:t>
            </a:r>
          </a:p>
          <a:p>
            <a:r>
              <a:rPr lang="en-IN" sz="2000" dirty="0">
                <a:latin typeface="Times New Roman" panose="02020603050405020304" pitchFamily="18" charset="0"/>
                <a:cs typeface="Times New Roman" panose="02020603050405020304" pitchFamily="18" charset="0"/>
              </a:rPr>
              <a:t>The glitches that happen are modified in the application for a long term use </a:t>
            </a: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keep </a:t>
            </a:r>
            <a:r>
              <a:rPr lang="en-IN" sz="2000" dirty="0" smtClean="0">
                <a:latin typeface="Times New Roman" panose="02020603050405020304" pitchFamily="18" charset="0"/>
                <a:cs typeface="Times New Roman" panose="02020603050405020304" pitchFamily="18" charset="0"/>
              </a:rPr>
              <a:t>the application work for long time.</a:t>
            </a:r>
          </a:p>
          <a:p>
            <a:r>
              <a:rPr lang="en-US" altLang="en-US" sz="2000" b="1" u="sng" dirty="0">
                <a:latin typeface="+mj-lt"/>
                <a:cs typeface="Times New Roman" panose="02020603050405020304" pitchFamily="18" charset="0"/>
              </a:rPr>
              <a:t>A</a:t>
            </a:r>
            <a:r>
              <a:rPr lang="en-US" altLang="en-US" sz="2000" b="1" u="sng" dirty="0" smtClean="0">
                <a:latin typeface="+mj-lt"/>
                <a:cs typeface="Times New Roman" panose="02020603050405020304" pitchFamily="18" charset="0"/>
              </a:rPr>
              <a:t>daptive changes:</a:t>
            </a:r>
          </a:p>
          <a:p>
            <a:r>
              <a:rPr lang="en-US" sz="2000" dirty="0">
                <a:latin typeface="Times New Roman" panose="02020603050405020304" pitchFamily="18" charset="0"/>
                <a:cs typeface="Times New Roman" panose="02020603050405020304" pitchFamily="18" charset="0"/>
              </a:rPr>
              <a:t>The changes made in the application for one service should be able to adapt in other services.</a:t>
            </a:r>
          </a:p>
          <a:p>
            <a:r>
              <a:rPr lang="en-IN" sz="2000" dirty="0">
                <a:latin typeface="Times New Roman" panose="02020603050405020304" pitchFamily="18" charset="0"/>
                <a:cs typeface="Times New Roman" panose="02020603050405020304" pitchFamily="18" charset="0"/>
              </a:rPr>
              <a:t>If there is an update in the tax document verification process then all other related services have to be adapted</a:t>
            </a:r>
            <a:r>
              <a:rPr lang="en-IN" sz="2000" dirty="0" smtClean="0">
                <a:latin typeface="Times New Roman" panose="02020603050405020304" pitchFamily="18" charset="0"/>
                <a:cs typeface="Times New Roman" panose="02020603050405020304" pitchFamily="18" charset="0"/>
              </a:rPr>
              <a:t>.</a:t>
            </a:r>
          </a:p>
          <a:p>
            <a:r>
              <a:rPr lang="en-IN" sz="2000" b="1" u="sng" dirty="0" smtClean="0">
                <a:latin typeface="+mj-lt"/>
              </a:rPr>
              <a:t>Preventive Changes:</a:t>
            </a:r>
          </a:p>
          <a:p>
            <a:r>
              <a:rPr lang="en-IN" sz="2000" dirty="0">
                <a:latin typeface="Times New Roman" panose="02020603050405020304" pitchFamily="18" charset="0"/>
                <a:cs typeface="Times New Roman" panose="02020603050405020304" pitchFamily="18" charset="0"/>
              </a:rPr>
              <a:t>This is make to ensure that the performance of the application used by the citizen’s doesn’t downgrade.</a:t>
            </a:r>
          </a:p>
          <a:p>
            <a:r>
              <a:rPr lang="en-IN" sz="2000" dirty="0">
                <a:latin typeface="Times New Roman" panose="02020603050405020304" pitchFamily="18" charset="0"/>
                <a:cs typeface="Times New Roman" panose="02020603050405020304" pitchFamily="18" charset="0"/>
              </a:rPr>
              <a:t>The redundant modules are added to make sure that this application is strong </a:t>
            </a:r>
            <a:r>
              <a:rPr lang="en-IN" sz="2000" dirty="0" smtClean="0">
                <a:latin typeface="Times New Roman" panose="02020603050405020304" pitchFamily="18" charset="0"/>
                <a:cs typeface="Times New Roman" panose="02020603050405020304" pitchFamily="18" charset="0"/>
              </a:rPr>
              <a:t>defence </a:t>
            </a:r>
            <a:r>
              <a:rPr lang="en-IN" sz="2000" dirty="0">
                <a:latin typeface="Times New Roman" panose="02020603050405020304" pitchFamily="18" charset="0"/>
                <a:cs typeface="Times New Roman" panose="02020603050405020304" pitchFamily="18" charset="0"/>
              </a:rPr>
              <a:t>against potential failures.</a:t>
            </a:r>
          </a:p>
          <a:p>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230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4671" y="624110"/>
            <a:ext cx="9769942" cy="868514"/>
          </a:xfrm>
        </p:spPr>
        <p:txBody>
          <a:bodyPr/>
          <a:lstStyle/>
          <a:p>
            <a:r>
              <a:rPr lang="en-US" dirty="0" smtClean="0"/>
              <a:t>Software Model : The Spiral Model </a:t>
            </a:r>
            <a:endParaRPr lang="en-US" dirty="0"/>
          </a:p>
        </p:txBody>
      </p:sp>
      <p:sp>
        <p:nvSpPr>
          <p:cNvPr id="3" name="Content Placeholder 2"/>
          <p:cNvSpPr>
            <a:spLocks noGrp="1"/>
          </p:cNvSpPr>
          <p:nvPr>
            <p:ph idx="1"/>
          </p:nvPr>
        </p:nvSpPr>
        <p:spPr>
          <a:xfrm>
            <a:off x="1734671" y="1492624"/>
            <a:ext cx="9769941" cy="5082987"/>
          </a:xfrm>
        </p:spPr>
        <p:txBody>
          <a:bodyPr/>
          <a:lstStyle/>
          <a:p>
            <a:pPr marL="0" indent="0">
              <a:buNone/>
            </a:pPr>
            <a:endParaRPr lang="en-US" dirty="0"/>
          </a:p>
          <a:p>
            <a:r>
              <a:rPr lang="en-US" sz="2000" dirty="0">
                <a:solidFill>
                  <a:schemeClr val="tx1"/>
                </a:solidFill>
              </a:rPr>
              <a:t>An evolutionary model that couples the iterative nature of prototyping with the controlled, systematic aspects of waterfall model. </a:t>
            </a:r>
          </a:p>
          <a:p>
            <a:r>
              <a:rPr lang="en-US" sz="2000" dirty="0">
                <a:solidFill>
                  <a:schemeClr val="tx1"/>
                </a:solidFill>
              </a:rPr>
              <a:t>Spiral model is often developed in a series of releases or versions. </a:t>
            </a:r>
          </a:p>
          <a:p>
            <a:r>
              <a:rPr lang="en-US" sz="2000" dirty="0">
                <a:solidFill>
                  <a:schemeClr val="tx1"/>
                </a:solidFill>
              </a:rPr>
              <a:t>Better for large projects </a:t>
            </a:r>
            <a:endParaRPr lang="en-US" sz="2000" dirty="0" smtClean="0">
              <a:solidFill>
                <a:schemeClr val="tx1"/>
              </a:solidFill>
            </a:endParaRPr>
          </a:p>
          <a:p>
            <a:r>
              <a:rPr lang="en-US" sz="2000" dirty="0" smtClean="0">
                <a:solidFill>
                  <a:schemeClr val="tx1"/>
                </a:solidFill>
              </a:rPr>
              <a:t>Each phase of spiral model is divided into four quadrants.</a:t>
            </a:r>
          </a:p>
          <a:p>
            <a:pPr marL="0" indent="0">
              <a:buNone/>
            </a:pPr>
            <a:r>
              <a:rPr lang="en-US" sz="2000" dirty="0" smtClean="0">
                <a:solidFill>
                  <a:schemeClr val="tx1"/>
                </a:solidFill>
              </a:rPr>
              <a:t> </a:t>
            </a:r>
          </a:p>
          <a:p>
            <a:endParaRPr lang="en-US" dirty="0"/>
          </a:p>
        </p:txBody>
      </p:sp>
    </p:spTree>
    <p:extLst>
      <p:ext uri="{BB962C8B-B14F-4D97-AF65-F5344CB8AC3E}">
        <p14:creationId xmlns:p14="http://schemas.microsoft.com/office/powerpoint/2010/main" val="1355511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492" y="146439"/>
            <a:ext cx="9825937" cy="1054564"/>
          </a:xfrm>
        </p:spPr>
        <p:txBody>
          <a:bodyPr/>
          <a:lstStyle/>
          <a:p>
            <a:r>
              <a:rPr lang="en-IN" dirty="0"/>
              <a:t>Change </a:t>
            </a:r>
            <a:r>
              <a:rPr lang="en-IN" dirty="0" smtClean="0"/>
              <a:t>Management</a:t>
            </a:r>
            <a:endParaRPr lang="en-US" dirty="0"/>
          </a:p>
        </p:txBody>
      </p:sp>
      <p:sp>
        <p:nvSpPr>
          <p:cNvPr id="3" name="Content Placeholder 2"/>
          <p:cNvSpPr>
            <a:spLocks noGrp="1"/>
          </p:cNvSpPr>
          <p:nvPr>
            <p:ph idx="1"/>
          </p:nvPr>
        </p:nvSpPr>
        <p:spPr>
          <a:xfrm>
            <a:off x="1569491" y="1478506"/>
            <a:ext cx="9825937" cy="5154305"/>
          </a:xfrm>
        </p:spPr>
        <p:txBody>
          <a:bodyPr/>
          <a:lstStyle/>
          <a:p>
            <a:r>
              <a:rPr lang="en-IN" sz="2000" dirty="0">
                <a:latin typeface="Times New Roman" panose="02020603050405020304" pitchFamily="18" charset="0"/>
                <a:cs typeface="Times New Roman" panose="02020603050405020304" pitchFamily="18" charset="0"/>
              </a:rPr>
              <a:t>The team of Change control board is necessary in the software team for making changes in the application when citizen’s need arises.</a:t>
            </a:r>
          </a:p>
          <a:p>
            <a:r>
              <a:rPr lang="en-IN" sz="2000" dirty="0">
                <a:latin typeface="Times New Roman" panose="02020603050405020304" pitchFamily="18" charset="0"/>
                <a:cs typeface="Times New Roman" panose="02020603050405020304" pitchFamily="18" charset="0"/>
              </a:rPr>
              <a:t>Initially a change request  is raised for a particular service( such as license registration),</a:t>
            </a:r>
          </a:p>
          <a:p>
            <a:r>
              <a:rPr lang="en-IN" sz="2000" dirty="0">
                <a:latin typeface="Times New Roman" panose="02020603050405020304" pitchFamily="18" charset="0"/>
                <a:cs typeface="Times New Roman" panose="02020603050405020304" pitchFamily="18" charset="0"/>
              </a:rPr>
              <a:t>This CR will include the user’s expectation of the service to be added or the bug to fixed for a particular service,</a:t>
            </a:r>
          </a:p>
          <a:p>
            <a:r>
              <a:rPr lang="en-IN" sz="2000" dirty="0">
                <a:latin typeface="Times New Roman" panose="02020603050405020304" pitchFamily="18" charset="0"/>
                <a:cs typeface="Times New Roman" panose="02020603050405020304" pitchFamily="18" charset="0"/>
              </a:rPr>
              <a:t>Then it’s forwarded to the Change Control Board(CCB), </a:t>
            </a:r>
          </a:p>
          <a:p>
            <a:r>
              <a:rPr lang="en-IN" sz="2000" dirty="0">
                <a:latin typeface="Times New Roman" panose="02020603050405020304" pitchFamily="18" charset="0"/>
                <a:cs typeface="Times New Roman" panose="02020603050405020304" pitchFamily="18" charset="0"/>
              </a:rPr>
              <a:t>The CCB in the software team will now discuss the nature of the change (whether it’s for a new service or a bug to be fixed for the citizen’s application) and assign priority,</a:t>
            </a:r>
          </a:p>
          <a:p>
            <a:r>
              <a:rPr lang="en-IN" sz="2000" dirty="0">
                <a:latin typeface="Times New Roman" panose="02020603050405020304" pitchFamily="18" charset="0"/>
                <a:cs typeface="Times New Roman" panose="02020603050405020304" pitchFamily="18" charset="0"/>
              </a:rPr>
              <a:t>Based on the assigned priority the changes would take place.</a:t>
            </a:r>
          </a:p>
          <a:p>
            <a:pPr marL="0" indent="0">
              <a:buNone/>
            </a:pPr>
            <a:endParaRPr lang="en-US" dirty="0"/>
          </a:p>
        </p:txBody>
      </p:sp>
    </p:spTree>
    <p:extLst>
      <p:ext uri="{BB962C8B-B14F-4D97-AF65-F5344CB8AC3E}">
        <p14:creationId xmlns:p14="http://schemas.microsoft.com/office/powerpoint/2010/main" val="2421568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2317" y="2852382"/>
            <a:ext cx="3589361" cy="1078173"/>
          </a:xfrm>
        </p:spPr>
        <p:txBody>
          <a:bodyPr>
            <a:noAutofit/>
          </a:bodyPr>
          <a:lstStyle/>
          <a:p>
            <a:pPr marL="0" indent="0">
              <a:buNone/>
            </a:pPr>
            <a:r>
              <a:rPr lang="en-US" sz="5400" dirty="0" smtClean="0"/>
              <a:t>Thank you</a:t>
            </a:r>
            <a:endParaRPr lang="en-US" sz="5400" dirty="0"/>
          </a:p>
        </p:txBody>
      </p:sp>
    </p:spTree>
    <p:extLst>
      <p:ext uri="{BB962C8B-B14F-4D97-AF65-F5344CB8AC3E}">
        <p14:creationId xmlns:p14="http://schemas.microsoft.com/office/powerpoint/2010/main" val="239990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323" y="624110"/>
            <a:ext cx="9812290" cy="795257"/>
          </a:xfrm>
        </p:spPr>
        <p:txBody>
          <a:bodyPr/>
          <a:lstStyle/>
          <a:p>
            <a:r>
              <a:rPr lang="en-US" dirty="0"/>
              <a:t>Software Model : The Spiral Model </a:t>
            </a:r>
          </a:p>
        </p:txBody>
      </p:sp>
      <p:sp>
        <p:nvSpPr>
          <p:cNvPr id="3" name="Content Placeholder 2"/>
          <p:cNvSpPr>
            <a:spLocks noGrp="1"/>
          </p:cNvSpPr>
          <p:nvPr>
            <p:ph idx="1"/>
          </p:nvPr>
        </p:nvSpPr>
        <p:spPr>
          <a:xfrm>
            <a:off x="1692323" y="1569493"/>
            <a:ext cx="9812289" cy="5063319"/>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Objectives determination and identify alternative solutions:</a:t>
            </a:r>
            <a:r>
              <a:rPr lang="en-US" sz="2000" dirty="0">
                <a:latin typeface="Times New Roman" panose="02020603050405020304" pitchFamily="18" charset="0"/>
                <a:cs typeface="Times New Roman" panose="02020603050405020304" pitchFamily="18" charset="0"/>
              </a:rPr>
              <a:t> Requirements are gathered from the customers and the objectives are identified, elaborated and analyzed at the start of every phase. Then alternative solutions possible for the phase are proposed in this quadrant.</a:t>
            </a:r>
          </a:p>
          <a:p>
            <a:pPr marL="0" indent="0">
              <a:buNone/>
            </a:pPr>
            <a:r>
              <a:rPr lang="en-US" sz="2000" dirty="0" smtClean="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 Identify and resolve Risks:</a:t>
            </a:r>
            <a:r>
              <a:rPr lang="en-US" sz="2000" dirty="0">
                <a:latin typeface="Times New Roman" panose="02020603050405020304" pitchFamily="18" charset="0"/>
                <a:cs typeface="Times New Roman" panose="02020603050405020304" pitchFamily="18" charset="0"/>
              </a:rPr>
              <a:t> During the second quadrant all the possible solutions are evaluated to select the best possible solution. Then the risks associated with that solution is identified and the risks are resolved using the best possible strategy. At the end of this quadrant, Prototype is built for the best possible solution.</a:t>
            </a:r>
          </a:p>
          <a:p>
            <a:pPr marL="0" indent="0">
              <a:buNone/>
            </a:pPr>
            <a:r>
              <a:rPr lang="en-US" sz="2000" dirty="0" smtClean="0">
                <a:latin typeface="Times New Roman" panose="02020603050405020304" pitchFamily="18" charset="0"/>
                <a:cs typeface="Times New Roman" panose="02020603050405020304" pitchFamily="18" charset="0"/>
              </a:rPr>
              <a:t>3.</a:t>
            </a:r>
            <a:r>
              <a:rPr lang="en-US" sz="2000" b="1" dirty="0"/>
              <a:t> </a:t>
            </a:r>
            <a:r>
              <a:rPr lang="en-US" sz="2000" b="1" dirty="0">
                <a:latin typeface="Times New Roman" panose="02020603050405020304" pitchFamily="18" charset="0"/>
                <a:cs typeface="Times New Roman" panose="02020603050405020304" pitchFamily="18" charset="0"/>
              </a:rPr>
              <a:t>Develop next version of the Product:</a:t>
            </a:r>
            <a:r>
              <a:rPr lang="en-US" sz="2000" dirty="0">
                <a:latin typeface="Times New Roman" panose="02020603050405020304" pitchFamily="18" charset="0"/>
                <a:cs typeface="Times New Roman" panose="02020603050405020304" pitchFamily="18" charset="0"/>
              </a:rPr>
              <a:t> During the third quadrant, the identified features are developed and verified through testing. At the end of the third quadrant, the next version of the software is available.</a:t>
            </a:r>
          </a:p>
          <a:p>
            <a:pPr marL="0" indent="0">
              <a:buNone/>
            </a:pPr>
            <a:r>
              <a:rPr lang="en-US" sz="2000" dirty="0" smtClean="0">
                <a:latin typeface="Times New Roman" panose="02020603050405020304" pitchFamily="18" charset="0"/>
                <a:cs typeface="Times New Roman" panose="02020603050405020304" pitchFamily="18" charset="0"/>
              </a:rPr>
              <a:t>4.</a:t>
            </a:r>
            <a:r>
              <a:rPr lang="en-US" sz="2000" b="1" dirty="0"/>
              <a:t> </a:t>
            </a:r>
            <a:r>
              <a:rPr lang="en-US" sz="2000" b="1" dirty="0">
                <a:latin typeface="Times New Roman" panose="02020603050405020304" pitchFamily="18" charset="0"/>
                <a:cs typeface="Times New Roman" panose="02020603050405020304" pitchFamily="18" charset="0"/>
              </a:rPr>
              <a:t>Review and plan for the next Phase:</a:t>
            </a:r>
            <a:r>
              <a:rPr lang="en-US" sz="2000" dirty="0">
                <a:latin typeface="Times New Roman" panose="02020603050405020304" pitchFamily="18" charset="0"/>
                <a:cs typeface="Times New Roman" panose="02020603050405020304" pitchFamily="18" charset="0"/>
              </a:rPr>
              <a:t> In the fourth quadrant, the Customers evaluate the so far developed version of the software. In the end, planning for the next phase is started.</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66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913" y="624110"/>
            <a:ext cx="9757699" cy="767962"/>
          </a:xfrm>
        </p:spPr>
        <p:txBody>
          <a:bodyPr/>
          <a:lstStyle/>
          <a:p>
            <a:r>
              <a:rPr lang="en-US" dirty="0"/>
              <a:t>Software Model : The Spiral Model </a:t>
            </a:r>
          </a:p>
        </p:txBody>
      </p:sp>
      <p:pic>
        <p:nvPicPr>
          <p:cNvPr id="4" name="Content Placeholder 3"/>
          <p:cNvPicPr>
            <a:picLocks noGrp="1" noChangeAspect="1"/>
          </p:cNvPicPr>
          <p:nvPr>
            <p:ph idx="1"/>
          </p:nvPr>
        </p:nvPicPr>
        <p:blipFill>
          <a:blip r:embed="rId2"/>
          <a:stretch>
            <a:fillRect/>
          </a:stretch>
        </p:blipFill>
        <p:spPr>
          <a:xfrm>
            <a:off x="1473958" y="1392238"/>
            <a:ext cx="9362364" cy="5240337"/>
          </a:xfrm>
          <a:prstGeom prst="rect">
            <a:avLst/>
          </a:prstGeom>
        </p:spPr>
      </p:pic>
    </p:spTree>
    <p:extLst>
      <p:ext uri="{BB962C8B-B14F-4D97-AF65-F5344CB8AC3E}">
        <p14:creationId xmlns:p14="http://schemas.microsoft.com/office/powerpoint/2010/main" val="3380651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209" y="624110"/>
            <a:ext cx="9730403" cy="1280890"/>
          </a:xfrm>
        </p:spPr>
        <p:txBody>
          <a:bodyPr/>
          <a:lstStyle/>
          <a:p>
            <a:r>
              <a:rPr lang="en-US" dirty="0" smtClean="0"/>
              <a:t>Advantage of Spiral Model :</a:t>
            </a:r>
            <a:endParaRPr lang="en-US" dirty="0"/>
          </a:p>
        </p:txBody>
      </p:sp>
      <p:sp>
        <p:nvSpPr>
          <p:cNvPr id="3" name="Content Placeholder 2"/>
          <p:cNvSpPr>
            <a:spLocks noGrp="1"/>
          </p:cNvSpPr>
          <p:nvPr>
            <p:ph idx="1"/>
          </p:nvPr>
        </p:nvSpPr>
        <p:spPr>
          <a:xfrm>
            <a:off x="1774209" y="1637731"/>
            <a:ext cx="9730403" cy="5036024"/>
          </a:xfrm>
        </p:spPr>
        <p:txBody>
          <a:bodyPr>
            <a:normAutofit/>
          </a:bodyPr>
          <a:lstStyle/>
          <a:p>
            <a:pPr marL="0" indent="0">
              <a:buNone/>
            </a:pPr>
            <a:endParaRPr lang="en-US" sz="2000" dirty="0"/>
          </a:p>
          <a:p>
            <a:r>
              <a:rPr lang="en-US" sz="2000" b="1" dirty="0" smtClean="0">
                <a:solidFill>
                  <a:schemeClr val="tx1"/>
                </a:solidFill>
              </a:rPr>
              <a:t>Realism</a:t>
            </a:r>
            <a:r>
              <a:rPr lang="en-US" sz="2000" dirty="0">
                <a:solidFill>
                  <a:schemeClr val="tx1"/>
                </a:solidFill>
              </a:rPr>
              <a:t>: the model accurately reflects the iterative nature of software development on projects with unclear requirements </a:t>
            </a:r>
          </a:p>
          <a:p>
            <a:r>
              <a:rPr lang="en-US" sz="2000" b="1" dirty="0" smtClean="0">
                <a:solidFill>
                  <a:schemeClr val="tx1"/>
                </a:solidFill>
              </a:rPr>
              <a:t>Flexible</a:t>
            </a:r>
            <a:r>
              <a:rPr lang="en-US" sz="2000" dirty="0">
                <a:solidFill>
                  <a:schemeClr val="tx1"/>
                </a:solidFill>
              </a:rPr>
              <a:t>: </a:t>
            </a:r>
            <a:r>
              <a:rPr lang="en-US" sz="2000" dirty="0" smtClean="0">
                <a:solidFill>
                  <a:schemeClr val="tx1"/>
                </a:solidFill>
              </a:rPr>
              <a:t>incorporates </a:t>
            </a:r>
            <a:r>
              <a:rPr lang="en-US" sz="2000" dirty="0">
                <a:solidFill>
                  <a:schemeClr val="tx1"/>
                </a:solidFill>
              </a:rPr>
              <a:t>the advantages of the </a:t>
            </a:r>
            <a:r>
              <a:rPr lang="en-US" sz="2000" dirty="0" err="1">
                <a:solidFill>
                  <a:schemeClr val="tx1"/>
                </a:solidFill>
              </a:rPr>
              <a:t>waterfal</a:t>
            </a:r>
            <a:r>
              <a:rPr lang="en-US" sz="2000" dirty="0">
                <a:solidFill>
                  <a:schemeClr val="tx1"/>
                </a:solidFill>
              </a:rPr>
              <a:t> and rapid prototyping methods </a:t>
            </a:r>
          </a:p>
          <a:p>
            <a:r>
              <a:rPr lang="en-US" sz="2000" dirty="0" smtClean="0">
                <a:solidFill>
                  <a:schemeClr val="tx1"/>
                </a:solidFill>
              </a:rPr>
              <a:t>Comprehensive </a:t>
            </a:r>
            <a:r>
              <a:rPr lang="en-US" sz="2000" dirty="0">
                <a:solidFill>
                  <a:schemeClr val="tx1"/>
                </a:solidFill>
              </a:rPr>
              <a:t>model decreases risk </a:t>
            </a:r>
          </a:p>
          <a:p>
            <a:r>
              <a:rPr lang="en-US" sz="2000" dirty="0" smtClean="0">
                <a:solidFill>
                  <a:schemeClr val="tx1"/>
                </a:solidFill>
              </a:rPr>
              <a:t>Good </a:t>
            </a:r>
            <a:r>
              <a:rPr lang="en-US" sz="2000" dirty="0">
                <a:solidFill>
                  <a:schemeClr val="tx1"/>
                </a:solidFill>
              </a:rPr>
              <a:t>project visibility</a:t>
            </a:r>
            <a:r>
              <a:rPr lang="en-US" sz="2000" dirty="0"/>
              <a:t>. </a:t>
            </a:r>
          </a:p>
          <a:p>
            <a:endParaRPr lang="en-US" sz="2000" dirty="0"/>
          </a:p>
        </p:txBody>
      </p:sp>
    </p:spTree>
    <p:extLst>
      <p:ext uri="{BB962C8B-B14F-4D97-AF65-F5344CB8AC3E}">
        <p14:creationId xmlns:p14="http://schemas.microsoft.com/office/powerpoint/2010/main" val="2021206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675" y="624110"/>
            <a:ext cx="9825937" cy="904439"/>
          </a:xfrm>
        </p:spPr>
        <p:txBody>
          <a:bodyPr/>
          <a:lstStyle/>
          <a:p>
            <a:r>
              <a:rPr lang="en-US" dirty="0" smtClean="0"/>
              <a:t>Limitation of Spiral Model </a:t>
            </a:r>
            <a:endParaRPr lang="en-US" dirty="0"/>
          </a:p>
        </p:txBody>
      </p:sp>
      <p:sp>
        <p:nvSpPr>
          <p:cNvPr id="3" name="Content Placeholder 2"/>
          <p:cNvSpPr>
            <a:spLocks noGrp="1"/>
          </p:cNvSpPr>
          <p:nvPr>
            <p:ph idx="1"/>
          </p:nvPr>
        </p:nvSpPr>
        <p:spPr>
          <a:xfrm>
            <a:off x="1678675" y="1637731"/>
            <a:ext cx="9825937" cy="4872251"/>
          </a:xfrm>
        </p:spPr>
        <p:txBody>
          <a:bodyPr>
            <a:normAutofit/>
          </a:bodyPr>
          <a:lstStyle/>
          <a:p>
            <a:pPr marL="0" indent="0">
              <a:buNone/>
            </a:pPr>
            <a:endParaRPr lang="en-US" sz="2000" dirty="0"/>
          </a:p>
          <a:p>
            <a:r>
              <a:rPr lang="en-US" sz="2000" dirty="0">
                <a:solidFill>
                  <a:schemeClr val="tx1"/>
                </a:solidFill>
              </a:rPr>
              <a:t>Needs technical expertise in risk analysis to really work </a:t>
            </a:r>
          </a:p>
          <a:p>
            <a:r>
              <a:rPr lang="en-US" sz="2000" dirty="0" smtClean="0">
                <a:solidFill>
                  <a:schemeClr val="tx1"/>
                </a:solidFill>
              </a:rPr>
              <a:t>Model </a:t>
            </a:r>
            <a:r>
              <a:rPr lang="en-US" sz="2000" dirty="0">
                <a:solidFill>
                  <a:schemeClr val="tx1"/>
                </a:solidFill>
              </a:rPr>
              <a:t>is poorly understood by non-technical management, hence not so widely used </a:t>
            </a:r>
          </a:p>
          <a:p>
            <a:r>
              <a:rPr lang="en-US" sz="2000" dirty="0" smtClean="0">
                <a:solidFill>
                  <a:schemeClr val="tx1"/>
                </a:solidFill>
              </a:rPr>
              <a:t>Complicated </a:t>
            </a:r>
            <a:r>
              <a:rPr lang="en-US" sz="2000" dirty="0">
                <a:solidFill>
                  <a:schemeClr val="tx1"/>
                </a:solidFill>
              </a:rPr>
              <a:t>model, needs competent professional management. High administrative overhead. </a:t>
            </a:r>
          </a:p>
          <a:p>
            <a:endParaRPr lang="en-US" sz="2000" dirty="0"/>
          </a:p>
        </p:txBody>
      </p:sp>
    </p:spTree>
    <p:extLst>
      <p:ext uri="{BB962C8B-B14F-4D97-AF65-F5344CB8AC3E}">
        <p14:creationId xmlns:p14="http://schemas.microsoft.com/office/powerpoint/2010/main" val="3277732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0561" y="624110"/>
            <a:ext cx="9744051" cy="1280890"/>
          </a:xfrm>
        </p:spPr>
        <p:txBody>
          <a:bodyPr/>
          <a:lstStyle/>
          <a:p>
            <a:r>
              <a:rPr lang="en-US" dirty="0" smtClean="0"/>
              <a:t>Requirement Analysis </a:t>
            </a:r>
            <a:endParaRPr lang="en-US" dirty="0"/>
          </a:p>
        </p:txBody>
      </p:sp>
      <p:sp>
        <p:nvSpPr>
          <p:cNvPr id="3" name="Content Placeholder 2"/>
          <p:cNvSpPr>
            <a:spLocks noGrp="1"/>
          </p:cNvSpPr>
          <p:nvPr>
            <p:ph idx="1"/>
          </p:nvPr>
        </p:nvSpPr>
        <p:spPr>
          <a:xfrm>
            <a:off x="1760561" y="1542197"/>
            <a:ext cx="9744051" cy="5117910"/>
          </a:xfrm>
        </p:spPr>
        <p:txBody>
          <a:bodyPr>
            <a:normAutofit/>
          </a:bodyPr>
          <a:lstStyle/>
          <a:p>
            <a:r>
              <a:rPr lang="en-US" sz="2000" dirty="0" smtClean="0">
                <a:solidFill>
                  <a:schemeClr val="tx1"/>
                </a:solidFill>
              </a:rPr>
              <a:t>This phase is responsible for the requirement gathering and documentation.</a:t>
            </a:r>
          </a:p>
          <a:p>
            <a:r>
              <a:rPr lang="en-US" sz="2000" dirty="0" smtClean="0">
                <a:solidFill>
                  <a:schemeClr val="tx1"/>
                </a:solidFill>
              </a:rPr>
              <a:t>Customer participation is expected throughout software development process</a:t>
            </a:r>
          </a:p>
          <a:p>
            <a:r>
              <a:rPr lang="en-US" sz="2000" dirty="0" smtClean="0">
                <a:solidFill>
                  <a:schemeClr val="tx1"/>
                </a:solidFill>
              </a:rPr>
              <a:t>The key point obtained during meeting will be elaborated to frame final requirement list</a:t>
            </a:r>
          </a:p>
          <a:p>
            <a:r>
              <a:rPr lang="en-US" sz="2000" dirty="0" smtClean="0">
                <a:solidFill>
                  <a:schemeClr val="tx1"/>
                </a:solidFill>
              </a:rPr>
              <a:t>Requirement will be prioritized before development phase</a:t>
            </a:r>
          </a:p>
          <a:p>
            <a:r>
              <a:rPr lang="en-US" sz="2000" dirty="0" smtClean="0">
                <a:solidFill>
                  <a:schemeClr val="tx1"/>
                </a:solidFill>
              </a:rPr>
              <a:t>To achieve exact requirement : </a:t>
            </a:r>
          </a:p>
          <a:p>
            <a:pPr lvl="1"/>
            <a:r>
              <a:rPr lang="en-US" dirty="0" smtClean="0">
                <a:solidFill>
                  <a:schemeClr val="tx1"/>
                </a:solidFill>
              </a:rPr>
              <a:t>Agenda of the meeting will be finalized </a:t>
            </a:r>
          </a:p>
          <a:p>
            <a:pPr lvl="1"/>
            <a:r>
              <a:rPr lang="en-US" dirty="0" smtClean="0">
                <a:solidFill>
                  <a:schemeClr val="tx1"/>
                </a:solidFill>
              </a:rPr>
              <a:t> Meeting will be conducted.</a:t>
            </a:r>
          </a:p>
          <a:p>
            <a:pPr lvl="1"/>
            <a:r>
              <a:rPr lang="en-US" dirty="0" smtClean="0">
                <a:solidFill>
                  <a:schemeClr val="tx1"/>
                </a:solidFill>
              </a:rPr>
              <a:t>Open ended and closed ended question will be asked.</a:t>
            </a:r>
          </a:p>
          <a:p>
            <a:pPr marL="457200" lvl="1" indent="0">
              <a:buNone/>
            </a:pPr>
            <a:endParaRPr lang="en-US" dirty="0" smtClean="0">
              <a:solidFill>
                <a:schemeClr val="tx1"/>
              </a:solidFill>
            </a:endParaRPr>
          </a:p>
          <a:p>
            <a:pPr lvl="1"/>
            <a:endParaRPr lang="en-US" dirty="0" smtClean="0">
              <a:solidFill>
                <a:schemeClr val="tx1"/>
              </a:solidFill>
            </a:endParaRPr>
          </a:p>
        </p:txBody>
      </p:sp>
    </p:spTree>
    <p:extLst>
      <p:ext uri="{BB962C8B-B14F-4D97-AF65-F5344CB8AC3E}">
        <p14:creationId xmlns:p14="http://schemas.microsoft.com/office/powerpoint/2010/main" val="3042553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7857" y="624110"/>
            <a:ext cx="9716755" cy="931735"/>
          </a:xfrm>
        </p:spPr>
        <p:txBody>
          <a:bodyPr/>
          <a:lstStyle/>
          <a:p>
            <a:r>
              <a:rPr lang="en-US" dirty="0" smtClean="0"/>
              <a:t>Purpose of Software</a:t>
            </a:r>
            <a:endParaRPr lang="en-US" dirty="0"/>
          </a:p>
        </p:txBody>
      </p:sp>
      <p:sp>
        <p:nvSpPr>
          <p:cNvPr id="3" name="Content Placeholder 2"/>
          <p:cNvSpPr>
            <a:spLocks noGrp="1"/>
          </p:cNvSpPr>
          <p:nvPr>
            <p:ph idx="1"/>
          </p:nvPr>
        </p:nvSpPr>
        <p:spPr>
          <a:xfrm>
            <a:off x="1787857" y="1651379"/>
            <a:ext cx="9716755" cy="4940490"/>
          </a:xfrm>
        </p:spPr>
        <p:txBody>
          <a:bodyPr>
            <a:noAutofit/>
          </a:bodyPr>
          <a:lstStyle/>
          <a:p>
            <a:r>
              <a:rPr lang="en-US" sz="2000" dirty="0">
                <a:solidFill>
                  <a:schemeClr val="tx1"/>
                </a:solidFill>
                <a:latin typeface="Times New Roman" panose="02020603050405020304" pitchFamily="18" charset="0"/>
                <a:cs typeface="Times New Roman" panose="02020603050405020304" pitchFamily="18" charset="0"/>
              </a:rPr>
              <a:t>The purpose of the document is to build an analytical software for sentiment analysis of the flight tweet by </a:t>
            </a:r>
            <a:r>
              <a:rPr lang="en-US" sz="2000" dirty="0" smtClean="0">
                <a:solidFill>
                  <a:schemeClr val="tx1"/>
                </a:solidFill>
                <a:latin typeface="Times New Roman" panose="02020603050405020304" pitchFamily="18" charset="0"/>
                <a:cs typeface="Times New Roman" panose="02020603050405020304" pitchFamily="18" charset="0"/>
              </a:rPr>
              <a:t>passengers, reservation and other support functionality.</a:t>
            </a:r>
          </a:p>
          <a:p>
            <a:r>
              <a:rPr lang="en-US" sz="2000" dirty="0" smtClean="0">
                <a:solidFill>
                  <a:schemeClr val="tx1"/>
                </a:solidFill>
                <a:latin typeface="Times New Roman" panose="02020603050405020304" pitchFamily="18" charset="0"/>
                <a:cs typeface="Times New Roman" panose="02020603050405020304" pitchFamily="18" charset="0"/>
              </a:rPr>
              <a:t>This </a:t>
            </a:r>
            <a:r>
              <a:rPr lang="en-US" sz="2000" dirty="0">
                <a:solidFill>
                  <a:schemeClr val="tx1"/>
                </a:solidFill>
                <a:latin typeface="Times New Roman" panose="02020603050405020304" pitchFamily="18" charset="0"/>
                <a:cs typeface="Times New Roman" panose="02020603050405020304" pitchFamily="18" charset="0"/>
              </a:rPr>
              <a:t>product will assist the flight management team to know the sentiment of the people travelling through flight and serve them better. </a:t>
            </a:r>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This </a:t>
            </a:r>
            <a:r>
              <a:rPr lang="en-US" sz="2000" dirty="0">
                <a:solidFill>
                  <a:schemeClr val="tx1"/>
                </a:solidFill>
                <a:latin typeface="Times New Roman" panose="02020603050405020304" pitchFamily="18" charset="0"/>
                <a:cs typeface="Times New Roman" panose="02020603050405020304" pitchFamily="18" charset="0"/>
              </a:rPr>
              <a:t>document will cover complete requirement, Design, verification, validation and testing details</a:t>
            </a:r>
            <a:r>
              <a:rPr lang="en-US" sz="2000" dirty="0" smtClean="0">
                <a:solidFill>
                  <a:schemeClr val="tx1"/>
                </a:solidFill>
                <a:latin typeface="Times New Roman" panose="02020603050405020304" pitchFamily="18" charset="0"/>
                <a:cs typeface="Times New Roman" panose="02020603050405020304" pitchFamily="18" charset="0"/>
              </a:rPr>
              <a:t>.</a:t>
            </a:r>
          </a:p>
          <a:p>
            <a:r>
              <a:rPr lang="en-US" sz="2000" dirty="0" smtClean="0">
                <a:solidFill>
                  <a:schemeClr val="tx1"/>
                </a:solidFill>
                <a:latin typeface="Times New Roman" panose="02020603050405020304" pitchFamily="18" charset="0"/>
                <a:cs typeface="Times New Roman" panose="02020603050405020304" pitchFamily="18" charset="0"/>
              </a:rPr>
              <a:t>This </a:t>
            </a:r>
            <a:r>
              <a:rPr lang="en-US" sz="2000" dirty="0">
                <a:solidFill>
                  <a:schemeClr val="tx1"/>
                </a:solidFill>
                <a:latin typeface="Times New Roman" panose="02020603050405020304" pitchFamily="18" charset="0"/>
                <a:cs typeface="Times New Roman" panose="02020603050405020304" pitchFamily="18" charset="0"/>
              </a:rPr>
              <a:t>will classify the tweets mostly into three category Good, Bad, Neutral. This will help the flight management staff to know better their customer</a:t>
            </a:r>
            <a:r>
              <a:rPr lang="en-US" sz="2000" dirty="0" smtClean="0">
                <a:solidFill>
                  <a:schemeClr val="tx1"/>
                </a:solidFill>
                <a:latin typeface="Times New Roman" panose="02020603050405020304" pitchFamily="18" charset="0"/>
                <a:cs typeface="Times New Roman" panose="02020603050405020304" pitchFamily="18" charset="0"/>
              </a:rPr>
              <a:t>.</a:t>
            </a:r>
          </a:p>
          <a:p>
            <a:r>
              <a:rPr lang="en-US" sz="2000" dirty="0" smtClean="0">
                <a:solidFill>
                  <a:schemeClr val="tx1"/>
                </a:solidFill>
                <a:latin typeface="Times New Roman" panose="02020603050405020304" pitchFamily="18" charset="0"/>
                <a:cs typeface="Times New Roman" panose="02020603050405020304" pitchFamily="18" charset="0"/>
              </a:rPr>
              <a:t>The </a:t>
            </a:r>
            <a:r>
              <a:rPr lang="en-US" sz="2000" dirty="0">
                <a:solidFill>
                  <a:schemeClr val="tx1"/>
                </a:solidFill>
                <a:latin typeface="Times New Roman" panose="02020603050405020304" pitchFamily="18" charset="0"/>
                <a:cs typeface="Times New Roman" panose="02020603050405020304" pitchFamily="18" charset="0"/>
              </a:rPr>
              <a:t>business will perform better in near future by making appropriate suggestions analyzed by the software. Better business and marketing strategy can be developed using knowledge from this software.</a:t>
            </a:r>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Different ways to perform Analysis using Machine Learning and Deep Learning along with their pros and cons is mentioned in referenced document.</a:t>
            </a:r>
            <a:endParaRPr lang="en-US" sz="2000" i="1" dirty="0">
              <a:solidFill>
                <a:schemeClr val="tx1"/>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112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505" y="624110"/>
            <a:ext cx="9703108" cy="1280890"/>
          </a:xfrm>
        </p:spPr>
        <p:txBody>
          <a:bodyPr/>
          <a:lstStyle/>
          <a:p>
            <a:r>
              <a:rPr lang="en-US" dirty="0" smtClean="0"/>
              <a:t>Software  Feature </a:t>
            </a:r>
            <a:endParaRPr lang="en-US" dirty="0"/>
          </a:p>
        </p:txBody>
      </p:sp>
      <p:sp>
        <p:nvSpPr>
          <p:cNvPr id="3" name="Content Placeholder 2"/>
          <p:cNvSpPr>
            <a:spLocks noGrp="1"/>
          </p:cNvSpPr>
          <p:nvPr>
            <p:ph idx="1"/>
          </p:nvPr>
        </p:nvSpPr>
        <p:spPr>
          <a:xfrm>
            <a:off x="1801504" y="1473957"/>
            <a:ext cx="9703108" cy="5240741"/>
          </a:xfrm>
        </p:spPr>
        <p:txBody>
          <a:bodyPr>
            <a:normAutofit/>
          </a:bodyPr>
          <a:lstStyle/>
          <a:p>
            <a:r>
              <a:rPr lang="en-US" sz="2000" b="1" dirty="0">
                <a:solidFill>
                  <a:schemeClr val="tx1"/>
                </a:solidFill>
                <a:latin typeface="Times New Roman" panose="02020603050405020304" pitchFamily="18" charset="0"/>
                <a:cs typeface="Times New Roman" panose="02020603050405020304" pitchFamily="18" charset="0"/>
              </a:rPr>
              <a:t>Login: </a:t>
            </a:r>
            <a:r>
              <a:rPr lang="en-US" sz="2000" dirty="0">
                <a:solidFill>
                  <a:schemeClr val="tx1"/>
                </a:solidFill>
                <a:latin typeface="Times New Roman" panose="02020603050405020304" pitchFamily="18" charset="0"/>
                <a:cs typeface="Times New Roman" panose="02020603050405020304" pitchFamily="18" charset="0"/>
              </a:rPr>
              <a:t>User will be able to login into system. If user have no account. Then, System will ask user for Sign In followed by Sign In</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i="1" dirty="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Enrollment: </a:t>
            </a:r>
            <a:r>
              <a:rPr lang="en-US" sz="2000" dirty="0">
                <a:solidFill>
                  <a:schemeClr val="tx1"/>
                </a:solidFill>
                <a:latin typeface="Times New Roman" panose="02020603050405020304" pitchFamily="18" charset="0"/>
                <a:cs typeface="Times New Roman" panose="02020603050405020304" pitchFamily="18" charset="0"/>
              </a:rPr>
              <a:t>Customer can register them with more than one account, provided that sufficient details are mentioned</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i="1" dirty="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Book Flights:</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The user can use the Book Flights function to purchase seats for an airplane flight</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Reserve Seats:</a:t>
            </a:r>
            <a:r>
              <a:rPr lang="en-US" sz="2000" dirty="0">
                <a:solidFill>
                  <a:schemeClr val="tx1"/>
                </a:solidFill>
                <a:latin typeface="Times New Roman" panose="02020603050405020304" pitchFamily="18" charset="0"/>
                <a:cs typeface="Times New Roman" panose="02020603050405020304" pitchFamily="18" charset="0"/>
              </a:rPr>
              <a:t> The user can use the Reserve Seat function to reserve seats for an airplane flight</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Flight Status: </a:t>
            </a:r>
            <a:r>
              <a:rPr lang="en-US" sz="2000" dirty="0">
                <a:solidFill>
                  <a:schemeClr val="tx1"/>
                </a:solidFill>
                <a:latin typeface="Times New Roman" panose="02020603050405020304" pitchFamily="18" charset="0"/>
                <a:cs typeface="Times New Roman" panose="02020603050405020304" pitchFamily="18" charset="0"/>
              </a:rPr>
              <a:t>This section shall allow the user – whether enrolled or not – to view flight information that matches input criteria.</a:t>
            </a:r>
          </a:p>
          <a:p>
            <a:r>
              <a:rPr lang="en-US" sz="2000" b="1" dirty="0">
                <a:solidFill>
                  <a:schemeClr val="tx1"/>
                </a:solidFill>
                <a:latin typeface="Times New Roman" panose="02020603050405020304" pitchFamily="18" charset="0"/>
                <a:cs typeface="Times New Roman" panose="02020603050405020304" pitchFamily="18" charset="0"/>
              </a:rPr>
              <a:t>Flight Schedules: </a:t>
            </a:r>
            <a:r>
              <a:rPr lang="en-US" sz="2000" dirty="0">
                <a:solidFill>
                  <a:schemeClr val="tx1"/>
                </a:solidFill>
                <a:latin typeface="Times New Roman" panose="02020603050405020304" pitchFamily="18" charset="0"/>
                <a:cs typeface="Times New Roman" panose="02020603050405020304" pitchFamily="18" charset="0"/>
              </a:rPr>
              <a:t>This section of the system shall allow a user to query flight schedules based upon simple input criteria. The user will provide departure and arrival cities, and a departure/return date.</a:t>
            </a:r>
          </a:p>
          <a:p>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69988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146</TotalTime>
  <Words>1165</Words>
  <Application>Microsoft Office PowerPoint</Application>
  <PresentationFormat>Widescreen</PresentationFormat>
  <Paragraphs>158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Times New Roman</vt:lpstr>
      <vt:lpstr>Wingdings 3</vt:lpstr>
      <vt:lpstr>Wisp</vt:lpstr>
      <vt:lpstr>Software Engineering Modeling</vt:lpstr>
      <vt:lpstr>Software Model : The Spiral Model </vt:lpstr>
      <vt:lpstr>Software Model : The Spiral Model </vt:lpstr>
      <vt:lpstr>Software Model : The Spiral Model </vt:lpstr>
      <vt:lpstr>Advantage of Spiral Model :</vt:lpstr>
      <vt:lpstr>Limitation of Spiral Model </vt:lpstr>
      <vt:lpstr>Requirement Analysis </vt:lpstr>
      <vt:lpstr>Purpose of Software</vt:lpstr>
      <vt:lpstr>Software  Feature </vt:lpstr>
      <vt:lpstr>Software  Feature </vt:lpstr>
      <vt:lpstr>Use Case Diagram</vt:lpstr>
      <vt:lpstr>Use Case Diagram</vt:lpstr>
      <vt:lpstr>Class Diagram</vt:lpstr>
      <vt:lpstr>Functional Testing </vt:lpstr>
      <vt:lpstr>Black Box Testing: Equivalence Partitioning </vt:lpstr>
      <vt:lpstr>Black Box Testing: Decision Table </vt:lpstr>
      <vt:lpstr>Black Box Testing: State Transition Testing</vt:lpstr>
      <vt:lpstr>Flow Chart</vt:lpstr>
      <vt:lpstr>Change Management</vt:lpstr>
      <vt:lpstr>Change Management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Modeling</dc:title>
  <dc:creator>shrikant patro</dc:creator>
  <cp:lastModifiedBy>shrikant patro</cp:lastModifiedBy>
  <cp:revision>17</cp:revision>
  <dcterms:created xsi:type="dcterms:W3CDTF">2019-05-24T08:14:07Z</dcterms:created>
  <dcterms:modified xsi:type="dcterms:W3CDTF">2019-05-24T10:40:14Z</dcterms:modified>
</cp:coreProperties>
</file>