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29"/>
  </p:notesMasterIdLst>
  <p:sldIdLst>
    <p:sldId id="256" r:id="rId2"/>
    <p:sldId id="257" r:id="rId3"/>
    <p:sldId id="283" r:id="rId4"/>
    <p:sldId id="284" r:id="rId5"/>
    <p:sldId id="285" r:id="rId6"/>
    <p:sldId id="258" r:id="rId7"/>
    <p:sldId id="259" r:id="rId8"/>
    <p:sldId id="260" r:id="rId9"/>
    <p:sldId id="262" r:id="rId10"/>
    <p:sldId id="267" r:id="rId11"/>
    <p:sldId id="264" r:id="rId12"/>
    <p:sldId id="265" r:id="rId13"/>
    <p:sldId id="266" r:id="rId14"/>
    <p:sldId id="269" r:id="rId15"/>
    <p:sldId id="268" r:id="rId16"/>
    <p:sldId id="281" r:id="rId17"/>
    <p:sldId id="271" r:id="rId18"/>
    <p:sldId id="273" r:id="rId19"/>
    <p:sldId id="272" r:id="rId20"/>
    <p:sldId id="275" r:id="rId21"/>
    <p:sldId id="276" r:id="rId22"/>
    <p:sldId id="277" r:id="rId23"/>
    <p:sldId id="287" r:id="rId24"/>
    <p:sldId id="278" r:id="rId25"/>
    <p:sldId id="286" r:id="rId26"/>
    <p:sldId id="282"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30F55-FB95-4000-B0B0-25FFD86AAA5F}" type="datetimeFigureOut">
              <a:rPr lang="en-IN" smtClean="0"/>
              <a:t>24-04-2021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008962-F3F4-4E13-A835-44691CE827D8}" type="slidenum">
              <a:rPr lang="en-IN" smtClean="0"/>
              <a:t>‹#›</a:t>
            </a:fld>
            <a:endParaRPr lang="en-IN"/>
          </a:p>
        </p:txBody>
      </p:sp>
    </p:spTree>
    <p:extLst>
      <p:ext uri="{BB962C8B-B14F-4D97-AF65-F5344CB8AC3E}">
        <p14:creationId xmlns:p14="http://schemas.microsoft.com/office/powerpoint/2010/main" val="2679007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008962-F3F4-4E13-A835-44691CE827D8}" type="slidenum">
              <a:rPr lang="en-IN" smtClean="0"/>
              <a:t>21</a:t>
            </a:fld>
            <a:endParaRPr lang="en-IN"/>
          </a:p>
        </p:txBody>
      </p:sp>
    </p:spTree>
    <p:extLst>
      <p:ext uri="{BB962C8B-B14F-4D97-AF65-F5344CB8AC3E}">
        <p14:creationId xmlns:p14="http://schemas.microsoft.com/office/powerpoint/2010/main" val="1999714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F3F59B-AB04-44A3-A386-1087E0F507EA}"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76063-8BC3-4DAB-96E7-844986FE274F}"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017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9F3F59B-AB04-44A3-A386-1087E0F507EA}" type="datetimeFigureOut">
              <a:rPr lang="en-IN" smtClean="0"/>
              <a:t>24-04-2021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576063-8BC3-4DAB-96E7-844986FE274F}" type="slidenum">
              <a:rPr lang="en-IN" smtClean="0"/>
              <a:t>‹#›</a:t>
            </a:fld>
            <a:endParaRPr lang="en-IN"/>
          </a:p>
        </p:txBody>
      </p:sp>
    </p:spTree>
    <p:extLst>
      <p:ext uri="{BB962C8B-B14F-4D97-AF65-F5344CB8AC3E}">
        <p14:creationId xmlns:p14="http://schemas.microsoft.com/office/powerpoint/2010/main" val="3244043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F3F59B-AB04-44A3-A386-1087E0F507EA}"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76063-8BC3-4DAB-96E7-844986FE274F}" type="slidenum">
              <a:rPr lang="en-IN" smtClean="0"/>
              <a:t>‹#›</a:t>
            </a:fld>
            <a:endParaRPr lang="en-IN"/>
          </a:p>
        </p:txBody>
      </p:sp>
    </p:spTree>
    <p:extLst>
      <p:ext uri="{BB962C8B-B14F-4D97-AF65-F5344CB8AC3E}">
        <p14:creationId xmlns:p14="http://schemas.microsoft.com/office/powerpoint/2010/main" val="1044846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F3F59B-AB04-44A3-A386-1087E0F507EA}"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76063-8BC3-4DAB-96E7-844986FE274F}"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27203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F3F59B-AB04-44A3-A386-1087E0F507EA}"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76063-8BC3-4DAB-96E7-844986FE274F}" type="slidenum">
              <a:rPr lang="en-IN" smtClean="0"/>
              <a:t>‹#›</a:t>
            </a:fld>
            <a:endParaRPr lang="en-IN"/>
          </a:p>
        </p:txBody>
      </p:sp>
    </p:spTree>
    <p:extLst>
      <p:ext uri="{BB962C8B-B14F-4D97-AF65-F5344CB8AC3E}">
        <p14:creationId xmlns:p14="http://schemas.microsoft.com/office/powerpoint/2010/main" val="1606669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F3F59B-AB04-44A3-A386-1087E0F507EA}"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76063-8BC3-4DAB-96E7-844986FE274F}"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84316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F3F59B-AB04-44A3-A386-1087E0F507EA}"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76063-8BC3-4DAB-96E7-844986FE274F}" type="slidenum">
              <a:rPr lang="en-IN" smtClean="0"/>
              <a:t>‹#›</a:t>
            </a:fld>
            <a:endParaRPr lang="en-IN"/>
          </a:p>
        </p:txBody>
      </p:sp>
    </p:spTree>
    <p:extLst>
      <p:ext uri="{BB962C8B-B14F-4D97-AF65-F5344CB8AC3E}">
        <p14:creationId xmlns:p14="http://schemas.microsoft.com/office/powerpoint/2010/main" val="2447261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3F59B-AB04-44A3-A386-1087E0F507EA}"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76063-8BC3-4DAB-96E7-844986FE274F}" type="slidenum">
              <a:rPr lang="en-IN" smtClean="0"/>
              <a:t>‹#›</a:t>
            </a:fld>
            <a:endParaRPr lang="en-IN"/>
          </a:p>
        </p:txBody>
      </p:sp>
    </p:spTree>
    <p:extLst>
      <p:ext uri="{BB962C8B-B14F-4D97-AF65-F5344CB8AC3E}">
        <p14:creationId xmlns:p14="http://schemas.microsoft.com/office/powerpoint/2010/main" val="3879763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3F59B-AB04-44A3-A386-1087E0F507EA}"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76063-8BC3-4DAB-96E7-844986FE274F}" type="slidenum">
              <a:rPr lang="en-IN" smtClean="0"/>
              <a:t>‹#›</a:t>
            </a:fld>
            <a:endParaRPr lang="en-IN"/>
          </a:p>
        </p:txBody>
      </p:sp>
    </p:spTree>
    <p:extLst>
      <p:ext uri="{BB962C8B-B14F-4D97-AF65-F5344CB8AC3E}">
        <p14:creationId xmlns:p14="http://schemas.microsoft.com/office/powerpoint/2010/main" val="3419919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3F59B-AB04-44A3-A386-1087E0F507EA}"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76063-8BC3-4DAB-96E7-844986FE274F}" type="slidenum">
              <a:rPr lang="en-IN" smtClean="0"/>
              <a:t>‹#›</a:t>
            </a:fld>
            <a:endParaRPr lang="en-IN"/>
          </a:p>
        </p:txBody>
      </p:sp>
    </p:spTree>
    <p:extLst>
      <p:ext uri="{BB962C8B-B14F-4D97-AF65-F5344CB8AC3E}">
        <p14:creationId xmlns:p14="http://schemas.microsoft.com/office/powerpoint/2010/main" val="20601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F3F59B-AB04-44A3-A386-1087E0F507EA}"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76063-8BC3-4DAB-96E7-844986FE274F}" type="slidenum">
              <a:rPr lang="en-IN" smtClean="0"/>
              <a:t>‹#›</a:t>
            </a:fld>
            <a:endParaRPr lang="en-IN"/>
          </a:p>
        </p:txBody>
      </p:sp>
    </p:spTree>
    <p:extLst>
      <p:ext uri="{BB962C8B-B14F-4D97-AF65-F5344CB8AC3E}">
        <p14:creationId xmlns:p14="http://schemas.microsoft.com/office/powerpoint/2010/main" val="270273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F3F59B-AB04-44A3-A386-1087E0F507EA}" type="datetimeFigureOut">
              <a:rPr lang="en-IN" smtClean="0"/>
              <a:t>24-04-2021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576063-8BC3-4DAB-96E7-844986FE274F}" type="slidenum">
              <a:rPr lang="en-IN" smtClean="0"/>
              <a:t>‹#›</a:t>
            </a:fld>
            <a:endParaRPr lang="en-IN"/>
          </a:p>
        </p:txBody>
      </p:sp>
    </p:spTree>
    <p:extLst>
      <p:ext uri="{BB962C8B-B14F-4D97-AF65-F5344CB8AC3E}">
        <p14:creationId xmlns:p14="http://schemas.microsoft.com/office/powerpoint/2010/main" val="334368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F3F59B-AB04-44A3-A386-1087E0F507EA}" type="datetimeFigureOut">
              <a:rPr lang="en-IN" smtClean="0"/>
              <a:t>24-04-2021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576063-8BC3-4DAB-96E7-844986FE274F}" type="slidenum">
              <a:rPr lang="en-IN" smtClean="0"/>
              <a:t>‹#›</a:t>
            </a:fld>
            <a:endParaRPr lang="en-IN"/>
          </a:p>
        </p:txBody>
      </p:sp>
    </p:spTree>
    <p:extLst>
      <p:ext uri="{BB962C8B-B14F-4D97-AF65-F5344CB8AC3E}">
        <p14:creationId xmlns:p14="http://schemas.microsoft.com/office/powerpoint/2010/main" val="3812166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F3F59B-AB04-44A3-A386-1087E0F507EA}" type="datetimeFigureOut">
              <a:rPr lang="en-IN" smtClean="0"/>
              <a:t>24-04-2021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576063-8BC3-4DAB-96E7-844986FE274F}" type="slidenum">
              <a:rPr lang="en-IN" smtClean="0"/>
              <a:t>‹#›</a:t>
            </a:fld>
            <a:endParaRPr lang="en-IN"/>
          </a:p>
        </p:txBody>
      </p:sp>
    </p:spTree>
    <p:extLst>
      <p:ext uri="{BB962C8B-B14F-4D97-AF65-F5344CB8AC3E}">
        <p14:creationId xmlns:p14="http://schemas.microsoft.com/office/powerpoint/2010/main" val="19625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3F59B-AB04-44A3-A386-1087E0F507EA}" type="datetimeFigureOut">
              <a:rPr lang="en-IN" smtClean="0"/>
              <a:t>24-04-2021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576063-8BC3-4DAB-96E7-844986FE274F}" type="slidenum">
              <a:rPr lang="en-IN" smtClean="0"/>
              <a:t>‹#›</a:t>
            </a:fld>
            <a:endParaRPr lang="en-IN"/>
          </a:p>
        </p:txBody>
      </p:sp>
    </p:spTree>
    <p:extLst>
      <p:ext uri="{BB962C8B-B14F-4D97-AF65-F5344CB8AC3E}">
        <p14:creationId xmlns:p14="http://schemas.microsoft.com/office/powerpoint/2010/main" val="4002746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F3F59B-AB04-44A3-A386-1087E0F507EA}" type="datetimeFigureOut">
              <a:rPr lang="en-IN" smtClean="0"/>
              <a:t>24-04-2021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576063-8BC3-4DAB-96E7-844986FE274F}" type="slidenum">
              <a:rPr lang="en-IN" smtClean="0"/>
              <a:t>‹#›</a:t>
            </a:fld>
            <a:endParaRPr lang="en-IN"/>
          </a:p>
        </p:txBody>
      </p:sp>
    </p:spTree>
    <p:extLst>
      <p:ext uri="{BB962C8B-B14F-4D97-AF65-F5344CB8AC3E}">
        <p14:creationId xmlns:p14="http://schemas.microsoft.com/office/powerpoint/2010/main" val="627368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F3F59B-AB04-44A3-A386-1087E0F507EA}" type="datetimeFigureOut">
              <a:rPr lang="en-IN" smtClean="0"/>
              <a:t>24-04-2021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576063-8BC3-4DAB-96E7-844986FE274F}" type="slidenum">
              <a:rPr lang="en-IN" smtClean="0"/>
              <a:t>‹#›</a:t>
            </a:fld>
            <a:endParaRPr lang="en-IN"/>
          </a:p>
        </p:txBody>
      </p:sp>
    </p:spTree>
    <p:extLst>
      <p:ext uri="{BB962C8B-B14F-4D97-AF65-F5344CB8AC3E}">
        <p14:creationId xmlns:p14="http://schemas.microsoft.com/office/powerpoint/2010/main" val="211414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9F3F59B-AB04-44A3-A386-1087E0F507EA}" type="datetimeFigureOut">
              <a:rPr lang="en-IN" smtClean="0"/>
              <a:t>24-04-2021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0576063-8BC3-4DAB-96E7-844986FE274F}" type="slidenum">
              <a:rPr lang="en-IN" smtClean="0"/>
              <a:t>‹#›</a:t>
            </a:fld>
            <a:endParaRPr lang="en-IN"/>
          </a:p>
        </p:txBody>
      </p:sp>
    </p:spTree>
    <p:extLst>
      <p:ext uri="{BB962C8B-B14F-4D97-AF65-F5344CB8AC3E}">
        <p14:creationId xmlns:p14="http://schemas.microsoft.com/office/powerpoint/2010/main" val="647319428"/>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www.kaggle.com/c/fake-news/data?select=train.csv" TargetMode="External"/><Relationship Id="rId2" Type="http://schemas.openxmlformats.org/officeDocument/2006/relationships/hyperlink" Target="https://www.kaggle.com/c/fake-news/data?select=test.csv"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monkeylearn.com/blog/nlp-ai/"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devopedia.org/natural-language-processing" TargetMode="External"/><Relationship Id="rId2" Type="http://schemas.openxmlformats.org/officeDocument/2006/relationships/hyperlink" Target="https://becominghuman.ai/a-simple-introduction-to-natural-language-processing-ea66a1747b32" TargetMode="External"/><Relationship Id="rId1" Type="http://schemas.openxmlformats.org/officeDocument/2006/relationships/slideLayout" Target="../slideLayouts/slideLayout7.xml"/><Relationship Id="rId5" Type="http://schemas.openxmlformats.org/officeDocument/2006/relationships/hyperlink" Target="https://towardsdatascience.com/machine-learning-classifiers-a5cc4e1b0623" TargetMode="External"/><Relationship Id="rId4" Type="http://schemas.openxmlformats.org/officeDocument/2006/relationships/hyperlink" Target="https://machinelearningmastery.com/gentle-introduction-bag-words-mode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4739-B663-43F8-9E0D-09F7D2AAACEF}"/>
              </a:ext>
            </a:extLst>
          </p:cNvPr>
          <p:cNvSpPr>
            <a:spLocks noGrp="1"/>
          </p:cNvSpPr>
          <p:nvPr>
            <p:ph type="ctrTitle"/>
          </p:nvPr>
        </p:nvSpPr>
        <p:spPr>
          <a:xfrm>
            <a:off x="572452" y="1419058"/>
            <a:ext cx="11274108" cy="2743201"/>
          </a:xfrm>
        </p:spPr>
        <p:txBody>
          <a:bodyPr>
            <a:normAutofit/>
          </a:bodyPr>
          <a:lstStyle/>
          <a:p>
            <a:r>
              <a:rPr lang="en-US" dirty="0">
                <a:latin typeface="Trebuchet MS" panose="020B0603020202020204" pitchFamily="34" charset="0"/>
              </a:rPr>
              <a:t>Topic: Real Time Fake News</a:t>
            </a:r>
            <a:br>
              <a:rPr lang="en-US" dirty="0">
                <a:latin typeface="Trebuchet MS" panose="020B0603020202020204" pitchFamily="34" charset="0"/>
              </a:rPr>
            </a:br>
            <a:r>
              <a:rPr lang="en-US" dirty="0">
                <a:latin typeface="Trebuchet MS" panose="020B0603020202020204" pitchFamily="34" charset="0"/>
              </a:rPr>
              <a:t>				 Detection using machine</a:t>
            </a:r>
            <a:br>
              <a:rPr lang="en-US" dirty="0">
                <a:latin typeface="Trebuchet MS" panose="020B0603020202020204" pitchFamily="34" charset="0"/>
              </a:rPr>
            </a:br>
            <a:r>
              <a:rPr lang="en-US" dirty="0">
                <a:latin typeface="Trebuchet MS" panose="020B0603020202020204" pitchFamily="34" charset="0"/>
              </a:rPr>
              <a:t>				 Learning and </a:t>
            </a:r>
            <a:r>
              <a:rPr lang="en-US" dirty="0" err="1">
                <a:latin typeface="Trebuchet MS" panose="020B0603020202020204" pitchFamily="34" charset="0"/>
              </a:rPr>
              <a:t>nlp</a:t>
            </a:r>
            <a:endParaRPr lang="en-IN" dirty="0">
              <a:latin typeface="Trebuchet MS" panose="020B0603020202020204" pitchFamily="34" charset="0"/>
            </a:endParaRPr>
          </a:p>
        </p:txBody>
      </p:sp>
      <p:sp>
        <p:nvSpPr>
          <p:cNvPr id="3" name="Subtitle 2">
            <a:extLst>
              <a:ext uri="{FF2B5EF4-FFF2-40B4-BE49-F238E27FC236}">
                <a16:creationId xmlns:a16="http://schemas.microsoft.com/office/drawing/2014/main" id="{89BA7ACC-B981-45E3-9ABF-D091CCF1AE14}"/>
              </a:ext>
            </a:extLst>
          </p:cNvPr>
          <p:cNvSpPr>
            <a:spLocks noGrp="1"/>
          </p:cNvSpPr>
          <p:nvPr>
            <p:ph type="subTitle" idx="1"/>
          </p:nvPr>
        </p:nvSpPr>
        <p:spPr>
          <a:xfrm>
            <a:off x="572452" y="4290907"/>
            <a:ext cx="6400800" cy="1947333"/>
          </a:xfrm>
        </p:spPr>
        <p:txBody>
          <a:bodyPr>
            <a:normAutofit/>
          </a:bodyPr>
          <a:lstStyle/>
          <a:p>
            <a:r>
              <a:rPr lang="en-US" sz="2800" dirty="0">
                <a:solidFill>
                  <a:schemeClr val="tx1"/>
                </a:solidFill>
                <a:latin typeface="+mj-lt"/>
              </a:rPr>
              <a:t>By:</a:t>
            </a:r>
          </a:p>
          <a:p>
            <a:r>
              <a:rPr lang="en-US" sz="2800" dirty="0">
                <a:solidFill>
                  <a:schemeClr val="tx1"/>
                </a:solidFill>
                <a:latin typeface="+mj-lt"/>
              </a:rPr>
              <a:t>SHRIKANT SAHU</a:t>
            </a:r>
          </a:p>
          <a:p>
            <a:r>
              <a:rPr lang="en-US" sz="2800" dirty="0">
                <a:solidFill>
                  <a:schemeClr val="tx1"/>
                </a:solidFill>
                <a:latin typeface="+mj-lt"/>
              </a:rPr>
              <a:t>1911113  B3  SY-COMPS</a:t>
            </a:r>
            <a:endParaRPr lang="en-IN" sz="2800" dirty="0">
              <a:solidFill>
                <a:schemeClr val="tx1"/>
              </a:solidFill>
              <a:latin typeface="+mj-lt"/>
            </a:endParaRPr>
          </a:p>
        </p:txBody>
      </p:sp>
      <p:sp>
        <p:nvSpPr>
          <p:cNvPr id="4" name="TextBox 3">
            <a:extLst>
              <a:ext uri="{FF2B5EF4-FFF2-40B4-BE49-F238E27FC236}">
                <a16:creationId xmlns:a16="http://schemas.microsoft.com/office/drawing/2014/main" id="{26C40CD7-0E0E-4B6F-80FC-91527E47E1AE}"/>
              </a:ext>
            </a:extLst>
          </p:cNvPr>
          <p:cNvSpPr txBox="1"/>
          <p:nvPr/>
        </p:nvSpPr>
        <p:spPr>
          <a:xfrm>
            <a:off x="572452" y="495728"/>
            <a:ext cx="7691120" cy="923330"/>
          </a:xfrm>
          <a:prstGeom prst="rect">
            <a:avLst/>
          </a:prstGeom>
          <a:noFill/>
        </p:spPr>
        <p:txBody>
          <a:bodyPr wrap="square" rtlCol="0">
            <a:spAutoFit/>
          </a:bodyPr>
          <a:lstStyle/>
          <a:p>
            <a:r>
              <a:rPr lang="en-US" sz="5400" b="1" dirty="0"/>
              <a:t>RDBMS IA-1</a:t>
            </a:r>
            <a:endParaRPr lang="en-IN" sz="5400" b="1" dirty="0"/>
          </a:p>
        </p:txBody>
      </p:sp>
    </p:spTree>
    <p:extLst>
      <p:ext uri="{BB962C8B-B14F-4D97-AF65-F5344CB8AC3E}">
        <p14:creationId xmlns:p14="http://schemas.microsoft.com/office/powerpoint/2010/main" val="1212267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is the difference between stemming and lemmatization?">
            <a:extLst>
              <a:ext uri="{FF2B5EF4-FFF2-40B4-BE49-F238E27FC236}">
                <a16:creationId xmlns:a16="http://schemas.microsoft.com/office/drawing/2014/main" id="{09DF54F7-0DE9-4ECC-B95D-2C7FB24B5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00" y="2458720"/>
            <a:ext cx="9956800" cy="24628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E3992F3-EC4D-49B7-B1C5-DA1E5CBD9281}"/>
              </a:ext>
            </a:extLst>
          </p:cNvPr>
          <p:cNvSpPr txBox="1"/>
          <p:nvPr/>
        </p:nvSpPr>
        <p:spPr>
          <a:xfrm>
            <a:off x="1117600" y="1229360"/>
            <a:ext cx="4389120" cy="584775"/>
          </a:xfrm>
          <a:prstGeom prst="rect">
            <a:avLst/>
          </a:prstGeom>
          <a:noFill/>
        </p:spPr>
        <p:txBody>
          <a:bodyPr wrap="square" rtlCol="0">
            <a:spAutoFit/>
          </a:bodyPr>
          <a:lstStyle/>
          <a:p>
            <a:r>
              <a:rPr lang="en-US" sz="3200" dirty="0"/>
              <a:t>Lemmatization:</a:t>
            </a:r>
            <a:endParaRPr lang="en-IN" sz="3200" dirty="0"/>
          </a:p>
        </p:txBody>
      </p:sp>
    </p:spTree>
    <p:extLst>
      <p:ext uri="{BB962C8B-B14F-4D97-AF65-F5344CB8AC3E}">
        <p14:creationId xmlns:p14="http://schemas.microsoft.com/office/powerpoint/2010/main" val="368359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F4FA8-200D-48AC-AEEB-FEBD1C46B677}"/>
              </a:ext>
            </a:extLst>
          </p:cNvPr>
          <p:cNvSpPr>
            <a:spLocks noGrp="1"/>
          </p:cNvSpPr>
          <p:nvPr>
            <p:ph type="title"/>
          </p:nvPr>
        </p:nvSpPr>
        <p:spPr>
          <a:xfrm>
            <a:off x="762000" y="0"/>
            <a:ext cx="8534400" cy="1507067"/>
          </a:xfrm>
        </p:spPr>
        <p:txBody>
          <a:bodyPr/>
          <a:lstStyle/>
          <a:p>
            <a:r>
              <a:rPr lang="en-US" dirty="0"/>
              <a:t>Feature selection:</a:t>
            </a:r>
            <a:endParaRPr lang="en-IN" dirty="0"/>
          </a:p>
        </p:txBody>
      </p:sp>
      <p:sp>
        <p:nvSpPr>
          <p:cNvPr id="3" name="TextBox 2">
            <a:extLst>
              <a:ext uri="{FF2B5EF4-FFF2-40B4-BE49-F238E27FC236}">
                <a16:creationId xmlns:a16="http://schemas.microsoft.com/office/drawing/2014/main" id="{9103AA08-B414-4E0A-99F8-B5713CB5F96D}"/>
              </a:ext>
            </a:extLst>
          </p:cNvPr>
          <p:cNvSpPr txBox="1"/>
          <p:nvPr/>
        </p:nvSpPr>
        <p:spPr>
          <a:xfrm>
            <a:off x="762000" y="1320800"/>
            <a:ext cx="8727440" cy="5170646"/>
          </a:xfrm>
          <a:prstGeom prst="rect">
            <a:avLst/>
          </a:prstGeom>
          <a:noFill/>
        </p:spPr>
        <p:txBody>
          <a:bodyPr wrap="square" rtlCol="0">
            <a:spAutoFit/>
          </a:bodyPr>
          <a:lstStyle/>
          <a:p>
            <a:r>
              <a:rPr lang="en-US" sz="2400" dirty="0">
                <a:solidFill>
                  <a:schemeClr val="tx1"/>
                </a:solidFill>
              </a:rPr>
              <a:t>Process in which those features(words) which contribute most to the model are selected. Fake news consist of such words. </a:t>
            </a:r>
          </a:p>
          <a:p>
            <a:endParaRPr lang="en-US" sz="2400" dirty="0">
              <a:solidFill>
                <a:schemeClr val="tx1"/>
              </a:solidFill>
            </a:endParaRPr>
          </a:p>
          <a:p>
            <a:r>
              <a:rPr lang="en-US" sz="2400" dirty="0">
                <a:solidFill>
                  <a:schemeClr val="tx1"/>
                </a:solidFill>
              </a:rPr>
              <a:t>Methods:</a:t>
            </a:r>
          </a:p>
          <a:p>
            <a:endParaRPr lang="en-US" sz="2400" dirty="0">
              <a:solidFill>
                <a:schemeClr val="tx1"/>
              </a:solidFill>
            </a:endParaRPr>
          </a:p>
          <a:p>
            <a:pPr marL="457200" indent="-457200">
              <a:buFont typeface="+mj-lt"/>
              <a:buAutoNum type="arabicParenR"/>
            </a:pPr>
            <a:r>
              <a:rPr lang="en-US" sz="2400" b="1" u="sng" dirty="0">
                <a:solidFill>
                  <a:schemeClr val="tx1"/>
                </a:solidFill>
              </a:rPr>
              <a:t>Bag of Words</a:t>
            </a:r>
            <a:r>
              <a:rPr lang="en-US" sz="2400" dirty="0">
                <a:solidFill>
                  <a:schemeClr val="tx1"/>
                </a:solidFill>
              </a:rPr>
              <a:t>: Each document(news) is converted into vector in which the entries are the frequency of words.</a:t>
            </a:r>
          </a:p>
          <a:p>
            <a:pPr marL="457200" indent="-457200">
              <a:buFont typeface="+mj-lt"/>
              <a:buAutoNum type="arabicParenR"/>
            </a:pPr>
            <a:r>
              <a:rPr lang="en-US" sz="2400" b="1" u="sng" dirty="0">
                <a:solidFill>
                  <a:schemeClr val="tx1"/>
                </a:solidFill>
              </a:rPr>
              <a:t>TF-IDF</a:t>
            </a:r>
            <a:r>
              <a:rPr lang="en-US" sz="2400" dirty="0">
                <a:solidFill>
                  <a:schemeClr val="tx1"/>
                </a:solidFill>
              </a:rPr>
              <a:t>: Some words might have high frequency but are of low importance. So a score is given to each word called TF-IDF.</a:t>
            </a:r>
          </a:p>
          <a:p>
            <a:pPr marL="457200" indent="-457200">
              <a:buFont typeface="+mj-lt"/>
              <a:buAutoNum type="arabicParenR"/>
            </a:pPr>
            <a:r>
              <a:rPr lang="en-US" sz="2400" b="1" u="sng" dirty="0"/>
              <a:t>POS-Tag</a:t>
            </a:r>
            <a:r>
              <a:rPr lang="en-US" sz="2400" dirty="0"/>
              <a:t>: Associating words with their parts of speech.</a:t>
            </a:r>
          </a:p>
          <a:p>
            <a:pPr marL="457200" indent="-457200">
              <a:buFont typeface="+mj-lt"/>
              <a:buAutoNum type="arabicParenR"/>
            </a:pPr>
            <a:r>
              <a:rPr lang="en-US" sz="2400" b="1" u="sng" dirty="0">
                <a:solidFill>
                  <a:schemeClr val="tx1"/>
                </a:solidFill>
              </a:rPr>
              <a:t>N Gram</a:t>
            </a:r>
            <a:r>
              <a:rPr lang="en-US" sz="2400" dirty="0">
                <a:solidFill>
                  <a:schemeClr val="tx1"/>
                </a:solidFill>
              </a:rPr>
              <a:t>: Group of words considere</a:t>
            </a:r>
            <a:r>
              <a:rPr lang="en-US" sz="2400" dirty="0"/>
              <a:t>d as single.</a:t>
            </a:r>
            <a:endParaRPr lang="en-IN" sz="2400" dirty="0">
              <a:solidFill>
                <a:schemeClr val="tx1"/>
              </a:solidFill>
            </a:endParaRPr>
          </a:p>
          <a:p>
            <a:endParaRPr lang="en-IN" dirty="0"/>
          </a:p>
        </p:txBody>
      </p:sp>
    </p:spTree>
    <p:extLst>
      <p:ext uri="{BB962C8B-B14F-4D97-AF65-F5344CB8AC3E}">
        <p14:creationId xmlns:p14="http://schemas.microsoft.com/office/powerpoint/2010/main" val="1666004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9FD659-AF4D-49A0-88A5-FFB37D92C05B}"/>
              </a:ext>
            </a:extLst>
          </p:cNvPr>
          <p:cNvPicPr>
            <a:picLocks noChangeAspect="1"/>
          </p:cNvPicPr>
          <p:nvPr/>
        </p:nvPicPr>
        <p:blipFill>
          <a:blip r:embed="rId2"/>
          <a:stretch>
            <a:fillRect/>
          </a:stretch>
        </p:blipFill>
        <p:spPr>
          <a:xfrm>
            <a:off x="616254" y="1350328"/>
            <a:ext cx="3843986" cy="481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56DF59D9-2F92-44A4-965D-16D32D3A25CD}"/>
              </a:ext>
            </a:extLst>
          </p:cNvPr>
          <p:cNvSpPr txBox="1"/>
          <p:nvPr/>
        </p:nvSpPr>
        <p:spPr>
          <a:xfrm>
            <a:off x="965200" y="528320"/>
            <a:ext cx="5892800" cy="1846659"/>
          </a:xfrm>
          <a:prstGeom prst="rect">
            <a:avLst/>
          </a:prstGeom>
          <a:noFill/>
        </p:spPr>
        <p:txBody>
          <a:bodyPr wrap="square" rtlCol="0">
            <a:spAutoFit/>
          </a:bodyPr>
          <a:lstStyle/>
          <a:p>
            <a:r>
              <a:rPr lang="en-US" sz="3200" dirty="0"/>
              <a:t>Bag of Words:</a:t>
            </a:r>
          </a:p>
          <a:p>
            <a:endParaRPr lang="en-US" sz="3200" dirty="0"/>
          </a:p>
          <a:p>
            <a:endParaRPr lang="en-US" sz="3200" dirty="0"/>
          </a:p>
          <a:p>
            <a:endParaRPr lang="en-IN" dirty="0"/>
          </a:p>
        </p:txBody>
      </p:sp>
      <p:pic>
        <p:nvPicPr>
          <p:cNvPr id="1032" name="Picture 8" descr="POS-tagging example for the Ice skates article. | Download Table">
            <a:extLst>
              <a:ext uri="{FF2B5EF4-FFF2-40B4-BE49-F238E27FC236}">
                <a16:creationId xmlns:a16="http://schemas.microsoft.com/office/drawing/2014/main" id="{F66B55FE-BD40-4F22-8A2A-9DC6032289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674" y="1350328"/>
            <a:ext cx="6445356" cy="36179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9B683EE-45AD-44BA-937E-3F5BE46BD99E}"/>
              </a:ext>
            </a:extLst>
          </p:cNvPr>
          <p:cNvSpPr txBox="1"/>
          <p:nvPr/>
        </p:nvSpPr>
        <p:spPr>
          <a:xfrm>
            <a:off x="7406640" y="528320"/>
            <a:ext cx="5334000" cy="584775"/>
          </a:xfrm>
          <a:prstGeom prst="rect">
            <a:avLst/>
          </a:prstGeom>
          <a:noFill/>
        </p:spPr>
        <p:txBody>
          <a:bodyPr wrap="square" rtlCol="0">
            <a:spAutoFit/>
          </a:bodyPr>
          <a:lstStyle/>
          <a:p>
            <a:r>
              <a:rPr lang="en-US" sz="3200" dirty="0"/>
              <a:t>POS Tag:</a:t>
            </a:r>
            <a:endParaRPr lang="en-IN" sz="3200" dirty="0"/>
          </a:p>
        </p:txBody>
      </p:sp>
    </p:spTree>
    <p:extLst>
      <p:ext uri="{BB962C8B-B14F-4D97-AF65-F5344CB8AC3E}">
        <p14:creationId xmlns:p14="http://schemas.microsoft.com/office/powerpoint/2010/main" val="3901261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ow does TF-IDF work? - Quora">
            <a:extLst>
              <a:ext uri="{FF2B5EF4-FFF2-40B4-BE49-F238E27FC236}">
                <a16:creationId xmlns:a16="http://schemas.microsoft.com/office/drawing/2014/main" id="{99E39B5D-2CE6-4BC1-9405-25B4FF1F1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080" y="1178560"/>
            <a:ext cx="9611361" cy="4673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055B51-7C39-4912-8879-757C0410E219}"/>
              </a:ext>
            </a:extLst>
          </p:cNvPr>
          <p:cNvSpPr txBox="1"/>
          <p:nvPr/>
        </p:nvSpPr>
        <p:spPr>
          <a:xfrm>
            <a:off x="1148080" y="406400"/>
            <a:ext cx="4947920" cy="584775"/>
          </a:xfrm>
          <a:prstGeom prst="rect">
            <a:avLst/>
          </a:prstGeom>
          <a:noFill/>
        </p:spPr>
        <p:txBody>
          <a:bodyPr wrap="square" rtlCol="0">
            <a:spAutoFit/>
          </a:bodyPr>
          <a:lstStyle/>
          <a:p>
            <a:r>
              <a:rPr lang="en-US" sz="3200" dirty="0"/>
              <a:t>TF-IDF:</a:t>
            </a:r>
            <a:endParaRPr lang="en-IN" sz="3200" dirty="0"/>
          </a:p>
        </p:txBody>
      </p:sp>
    </p:spTree>
    <p:extLst>
      <p:ext uri="{BB962C8B-B14F-4D97-AF65-F5344CB8AC3E}">
        <p14:creationId xmlns:p14="http://schemas.microsoft.com/office/powerpoint/2010/main" val="3432382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Grams Definition | DeepAI">
            <a:extLst>
              <a:ext uri="{FF2B5EF4-FFF2-40B4-BE49-F238E27FC236}">
                <a16:creationId xmlns:a16="http://schemas.microsoft.com/office/drawing/2014/main" id="{BC8DAEE0-567B-4CC7-BA72-ABE9621EC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900" y="1676400"/>
            <a:ext cx="7383639" cy="30378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DF7069-5E3E-4546-877D-180764605448}"/>
              </a:ext>
            </a:extLst>
          </p:cNvPr>
          <p:cNvSpPr txBox="1"/>
          <p:nvPr/>
        </p:nvSpPr>
        <p:spPr>
          <a:xfrm>
            <a:off x="4592320" y="709414"/>
            <a:ext cx="3413760" cy="584775"/>
          </a:xfrm>
          <a:prstGeom prst="rect">
            <a:avLst/>
          </a:prstGeom>
          <a:noFill/>
        </p:spPr>
        <p:txBody>
          <a:bodyPr wrap="square" rtlCol="0">
            <a:spAutoFit/>
          </a:bodyPr>
          <a:lstStyle/>
          <a:p>
            <a:r>
              <a:rPr lang="en-US" sz="3200" dirty="0"/>
              <a:t>N Gram:</a:t>
            </a:r>
            <a:endParaRPr lang="en-IN" sz="2000" dirty="0"/>
          </a:p>
        </p:txBody>
      </p:sp>
    </p:spTree>
    <p:extLst>
      <p:ext uri="{BB962C8B-B14F-4D97-AF65-F5344CB8AC3E}">
        <p14:creationId xmlns:p14="http://schemas.microsoft.com/office/powerpoint/2010/main" val="2432995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8381C-EC46-416A-A052-70253DB0DC1D}"/>
              </a:ext>
            </a:extLst>
          </p:cNvPr>
          <p:cNvSpPr>
            <a:spLocks noGrp="1"/>
          </p:cNvSpPr>
          <p:nvPr>
            <p:ph type="title"/>
          </p:nvPr>
        </p:nvSpPr>
        <p:spPr>
          <a:xfrm>
            <a:off x="592772" y="152456"/>
            <a:ext cx="8534400" cy="1507067"/>
          </a:xfrm>
        </p:spPr>
        <p:txBody>
          <a:bodyPr/>
          <a:lstStyle/>
          <a:p>
            <a:r>
              <a:rPr lang="en-US" dirty="0" err="1"/>
              <a:t>CLASSIFiers</a:t>
            </a:r>
            <a:r>
              <a:rPr lang="en-US" dirty="0"/>
              <a:t>:</a:t>
            </a:r>
            <a:endParaRPr lang="en-IN" dirty="0"/>
          </a:p>
        </p:txBody>
      </p:sp>
      <p:sp>
        <p:nvSpPr>
          <p:cNvPr id="4" name="TextBox 3">
            <a:extLst>
              <a:ext uri="{FF2B5EF4-FFF2-40B4-BE49-F238E27FC236}">
                <a16:creationId xmlns:a16="http://schemas.microsoft.com/office/drawing/2014/main" id="{9C76E5EF-556B-4CD7-B312-3E70D14AC1CF}"/>
              </a:ext>
            </a:extLst>
          </p:cNvPr>
          <p:cNvSpPr txBox="1"/>
          <p:nvPr/>
        </p:nvSpPr>
        <p:spPr>
          <a:xfrm>
            <a:off x="592772" y="1402905"/>
            <a:ext cx="11431062" cy="2677656"/>
          </a:xfrm>
          <a:prstGeom prst="rect">
            <a:avLst/>
          </a:prstGeom>
          <a:noFill/>
        </p:spPr>
        <p:txBody>
          <a:bodyPr wrap="square" rtlCol="0">
            <a:spAutoFit/>
          </a:bodyPr>
          <a:lstStyle/>
          <a:p>
            <a:pPr algn="l"/>
            <a:r>
              <a:rPr lang="en-US" sz="2400" b="0" i="0" u="none" strike="noStrike" baseline="0" dirty="0"/>
              <a:t>Classifiers are the algorithms that are capable of classifying the input based on the features present in the input. </a:t>
            </a:r>
          </a:p>
          <a:p>
            <a:pPr algn="l"/>
            <a:endParaRPr lang="en-US" sz="2400" dirty="0"/>
          </a:p>
          <a:p>
            <a:pPr algn="l"/>
            <a:r>
              <a:rPr lang="en-US" sz="2400" b="0" i="0" u="none" strike="noStrike" baseline="0" dirty="0"/>
              <a:t>The first classifier should be trained on features which will be present in a different class.</a:t>
            </a:r>
          </a:p>
          <a:p>
            <a:pPr algn="l"/>
            <a:endParaRPr lang="en-US" sz="2400" dirty="0"/>
          </a:p>
          <a:p>
            <a:pPr algn="l"/>
            <a:endParaRPr lang="en-US" sz="2400" b="0" i="0" u="none" strike="noStrike" baseline="0" dirty="0"/>
          </a:p>
        </p:txBody>
      </p:sp>
    </p:spTree>
    <p:extLst>
      <p:ext uri="{BB962C8B-B14F-4D97-AF65-F5344CB8AC3E}">
        <p14:creationId xmlns:p14="http://schemas.microsoft.com/office/powerpoint/2010/main" val="303799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4FAD-097D-437A-90DF-27E2EFF9C0B4}"/>
              </a:ext>
            </a:extLst>
          </p:cNvPr>
          <p:cNvSpPr>
            <a:spLocks noGrp="1"/>
          </p:cNvSpPr>
          <p:nvPr>
            <p:ph type="title"/>
          </p:nvPr>
        </p:nvSpPr>
        <p:spPr>
          <a:xfrm>
            <a:off x="653732" y="433492"/>
            <a:ext cx="8534400" cy="1507067"/>
          </a:xfrm>
        </p:spPr>
        <p:txBody>
          <a:bodyPr/>
          <a:lstStyle/>
          <a:p>
            <a:r>
              <a:rPr lang="en-US" sz="3600" b="0" i="0" u="none" strike="noStrike" baseline="0" dirty="0"/>
              <a:t>Support Vector Machine(SVM):</a:t>
            </a:r>
            <a:br>
              <a:rPr lang="en-US" sz="3600" b="0" i="0" u="none" strike="noStrike" baseline="0" dirty="0"/>
            </a:br>
            <a:endParaRPr lang="en-IN" dirty="0"/>
          </a:p>
        </p:txBody>
      </p:sp>
      <p:pic>
        <p:nvPicPr>
          <p:cNvPr id="3" name="Picture 2" descr="Support Vector Machine (SVM) Algorithm - Javatpoint">
            <a:extLst>
              <a:ext uri="{FF2B5EF4-FFF2-40B4-BE49-F238E27FC236}">
                <a16:creationId xmlns:a16="http://schemas.microsoft.com/office/drawing/2014/main" id="{17F8D1DC-8EF8-4058-ABD6-40389747C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5709" y="2082799"/>
            <a:ext cx="5007826" cy="33324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9FE9ADF-0A29-4002-8E2D-524F253A1E7D}"/>
              </a:ext>
            </a:extLst>
          </p:cNvPr>
          <p:cNvSpPr txBox="1"/>
          <p:nvPr/>
        </p:nvSpPr>
        <p:spPr>
          <a:xfrm>
            <a:off x="653732" y="1386561"/>
            <a:ext cx="5940108" cy="5539978"/>
          </a:xfrm>
          <a:prstGeom prst="rect">
            <a:avLst/>
          </a:prstGeom>
          <a:noFill/>
        </p:spPr>
        <p:txBody>
          <a:bodyPr wrap="square" rtlCol="0">
            <a:spAutoFit/>
          </a:bodyPr>
          <a:lstStyle/>
          <a:p>
            <a:pPr marL="342900" indent="-342900">
              <a:buFont typeface="Arial" panose="020B0604020202020204" pitchFamily="34" charset="0"/>
              <a:buChar char="•"/>
            </a:pPr>
            <a:r>
              <a:rPr lang="en-US" sz="2400" b="0" i="0" u="none" strike="noStrike" baseline="0" dirty="0"/>
              <a:t>SVM is a supervised machine learning algorithm that can be used for classifications. </a:t>
            </a:r>
          </a:p>
          <a:p>
            <a:pPr marL="342900" indent="-342900">
              <a:buFont typeface="Arial" panose="020B0604020202020204" pitchFamily="34" charset="0"/>
              <a:buChar char="•"/>
            </a:pPr>
            <a:endParaRPr lang="en-US" sz="2400" b="0" i="0" u="none" strike="noStrike" baseline="0" dirty="0"/>
          </a:p>
          <a:p>
            <a:pPr marL="342900" indent="-342900">
              <a:buFont typeface="Arial" panose="020B0604020202020204" pitchFamily="34" charset="0"/>
              <a:buChar char="•"/>
            </a:pPr>
            <a:r>
              <a:rPr lang="en-US" sz="2400" b="0" i="0" u="none" strike="noStrike" baseline="0" dirty="0"/>
              <a:t>Features of both the classes are mapped to the graph and an optimum plane known as hyperplane is drawn between them to segregate the classes. </a:t>
            </a:r>
          </a:p>
          <a:p>
            <a:pPr marL="342900" indent="-342900">
              <a:buFont typeface="Arial" panose="020B0604020202020204" pitchFamily="34" charset="0"/>
              <a:buChar char="•"/>
            </a:pPr>
            <a:endParaRPr lang="en-US" sz="2400" b="0" i="0" u="none" strike="noStrike" baseline="0" dirty="0"/>
          </a:p>
          <a:p>
            <a:pPr marL="342900" indent="-342900">
              <a:buFont typeface="Arial" panose="020B0604020202020204" pitchFamily="34" charset="0"/>
              <a:buChar char="•"/>
            </a:pPr>
            <a:r>
              <a:rPr lang="en-US" sz="2400" b="0" i="0" u="none" strike="noStrike" baseline="0" dirty="0"/>
              <a:t>This plane is drawn the basis of two support vectors location each of which is nearest to features point of the each class.</a:t>
            </a:r>
          </a:p>
          <a:p>
            <a:endParaRPr lang="en-IN" dirty="0"/>
          </a:p>
        </p:txBody>
      </p:sp>
    </p:spTree>
    <p:extLst>
      <p:ext uri="{BB962C8B-B14F-4D97-AF65-F5344CB8AC3E}">
        <p14:creationId xmlns:p14="http://schemas.microsoft.com/office/powerpoint/2010/main" val="4247850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D130-B53D-4ADB-ACF7-437F1023292F}"/>
              </a:ext>
            </a:extLst>
          </p:cNvPr>
          <p:cNvSpPr>
            <a:spLocks noGrp="1"/>
          </p:cNvSpPr>
          <p:nvPr>
            <p:ph type="title"/>
          </p:nvPr>
        </p:nvSpPr>
        <p:spPr>
          <a:xfrm>
            <a:off x="602932" y="189652"/>
            <a:ext cx="8534400" cy="1507067"/>
          </a:xfrm>
        </p:spPr>
        <p:txBody>
          <a:bodyPr>
            <a:normAutofit/>
          </a:bodyPr>
          <a:lstStyle/>
          <a:p>
            <a:r>
              <a:rPr lang="en-US" sz="3200" b="0" i="0" u="none" strike="noStrike" baseline="0" dirty="0">
                <a:latin typeface="+mn-lt"/>
              </a:rPr>
              <a:t>Naïve Bayes:</a:t>
            </a:r>
            <a:endParaRPr lang="en-IN" sz="3200" dirty="0">
              <a:latin typeface="+mn-lt"/>
            </a:endParaRPr>
          </a:p>
        </p:txBody>
      </p:sp>
      <p:sp>
        <p:nvSpPr>
          <p:cNvPr id="3" name="TextBox 2">
            <a:extLst>
              <a:ext uri="{FF2B5EF4-FFF2-40B4-BE49-F238E27FC236}">
                <a16:creationId xmlns:a16="http://schemas.microsoft.com/office/drawing/2014/main" id="{8E33399A-8770-45A7-8AE1-DC7662A79A65}"/>
              </a:ext>
            </a:extLst>
          </p:cNvPr>
          <p:cNvSpPr txBox="1"/>
          <p:nvPr/>
        </p:nvSpPr>
        <p:spPr>
          <a:xfrm>
            <a:off x="602932" y="1696719"/>
            <a:ext cx="5757228" cy="3785652"/>
          </a:xfrm>
          <a:prstGeom prst="rect">
            <a:avLst/>
          </a:prstGeom>
          <a:noFill/>
        </p:spPr>
        <p:txBody>
          <a:bodyPr wrap="square" rtlCol="0">
            <a:spAutoFit/>
          </a:bodyPr>
          <a:lstStyle/>
          <a:p>
            <a:pPr algn="l"/>
            <a:r>
              <a:rPr lang="en-US" sz="2400" b="0" i="0" u="none" strike="noStrike" baseline="0" dirty="0"/>
              <a:t>Naïve Bayes classifier is a probabilistic classifier based on Bayes Theorem with the assumption of independence among the features. </a:t>
            </a:r>
          </a:p>
          <a:p>
            <a:pPr algn="l"/>
            <a:endParaRPr lang="en-US" sz="2400" dirty="0"/>
          </a:p>
          <a:p>
            <a:pPr algn="l"/>
            <a:r>
              <a:rPr lang="en-US" sz="2400" b="0" i="0" u="none" strike="noStrike" baseline="0" dirty="0"/>
              <a:t>Multinomial Naive Bayes uses the frequency of the words as a feature to classify the data in various classes.</a:t>
            </a:r>
          </a:p>
          <a:p>
            <a:pPr algn="l"/>
            <a:endParaRPr lang="en-US" sz="2400" dirty="0">
              <a:latin typeface="Cambria" panose="02040503050406030204" pitchFamily="18" charset="0"/>
            </a:endParaRPr>
          </a:p>
          <a:p>
            <a:pPr algn="l"/>
            <a:endParaRPr lang="en-US" sz="2400" b="0" i="0" u="none" strike="noStrike" baseline="0" dirty="0">
              <a:latin typeface="Cambria" panose="02040503050406030204" pitchFamily="18" charset="0"/>
            </a:endParaRPr>
          </a:p>
        </p:txBody>
      </p:sp>
      <p:pic>
        <p:nvPicPr>
          <p:cNvPr id="3074" name="Picture 2" descr="Naïve Bayes Algorithm: Everything you need to know - KDnuggets">
            <a:extLst>
              <a:ext uri="{FF2B5EF4-FFF2-40B4-BE49-F238E27FC236}">
                <a16:creationId xmlns:a16="http://schemas.microsoft.com/office/drawing/2014/main" id="{DB600F5C-DA73-4F2A-A0DA-ABB312C3F2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9952" y="1696719"/>
            <a:ext cx="5069116" cy="31292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445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DBB65-E7D1-4B0C-9F7C-17953F90971F}"/>
              </a:ext>
            </a:extLst>
          </p:cNvPr>
          <p:cNvSpPr>
            <a:spLocks noGrp="1"/>
          </p:cNvSpPr>
          <p:nvPr>
            <p:ph type="title"/>
          </p:nvPr>
        </p:nvSpPr>
        <p:spPr>
          <a:xfrm>
            <a:off x="684212" y="382692"/>
            <a:ext cx="8534400" cy="1507067"/>
          </a:xfrm>
        </p:spPr>
        <p:txBody>
          <a:bodyPr/>
          <a:lstStyle/>
          <a:p>
            <a:r>
              <a:rPr lang="en-IN" sz="3600" b="0" i="0" u="none" strike="noStrike" baseline="0" dirty="0"/>
              <a:t>Logistic Regression :</a:t>
            </a:r>
            <a:br>
              <a:rPr lang="en-IN" sz="3600" b="0" i="0" u="none" strike="noStrike" baseline="0" dirty="0">
                <a:latin typeface="Cambria" panose="02040503050406030204" pitchFamily="18" charset="0"/>
              </a:rPr>
            </a:br>
            <a:endParaRPr lang="en-IN" dirty="0"/>
          </a:p>
        </p:txBody>
      </p:sp>
      <p:sp>
        <p:nvSpPr>
          <p:cNvPr id="3" name="TextBox 2">
            <a:extLst>
              <a:ext uri="{FF2B5EF4-FFF2-40B4-BE49-F238E27FC236}">
                <a16:creationId xmlns:a16="http://schemas.microsoft.com/office/drawing/2014/main" id="{DC7592D1-9920-44A3-9619-E8D0C5699996}"/>
              </a:ext>
            </a:extLst>
          </p:cNvPr>
          <p:cNvSpPr txBox="1"/>
          <p:nvPr/>
        </p:nvSpPr>
        <p:spPr>
          <a:xfrm>
            <a:off x="795972" y="1746733"/>
            <a:ext cx="5371148" cy="4062651"/>
          </a:xfrm>
          <a:prstGeom prst="rect">
            <a:avLst/>
          </a:prstGeom>
          <a:noFill/>
        </p:spPr>
        <p:txBody>
          <a:bodyPr wrap="square" rtlCol="0">
            <a:spAutoFit/>
          </a:bodyPr>
          <a:lstStyle/>
          <a:p>
            <a:pPr algn="l"/>
            <a:r>
              <a:rPr lang="en-US" sz="2400" b="0" i="0" u="none" strike="noStrike" baseline="0" dirty="0"/>
              <a:t>It uses the sigma curve instead of the regression line for predicting the categorical dependent variable using a given set of independent variables. </a:t>
            </a:r>
          </a:p>
          <a:p>
            <a:pPr algn="l"/>
            <a:endParaRPr lang="en-US" sz="2400" b="0" i="0" u="none" strike="noStrike" baseline="0" dirty="0"/>
          </a:p>
          <a:p>
            <a:pPr algn="l"/>
            <a:r>
              <a:rPr lang="en-US" sz="2400" b="0" i="0" u="none" strike="noStrike" baseline="0" dirty="0"/>
              <a:t>In logistic regression, we use the concept of the threshold value, which defines the probability of either 0 or 1.</a:t>
            </a:r>
          </a:p>
          <a:p>
            <a:endParaRPr lang="en-IN" dirty="0"/>
          </a:p>
        </p:txBody>
      </p:sp>
      <p:pic>
        <p:nvPicPr>
          <p:cNvPr id="1026" name="Picture 2" descr="Logistic Regression!!!! - DEV Community">
            <a:extLst>
              <a:ext uri="{FF2B5EF4-FFF2-40B4-BE49-F238E27FC236}">
                <a16:creationId xmlns:a16="http://schemas.microsoft.com/office/drawing/2014/main" id="{B7C940F1-077F-452D-8558-95031D28C4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103" t="2756" r="456" b="413"/>
          <a:stretch/>
        </p:blipFill>
        <p:spPr bwMode="auto">
          <a:xfrm>
            <a:off x="6546178" y="1602358"/>
            <a:ext cx="5183020" cy="435140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088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008DA-A2DF-4CFB-93AF-133800B120EB}"/>
              </a:ext>
            </a:extLst>
          </p:cNvPr>
          <p:cNvSpPr>
            <a:spLocks noGrp="1"/>
          </p:cNvSpPr>
          <p:nvPr>
            <p:ph type="title"/>
          </p:nvPr>
        </p:nvSpPr>
        <p:spPr>
          <a:xfrm>
            <a:off x="623252" y="108372"/>
            <a:ext cx="8534400" cy="1507067"/>
          </a:xfrm>
        </p:spPr>
        <p:txBody>
          <a:bodyPr/>
          <a:lstStyle/>
          <a:p>
            <a:r>
              <a:rPr lang="en-US" dirty="0"/>
              <a:t>Random forest classifier:</a:t>
            </a:r>
            <a:endParaRPr lang="en-IN" dirty="0"/>
          </a:p>
        </p:txBody>
      </p:sp>
      <p:sp>
        <p:nvSpPr>
          <p:cNvPr id="4" name="TextBox 3">
            <a:extLst>
              <a:ext uri="{FF2B5EF4-FFF2-40B4-BE49-F238E27FC236}">
                <a16:creationId xmlns:a16="http://schemas.microsoft.com/office/drawing/2014/main" id="{FE081A55-88FA-43E2-AF3E-93536C09D444}"/>
              </a:ext>
            </a:extLst>
          </p:cNvPr>
          <p:cNvSpPr txBox="1"/>
          <p:nvPr/>
        </p:nvSpPr>
        <p:spPr>
          <a:xfrm>
            <a:off x="623252" y="1841062"/>
            <a:ext cx="6214428" cy="3693319"/>
          </a:xfrm>
          <a:prstGeom prst="rect">
            <a:avLst/>
          </a:prstGeom>
          <a:noFill/>
        </p:spPr>
        <p:txBody>
          <a:bodyPr wrap="square" rtlCol="0">
            <a:spAutoFit/>
          </a:bodyPr>
          <a:lstStyle/>
          <a:p>
            <a:pPr algn="l"/>
            <a:r>
              <a:rPr lang="en-US" sz="2400" b="0" i="0" u="none" strike="noStrike" baseline="0" dirty="0"/>
              <a:t>It is the collection of many decision trees. Uncorrelated forest of trees is created whose prediction by committee is more accurate than that of any individual tree. </a:t>
            </a:r>
          </a:p>
          <a:p>
            <a:pPr algn="l"/>
            <a:endParaRPr lang="en-US" sz="2400" dirty="0"/>
          </a:p>
          <a:p>
            <a:pPr algn="l"/>
            <a:r>
              <a:rPr lang="en-US" sz="2400" b="0" i="0" u="none" strike="noStrike" baseline="0" dirty="0"/>
              <a:t>Prediction of each tree is taken as a vote to give the final</a:t>
            </a:r>
          </a:p>
          <a:p>
            <a:pPr algn="l"/>
            <a:r>
              <a:rPr lang="en-IN" sz="2400" b="0" i="0" u="none" strike="noStrike" baseline="0" dirty="0"/>
              <a:t>output.</a:t>
            </a:r>
          </a:p>
          <a:p>
            <a:endParaRPr lang="en-IN" dirty="0"/>
          </a:p>
        </p:txBody>
      </p:sp>
      <p:pic>
        <p:nvPicPr>
          <p:cNvPr id="1026" name="Picture 2" descr="Understanding Random Forest. How the Algorithm Works and Why it Is… | by  Tony Yiu | Towards Data Science">
            <a:extLst>
              <a:ext uri="{FF2B5EF4-FFF2-40B4-BE49-F238E27FC236}">
                <a16:creationId xmlns:a16="http://schemas.microsoft.com/office/drawing/2014/main" id="{DF034FC8-0CA1-44AE-9340-2703AF2388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3113" y="1503680"/>
            <a:ext cx="4657722" cy="4737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162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E2A94-322D-4B5E-BB40-9DC7EF8018C5}"/>
              </a:ext>
            </a:extLst>
          </p:cNvPr>
          <p:cNvSpPr>
            <a:spLocks noGrp="1"/>
          </p:cNvSpPr>
          <p:nvPr>
            <p:ph type="title"/>
          </p:nvPr>
        </p:nvSpPr>
        <p:spPr>
          <a:xfrm>
            <a:off x="660400" y="0"/>
            <a:ext cx="8534400" cy="1507067"/>
          </a:xfrm>
        </p:spPr>
        <p:txBody>
          <a:bodyPr>
            <a:normAutofit/>
          </a:bodyPr>
          <a:lstStyle/>
          <a:p>
            <a:r>
              <a:rPr lang="en-US" sz="4000" dirty="0"/>
              <a:t>Introduction:</a:t>
            </a:r>
            <a:endParaRPr lang="en-IN" sz="4000" dirty="0"/>
          </a:p>
        </p:txBody>
      </p:sp>
      <p:sp>
        <p:nvSpPr>
          <p:cNvPr id="3" name="Content Placeholder 2">
            <a:extLst>
              <a:ext uri="{FF2B5EF4-FFF2-40B4-BE49-F238E27FC236}">
                <a16:creationId xmlns:a16="http://schemas.microsoft.com/office/drawing/2014/main" id="{6FCF5322-2002-4618-A38A-DD506C9C71A1}"/>
              </a:ext>
            </a:extLst>
          </p:cNvPr>
          <p:cNvSpPr>
            <a:spLocks noGrp="1"/>
          </p:cNvSpPr>
          <p:nvPr>
            <p:ph idx="1"/>
          </p:nvPr>
        </p:nvSpPr>
        <p:spPr>
          <a:xfrm>
            <a:off x="660400" y="1066800"/>
            <a:ext cx="10871200" cy="6207760"/>
          </a:xfrm>
        </p:spPr>
        <p:txBody>
          <a:bodyPr>
            <a:normAutofit/>
          </a:bodyPr>
          <a:lstStyle/>
          <a:p>
            <a:pPr>
              <a:buFont typeface="Arial" panose="020B0604020202020204" pitchFamily="34" charset="0"/>
              <a:buChar char="•"/>
            </a:pPr>
            <a:r>
              <a:rPr lang="en-US" sz="2400" dirty="0">
                <a:solidFill>
                  <a:schemeClr val="tx1"/>
                </a:solidFill>
              </a:rPr>
              <a:t>Newspapers are an authentic source of news, but nowadays social networks have become the emerging source of news and hence news can be easily manipulated which gives rise to fake ones.</a:t>
            </a:r>
          </a:p>
          <a:p>
            <a:pPr marL="0" indent="0">
              <a:buNone/>
            </a:pPr>
            <a:endParaRPr lang="en-US" sz="2400" dirty="0">
              <a:solidFill>
                <a:schemeClr val="tx1"/>
              </a:solidFill>
            </a:endParaRPr>
          </a:p>
          <a:p>
            <a:pPr>
              <a:buFont typeface="Arial" panose="020B0604020202020204" pitchFamily="34" charset="0"/>
              <a:buChar char="•"/>
            </a:pPr>
            <a:r>
              <a:rPr lang="en-IN" sz="2400" dirty="0">
                <a:solidFill>
                  <a:schemeClr val="tx1"/>
                </a:solidFill>
              </a:rPr>
              <a:t>Some people use it for economic and political benefits and some spread communal hate.</a:t>
            </a:r>
          </a:p>
          <a:p>
            <a:pPr>
              <a:buFont typeface="Arial" panose="020B0604020202020204" pitchFamily="34" charset="0"/>
              <a:buChar char="•"/>
            </a:pPr>
            <a:endParaRPr lang="en-IN" sz="2400" dirty="0">
              <a:solidFill>
                <a:schemeClr val="tx1"/>
              </a:solidFill>
            </a:endParaRPr>
          </a:p>
          <a:p>
            <a:pPr>
              <a:buFont typeface="Arial" panose="020B0604020202020204" pitchFamily="34" charset="0"/>
              <a:buChar char="•"/>
            </a:pPr>
            <a:r>
              <a:rPr lang="en-IN" sz="2400" dirty="0">
                <a:solidFill>
                  <a:schemeClr val="tx1"/>
                </a:solidFill>
              </a:rPr>
              <a:t>As authenticity of the news is important, this paper provides a predictive method to determine whether news is fake or real using machine learning classifiers like </a:t>
            </a:r>
            <a:r>
              <a:rPr lang="en-US" sz="2400" dirty="0">
                <a:solidFill>
                  <a:schemeClr val="tx1"/>
                </a:solidFill>
              </a:rPr>
              <a:t>Support Vector Machine (SVM), Random Forest (RF),etc. The model which gives best accuracy and F1 score is deployed as the final classifier for the project.</a:t>
            </a:r>
            <a:endParaRPr lang="en-IN" sz="2400" dirty="0">
              <a:solidFill>
                <a:schemeClr val="tx1"/>
              </a:solidFill>
            </a:endParaRPr>
          </a:p>
          <a:p>
            <a:pPr marL="0" indent="0" algn="l">
              <a:buNone/>
            </a:pPr>
            <a:endParaRPr lang="en-IN" sz="1800" i="1" dirty="0">
              <a:solidFill>
                <a:schemeClr val="tx1"/>
              </a:solidFill>
              <a:latin typeface="+mj-lt"/>
            </a:endParaRPr>
          </a:p>
          <a:p>
            <a:pPr marL="0" indent="0" algn="l">
              <a:buNone/>
            </a:pPr>
            <a:endParaRPr lang="en-US" sz="1800" i="1" dirty="0">
              <a:solidFill>
                <a:schemeClr val="tx1"/>
              </a:solidFill>
              <a:latin typeface="+mj-lt"/>
            </a:endParaRPr>
          </a:p>
        </p:txBody>
      </p:sp>
    </p:spTree>
    <p:extLst>
      <p:ext uri="{BB962C8B-B14F-4D97-AF65-F5344CB8AC3E}">
        <p14:creationId xmlns:p14="http://schemas.microsoft.com/office/powerpoint/2010/main" val="40570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73F4D-2D4F-4C25-86AE-0ABE3823C9B8}"/>
              </a:ext>
            </a:extLst>
          </p:cNvPr>
          <p:cNvSpPr>
            <a:spLocks noGrp="1"/>
          </p:cNvSpPr>
          <p:nvPr>
            <p:ph type="title"/>
          </p:nvPr>
        </p:nvSpPr>
        <p:spPr>
          <a:xfrm>
            <a:off x="558800" y="132985"/>
            <a:ext cx="8534400" cy="1200330"/>
          </a:xfrm>
        </p:spPr>
        <p:txBody>
          <a:bodyPr/>
          <a:lstStyle/>
          <a:p>
            <a:r>
              <a:rPr lang="en-US" dirty="0"/>
              <a:t>Result comparison:</a:t>
            </a:r>
            <a:endParaRPr lang="en-IN" dirty="0"/>
          </a:p>
        </p:txBody>
      </p:sp>
      <p:pic>
        <p:nvPicPr>
          <p:cNvPr id="5" name="Picture 4">
            <a:extLst>
              <a:ext uri="{FF2B5EF4-FFF2-40B4-BE49-F238E27FC236}">
                <a16:creationId xmlns:a16="http://schemas.microsoft.com/office/drawing/2014/main" id="{CEC01B4A-C7D1-44F1-B3FA-8C51D6401E4C}"/>
              </a:ext>
            </a:extLst>
          </p:cNvPr>
          <p:cNvPicPr>
            <a:picLocks noChangeAspect="1"/>
          </p:cNvPicPr>
          <p:nvPr/>
        </p:nvPicPr>
        <p:blipFill>
          <a:blip r:embed="rId2"/>
          <a:stretch>
            <a:fillRect/>
          </a:stretch>
        </p:blipFill>
        <p:spPr>
          <a:xfrm>
            <a:off x="2598366" y="3176414"/>
            <a:ext cx="6058746" cy="2600688"/>
          </a:xfrm>
          <a:prstGeom prst="rect">
            <a:avLst/>
          </a:prstGeom>
        </p:spPr>
      </p:pic>
      <p:sp>
        <p:nvSpPr>
          <p:cNvPr id="8" name="TextBox 7">
            <a:extLst>
              <a:ext uri="{FF2B5EF4-FFF2-40B4-BE49-F238E27FC236}">
                <a16:creationId xmlns:a16="http://schemas.microsoft.com/office/drawing/2014/main" id="{9FA25D66-046B-41F8-B0E4-6F2F36FC0159}"/>
              </a:ext>
            </a:extLst>
          </p:cNvPr>
          <p:cNvSpPr txBox="1"/>
          <p:nvPr/>
        </p:nvSpPr>
        <p:spPr>
          <a:xfrm>
            <a:off x="558800" y="1211126"/>
            <a:ext cx="10741714" cy="1569660"/>
          </a:xfrm>
          <a:prstGeom prst="rect">
            <a:avLst/>
          </a:prstGeom>
          <a:noFill/>
        </p:spPr>
        <p:txBody>
          <a:bodyPr wrap="square" rtlCol="0">
            <a:spAutoFit/>
          </a:bodyPr>
          <a:lstStyle/>
          <a:p>
            <a:pPr algn="l"/>
            <a:r>
              <a:rPr lang="en-US" sz="2400" b="0" i="0" u="none" strike="noStrike" baseline="0" dirty="0"/>
              <a:t>Best Model i.e. combination of Machine learning algorithms with NLP method is selected after comparing the results of the twenty models. These twenty models are made by taking all ML algorithms with a combination of NLP </a:t>
            </a:r>
            <a:r>
              <a:rPr lang="en-IN" sz="2400" b="0" i="0" u="none" strike="noStrike" baseline="0" dirty="0"/>
              <a:t>methods.</a:t>
            </a:r>
            <a:endParaRPr lang="en-IN" sz="2400" dirty="0"/>
          </a:p>
        </p:txBody>
      </p:sp>
      <p:sp>
        <p:nvSpPr>
          <p:cNvPr id="3" name="TextBox 2">
            <a:extLst>
              <a:ext uri="{FF2B5EF4-FFF2-40B4-BE49-F238E27FC236}">
                <a16:creationId xmlns:a16="http://schemas.microsoft.com/office/drawing/2014/main" id="{30EBC304-6476-45C6-B910-0E992B26ABDE}"/>
              </a:ext>
            </a:extLst>
          </p:cNvPr>
          <p:cNvSpPr txBox="1"/>
          <p:nvPr/>
        </p:nvSpPr>
        <p:spPr>
          <a:xfrm>
            <a:off x="4179543" y="5947424"/>
            <a:ext cx="3698240" cy="369332"/>
          </a:xfrm>
          <a:prstGeom prst="rect">
            <a:avLst/>
          </a:prstGeom>
          <a:noFill/>
        </p:spPr>
        <p:txBody>
          <a:bodyPr wrap="square" rtlCol="0">
            <a:spAutoFit/>
          </a:bodyPr>
          <a:lstStyle/>
          <a:p>
            <a:r>
              <a:rPr lang="en-US" dirty="0"/>
              <a:t>( Accuracy of Models )</a:t>
            </a:r>
            <a:endParaRPr lang="en-IN" dirty="0"/>
          </a:p>
        </p:txBody>
      </p:sp>
    </p:spTree>
    <p:extLst>
      <p:ext uri="{BB962C8B-B14F-4D97-AF65-F5344CB8AC3E}">
        <p14:creationId xmlns:p14="http://schemas.microsoft.com/office/powerpoint/2010/main" val="1572763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DF89A7-912B-44D1-978E-C696F49F7BED}"/>
              </a:ext>
            </a:extLst>
          </p:cNvPr>
          <p:cNvPicPr>
            <a:picLocks noChangeAspect="1"/>
          </p:cNvPicPr>
          <p:nvPr/>
        </p:nvPicPr>
        <p:blipFill>
          <a:blip r:embed="rId3"/>
          <a:stretch>
            <a:fillRect/>
          </a:stretch>
        </p:blipFill>
        <p:spPr>
          <a:xfrm>
            <a:off x="2717691" y="784019"/>
            <a:ext cx="6106377" cy="2295845"/>
          </a:xfrm>
          <a:prstGeom prst="rect">
            <a:avLst/>
          </a:prstGeom>
        </p:spPr>
      </p:pic>
      <p:sp>
        <p:nvSpPr>
          <p:cNvPr id="5" name="TextBox 4">
            <a:extLst>
              <a:ext uri="{FF2B5EF4-FFF2-40B4-BE49-F238E27FC236}">
                <a16:creationId xmlns:a16="http://schemas.microsoft.com/office/drawing/2014/main" id="{25E5FA2A-6616-4C53-B11A-F938F67576C6}"/>
              </a:ext>
            </a:extLst>
          </p:cNvPr>
          <p:cNvSpPr txBox="1"/>
          <p:nvPr/>
        </p:nvSpPr>
        <p:spPr>
          <a:xfrm>
            <a:off x="690880" y="3778136"/>
            <a:ext cx="9611360" cy="1569660"/>
          </a:xfrm>
          <a:prstGeom prst="rect">
            <a:avLst/>
          </a:prstGeom>
          <a:noFill/>
        </p:spPr>
        <p:txBody>
          <a:bodyPr wrap="square" rtlCol="0">
            <a:spAutoFit/>
          </a:bodyPr>
          <a:lstStyle/>
          <a:p>
            <a:pPr algn="l"/>
            <a:r>
              <a:rPr lang="en-US" sz="2400" b="0" i="0" u="none" strike="noStrike" baseline="0" dirty="0"/>
              <a:t>From the above comparison of the parameters, </a:t>
            </a:r>
            <a:r>
              <a:rPr lang="en-US" sz="2400" dirty="0"/>
              <a:t>the author</a:t>
            </a:r>
            <a:r>
              <a:rPr lang="en-US" sz="2400" b="0" i="0" u="none" strike="noStrike" baseline="0" dirty="0"/>
              <a:t> concluded that the Support Vector Machine classifier with TFIDF and POS Tag method is the best performer in terms of both accuracy and F1 score i.e. 95% accuracy and 0.95 F1 scores. </a:t>
            </a:r>
            <a:endParaRPr lang="en-IN" sz="2400" dirty="0"/>
          </a:p>
        </p:txBody>
      </p:sp>
      <p:sp>
        <p:nvSpPr>
          <p:cNvPr id="2" name="TextBox 1">
            <a:extLst>
              <a:ext uri="{FF2B5EF4-FFF2-40B4-BE49-F238E27FC236}">
                <a16:creationId xmlns:a16="http://schemas.microsoft.com/office/drawing/2014/main" id="{98F9F546-9810-41B8-B18D-4E51AB7588AF}"/>
              </a:ext>
            </a:extLst>
          </p:cNvPr>
          <p:cNvSpPr txBox="1"/>
          <p:nvPr/>
        </p:nvSpPr>
        <p:spPr>
          <a:xfrm>
            <a:off x="4805680" y="3135744"/>
            <a:ext cx="2804160" cy="369332"/>
          </a:xfrm>
          <a:prstGeom prst="rect">
            <a:avLst/>
          </a:prstGeom>
          <a:noFill/>
        </p:spPr>
        <p:txBody>
          <a:bodyPr wrap="square" rtlCol="0">
            <a:spAutoFit/>
          </a:bodyPr>
          <a:lstStyle/>
          <a:p>
            <a:r>
              <a:rPr lang="en-US" dirty="0"/>
              <a:t>( F1 Score of Models )</a:t>
            </a:r>
            <a:endParaRPr lang="en-IN" dirty="0"/>
          </a:p>
        </p:txBody>
      </p:sp>
    </p:spTree>
    <p:extLst>
      <p:ext uri="{BB962C8B-B14F-4D97-AF65-F5344CB8AC3E}">
        <p14:creationId xmlns:p14="http://schemas.microsoft.com/office/powerpoint/2010/main" val="3475459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74FB-5D5F-4FCB-8B11-33215A277441}"/>
              </a:ext>
            </a:extLst>
          </p:cNvPr>
          <p:cNvSpPr>
            <a:spLocks noGrp="1"/>
          </p:cNvSpPr>
          <p:nvPr>
            <p:ph type="title"/>
          </p:nvPr>
        </p:nvSpPr>
        <p:spPr>
          <a:xfrm>
            <a:off x="379412" y="264161"/>
            <a:ext cx="8534400" cy="843280"/>
          </a:xfrm>
        </p:spPr>
        <p:txBody>
          <a:bodyPr/>
          <a:lstStyle/>
          <a:p>
            <a:r>
              <a:rPr lang="en-US" dirty="0"/>
              <a:t>Deployment:</a:t>
            </a:r>
            <a:endParaRPr lang="en-IN" dirty="0"/>
          </a:p>
        </p:txBody>
      </p:sp>
      <p:sp>
        <p:nvSpPr>
          <p:cNvPr id="3" name="TextBox 2">
            <a:extLst>
              <a:ext uri="{FF2B5EF4-FFF2-40B4-BE49-F238E27FC236}">
                <a16:creationId xmlns:a16="http://schemas.microsoft.com/office/drawing/2014/main" id="{E626E30A-E15A-4591-987C-5CB4232C14E3}"/>
              </a:ext>
            </a:extLst>
          </p:cNvPr>
          <p:cNvSpPr txBox="1"/>
          <p:nvPr/>
        </p:nvSpPr>
        <p:spPr>
          <a:xfrm>
            <a:off x="379412" y="1158241"/>
            <a:ext cx="9794240" cy="3416320"/>
          </a:xfrm>
          <a:prstGeom prst="rect">
            <a:avLst/>
          </a:prstGeom>
          <a:noFill/>
        </p:spPr>
        <p:txBody>
          <a:bodyPr wrap="square" rtlCol="0">
            <a:spAutoFit/>
          </a:bodyPr>
          <a:lstStyle/>
          <a:p>
            <a:r>
              <a:rPr lang="en-US" sz="2400" dirty="0"/>
              <a:t>Concept of pickling was used by the author of paper so that machine need not be trained every time when we want to use it. </a:t>
            </a:r>
          </a:p>
          <a:p>
            <a:endParaRPr lang="en-US" sz="2400" dirty="0"/>
          </a:p>
          <a:p>
            <a:r>
              <a:rPr lang="en-US" sz="2400" dirty="0"/>
              <a:t>For the end users, UI was created using html &amp; </a:t>
            </a:r>
            <a:r>
              <a:rPr lang="en-US" sz="2400" dirty="0" err="1"/>
              <a:t>css</a:t>
            </a:r>
            <a:r>
              <a:rPr lang="en-US" sz="2400" dirty="0"/>
              <a:t> and linked to the project using flask API.</a:t>
            </a:r>
          </a:p>
          <a:p>
            <a:endParaRPr lang="en-US" sz="2400" dirty="0"/>
          </a:p>
          <a:p>
            <a:r>
              <a:rPr lang="en-US" sz="2400" b="0" i="0" u="none" strike="noStrike" baseline="0" dirty="0"/>
              <a:t>A dataset (csv file) having 6630 news with equal proportionality of fake and real was used by the author.</a:t>
            </a:r>
            <a:endParaRPr lang="en-IN" sz="3200" dirty="0"/>
          </a:p>
        </p:txBody>
      </p:sp>
    </p:spTree>
    <p:extLst>
      <p:ext uri="{BB962C8B-B14F-4D97-AF65-F5344CB8AC3E}">
        <p14:creationId xmlns:p14="http://schemas.microsoft.com/office/powerpoint/2010/main" val="2524373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0FC7-D118-46EC-A021-96995C0E9F03}"/>
              </a:ext>
            </a:extLst>
          </p:cNvPr>
          <p:cNvSpPr>
            <a:spLocks noGrp="1"/>
          </p:cNvSpPr>
          <p:nvPr>
            <p:ph type="title"/>
          </p:nvPr>
        </p:nvSpPr>
        <p:spPr>
          <a:xfrm>
            <a:off x="359092" y="0"/>
            <a:ext cx="8534400" cy="1507067"/>
          </a:xfrm>
        </p:spPr>
        <p:txBody>
          <a:bodyPr/>
          <a:lstStyle/>
          <a:p>
            <a:r>
              <a:rPr lang="en-US" dirty="0"/>
              <a:t>Implementation strategy:</a:t>
            </a:r>
            <a:endParaRPr lang="en-IN" dirty="0"/>
          </a:p>
        </p:txBody>
      </p:sp>
      <p:sp>
        <p:nvSpPr>
          <p:cNvPr id="3" name="TextBox 2">
            <a:extLst>
              <a:ext uri="{FF2B5EF4-FFF2-40B4-BE49-F238E27FC236}">
                <a16:creationId xmlns:a16="http://schemas.microsoft.com/office/drawing/2014/main" id="{672702D0-882E-47A9-B9DF-87409A007CAF}"/>
              </a:ext>
            </a:extLst>
          </p:cNvPr>
          <p:cNvSpPr txBox="1"/>
          <p:nvPr/>
        </p:nvSpPr>
        <p:spPr>
          <a:xfrm>
            <a:off x="477520" y="1412240"/>
            <a:ext cx="11440160" cy="4708981"/>
          </a:xfrm>
          <a:prstGeom prst="rect">
            <a:avLst/>
          </a:prstGeom>
          <a:noFill/>
        </p:spPr>
        <p:txBody>
          <a:bodyPr wrap="square" rtlCol="0">
            <a:spAutoFit/>
          </a:bodyPr>
          <a:lstStyle/>
          <a:p>
            <a:r>
              <a:rPr lang="en-US" sz="2000" dirty="0"/>
              <a:t>I will create a basic webpage where the user can enter text(news).</a:t>
            </a:r>
          </a:p>
          <a:p>
            <a:endParaRPr lang="en-US" sz="2000" dirty="0"/>
          </a:p>
          <a:p>
            <a:r>
              <a:rPr lang="en-US" sz="2000" dirty="0"/>
              <a:t>This webpage will be connected to the main project via flask API.</a:t>
            </a:r>
          </a:p>
          <a:p>
            <a:endParaRPr lang="en-US" sz="2000" dirty="0"/>
          </a:p>
          <a:p>
            <a:r>
              <a:rPr lang="en-US" sz="2000" dirty="0"/>
              <a:t>I will save the model with max. accuracy by using pipelining(in the paper pickling was used but pipeline is a more updated method) so that every time I don’t need to train the model.</a:t>
            </a:r>
          </a:p>
          <a:p>
            <a:endParaRPr lang="en-US" sz="2000" dirty="0"/>
          </a:p>
          <a:p>
            <a:r>
              <a:rPr lang="en-US" sz="2000" dirty="0"/>
              <a:t>Datasets that will be used:</a:t>
            </a:r>
          </a:p>
          <a:p>
            <a:endParaRPr lang="en-US" sz="2000" dirty="0"/>
          </a:p>
          <a:p>
            <a:r>
              <a:rPr lang="en-US" sz="2000" dirty="0">
                <a:hlinkClick r:id="rId2"/>
              </a:rPr>
              <a:t>https://www.kaggle.com/c/fake-news/data?select=test.csv</a:t>
            </a:r>
            <a:endParaRPr lang="en-US" sz="2000" dirty="0"/>
          </a:p>
          <a:p>
            <a:endParaRPr lang="en-US" sz="2000" dirty="0"/>
          </a:p>
          <a:p>
            <a:r>
              <a:rPr lang="en-IN" sz="2000" dirty="0">
                <a:hlinkClick r:id="rId3"/>
              </a:rPr>
              <a:t>https://www.kaggle.com/c/fake-news/data?select=train.csv</a:t>
            </a:r>
            <a:endParaRPr lang="en-IN" sz="2000" dirty="0"/>
          </a:p>
          <a:p>
            <a:endParaRPr lang="en-IN" sz="2000" dirty="0"/>
          </a:p>
          <a:p>
            <a:r>
              <a:rPr lang="en-US" sz="2000" dirty="0"/>
              <a:t>Train-test ratio = 80:20</a:t>
            </a:r>
          </a:p>
          <a:p>
            <a:endParaRPr lang="en-IN" sz="2000" dirty="0"/>
          </a:p>
        </p:txBody>
      </p:sp>
    </p:spTree>
    <p:extLst>
      <p:ext uri="{BB962C8B-B14F-4D97-AF65-F5344CB8AC3E}">
        <p14:creationId xmlns:p14="http://schemas.microsoft.com/office/powerpoint/2010/main" val="3285810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8D55-8734-48B9-93FF-A17607A2C72C}"/>
              </a:ext>
            </a:extLst>
          </p:cNvPr>
          <p:cNvSpPr>
            <a:spLocks noGrp="1"/>
          </p:cNvSpPr>
          <p:nvPr>
            <p:ph type="title"/>
          </p:nvPr>
        </p:nvSpPr>
        <p:spPr>
          <a:xfrm>
            <a:off x="328612" y="138852"/>
            <a:ext cx="8534400" cy="1507067"/>
          </a:xfrm>
        </p:spPr>
        <p:txBody>
          <a:bodyPr/>
          <a:lstStyle/>
          <a:p>
            <a:r>
              <a:rPr lang="en-US" dirty="0"/>
              <a:t>References:</a:t>
            </a:r>
            <a:br>
              <a:rPr lang="en-US" dirty="0"/>
            </a:br>
            <a:endParaRPr lang="en-IN" dirty="0"/>
          </a:p>
        </p:txBody>
      </p:sp>
      <p:sp>
        <p:nvSpPr>
          <p:cNvPr id="3" name="TextBox 2">
            <a:extLst>
              <a:ext uri="{FF2B5EF4-FFF2-40B4-BE49-F238E27FC236}">
                <a16:creationId xmlns:a16="http://schemas.microsoft.com/office/drawing/2014/main" id="{06263974-CA3E-42B6-A662-8882FE5A4421}"/>
              </a:ext>
            </a:extLst>
          </p:cNvPr>
          <p:cNvSpPr txBox="1"/>
          <p:nvPr/>
        </p:nvSpPr>
        <p:spPr>
          <a:xfrm>
            <a:off x="328612" y="1166842"/>
            <a:ext cx="10800080" cy="5632311"/>
          </a:xfrm>
          <a:prstGeom prst="rect">
            <a:avLst/>
          </a:prstGeom>
          <a:noFill/>
        </p:spPr>
        <p:txBody>
          <a:bodyPr wrap="square" rtlCol="0">
            <a:spAutoFit/>
          </a:bodyPr>
          <a:lstStyle/>
          <a:p>
            <a:pPr algn="l"/>
            <a:r>
              <a:rPr lang="en-IN" sz="2000" b="0" i="0" u="none" strike="noStrike" baseline="0" dirty="0"/>
              <a:t>[1] Kushal </a:t>
            </a:r>
            <a:r>
              <a:rPr lang="en-IN" sz="2000" b="0" i="0" u="none" strike="noStrike" baseline="0" dirty="0" err="1"/>
              <a:t>Agarwalla</a:t>
            </a:r>
            <a:r>
              <a:rPr lang="en-IN" sz="2000" b="0" i="0" u="none" strike="noStrike" baseline="0" dirty="0"/>
              <a:t>, Shubham Nandan, Varun Anil Nair, D. </a:t>
            </a:r>
            <a:r>
              <a:rPr lang="en-US" sz="2000" b="0" i="0" u="none" strike="noStrike" baseline="0" dirty="0"/>
              <a:t>Deva Hema, “Fake News Detection using Machine Learning and Natural Language Processing,” International Journal of Recent Technology and Engineering (IJRTE), Volume-7, Issue-6, March 2019.</a:t>
            </a:r>
          </a:p>
          <a:p>
            <a:pPr algn="l"/>
            <a:endParaRPr lang="en-US" sz="2000" b="0" i="0" u="none" strike="noStrike" baseline="0" dirty="0"/>
          </a:p>
          <a:p>
            <a:pPr algn="l"/>
            <a:r>
              <a:rPr lang="en-IN" sz="2000" b="0" i="0" u="none" strike="noStrike" baseline="0" dirty="0"/>
              <a:t>[2] Chaitra K </a:t>
            </a:r>
            <a:r>
              <a:rPr lang="en-IN" sz="2000" b="0" i="0" u="none" strike="noStrike" baseline="0" dirty="0" err="1"/>
              <a:t>Hiramath</a:t>
            </a:r>
            <a:r>
              <a:rPr lang="en-IN" sz="2000" b="0" i="0" u="none" strike="noStrike" baseline="0" dirty="0"/>
              <a:t>, Prof. G.C Deshpande, Fake News </a:t>
            </a:r>
            <a:r>
              <a:rPr lang="en-US" sz="2000" b="0" i="0" u="none" strike="noStrike" baseline="0" dirty="0"/>
              <a:t>Detection Using Deep Learning Techniques, 1</a:t>
            </a:r>
            <a:r>
              <a:rPr lang="en-US" sz="2000" b="0" i="0" u="none" strike="noStrike" baseline="30000" dirty="0"/>
              <a:t>st</a:t>
            </a:r>
            <a:r>
              <a:rPr lang="en-US" sz="2000" b="0" i="0" u="none" strike="noStrike" baseline="0" dirty="0"/>
              <a:t> </a:t>
            </a:r>
            <a:r>
              <a:rPr lang="en-IN" sz="2000" b="0" i="0" u="none" strike="noStrike" baseline="0" dirty="0"/>
              <a:t>International Conference on Advances in Information Technology,2019.</a:t>
            </a:r>
          </a:p>
          <a:p>
            <a:pPr algn="l"/>
            <a:endParaRPr lang="en-IN" sz="2000" b="0" i="0" u="none" strike="noStrike" baseline="0" dirty="0"/>
          </a:p>
          <a:p>
            <a:pPr algn="l"/>
            <a:r>
              <a:rPr lang="en-IN" sz="2000" b="0" i="0" u="none" strike="noStrike" baseline="0" dirty="0"/>
              <a:t>[3] </a:t>
            </a:r>
            <a:r>
              <a:rPr lang="en-IN" sz="2000" b="0" i="0" u="none" strike="noStrike" baseline="0" dirty="0" err="1"/>
              <a:t>A.Lakshmanarao</a:t>
            </a:r>
            <a:r>
              <a:rPr lang="en-IN" sz="2000" b="0" i="0" u="none" strike="noStrike" baseline="0" dirty="0"/>
              <a:t>, </a:t>
            </a:r>
            <a:r>
              <a:rPr lang="en-IN" sz="2000" b="0" i="0" u="none" strike="noStrike" baseline="0" dirty="0" err="1"/>
              <a:t>Y.Swathi</a:t>
            </a:r>
            <a:r>
              <a:rPr lang="en-IN" sz="2000" b="0" i="0" u="none" strike="noStrike" baseline="0" dirty="0"/>
              <a:t>, T. Srinivasa Ravi Kiran, “An </a:t>
            </a:r>
            <a:r>
              <a:rPr lang="en-US" sz="2000" b="0" i="0" u="none" strike="noStrike" baseline="0" dirty="0" err="1"/>
              <a:t>Effecient</a:t>
            </a:r>
            <a:r>
              <a:rPr lang="en-US" sz="2000" b="0" i="0" u="none" strike="noStrike" baseline="0" dirty="0"/>
              <a:t> Fake News Detection System Using Machine Learning,” International Journal of Innovative Technology and Exploring Engineering (IJITEE), </a:t>
            </a:r>
            <a:r>
              <a:rPr lang="en-IN" sz="2000" b="0" i="0" u="none" strike="noStrike" baseline="0" dirty="0"/>
              <a:t>Volume-8, Issue-10, August- 2019.</a:t>
            </a:r>
          </a:p>
          <a:p>
            <a:pPr algn="l"/>
            <a:endParaRPr lang="en-IN" sz="2000" b="0" i="0" u="none" strike="noStrike" baseline="0" dirty="0"/>
          </a:p>
          <a:p>
            <a:pPr algn="l"/>
            <a:r>
              <a:rPr lang="en-IN" sz="2000" b="0" i="0" u="none" strike="noStrike" baseline="0" dirty="0"/>
              <a:t>[4] Abdullah-All-Tanvir, </a:t>
            </a:r>
            <a:r>
              <a:rPr lang="en-IN" sz="2000" b="0" i="0" u="none" strike="noStrike" baseline="0" dirty="0" err="1"/>
              <a:t>Ehesas</a:t>
            </a:r>
            <a:r>
              <a:rPr lang="en-IN" sz="2000" b="0" i="0" u="none" strike="noStrike" baseline="0" dirty="0"/>
              <a:t> Mia </a:t>
            </a:r>
            <a:r>
              <a:rPr lang="en-IN" sz="2000" b="0" i="0" u="none" strike="noStrike" baseline="0" dirty="0" err="1"/>
              <a:t>Mahir</a:t>
            </a:r>
            <a:r>
              <a:rPr lang="en-IN" sz="2000" b="0" i="0" u="none" strike="noStrike" baseline="0" dirty="0"/>
              <a:t>, Saima Akhter, </a:t>
            </a:r>
            <a:r>
              <a:rPr lang="en-US" sz="2000" b="0" i="0" u="none" strike="noStrike" baseline="0" dirty="0"/>
              <a:t>Mohammad </a:t>
            </a:r>
            <a:r>
              <a:rPr lang="en-US" sz="2000" b="0" i="0" u="none" strike="noStrike" baseline="0" dirty="0" err="1"/>
              <a:t>Rezwanul</a:t>
            </a:r>
            <a:r>
              <a:rPr lang="en-US" sz="2000" b="0" i="0" u="none" strike="noStrike" baseline="0" dirty="0"/>
              <a:t> Huq, “Detecting Fake News using Machine Learning and Deep Learning Algorithms,” 7</a:t>
            </a:r>
            <a:r>
              <a:rPr lang="en-US" sz="2000" b="0" i="0" u="none" strike="noStrike" dirty="0"/>
              <a:t>th</a:t>
            </a:r>
            <a:r>
              <a:rPr lang="en-US" sz="2000" dirty="0"/>
              <a:t> </a:t>
            </a:r>
            <a:r>
              <a:rPr lang="en-IN" sz="2000" b="0" i="0" u="none" strike="noStrike" baseline="0" dirty="0"/>
              <a:t>International Conference on Smart Computing &amp; Communications (ICSCC),2019.</a:t>
            </a:r>
          </a:p>
          <a:p>
            <a:pPr algn="l"/>
            <a:endParaRPr lang="en-IN" sz="2000" dirty="0"/>
          </a:p>
          <a:p>
            <a:pPr algn="l"/>
            <a:r>
              <a:rPr lang="en-IN" sz="2000" dirty="0"/>
              <a:t>[5</a:t>
            </a:r>
            <a:r>
              <a:rPr lang="en-IN" sz="2000" dirty="0">
                <a:solidFill>
                  <a:schemeClr val="accent3">
                    <a:lumMod val="40000"/>
                    <a:lumOff val="60000"/>
                  </a:schemeClr>
                </a:solidFill>
              </a:rPr>
              <a:t>] </a:t>
            </a:r>
            <a:r>
              <a:rPr lang="en-IN" sz="2000" dirty="0">
                <a:solidFill>
                  <a:schemeClr val="accent3">
                    <a:lumMod val="40000"/>
                    <a:lumOff val="60000"/>
                  </a:schemeClr>
                </a:solidFill>
                <a:hlinkClick r:id="rId2">
                  <a:extLst>
                    <a:ext uri="{A12FA001-AC4F-418D-AE19-62706E023703}">
                      <ahyp:hlinkClr xmlns:ahyp="http://schemas.microsoft.com/office/drawing/2018/hyperlinkcolor" val="tx"/>
                    </a:ext>
                  </a:extLst>
                </a:hlinkClick>
              </a:rPr>
              <a:t>https://monkeylearn.com/blog/nlp-ai/</a:t>
            </a:r>
            <a:endParaRPr lang="en-IN" sz="2000" dirty="0">
              <a:solidFill>
                <a:schemeClr val="accent3">
                  <a:lumMod val="40000"/>
                  <a:lumOff val="60000"/>
                </a:schemeClr>
              </a:solidFill>
            </a:endParaRPr>
          </a:p>
          <a:p>
            <a:pPr algn="l"/>
            <a:endParaRPr lang="en-IN" sz="2000" dirty="0"/>
          </a:p>
        </p:txBody>
      </p:sp>
    </p:spTree>
    <p:extLst>
      <p:ext uri="{BB962C8B-B14F-4D97-AF65-F5344CB8AC3E}">
        <p14:creationId xmlns:p14="http://schemas.microsoft.com/office/powerpoint/2010/main" val="818723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4F2386-7D1E-47B4-9487-106A49E2E1A1}"/>
              </a:ext>
            </a:extLst>
          </p:cNvPr>
          <p:cNvSpPr txBox="1"/>
          <p:nvPr/>
        </p:nvSpPr>
        <p:spPr>
          <a:xfrm>
            <a:off x="518160" y="436880"/>
            <a:ext cx="10190480" cy="3139321"/>
          </a:xfrm>
          <a:prstGeom prst="rect">
            <a:avLst/>
          </a:prstGeom>
          <a:noFill/>
        </p:spPr>
        <p:txBody>
          <a:bodyPr wrap="square" rtlCol="0">
            <a:spAutoFit/>
          </a:bodyPr>
          <a:lstStyle/>
          <a:p>
            <a:r>
              <a:rPr lang="en-IN" sz="2000" dirty="0">
                <a:solidFill>
                  <a:schemeClr val="accent3">
                    <a:lumMod val="20000"/>
                    <a:lumOff val="80000"/>
                  </a:schemeClr>
                </a:solidFill>
                <a:hlinkClick r:id="rId2">
                  <a:extLst>
                    <a:ext uri="{A12FA001-AC4F-418D-AE19-62706E023703}">
                      <ahyp:hlinkClr xmlns:ahyp="http://schemas.microsoft.com/office/drawing/2018/hyperlinkcolor" val="tx"/>
                    </a:ext>
                  </a:extLst>
                </a:hlinkClick>
              </a:rPr>
              <a:t>https://becominghuman.ai/a-simple-introduction-to-natural-language-processing-ea66a1747b32</a:t>
            </a:r>
            <a:endParaRPr lang="en-IN" sz="2000" dirty="0">
              <a:solidFill>
                <a:schemeClr val="accent3">
                  <a:lumMod val="20000"/>
                  <a:lumOff val="80000"/>
                </a:schemeClr>
              </a:solidFill>
            </a:endParaRPr>
          </a:p>
          <a:p>
            <a:endParaRPr lang="en-IN" sz="2000" dirty="0">
              <a:solidFill>
                <a:schemeClr val="accent3">
                  <a:lumMod val="20000"/>
                  <a:lumOff val="80000"/>
                </a:schemeClr>
              </a:solidFill>
            </a:endParaRPr>
          </a:p>
          <a:p>
            <a:r>
              <a:rPr lang="en-IN" sz="2000" dirty="0">
                <a:solidFill>
                  <a:schemeClr val="accent3">
                    <a:lumMod val="20000"/>
                    <a:lumOff val="80000"/>
                  </a:schemeClr>
                </a:solidFill>
                <a:hlinkClick r:id="rId3">
                  <a:extLst>
                    <a:ext uri="{A12FA001-AC4F-418D-AE19-62706E023703}">
                      <ahyp:hlinkClr xmlns:ahyp="http://schemas.microsoft.com/office/drawing/2018/hyperlinkcolor" val="tx"/>
                    </a:ext>
                  </a:extLst>
                </a:hlinkClick>
              </a:rPr>
              <a:t>https://devopedia.org/natural-language-processing</a:t>
            </a:r>
            <a:endParaRPr lang="en-IN" sz="2000" dirty="0">
              <a:solidFill>
                <a:schemeClr val="accent3">
                  <a:lumMod val="20000"/>
                  <a:lumOff val="80000"/>
                </a:schemeClr>
              </a:solidFill>
            </a:endParaRPr>
          </a:p>
          <a:p>
            <a:endParaRPr lang="en-IN" sz="2000" dirty="0">
              <a:solidFill>
                <a:schemeClr val="accent3">
                  <a:lumMod val="20000"/>
                  <a:lumOff val="80000"/>
                </a:schemeClr>
              </a:solidFill>
            </a:endParaRPr>
          </a:p>
          <a:p>
            <a:r>
              <a:rPr lang="en-IN" sz="2000" dirty="0">
                <a:solidFill>
                  <a:schemeClr val="accent3">
                    <a:lumMod val="20000"/>
                    <a:lumOff val="80000"/>
                  </a:schemeClr>
                </a:solidFill>
                <a:hlinkClick r:id="rId4">
                  <a:extLst>
                    <a:ext uri="{A12FA001-AC4F-418D-AE19-62706E023703}">
                      <ahyp:hlinkClr xmlns:ahyp="http://schemas.microsoft.com/office/drawing/2018/hyperlinkcolor" val="tx"/>
                    </a:ext>
                  </a:extLst>
                </a:hlinkClick>
              </a:rPr>
              <a:t>https://machinelearningmastery.com/gentle-introduction-bag-words-model/</a:t>
            </a:r>
            <a:endParaRPr lang="en-IN" sz="2000" dirty="0">
              <a:solidFill>
                <a:schemeClr val="accent3">
                  <a:lumMod val="20000"/>
                  <a:lumOff val="80000"/>
                </a:schemeClr>
              </a:solidFill>
            </a:endParaRPr>
          </a:p>
          <a:p>
            <a:endParaRPr lang="en-IN" sz="2000" dirty="0">
              <a:solidFill>
                <a:schemeClr val="accent3">
                  <a:lumMod val="20000"/>
                  <a:lumOff val="80000"/>
                </a:schemeClr>
              </a:solidFill>
            </a:endParaRPr>
          </a:p>
          <a:p>
            <a:r>
              <a:rPr lang="en-IN" sz="2000" dirty="0">
                <a:solidFill>
                  <a:schemeClr val="accent3">
                    <a:lumMod val="20000"/>
                    <a:lumOff val="80000"/>
                  </a:schemeClr>
                </a:solidFill>
                <a:hlinkClick r:id="rId5">
                  <a:extLst>
                    <a:ext uri="{A12FA001-AC4F-418D-AE19-62706E023703}">
                      <ahyp:hlinkClr xmlns:ahyp="http://schemas.microsoft.com/office/drawing/2018/hyperlinkcolor" val="tx"/>
                    </a:ext>
                  </a:extLst>
                </a:hlinkClick>
              </a:rPr>
              <a:t>https://towardsdatascience.com/machine-learning-classifiers-a5cc4e1b0623</a:t>
            </a:r>
            <a:endParaRPr lang="en-IN" sz="2000" dirty="0">
              <a:solidFill>
                <a:schemeClr val="accent3">
                  <a:lumMod val="20000"/>
                  <a:lumOff val="80000"/>
                </a:schemeClr>
              </a:solidFill>
            </a:endParaRPr>
          </a:p>
          <a:p>
            <a:endParaRPr lang="en-IN" sz="2000" dirty="0"/>
          </a:p>
          <a:p>
            <a:endParaRPr lang="en-IN" dirty="0"/>
          </a:p>
        </p:txBody>
      </p:sp>
    </p:spTree>
    <p:extLst>
      <p:ext uri="{BB962C8B-B14F-4D97-AF65-F5344CB8AC3E}">
        <p14:creationId xmlns:p14="http://schemas.microsoft.com/office/powerpoint/2010/main" val="3894192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0D0B-D382-474B-A485-FAE790D9560C}"/>
              </a:ext>
            </a:extLst>
          </p:cNvPr>
          <p:cNvSpPr>
            <a:spLocks noGrp="1"/>
          </p:cNvSpPr>
          <p:nvPr>
            <p:ph type="title"/>
          </p:nvPr>
        </p:nvSpPr>
        <p:spPr>
          <a:xfrm>
            <a:off x="440372" y="0"/>
            <a:ext cx="8534400" cy="1507067"/>
          </a:xfrm>
        </p:spPr>
        <p:txBody>
          <a:bodyPr/>
          <a:lstStyle/>
          <a:p>
            <a:r>
              <a:rPr lang="en-US" dirty="0"/>
              <a:t>Conclusion:</a:t>
            </a:r>
            <a:endParaRPr lang="en-IN" dirty="0"/>
          </a:p>
        </p:txBody>
      </p:sp>
      <p:sp>
        <p:nvSpPr>
          <p:cNvPr id="3" name="TextBox 2">
            <a:extLst>
              <a:ext uri="{FF2B5EF4-FFF2-40B4-BE49-F238E27FC236}">
                <a16:creationId xmlns:a16="http://schemas.microsoft.com/office/drawing/2014/main" id="{D151FD2B-666F-4713-A84A-9F37661D4590}"/>
              </a:ext>
            </a:extLst>
          </p:cNvPr>
          <p:cNvSpPr txBox="1"/>
          <p:nvPr/>
        </p:nvSpPr>
        <p:spPr>
          <a:xfrm>
            <a:off x="518160" y="1361440"/>
            <a:ext cx="9662160" cy="5539978"/>
          </a:xfrm>
          <a:prstGeom prst="rect">
            <a:avLst/>
          </a:prstGeom>
          <a:noFill/>
        </p:spPr>
        <p:txBody>
          <a:bodyPr wrap="square" rtlCol="0">
            <a:spAutoFit/>
          </a:bodyPr>
          <a:lstStyle/>
          <a:p>
            <a:pPr marL="342900" indent="-342900">
              <a:buFont typeface="Arial" panose="020B0604020202020204" pitchFamily="34" charset="0"/>
              <a:buChar char="•"/>
            </a:pPr>
            <a:r>
              <a:rPr lang="en-US" sz="2000" dirty="0"/>
              <a:t>We can detect fake news by using a combination of machine learning and NLP methods.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classification of whether the news is real of fake is done on the basis of presence of specific words found in the real and fake news respectively.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IN" sz="2000" dirty="0"/>
              <a:t>Usage of NLP makes the computer understand the data better.(Here, usage of POS tag gives more meaning to the data, removal of stop words/words with high frequency helps the computer(program) to emphasize only on the important data.)</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These NLP methods give a boost to the accuracy and F1 score of the machine learning classifier and the model(using different combinations of classifiers and NLP methods) having highest accuracy and F1 score is deployed as the final model.</a:t>
            </a:r>
          </a:p>
          <a:p>
            <a:endParaRPr lang="en-IN" dirty="0"/>
          </a:p>
          <a:p>
            <a:endParaRPr lang="en-IN" dirty="0"/>
          </a:p>
          <a:p>
            <a:endParaRPr lang="en-IN" dirty="0"/>
          </a:p>
        </p:txBody>
      </p:sp>
    </p:spTree>
    <p:extLst>
      <p:ext uri="{BB962C8B-B14F-4D97-AF65-F5344CB8AC3E}">
        <p14:creationId xmlns:p14="http://schemas.microsoft.com/office/powerpoint/2010/main" val="3354173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DE67-EE45-488C-8FFB-80B9EDD7AB97}"/>
              </a:ext>
            </a:extLst>
          </p:cNvPr>
          <p:cNvSpPr>
            <a:spLocks noGrp="1"/>
          </p:cNvSpPr>
          <p:nvPr>
            <p:ph type="title"/>
          </p:nvPr>
        </p:nvSpPr>
        <p:spPr>
          <a:xfrm>
            <a:off x="3874452" y="2465492"/>
            <a:ext cx="8534400" cy="1507067"/>
          </a:xfrm>
        </p:spPr>
        <p:txBody>
          <a:bodyPr>
            <a:normAutofit/>
          </a:bodyPr>
          <a:lstStyle/>
          <a:p>
            <a:r>
              <a:rPr lang="en-US" sz="4800" dirty="0"/>
              <a:t>Thank YOU!</a:t>
            </a:r>
            <a:endParaRPr lang="en-IN" sz="4800" dirty="0"/>
          </a:p>
        </p:txBody>
      </p:sp>
    </p:spTree>
    <p:extLst>
      <p:ext uri="{BB962C8B-B14F-4D97-AF65-F5344CB8AC3E}">
        <p14:creationId xmlns:p14="http://schemas.microsoft.com/office/powerpoint/2010/main" val="298457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8D136-BA20-4AEA-AA09-AA1A1193E3B9}"/>
              </a:ext>
            </a:extLst>
          </p:cNvPr>
          <p:cNvSpPr>
            <a:spLocks noGrp="1"/>
          </p:cNvSpPr>
          <p:nvPr>
            <p:ph type="title"/>
          </p:nvPr>
        </p:nvSpPr>
        <p:spPr>
          <a:xfrm>
            <a:off x="572452" y="77892"/>
            <a:ext cx="8534400" cy="1507067"/>
          </a:xfrm>
        </p:spPr>
        <p:txBody>
          <a:bodyPr/>
          <a:lstStyle/>
          <a:p>
            <a:r>
              <a:rPr lang="en-US" dirty="0"/>
              <a:t>Machine Learning:</a:t>
            </a:r>
            <a:endParaRPr lang="en-IN" dirty="0"/>
          </a:p>
        </p:txBody>
      </p:sp>
      <p:sp>
        <p:nvSpPr>
          <p:cNvPr id="3" name="TextBox 2">
            <a:extLst>
              <a:ext uri="{FF2B5EF4-FFF2-40B4-BE49-F238E27FC236}">
                <a16:creationId xmlns:a16="http://schemas.microsoft.com/office/drawing/2014/main" id="{484A4ACE-9302-42FA-8548-009A8E4E68BD}"/>
              </a:ext>
            </a:extLst>
          </p:cNvPr>
          <p:cNvSpPr txBox="1"/>
          <p:nvPr/>
        </p:nvSpPr>
        <p:spPr>
          <a:xfrm>
            <a:off x="5659120" y="1166842"/>
            <a:ext cx="5232400" cy="4524315"/>
          </a:xfrm>
          <a:prstGeom prst="rect">
            <a:avLst/>
          </a:prstGeom>
          <a:noFill/>
        </p:spPr>
        <p:txBody>
          <a:bodyPr wrap="square" rtlCol="0">
            <a:spAutoFit/>
          </a:bodyPr>
          <a:lstStyle/>
          <a:p>
            <a:pPr marL="342900" indent="-342900">
              <a:buFont typeface="Arial" panose="020B0604020202020204" pitchFamily="34" charset="0"/>
              <a:buChar char="•"/>
            </a:pPr>
            <a:r>
              <a:rPr lang="en-US" sz="2400" b="1" i="0" dirty="0">
                <a:effectLst/>
              </a:rPr>
              <a:t>Machine Learning</a:t>
            </a:r>
            <a:r>
              <a:rPr lang="en-US" sz="2400" b="0" i="0" dirty="0">
                <a:effectLst/>
              </a:rPr>
              <a:t> is the field of study that gives computers the capability to learn without being explicitly programmed. </a:t>
            </a:r>
          </a:p>
          <a:p>
            <a:pPr marL="342900" indent="-342900">
              <a:buFont typeface="Arial" panose="020B0604020202020204" pitchFamily="34" charset="0"/>
              <a:buChar char="•"/>
            </a:pPr>
            <a:endParaRPr lang="en-US" sz="2400" b="0" i="0" dirty="0">
              <a:effectLst/>
            </a:endParaRPr>
          </a:p>
          <a:p>
            <a:pPr marL="342900" indent="-342900">
              <a:buFont typeface="Arial" panose="020B0604020202020204" pitchFamily="34" charset="0"/>
              <a:buChar char="•"/>
            </a:pPr>
            <a:r>
              <a:rPr lang="en-US" sz="2400" b="0" i="0" dirty="0">
                <a:effectLst/>
              </a:rPr>
              <a:t>ML is one of the most exciting technologies that one would have ever come across. As it is evident from the name, it gives the computer that makes it more similar to humans: </a:t>
            </a:r>
            <a:r>
              <a:rPr lang="en-US" sz="2400" b="1" i="1" dirty="0">
                <a:effectLst/>
              </a:rPr>
              <a:t>The ability to learn</a:t>
            </a:r>
            <a:r>
              <a:rPr lang="en-US" sz="2400" b="0" i="0" dirty="0">
                <a:effectLst/>
              </a:rPr>
              <a:t>. </a:t>
            </a:r>
            <a:endParaRPr lang="en-IN" sz="2400" dirty="0"/>
          </a:p>
        </p:txBody>
      </p:sp>
      <p:pic>
        <p:nvPicPr>
          <p:cNvPr id="1026" name="Picture 2" descr="Why Machine Learning Needs Semantics Not Just Statistics">
            <a:extLst>
              <a:ext uri="{FF2B5EF4-FFF2-40B4-BE49-F238E27FC236}">
                <a16:creationId xmlns:a16="http://schemas.microsoft.com/office/drawing/2014/main" id="{F832E788-42E8-46CD-AA9E-FAAB6901A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 y="2135052"/>
            <a:ext cx="4739759" cy="3046988"/>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876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982F-A801-429C-BF28-EAABAB74749A}"/>
              </a:ext>
            </a:extLst>
          </p:cNvPr>
          <p:cNvSpPr>
            <a:spLocks noGrp="1"/>
          </p:cNvSpPr>
          <p:nvPr>
            <p:ph type="title"/>
          </p:nvPr>
        </p:nvSpPr>
        <p:spPr>
          <a:xfrm>
            <a:off x="541972" y="50800"/>
            <a:ext cx="10877868" cy="1943948"/>
          </a:xfrm>
        </p:spPr>
        <p:txBody>
          <a:bodyPr>
            <a:normAutofit/>
          </a:bodyPr>
          <a:lstStyle/>
          <a:p>
            <a:r>
              <a:rPr lang="en-US" dirty="0"/>
              <a:t>Natural language processing(</a:t>
            </a:r>
            <a:r>
              <a:rPr lang="en-US" dirty="0" err="1"/>
              <a:t>NLp</a:t>
            </a:r>
            <a:r>
              <a:rPr lang="en-US" dirty="0"/>
              <a:t>):</a:t>
            </a:r>
            <a:br>
              <a:rPr lang="en-US" dirty="0"/>
            </a:br>
            <a:endParaRPr lang="en-IN" dirty="0"/>
          </a:p>
        </p:txBody>
      </p:sp>
      <p:sp>
        <p:nvSpPr>
          <p:cNvPr id="3" name="TextBox 2">
            <a:extLst>
              <a:ext uri="{FF2B5EF4-FFF2-40B4-BE49-F238E27FC236}">
                <a16:creationId xmlns:a16="http://schemas.microsoft.com/office/drawing/2014/main" id="{39CF118E-78A9-4CCB-B55C-A95CBAEAD58A}"/>
              </a:ext>
            </a:extLst>
          </p:cNvPr>
          <p:cNvSpPr txBox="1"/>
          <p:nvPr/>
        </p:nvSpPr>
        <p:spPr>
          <a:xfrm>
            <a:off x="680720" y="1442720"/>
            <a:ext cx="4592320" cy="5170646"/>
          </a:xfrm>
          <a:prstGeom prst="rect">
            <a:avLst/>
          </a:prstGeom>
          <a:noFill/>
        </p:spPr>
        <p:txBody>
          <a:bodyPr wrap="square" rtlCol="0">
            <a:spAutoFit/>
          </a:bodyPr>
          <a:lstStyle/>
          <a:p>
            <a:pPr algn="l"/>
            <a:r>
              <a:rPr lang="en-US" sz="2400" b="0" i="0" dirty="0">
                <a:effectLst/>
              </a:rPr>
              <a:t>Natural Language Processing, usually shortened as NLP, is a branch of artificial intelligence that deals with the interaction between computers and humans using the natural language.</a:t>
            </a:r>
          </a:p>
          <a:p>
            <a:pPr algn="l"/>
            <a:endParaRPr lang="en-US" sz="2400" b="0" i="0" dirty="0">
              <a:effectLst/>
            </a:endParaRPr>
          </a:p>
          <a:p>
            <a:pPr algn="l"/>
            <a:r>
              <a:rPr lang="en-US" sz="2400" b="0" i="0" dirty="0">
                <a:effectLst/>
              </a:rPr>
              <a:t>The ultimate objective of NLP is to read, decipher, understand, and make sense of the human languages in a manner that is valuable.</a:t>
            </a:r>
          </a:p>
          <a:p>
            <a:endParaRPr lang="en-IN" dirty="0"/>
          </a:p>
        </p:txBody>
      </p:sp>
      <p:pic>
        <p:nvPicPr>
          <p:cNvPr id="2050" name="Picture 2" descr="Natural Language Processing: The next disruptive technology under AI–Part I  | Xoriant">
            <a:extLst>
              <a:ext uri="{FF2B5EF4-FFF2-40B4-BE49-F238E27FC236}">
                <a16:creationId xmlns:a16="http://schemas.microsoft.com/office/drawing/2014/main" id="{2780A998-1428-4DEE-9FDF-892AECB36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5383" y="1635760"/>
            <a:ext cx="5814457" cy="453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67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05B31-9700-4F73-A1B8-52ACACA8EC7D}"/>
              </a:ext>
            </a:extLst>
          </p:cNvPr>
          <p:cNvSpPr>
            <a:spLocks noGrp="1"/>
          </p:cNvSpPr>
          <p:nvPr>
            <p:ph type="title"/>
          </p:nvPr>
        </p:nvSpPr>
        <p:spPr>
          <a:xfrm>
            <a:off x="562292" y="0"/>
            <a:ext cx="8534400" cy="1507067"/>
          </a:xfrm>
        </p:spPr>
        <p:txBody>
          <a:bodyPr/>
          <a:lstStyle/>
          <a:p>
            <a:r>
              <a:rPr lang="en-US" dirty="0"/>
              <a:t>ML </a:t>
            </a:r>
            <a:r>
              <a:rPr lang="en-US" dirty="0">
                <a:latin typeface="+mn-lt"/>
              </a:rPr>
              <a:t>and</a:t>
            </a:r>
            <a:r>
              <a:rPr lang="en-US" dirty="0"/>
              <a:t> NLP:</a:t>
            </a:r>
            <a:endParaRPr lang="en-IN" dirty="0"/>
          </a:p>
        </p:txBody>
      </p:sp>
      <p:sp>
        <p:nvSpPr>
          <p:cNvPr id="3" name="TextBox 2">
            <a:extLst>
              <a:ext uri="{FF2B5EF4-FFF2-40B4-BE49-F238E27FC236}">
                <a16:creationId xmlns:a16="http://schemas.microsoft.com/office/drawing/2014/main" id="{BD844D1F-1007-4DC9-8F62-7E7059303498}"/>
              </a:ext>
            </a:extLst>
          </p:cNvPr>
          <p:cNvSpPr txBox="1"/>
          <p:nvPr/>
        </p:nvSpPr>
        <p:spPr>
          <a:xfrm>
            <a:off x="690880" y="1371600"/>
            <a:ext cx="6807200" cy="4893647"/>
          </a:xfrm>
          <a:prstGeom prst="rect">
            <a:avLst/>
          </a:prstGeom>
          <a:noFill/>
        </p:spPr>
        <p:txBody>
          <a:bodyPr wrap="square" rtlCol="0">
            <a:spAutoFit/>
          </a:bodyPr>
          <a:lstStyle/>
          <a:p>
            <a:pPr marL="285750" indent="-285750" algn="l">
              <a:buFont typeface="Arial" panose="020B0604020202020204" pitchFamily="34" charset="0"/>
              <a:buChar char="•"/>
            </a:pPr>
            <a:r>
              <a:rPr lang="en-US" sz="2400" b="1" i="0" dirty="0">
                <a:effectLst/>
              </a:rPr>
              <a:t>Artificial Intelligence (AI) - </a:t>
            </a:r>
            <a:r>
              <a:rPr lang="en-US" sz="2400" b="0" i="0" dirty="0">
                <a:effectLst/>
              </a:rPr>
              <a:t>the broad discipline of creating intelligent machines</a:t>
            </a:r>
          </a:p>
          <a:p>
            <a:pPr marL="285750" indent="-285750" algn="l">
              <a:buFont typeface="Arial" panose="020B0604020202020204" pitchFamily="34" charset="0"/>
              <a:buChar char="•"/>
            </a:pPr>
            <a:endParaRPr lang="en-US" sz="2400" b="0" i="0" dirty="0">
              <a:effectLst/>
            </a:endParaRPr>
          </a:p>
          <a:p>
            <a:pPr marL="285750" indent="-285750" algn="l">
              <a:buFont typeface="Arial" panose="020B0604020202020204" pitchFamily="34" charset="0"/>
              <a:buChar char="•"/>
            </a:pPr>
            <a:r>
              <a:rPr lang="en-US" sz="2400" b="1" i="0" dirty="0">
                <a:effectLst/>
              </a:rPr>
              <a:t>Machine Learning (ML) - </a:t>
            </a:r>
            <a:r>
              <a:rPr lang="en-US" sz="2400" b="0" i="0" dirty="0">
                <a:effectLst/>
              </a:rPr>
              <a:t>refers to systems that can learn from experience</a:t>
            </a:r>
          </a:p>
          <a:p>
            <a:pPr marL="285750" indent="-285750" algn="l">
              <a:buFont typeface="Arial" panose="020B0604020202020204" pitchFamily="34" charset="0"/>
              <a:buChar char="•"/>
            </a:pPr>
            <a:endParaRPr lang="en-US" sz="2400" b="0" i="0" dirty="0">
              <a:effectLst/>
            </a:endParaRPr>
          </a:p>
          <a:p>
            <a:pPr marL="285750" indent="-285750" algn="l">
              <a:buFont typeface="Arial" panose="020B0604020202020204" pitchFamily="34" charset="0"/>
              <a:buChar char="•"/>
            </a:pPr>
            <a:r>
              <a:rPr lang="en-US" sz="2400" b="1" i="0" dirty="0">
                <a:effectLst/>
              </a:rPr>
              <a:t>Deep Learning (DL) - </a:t>
            </a:r>
            <a:r>
              <a:rPr lang="en-US" sz="2400" b="0" i="0" dirty="0">
                <a:effectLst/>
              </a:rPr>
              <a:t>refers to systems that learn from experience on large data sets</a:t>
            </a:r>
          </a:p>
          <a:p>
            <a:pPr marL="285750" indent="-285750" algn="l">
              <a:buFont typeface="Arial" panose="020B0604020202020204" pitchFamily="34" charset="0"/>
              <a:buChar char="•"/>
            </a:pPr>
            <a:endParaRPr lang="en-US" sz="2400" b="0" i="0" dirty="0">
              <a:effectLst/>
            </a:endParaRPr>
          </a:p>
          <a:p>
            <a:pPr marL="285750" indent="-285750">
              <a:buFont typeface="Arial" panose="020B0604020202020204" pitchFamily="34" charset="0"/>
              <a:buChar char="•"/>
            </a:pPr>
            <a:r>
              <a:rPr lang="en-US" sz="2400" b="0" i="0" dirty="0">
                <a:effectLst/>
              </a:rPr>
              <a:t>ML and NLP have some overlap as ML is often used for NLP tasks(like in this case ML is used to determine whether the news is fake or real).</a:t>
            </a:r>
            <a:endParaRPr lang="en-IN" sz="2400" dirty="0"/>
          </a:p>
        </p:txBody>
      </p:sp>
      <p:pic>
        <p:nvPicPr>
          <p:cNvPr id="3076" name="Picture 4" descr="Natural Language Processing">
            <a:extLst>
              <a:ext uri="{FF2B5EF4-FFF2-40B4-BE49-F238E27FC236}">
                <a16:creationId xmlns:a16="http://schemas.microsoft.com/office/drawing/2014/main" id="{FA4D1B2B-4B85-4D34-87B8-6C31B7D87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8080" y="2426596"/>
            <a:ext cx="4358640" cy="235024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855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F0133-F5C0-480C-81A4-415FE6E43C31}"/>
              </a:ext>
            </a:extLst>
          </p:cNvPr>
          <p:cNvSpPr>
            <a:spLocks noGrp="1"/>
          </p:cNvSpPr>
          <p:nvPr>
            <p:ph type="title"/>
          </p:nvPr>
        </p:nvSpPr>
        <p:spPr>
          <a:xfrm>
            <a:off x="684212" y="-76200"/>
            <a:ext cx="8534400" cy="1507067"/>
          </a:xfrm>
        </p:spPr>
        <p:txBody>
          <a:bodyPr/>
          <a:lstStyle/>
          <a:p>
            <a:r>
              <a:rPr lang="en-US" dirty="0"/>
              <a:t>Methodology:</a:t>
            </a:r>
            <a:endParaRPr lang="en-IN" dirty="0"/>
          </a:p>
        </p:txBody>
      </p:sp>
      <p:sp>
        <p:nvSpPr>
          <p:cNvPr id="4" name="TextBox 3">
            <a:extLst>
              <a:ext uri="{FF2B5EF4-FFF2-40B4-BE49-F238E27FC236}">
                <a16:creationId xmlns:a16="http://schemas.microsoft.com/office/drawing/2014/main" id="{FAAEACBF-F239-4928-BE0F-BEC352B3C8AF}"/>
              </a:ext>
            </a:extLst>
          </p:cNvPr>
          <p:cNvSpPr txBox="1"/>
          <p:nvPr/>
        </p:nvSpPr>
        <p:spPr>
          <a:xfrm>
            <a:off x="802640" y="1310640"/>
            <a:ext cx="9652000" cy="2585323"/>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solidFill>
              </a:rPr>
              <a:t>The machine learning model/algorithm with the best performance(accuracy and F1 score) will be selected as the final model. </a:t>
            </a:r>
          </a:p>
          <a:p>
            <a:pPr marL="285750" indent="-285750">
              <a:buFont typeface="Arial" panose="020B0604020202020204" pitchFamily="34" charset="0"/>
              <a:buChar char="•"/>
            </a:pPr>
            <a:endParaRPr lang="en-US" sz="2400" dirty="0">
              <a:solidFill>
                <a:schemeClr val="tx1"/>
              </a:solidFill>
            </a:endParaRPr>
          </a:p>
          <a:p>
            <a:pPr marL="285750" indent="-285750">
              <a:buFont typeface="Arial" panose="020B0604020202020204" pitchFamily="34" charset="0"/>
              <a:buChar char="•"/>
            </a:pPr>
            <a:r>
              <a:rPr lang="en-US" sz="2400" dirty="0">
                <a:solidFill>
                  <a:schemeClr val="tx1"/>
                </a:solidFill>
              </a:rPr>
              <a:t>But before this, various intermediate processes are done which are shown in the flow diagram:</a:t>
            </a:r>
            <a:endParaRPr lang="en-IN" sz="2400" dirty="0">
              <a:solidFill>
                <a:schemeClr val="tx1"/>
              </a:solidFill>
            </a:endParaRPr>
          </a:p>
          <a:p>
            <a:endParaRPr lang="en-IN" dirty="0"/>
          </a:p>
        </p:txBody>
      </p:sp>
    </p:spTree>
    <p:extLst>
      <p:ext uri="{BB962C8B-B14F-4D97-AF65-F5344CB8AC3E}">
        <p14:creationId xmlns:p14="http://schemas.microsoft.com/office/powerpoint/2010/main" val="190521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DD0D-2EFA-4512-80B7-59A6F44B09F0}"/>
              </a:ext>
            </a:extLst>
          </p:cNvPr>
          <p:cNvSpPr>
            <a:spLocks noGrp="1"/>
          </p:cNvSpPr>
          <p:nvPr>
            <p:ph type="title"/>
          </p:nvPr>
        </p:nvSpPr>
        <p:spPr>
          <a:xfrm>
            <a:off x="623252" y="281092"/>
            <a:ext cx="8534400" cy="1507067"/>
          </a:xfrm>
        </p:spPr>
        <p:txBody>
          <a:bodyPr/>
          <a:lstStyle/>
          <a:p>
            <a:r>
              <a:rPr lang="en-US" dirty="0"/>
              <a:t>Flow diagram of proposed system:</a:t>
            </a:r>
            <a:endParaRPr lang="en-IN" dirty="0"/>
          </a:p>
        </p:txBody>
      </p:sp>
      <p:pic>
        <p:nvPicPr>
          <p:cNvPr id="7" name="Picture 6">
            <a:extLst>
              <a:ext uri="{FF2B5EF4-FFF2-40B4-BE49-F238E27FC236}">
                <a16:creationId xmlns:a16="http://schemas.microsoft.com/office/drawing/2014/main" id="{9EF8BEDB-F63D-4563-8108-5C464FD34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262" y="2184399"/>
            <a:ext cx="10671818" cy="37490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56548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86D32-DE65-4A3C-965F-467E133463CC}"/>
              </a:ext>
            </a:extLst>
          </p:cNvPr>
          <p:cNvSpPr>
            <a:spLocks noGrp="1"/>
          </p:cNvSpPr>
          <p:nvPr>
            <p:ph type="title"/>
          </p:nvPr>
        </p:nvSpPr>
        <p:spPr>
          <a:xfrm>
            <a:off x="623252" y="138852"/>
            <a:ext cx="8534400" cy="1507067"/>
          </a:xfrm>
        </p:spPr>
        <p:txBody>
          <a:bodyPr/>
          <a:lstStyle/>
          <a:p>
            <a:r>
              <a:rPr lang="en-US" dirty="0"/>
              <a:t>Data:</a:t>
            </a:r>
            <a:endParaRPr lang="en-IN" dirty="0"/>
          </a:p>
        </p:txBody>
      </p:sp>
      <p:sp>
        <p:nvSpPr>
          <p:cNvPr id="4" name="TextBox 3">
            <a:extLst>
              <a:ext uri="{FF2B5EF4-FFF2-40B4-BE49-F238E27FC236}">
                <a16:creationId xmlns:a16="http://schemas.microsoft.com/office/drawing/2014/main" id="{CD00F3E9-0564-45A2-8569-494904FFBFC9}"/>
              </a:ext>
            </a:extLst>
          </p:cNvPr>
          <p:cNvSpPr txBox="1"/>
          <p:nvPr/>
        </p:nvSpPr>
        <p:spPr>
          <a:xfrm>
            <a:off x="623252" y="1513840"/>
            <a:ext cx="10481628" cy="4708981"/>
          </a:xfrm>
          <a:prstGeom prst="rect">
            <a:avLst/>
          </a:prstGeom>
          <a:noFill/>
        </p:spPr>
        <p:txBody>
          <a:bodyPr wrap="square" rtlCol="0">
            <a:spAutoFit/>
          </a:bodyPr>
          <a:lstStyle/>
          <a:p>
            <a:pPr marL="285750" indent="-285750">
              <a:buFont typeface="Arial" panose="020B0604020202020204" pitchFamily="34" charset="0"/>
              <a:buChar char="•"/>
            </a:pPr>
            <a:r>
              <a:rPr lang="en-US" sz="2400" dirty="0"/>
              <a:t>Data is the prime ingredient for the model as it is fed to the machine learning model.</a:t>
            </a:r>
          </a:p>
          <a:p>
            <a:pPr algn="l"/>
            <a:endParaRPr lang="en-US" sz="2400" dirty="0"/>
          </a:p>
          <a:p>
            <a:pPr marL="285750" indent="-285750" algn="l">
              <a:buFont typeface="Arial" panose="020B0604020202020204" pitchFamily="34" charset="0"/>
              <a:buChar char="•"/>
            </a:pPr>
            <a:r>
              <a:rPr lang="en-US" sz="2400" b="0" i="0" u="none" strike="noStrike" baseline="0" dirty="0"/>
              <a:t>The data set is divided in the ratio of 80:20 for training and testing of</a:t>
            </a:r>
          </a:p>
          <a:p>
            <a:pPr algn="l"/>
            <a:r>
              <a:rPr lang="en-IN" sz="2400" b="0" i="0" u="none" strike="noStrike" baseline="0" dirty="0"/>
              <a:t>   algorithms.</a:t>
            </a:r>
          </a:p>
          <a:p>
            <a:pPr algn="l"/>
            <a:endParaRPr lang="en-IN" sz="2400" dirty="0"/>
          </a:p>
          <a:p>
            <a:pPr algn="l"/>
            <a:r>
              <a:rPr lang="en-IN" sz="3600" dirty="0"/>
              <a:t>DATA CLEANING:</a:t>
            </a:r>
            <a:br>
              <a:rPr lang="en-IN" sz="2400" dirty="0"/>
            </a:br>
            <a:endParaRPr lang="en-IN" sz="2400" dirty="0"/>
          </a:p>
          <a:p>
            <a:r>
              <a:rPr lang="en-US" sz="2400" dirty="0"/>
              <a:t>Certain symbols like special characters, blank spaces, etc. hardly have importance and in turn they could adversely affect the prediction model. Hence, they must be removed.</a:t>
            </a:r>
            <a:endParaRPr lang="en-IN" sz="2400" dirty="0"/>
          </a:p>
          <a:p>
            <a:pPr algn="l"/>
            <a:endParaRPr lang="en-IN" sz="2400" dirty="0"/>
          </a:p>
        </p:txBody>
      </p:sp>
    </p:spTree>
    <p:extLst>
      <p:ext uri="{BB962C8B-B14F-4D97-AF65-F5344CB8AC3E}">
        <p14:creationId xmlns:p14="http://schemas.microsoft.com/office/powerpoint/2010/main" val="1658716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B347D-A886-4AA4-B52A-9CF6E0CA0F72}"/>
              </a:ext>
            </a:extLst>
          </p:cNvPr>
          <p:cNvSpPr>
            <a:spLocks noGrp="1"/>
          </p:cNvSpPr>
          <p:nvPr>
            <p:ph type="title"/>
          </p:nvPr>
        </p:nvSpPr>
        <p:spPr>
          <a:xfrm>
            <a:off x="633412" y="0"/>
            <a:ext cx="8534400" cy="1507067"/>
          </a:xfrm>
        </p:spPr>
        <p:txBody>
          <a:bodyPr/>
          <a:lstStyle/>
          <a:p>
            <a:r>
              <a:rPr lang="en-US" dirty="0"/>
              <a:t>Data preprocessing:</a:t>
            </a:r>
            <a:endParaRPr lang="en-IN" dirty="0"/>
          </a:p>
        </p:txBody>
      </p:sp>
      <p:sp>
        <p:nvSpPr>
          <p:cNvPr id="3" name="TextBox 2">
            <a:extLst>
              <a:ext uri="{FF2B5EF4-FFF2-40B4-BE49-F238E27FC236}">
                <a16:creationId xmlns:a16="http://schemas.microsoft.com/office/drawing/2014/main" id="{00F2B01F-E67E-4367-9C69-79BEFFB699F1}"/>
              </a:ext>
            </a:extLst>
          </p:cNvPr>
          <p:cNvSpPr txBox="1"/>
          <p:nvPr/>
        </p:nvSpPr>
        <p:spPr>
          <a:xfrm>
            <a:off x="633412" y="1361440"/>
            <a:ext cx="9709468" cy="3785652"/>
          </a:xfrm>
          <a:prstGeom prst="rect">
            <a:avLst/>
          </a:prstGeom>
          <a:noFill/>
        </p:spPr>
        <p:txBody>
          <a:bodyPr wrap="square" rtlCol="0">
            <a:spAutoFit/>
          </a:bodyPr>
          <a:lstStyle/>
          <a:p>
            <a:r>
              <a:rPr lang="en-US" sz="2400" dirty="0"/>
              <a:t>For ease in feature extraction, data must be preprocessed.</a:t>
            </a:r>
          </a:p>
          <a:p>
            <a:r>
              <a:rPr lang="en-US" sz="2400" dirty="0"/>
              <a:t>It includes:</a:t>
            </a:r>
          </a:p>
          <a:p>
            <a:pPr marL="342900" indent="-342900">
              <a:buFont typeface="Arial" panose="020B0604020202020204" pitchFamily="34" charset="0"/>
              <a:buChar char="•"/>
            </a:pPr>
            <a:endParaRPr lang="en-US" sz="2400" dirty="0"/>
          </a:p>
          <a:p>
            <a:pPr marL="457200" indent="-457200">
              <a:buAutoNum type="alphaLcParenR"/>
            </a:pPr>
            <a:r>
              <a:rPr lang="en-IN" sz="2400" dirty="0"/>
              <a:t>Converting lowercase letters to uppercase, removal of one letter words, removal of digits, punctuations, removal of stop words, tokenization of data and then removal of empty tokens.</a:t>
            </a:r>
          </a:p>
          <a:p>
            <a:pPr marL="457200" indent="-457200">
              <a:buAutoNum type="alphaLcParenR"/>
            </a:pPr>
            <a:r>
              <a:rPr lang="en-IN" sz="2400" dirty="0"/>
              <a:t>Lemmatization: Converting words into their root form. E.g. studies – study(reduces some data). It comes with a POS tag to preserve meaning of that word. </a:t>
            </a:r>
          </a:p>
        </p:txBody>
      </p:sp>
    </p:spTree>
    <p:extLst>
      <p:ext uri="{BB962C8B-B14F-4D97-AF65-F5344CB8AC3E}">
        <p14:creationId xmlns:p14="http://schemas.microsoft.com/office/powerpoint/2010/main" val="1961003214"/>
      </p:ext>
    </p:extLst>
  </p:cSld>
  <p:clrMapOvr>
    <a:masterClrMapping/>
  </p:clrMapOvr>
</p:sld>
</file>

<file path=ppt/theme/theme1.xml><?xml version="1.0" encoding="utf-8"?>
<a:theme xmlns:a="http://schemas.openxmlformats.org/drawingml/2006/main" name="Slic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1063</TotalTime>
  <Words>1563</Words>
  <Application>Microsoft Office PowerPoint</Application>
  <PresentationFormat>Widescreen</PresentationFormat>
  <Paragraphs>137</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Cambria</vt:lpstr>
      <vt:lpstr>Century Gothic</vt:lpstr>
      <vt:lpstr>Trebuchet MS</vt:lpstr>
      <vt:lpstr>Wingdings 3</vt:lpstr>
      <vt:lpstr>Slice</vt:lpstr>
      <vt:lpstr>Topic: Real Time Fake News      Detection using machine      Learning and nlp</vt:lpstr>
      <vt:lpstr>Introduction:</vt:lpstr>
      <vt:lpstr>Machine Learning:</vt:lpstr>
      <vt:lpstr>Natural language processing(NLp): </vt:lpstr>
      <vt:lpstr>ML and NLP:</vt:lpstr>
      <vt:lpstr>Methodology:</vt:lpstr>
      <vt:lpstr>Flow diagram of proposed system:</vt:lpstr>
      <vt:lpstr>Data:</vt:lpstr>
      <vt:lpstr>Data preprocessing:</vt:lpstr>
      <vt:lpstr>PowerPoint Presentation</vt:lpstr>
      <vt:lpstr>Feature selection:</vt:lpstr>
      <vt:lpstr>PowerPoint Presentation</vt:lpstr>
      <vt:lpstr>PowerPoint Presentation</vt:lpstr>
      <vt:lpstr>PowerPoint Presentation</vt:lpstr>
      <vt:lpstr>CLASSIFiers:</vt:lpstr>
      <vt:lpstr>Support Vector Machine(SVM): </vt:lpstr>
      <vt:lpstr>Naïve Bayes:</vt:lpstr>
      <vt:lpstr>Logistic Regression : </vt:lpstr>
      <vt:lpstr>Random forest classifier:</vt:lpstr>
      <vt:lpstr>Result comparison:</vt:lpstr>
      <vt:lpstr>PowerPoint Presentation</vt:lpstr>
      <vt:lpstr>Deployment:</vt:lpstr>
      <vt:lpstr>Implementation strategy:</vt:lpstr>
      <vt:lpstr>References: </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Real Time Fake News Detection Using Machine Learning and NLP </dc:title>
  <dc:creator>Shrikant Sahu</dc:creator>
  <cp:lastModifiedBy>Shrikant Sahu</cp:lastModifiedBy>
  <cp:revision>74</cp:revision>
  <dcterms:created xsi:type="dcterms:W3CDTF">2021-03-20T06:26:22Z</dcterms:created>
  <dcterms:modified xsi:type="dcterms:W3CDTF">2021-04-24T11:20:23Z</dcterms:modified>
</cp:coreProperties>
</file>