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60" r:id="rId6"/>
    <p:sldId id="261" r:id="rId7"/>
    <p:sldId id="259" r:id="rId8"/>
    <p:sldId id="257"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18" autoAdjust="0"/>
    <p:restoredTop sz="85348" autoAdjust="0"/>
  </p:normalViewPr>
  <p:slideViewPr>
    <p:cSldViewPr snapToGrid="0" showGuides="1">
      <p:cViewPr varScale="1">
        <p:scale>
          <a:sx n="62" d="100"/>
          <a:sy n="62" d="100"/>
        </p:scale>
        <p:origin x="-2022" y="-90"/>
      </p:cViewPr>
      <p:guideLst>
        <p:guide orient="horz" pos="2160"/>
        <p:guide pos="2880"/>
      </p:guideLst>
    </p:cSldViewPr>
  </p:slideViewPr>
  <p:outlineViewPr>
    <p:cViewPr>
      <p:scale>
        <a:sx n="33" d="100"/>
        <a:sy n="33" d="100"/>
      </p:scale>
      <p:origin x="0" y="540"/>
    </p:cViewPr>
  </p:outlineViewPr>
  <p:notesTextViewPr>
    <p:cViewPr>
      <p:scale>
        <a:sx n="100" d="100"/>
        <a:sy n="100" d="100"/>
      </p:scale>
      <p:origin x="0" y="0"/>
    </p:cViewPr>
  </p:notesTextViewPr>
  <p:notesViewPr>
    <p:cSldViewPr snapToGrid="0" showGuides="1">
      <p:cViewPr varScale="1">
        <p:scale>
          <a:sx n="83" d="100"/>
          <a:sy n="83" d="100"/>
        </p:scale>
        <p:origin x="-19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1</a:t>
            </a:fld>
            <a:endParaRPr lang="en-US" dirty="0"/>
          </a:p>
        </p:txBody>
      </p:sp>
    </p:spTree>
    <p:extLst>
      <p:ext uri="{BB962C8B-B14F-4D97-AF65-F5344CB8AC3E}">
        <p14:creationId xmlns:p14="http://schemas.microsoft.com/office/powerpoint/2010/main" val="356959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4</a:t>
            </a:fld>
            <a:endParaRPr lang="en-US" dirty="0"/>
          </a:p>
        </p:txBody>
      </p:sp>
    </p:spTree>
    <p:extLst>
      <p:ext uri="{BB962C8B-B14F-4D97-AF65-F5344CB8AC3E}">
        <p14:creationId xmlns:p14="http://schemas.microsoft.com/office/powerpoint/2010/main" val="38946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*Once a payment is Reviewed, it is marked as one of the below:</a:t>
            </a:r>
          </a:p>
          <a:p>
            <a:r>
              <a:rPr lang="en-IN" sz="1200" b="0" i="0" u="none" strike="noStrike" kern="1200" baseline="0" dirty="0" smtClean="0">
                <a:solidFill>
                  <a:schemeClr val="tx1"/>
                </a:solidFill>
                <a:latin typeface="+mn-lt"/>
                <a:ea typeface="+mn-ea"/>
                <a:cs typeface="+mn-cs"/>
              </a:rPr>
              <a:t>● Approve: Closes the review with no changes made to the payment</a:t>
            </a:r>
          </a:p>
          <a:p>
            <a:r>
              <a:rPr lang="en-IN" sz="1200" b="0" i="0" u="none" strike="noStrike" kern="1200" baseline="0" dirty="0" smtClean="0">
                <a:solidFill>
                  <a:schemeClr val="tx1"/>
                </a:solidFill>
                <a:latin typeface="+mn-lt"/>
                <a:ea typeface="+mn-ea"/>
                <a:cs typeface="+mn-cs"/>
              </a:rPr>
              <a:t>● Refund: Refunds the payment without reporting it to Stripe as fraudulent</a:t>
            </a:r>
          </a:p>
          <a:p>
            <a:r>
              <a:rPr lang="en-IN" sz="1200" b="0" i="0" u="none" strike="noStrike" kern="1200" baseline="0" dirty="0" smtClean="0">
                <a:solidFill>
                  <a:schemeClr val="tx1"/>
                </a:solidFill>
                <a:latin typeface="+mn-lt"/>
                <a:ea typeface="+mn-ea"/>
                <a:cs typeface="+mn-cs"/>
              </a:rPr>
              <a:t>● Refund and report fraud: Refunds the payment and reports it to Stripe as fraudulent. </a:t>
            </a:r>
            <a:r>
              <a:rPr lang="en-IN" sz="1200" b="1" i="0" u="none" strike="noStrike" kern="1200" baseline="0" dirty="0" smtClean="0">
                <a:solidFill>
                  <a:schemeClr val="tx1"/>
                </a:solidFill>
                <a:latin typeface="+mn-lt"/>
                <a:ea typeface="+mn-ea"/>
                <a:cs typeface="+mn-cs"/>
              </a:rPr>
              <a:t>This improves our machine learning models’ judgments</a:t>
            </a:r>
            <a:r>
              <a:rPr lang="en-IN" sz="1200" b="0" i="0" u="none" strike="noStrike" kern="1200" baseline="0" dirty="0" smtClean="0">
                <a:solidFill>
                  <a:schemeClr val="tx1"/>
                </a:solidFill>
                <a:latin typeface="+mn-lt"/>
                <a:ea typeface="+mn-ea"/>
                <a:cs typeface="+mn-cs"/>
              </a:rPr>
              <a:t> and</a:t>
            </a:r>
          </a:p>
          <a:p>
            <a:r>
              <a:rPr lang="en-IN" sz="1200" b="0" i="0" u="none" strike="noStrike" kern="1200" baseline="0" dirty="0" smtClean="0">
                <a:solidFill>
                  <a:schemeClr val="tx1"/>
                </a:solidFill>
                <a:latin typeface="+mn-lt"/>
                <a:ea typeface="+mn-ea"/>
                <a:cs typeface="+mn-cs"/>
              </a:rPr>
              <a:t>further increases the effectiveness of our fraud prevention.</a:t>
            </a:r>
            <a:br>
              <a:rPr lang="en-IN" sz="1200" b="0" i="0" u="none" strike="noStrike" kern="1200" baseline="0" dirty="0" smtClean="0">
                <a:solidFill>
                  <a:schemeClr val="tx1"/>
                </a:solidFill>
                <a:latin typeface="+mn-lt"/>
                <a:ea typeface="+mn-ea"/>
                <a:cs typeface="+mn-cs"/>
              </a:rPr>
            </a:br>
            <a:r>
              <a:rPr lang="en-IN" sz="1200" b="0" i="0" u="none" strike="noStrike" kern="1200" baseline="0" dirty="0" smtClean="0">
                <a:solidFill>
                  <a:schemeClr val="tx1"/>
                </a:solidFill>
                <a:latin typeface="+mn-lt"/>
                <a:ea typeface="+mn-ea"/>
                <a:cs typeface="+mn-cs"/>
              </a:rPr>
              <a:t/>
            </a:r>
            <a:br>
              <a:rPr lang="en-IN" sz="1200" b="0" i="0" u="none" strike="noStrike" kern="1200" baseline="0" dirty="0" smtClean="0">
                <a:solidFill>
                  <a:schemeClr val="tx1"/>
                </a:solidFill>
                <a:latin typeface="+mn-lt"/>
                <a:ea typeface="+mn-ea"/>
                <a:cs typeface="+mn-cs"/>
              </a:rPr>
            </a:br>
            <a:r>
              <a:rPr lang="en-IN" sz="1200" b="0" i="0" u="none" strike="noStrike" kern="1200" baseline="0" dirty="0" smtClean="0">
                <a:solidFill>
                  <a:schemeClr val="tx1"/>
                </a:solidFill>
                <a:latin typeface="+mn-lt"/>
                <a:ea typeface="+mn-ea"/>
                <a:cs typeface="+mn-cs"/>
              </a:rPr>
              <a:t>**If you ever decide to leave Stripe, they will help you transfer your data in a PCI </a:t>
            </a:r>
            <a:r>
              <a:rPr lang="en-US" sz="1200" b="0" i="0" u="none" strike="noStrike" kern="1200" baseline="0" dirty="0" smtClean="0">
                <a:solidFill>
                  <a:schemeClr val="tx1"/>
                </a:solidFill>
                <a:latin typeface="+mn-lt"/>
                <a:ea typeface="+mn-ea"/>
                <a:cs typeface="+mn-cs"/>
              </a:rPr>
              <a:t>compliant way.</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C002942-9E23-44FC-9F91-B8D3DD73426D}" type="slidenum">
              <a:rPr lang="en-US" smtClean="0"/>
              <a:pPr>
                <a:defRPr/>
              </a:pPr>
              <a:t>5</a:t>
            </a:fld>
            <a:endParaRPr lang="en-US" dirty="0"/>
          </a:p>
        </p:txBody>
      </p:sp>
    </p:spTree>
    <p:extLst>
      <p:ext uri="{BB962C8B-B14F-4D97-AF65-F5344CB8AC3E}">
        <p14:creationId xmlns:p14="http://schemas.microsoft.com/office/powerpoint/2010/main" val="1513287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6750701" y="467286"/>
            <a:ext cx="1765766" cy="488002"/>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 y="0"/>
            <a:ext cx="1909482" cy="694357"/>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4572000"/>
          </a:xfrm>
          <a:prstGeom prst="rect">
            <a:avLst/>
          </a:prstGeom>
        </p:spPr>
      </p:pic>
    </p:spTree>
    <p:extLst>
      <p:ext uri="{BB962C8B-B14F-4D97-AF65-F5344CB8AC3E}">
        <p14:creationId xmlns:p14="http://schemas.microsoft.com/office/powerpoint/2010/main" val="2902924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8759"/>
            <a:ext cx="9144000" cy="4749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82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5408"/>
            <a:ext cx="91440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683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92443"/>
          </a:xfrm>
        </p:spPr>
        <p:txBody>
          <a:bodyPr/>
          <a:lstStyle/>
          <a:p>
            <a:r>
              <a:rPr lang="en-US" dirty="0" smtClean="0"/>
              <a:t>Stripe </a:t>
            </a:r>
            <a:r>
              <a:rPr lang="en-US" dirty="0"/>
              <a:t>benefits</a:t>
            </a:r>
          </a:p>
        </p:txBody>
      </p:sp>
      <p:sp>
        <p:nvSpPr>
          <p:cNvPr id="3" name="Text Placeholder 2"/>
          <p:cNvSpPr>
            <a:spLocks noGrp="1"/>
          </p:cNvSpPr>
          <p:nvPr>
            <p:ph type="body" sz="quarter" idx="10"/>
          </p:nvPr>
        </p:nvSpPr>
        <p:spPr>
          <a:xfrm>
            <a:off x="481012" y="1971675"/>
            <a:ext cx="8224838" cy="2585323"/>
          </a:xfrm>
        </p:spPr>
        <p:txBody>
          <a:bodyPr/>
          <a:lstStyle/>
          <a:p>
            <a:r>
              <a:rPr lang="en-US" sz="2800" dirty="0"/>
              <a:t>Full API </a:t>
            </a:r>
            <a:r>
              <a:rPr lang="en-US" sz="2800" dirty="0" smtClean="0"/>
              <a:t>Documentation</a:t>
            </a:r>
          </a:p>
          <a:p>
            <a:r>
              <a:rPr lang="en-US" sz="2800" dirty="0" smtClean="0"/>
              <a:t>Supported Currencies 135+ </a:t>
            </a:r>
            <a:endParaRPr lang="en-US" sz="2800" dirty="0"/>
          </a:p>
          <a:p>
            <a:r>
              <a:rPr lang="en-US" sz="2800" dirty="0" smtClean="0"/>
              <a:t>PCI </a:t>
            </a:r>
            <a:r>
              <a:rPr lang="en-US" sz="2800" dirty="0"/>
              <a:t>Service Provider Level 1</a:t>
            </a:r>
          </a:p>
          <a:p>
            <a:r>
              <a:rPr lang="en-US" sz="2800" dirty="0" smtClean="0"/>
              <a:t>Custom </a:t>
            </a:r>
            <a:r>
              <a:rPr lang="en-US" sz="2800" dirty="0"/>
              <a:t>form with security</a:t>
            </a:r>
          </a:p>
          <a:p>
            <a:r>
              <a:rPr lang="en-US" sz="2800" dirty="0" smtClean="0"/>
              <a:t>Data </a:t>
            </a:r>
            <a:r>
              <a:rPr lang="en-US" sz="2800" dirty="0"/>
              <a:t>Portability</a:t>
            </a:r>
          </a:p>
          <a:p>
            <a:r>
              <a:rPr lang="en-US" sz="2800" dirty="0" smtClean="0"/>
              <a:t>Custom </a:t>
            </a:r>
            <a:r>
              <a:rPr lang="en-US" sz="2800" dirty="0"/>
              <a:t>data learning machine(Radar)</a:t>
            </a:r>
          </a:p>
        </p:txBody>
      </p:sp>
    </p:spTree>
    <p:extLst>
      <p:ext uri="{BB962C8B-B14F-4D97-AF65-F5344CB8AC3E}">
        <p14:creationId xmlns:p14="http://schemas.microsoft.com/office/powerpoint/2010/main" val="3902089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511" y="353378"/>
            <a:ext cx="2277428" cy="492443"/>
          </a:xfrm>
        </p:spPr>
        <p:txBody>
          <a:bodyPr/>
          <a:lstStyle/>
          <a:p>
            <a:r>
              <a:rPr lang="en-US" dirty="0"/>
              <a:t>Thank You!</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0639"/>
            <a:ext cx="9142451" cy="517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984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Stripe?</a:t>
            </a:r>
            <a:endParaRPr lang="en-US" dirty="0"/>
          </a:p>
        </p:txBody>
      </p:sp>
      <p:sp>
        <p:nvSpPr>
          <p:cNvPr id="4" name="Text Placeholder 3"/>
          <p:cNvSpPr>
            <a:spLocks noGrp="1"/>
          </p:cNvSpPr>
          <p:nvPr>
            <p:ph type="body" sz="quarter" idx="10"/>
          </p:nvPr>
        </p:nvSpPr>
        <p:spPr>
          <a:xfrm>
            <a:off x="481012" y="1651635"/>
            <a:ext cx="8224838" cy="2154436"/>
          </a:xfrm>
        </p:spPr>
        <p:txBody>
          <a:bodyPr/>
          <a:lstStyle/>
          <a:p>
            <a:r>
              <a:rPr lang="en-US" sz="2800" dirty="0"/>
              <a:t>A set of unified APIs and tools </a:t>
            </a:r>
            <a:r>
              <a:rPr lang="en-US" sz="2800" dirty="0" smtClean="0"/>
              <a:t>that instantly </a:t>
            </a:r>
            <a:r>
              <a:rPr lang="en-US" sz="2800" dirty="0"/>
              <a:t>enables businesses to accept </a:t>
            </a:r>
            <a:r>
              <a:rPr lang="en-US" sz="2800" dirty="0" smtClean="0"/>
              <a:t>and manage </a:t>
            </a:r>
            <a:r>
              <a:rPr lang="en-US" sz="2800" dirty="0"/>
              <a:t>online payments</a:t>
            </a:r>
            <a:r>
              <a:rPr lang="en-US" sz="2800" dirty="0" smtClean="0"/>
              <a:t>.</a:t>
            </a:r>
          </a:p>
          <a:p>
            <a:pPr marL="0" indent="0">
              <a:buNone/>
            </a:pPr>
            <a:endParaRPr lang="en-US" sz="2800" dirty="0"/>
          </a:p>
          <a:p>
            <a:r>
              <a:rPr lang="en-US" sz="2800" dirty="0"/>
              <a:t>Built for developers!</a:t>
            </a:r>
          </a:p>
        </p:txBody>
      </p:sp>
    </p:spTree>
    <p:extLst>
      <p:ext uri="{BB962C8B-B14F-4D97-AF65-F5344CB8AC3E}">
        <p14:creationId xmlns:p14="http://schemas.microsoft.com/office/powerpoint/2010/main" val="206097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Stripe cost?</a:t>
            </a:r>
          </a:p>
        </p:txBody>
      </p:sp>
      <p:sp>
        <p:nvSpPr>
          <p:cNvPr id="3" name="Text Placeholder 2"/>
          <p:cNvSpPr>
            <a:spLocks noGrp="1"/>
          </p:cNvSpPr>
          <p:nvPr>
            <p:ph type="body" sz="quarter" idx="10"/>
          </p:nvPr>
        </p:nvSpPr>
        <p:spPr>
          <a:xfrm>
            <a:off x="435292" y="1590675"/>
            <a:ext cx="8224838" cy="4154984"/>
          </a:xfrm>
        </p:spPr>
        <p:txBody>
          <a:bodyPr/>
          <a:lstStyle/>
          <a:p>
            <a:endParaRPr lang="en-US" dirty="0"/>
          </a:p>
          <a:p>
            <a:r>
              <a:rPr lang="en-US" sz="2800" dirty="0"/>
              <a:t>2.9% + $0.30 per </a:t>
            </a:r>
            <a:r>
              <a:rPr lang="en-US" sz="2800" dirty="0" smtClean="0"/>
              <a:t>successful transaction</a:t>
            </a:r>
          </a:p>
          <a:p>
            <a:pPr marL="0" indent="0">
              <a:buNone/>
            </a:pPr>
            <a:endParaRPr lang="en-US" sz="2800" dirty="0"/>
          </a:p>
          <a:p>
            <a:r>
              <a:rPr lang="en-US" sz="2800" dirty="0"/>
              <a:t>Discounted rates apply once you </a:t>
            </a:r>
            <a:r>
              <a:rPr lang="en-US" sz="2800" dirty="0" smtClean="0"/>
              <a:t>exceed $10,000 </a:t>
            </a:r>
            <a:r>
              <a:rPr lang="en-US" sz="2800" dirty="0"/>
              <a:t>in transactions per month</a:t>
            </a:r>
            <a:r>
              <a:rPr lang="en-US" sz="2800" dirty="0" smtClean="0"/>
              <a:t>.</a:t>
            </a:r>
          </a:p>
          <a:p>
            <a:endParaRPr lang="en-US" sz="2800" dirty="0"/>
          </a:p>
          <a:p>
            <a:r>
              <a:rPr lang="en-US" sz="2800" dirty="0"/>
              <a:t>No setup fees</a:t>
            </a:r>
          </a:p>
          <a:p>
            <a:r>
              <a:rPr lang="en-US" sz="2800" dirty="0"/>
              <a:t>No monthly fees</a:t>
            </a:r>
          </a:p>
          <a:p>
            <a:r>
              <a:rPr lang="en-US" sz="2800" dirty="0"/>
              <a:t>Free refunds</a:t>
            </a:r>
          </a:p>
          <a:p>
            <a:r>
              <a:rPr lang="en-US" sz="2800" dirty="0"/>
              <a:t>Free failed transactions</a:t>
            </a:r>
          </a:p>
        </p:txBody>
      </p:sp>
    </p:spTree>
    <p:extLst>
      <p:ext uri="{BB962C8B-B14F-4D97-AF65-F5344CB8AC3E}">
        <p14:creationId xmlns:p14="http://schemas.microsoft.com/office/powerpoint/2010/main" val="4165413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t>
            </a:r>
            <a:r>
              <a:rPr lang="en-US" dirty="0" smtClean="0"/>
              <a:t>Libraries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10679"/>
            <a:ext cx="914400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783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9676" y="810623"/>
            <a:ext cx="5511800" cy="492443"/>
          </a:xfrm>
        </p:spPr>
        <p:txBody>
          <a:bodyPr/>
          <a:lstStyle/>
          <a:p>
            <a:r>
              <a:rPr lang="en-US" sz="3200" dirty="0" smtClean="0">
                <a:solidFill>
                  <a:srgbClr val="0070C0"/>
                </a:solidFill>
              </a:rPr>
              <a:t>How Stripe works!</a:t>
            </a:r>
            <a:endParaRPr lang="en-US" sz="3200" dirty="0">
              <a:solidFill>
                <a:srgbClr val="0070C0"/>
              </a:solidFill>
            </a:endParaRP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692" y="1909346"/>
            <a:ext cx="5099821" cy="2706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ubtitle 3"/>
          <p:cNvSpPr>
            <a:spLocks noGrp="1"/>
          </p:cNvSpPr>
          <p:nvPr>
            <p:ph type="subTitle" idx="1"/>
          </p:nvPr>
        </p:nvSpPr>
        <p:spPr>
          <a:xfrm>
            <a:off x="1106714" y="1493381"/>
            <a:ext cx="5511800" cy="276999"/>
          </a:xfrm>
        </p:spPr>
        <p:txBody>
          <a:bodyPr/>
          <a:lstStyle/>
          <a:p>
            <a:pPr marL="285750" indent="-285750">
              <a:buFont typeface="Wingdings" panose="05000000000000000000" pitchFamily="2" charset="2"/>
              <a:buChar char="v"/>
            </a:pPr>
            <a:r>
              <a:rPr lang="en-US" dirty="0" smtClean="0"/>
              <a:t>Functional Overview</a:t>
            </a:r>
            <a:endParaRPr lang="en-US" dirty="0"/>
          </a:p>
        </p:txBody>
      </p:sp>
      <p:sp>
        <p:nvSpPr>
          <p:cNvPr id="8" name="Subtitle 3"/>
          <p:cNvSpPr txBox="1">
            <a:spLocks/>
          </p:cNvSpPr>
          <p:nvPr/>
        </p:nvSpPr>
        <p:spPr bwMode="gray">
          <a:xfrm>
            <a:off x="1180737" y="4615542"/>
            <a:ext cx="7423332" cy="580683"/>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b="1" kern="1200">
                <a:solidFill>
                  <a:schemeClr val="tx2"/>
                </a:solidFill>
                <a:latin typeface="Arial" pitchFamily="34" charset="0"/>
                <a:ea typeface="+mn-ea"/>
                <a:cs typeface="Arial" pitchFamily="34" charset="0"/>
              </a:defRPr>
            </a:lvl1pPr>
            <a:lvl2pPr marL="457200" indent="0" algn="ctr" rtl="0" eaLnBrk="1" fontAlgn="base" hangingPunct="1">
              <a:spcBef>
                <a:spcPct val="0"/>
              </a:spcBef>
              <a:spcAft>
                <a:spcPct val="0"/>
              </a:spcAft>
              <a:buClr>
                <a:schemeClr val="bg2"/>
              </a:buClr>
              <a:buSzPct val="100000"/>
              <a:buFont typeface="Wingdings" pitchFamily="2" charset="2"/>
              <a:buNone/>
              <a:defRPr lang="en-US" kern="1200">
                <a:solidFill>
                  <a:schemeClr val="tx1">
                    <a:tint val="75000"/>
                  </a:schemeClr>
                </a:solidFill>
                <a:latin typeface="+mn-lt"/>
                <a:ea typeface="+mn-ea"/>
                <a:cs typeface="Arial" charset="0"/>
              </a:defRPr>
            </a:lvl2pPr>
            <a:lvl3pPr marL="914400" indent="0" algn="ctr" rtl="0" eaLnBrk="1" fontAlgn="base" hangingPunct="1">
              <a:spcBef>
                <a:spcPct val="0"/>
              </a:spcBef>
              <a:spcAft>
                <a:spcPct val="0"/>
              </a:spcAft>
              <a:buClr>
                <a:schemeClr val="bg2"/>
              </a:buClr>
              <a:buSzPct val="90000"/>
              <a:buFont typeface="Arial" charset="0"/>
              <a:buNone/>
              <a:defRPr lang="en-US" kern="1200">
                <a:solidFill>
                  <a:schemeClr val="tx1">
                    <a:tint val="75000"/>
                  </a:schemeClr>
                </a:solidFill>
                <a:latin typeface="Arial" pitchFamily="34" charset="0"/>
                <a:ea typeface="+mn-ea"/>
                <a:cs typeface="Arial" pitchFamily="34" charset="0"/>
              </a:defRPr>
            </a:lvl3pPr>
            <a:lvl4pPr marL="1371600" indent="0" algn="ctr" rtl="0" eaLnBrk="1" fontAlgn="base" hangingPunct="1">
              <a:spcBef>
                <a:spcPct val="0"/>
              </a:spcBef>
              <a:spcAft>
                <a:spcPct val="0"/>
              </a:spcAft>
              <a:buClr>
                <a:schemeClr val="bg2"/>
              </a:buClr>
              <a:buSzPct val="80000"/>
              <a:buFont typeface="Wingdings" pitchFamily="2" charset="2"/>
              <a:buNone/>
              <a:defRPr lang="en-US" kern="1200">
                <a:solidFill>
                  <a:schemeClr val="tx1">
                    <a:tint val="75000"/>
                  </a:schemeClr>
                </a:solidFill>
                <a:latin typeface="Arial" pitchFamily="34" charset="0"/>
                <a:ea typeface="+mn-ea"/>
                <a:cs typeface="Arial" charset="0"/>
              </a:defRPr>
            </a:lvl4pPr>
            <a:lvl5pPr marL="1828800" indent="0" algn="ctr" defTabSz="933450" rtl="0" eaLnBrk="1" fontAlgn="base" hangingPunct="1">
              <a:spcBef>
                <a:spcPct val="0"/>
              </a:spcBef>
              <a:spcAft>
                <a:spcPct val="0"/>
              </a:spcAft>
              <a:buClr>
                <a:schemeClr val="bg2"/>
              </a:buClr>
              <a:buSzPct val="70000"/>
              <a:buFont typeface="Arial" charset="0"/>
              <a:buNone/>
              <a:defRPr lang="en-US" kern="1200">
                <a:solidFill>
                  <a:schemeClr val="tx1">
                    <a:tint val="75000"/>
                  </a:schemeClr>
                </a:solidFill>
                <a:latin typeface="Arial" pitchFamily="34" charset="0"/>
                <a:ea typeface="+mn-ea"/>
                <a:cs typeface="Arial" charset="0"/>
              </a:defRPr>
            </a:lvl5pPr>
            <a:lvl6pPr marL="2286000" indent="0" algn="ctr" defTabSz="914400" rtl="0" eaLnBrk="1" latinLnBrk="0" hangingPunct="1">
              <a:spcBef>
                <a:spcPct val="20000"/>
              </a:spcBef>
              <a:buClr>
                <a:schemeClr val="bg2"/>
              </a:buClr>
              <a:buSzPct val="60000"/>
              <a:buFont typeface="Wingdings" pitchFamily="2" charset="2"/>
              <a:buNone/>
              <a:defRPr sz="2000" kern="1200">
                <a:solidFill>
                  <a:schemeClr val="tx1">
                    <a:tint val="75000"/>
                  </a:schemeClr>
                </a:solidFill>
                <a:latin typeface="Arial" pitchFamily="34" charset="0"/>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buFont typeface="Wingdings" pitchFamily="2" charset="2"/>
              <a:buChar char="v"/>
            </a:pPr>
            <a:r>
              <a:rPr lang="en-US" dirty="0" smtClean="0"/>
              <a:t>All API requests must </a:t>
            </a:r>
            <a:r>
              <a:rPr lang="en-US" dirty="0" smtClean="0"/>
              <a:t>send over </a:t>
            </a:r>
            <a:r>
              <a:rPr lang="en-US" dirty="0" smtClean="0"/>
              <a:t>HTTPS (i.e. over secure channel)</a:t>
            </a:r>
            <a:endParaRPr lang="en-US" dirty="0"/>
          </a:p>
        </p:txBody>
      </p:sp>
      <p:sp>
        <p:nvSpPr>
          <p:cNvPr id="9" name="Subtitle 3"/>
          <p:cNvSpPr txBox="1">
            <a:spLocks/>
          </p:cNvSpPr>
          <p:nvPr/>
        </p:nvSpPr>
        <p:spPr bwMode="gray">
          <a:xfrm>
            <a:off x="1195421" y="5263235"/>
            <a:ext cx="7423332" cy="276999"/>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b="1" kern="1200">
                <a:solidFill>
                  <a:schemeClr val="tx2"/>
                </a:solidFill>
                <a:latin typeface="Arial" pitchFamily="34" charset="0"/>
                <a:ea typeface="+mn-ea"/>
                <a:cs typeface="Arial" pitchFamily="34" charset="0"/>
              </a:defRPr>
            </a:lvl1pPr>
            <a:lvl2pPr marL="457200" indent="0" algn="ctr" rtl="0" eaLnBrk="1" fontAlgn="base" hangingPunct="1">
              <a:spcBef>
                <a:spcPct val="0"/>
              </a:spcBef>
              <a:spcAft>
                <a:spcPct val="0"/>
              </a:spcAft>
              <a:buClr>
                <a:schemeClr val="bg2"/>
              </a:buClr>
              <a:buSzPct val="100000"/>
              <a:buFont typeface="Wingdings" pitchFamily="2" charset="2"/>
              <a:buNone/>
              <a:defRPr lang="en-US" kern="1200">
                <a:solidFill>
                  <a:schemeClr val="tx1">
                    <a:tint val="75000"/>
                  </a:schemeClr>
                </a:solidFill>
                <a:latin typeface="+mn-lt"/>
                <a:ea typeface="+mn-ea"/>
                <a:cs typeface="Arial" charset="0"/>
              </a:defRPr>
            </a:lvl2pPr>
            <a:lvl3pPr marL="914400" indent="0" algn="ctr" rtl="0" eaLnBrk="1" fontAlgn="base" hangingPunct="1">
              <a:spcBef>
                <a:spcPct val="0"/>
              </a:spcBef>
              <a:spcAft>
                <a:spcPct val="0"/>
              </a:spcAft>
              <a:buClr>
                <a:schemeClr val="bg2"/>
              </a:buClr>
              <a:buSzPct val="90000"/>
              <a:buFont typeface="Arial" charset="0"/>
              <a:buNone/>
              <a:defRPr lang="en-US" kern="1200">
                <a:solidFill>
                  <a:schemeClr val="tx1">
                    <a:tint val="75000"/>
                  </a:schemeClr>
                </a:solidFill>
                <a:latin typeface="Arial" pitchFamily="34" charset="0"/>
                <a:ea typeface="+mn-ea"/>
                <a:cs typeface="Arial" pitchFamily="34" charset="0"/>
              </a:defRPr>
            </a:lvl3pPr>
            <a:lvl4pPr marL="1371600" indent="0" algn="ctr" rtl="0" eaLnBrk="1" fontAlgn="base" hangingPunct="1">
              <a:spcBef>
                <a:spcPct val="0"/>
              </a:spcBef>
              <a:spcAft>
                <a:spcPct val="0"/>
              </a:spcAft>
              <a:buClr>
                <a:schemeClr val="bg2"/>
              </a:buClr>
              <a:buSzPct val="80000"/>
              <a:buFont typeface="Wingdings" pitchFamily="2" charset="2"/>
              <a:buNone/>
              <a:defRPr lang="en-US" kern="1200">
                <a:solidFill>
                  <a:schemeClr val="tx1">
                    <a:tint val="75000"/>
                  </a:schemeClr>
                </a:solidFill>
                <a:latin typeface="Arial" pitchFamily="34" charset="0"/>
                <a:ea typeface="+mn-ea"/>
                <a:cs typeface="Arial" charset="0"/>
              </a:defRPr>
            </a:lvl4pPr>
            <a:lvl5pPr marL="1828800" indent="0" algn="ctr" defTabSz="933450" rtl="0" eaLnBrk="1" fontAlgn="base" hangingPunct="1">
              <a:spcBef>
                <a:spcPct val="0"/>
              </a:spcBef>
              <a:spcAft>
                <a:spcPct val="0"/>
              </a:spcAft>
              <a:buClr>
                <a:schemeClr val="bg2"/>
              </a:buClr>
              <a:buSzPct val="70000"/>
              <a:buFont typeface="Arial" charset="0"/>
              <a:buNone/>
              <a:defRPr lang="en-US" kern="1200">
                <a:solidFill>
                  <a:schemeClr val="tx1">
                    <a:tint val="75000"/>
                  </a:schemeClr>
                </a:solidFill>
                <a:latin typeface="Arial" pitchFamily="34" charset="0"/>
                <a:ea typeface="+mn-ea"/>
                <a:cs typeface="Arial" charset="0"/>
              </a:defRPr>
            </a:lvl5pPr>
            <a:lvl6pPr marL="2286000" indent="0" algn="ctr" defTabSz="914400" rtl="0" eaLnBrk="1" latinLnBrk="0" hangingPunct="1">
              <a:spcBef>
                <a:spcPct val="20000"/>
              </a:spcBef>
              <a:buClr>
                <a:schemeClr val="bg2"/>
              </a:buClr>
              <a:buSzPct val="60000"/>
              <a:buFont typeface="Wingdings" pitchFamily="2" charset="2"/>
              <a:buNone/>
              <a:defRPr sz="2000" kern="1200">
                <a:solidFill>
                  <a:schemeClr val="tx1">
                    <a:tint val="75000"/>
                  </a:schemeClr>
                </a:solidFill>
                <a:latin typeface="Arial" pitchFamily="34" charset="0"/>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buFont typeface="Wingdings" pitchFamily="2" charset="2"/>
              <a:buChar char="v"/>
            </a:pPr>
            <a:r>
              <a:rPr lang="en-US" dirty="0" smtClean="0"/>
              <a:t>Review* system in Stripe</a:t>
            </a:r>
            <a:endParaRPr lang="en-US" dirty="0"/>
          </a:p>
        </p:txBody>
      </p:sp>
      <p:sp>
        <p:nvSpPr>
          <p:cNvPr id="10" name="Subtitle 3"/>
          <p:cNvSpPr txBox="1">
            <a:spLocks/>
          </p:cNvSpPr>
          <p:nvPr/>
        </p:nvSpPr>
        <p:spPr bwMode="gray">
          <a:xfrm>
            <a:off x="1195421" y="5605709"/>
            <a:ext cx="7423332" cy="276999"/>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b="1" kern="1200">
                <a:solidFill>
                  <a:schemeClr val="tx2"/>
                </a:solidFill>
                <a:latin typeface="Arial" pitchFamily="34" charset="0"/>
                <a:ea typeface="+mn-ea"/>
                <a:cs typeface="Arial" pitchFamily="34" charset="0"/>
              </a:defRPr>
            </a:lvl1pPr>
            <a:lvl2pPr marL="457200" indent="0" algn="ctr" rtl="0" eaLnBrk="1" fontAlgn="base" hangingPunct="1">
              <a:spcBef>
                <a:spcPct val="0"/>
              </a:spcBef>
              <a:spcAft>
                <a:spcPct val="0"/>
              </a:spcAft>
              <a:buClr>
                <a:schemeClr val="bg2"/>
              </a:buClr>
              <a:buSzPct val="100000"/>
              <a:buFont typeface="Wingdings" pitchFamily="2" charset="2"/>
              <a:buNone/>
              <a:defRPr lang="en-US" kern="1200">
                <a:solidFill>
                  <a:schemeClr val="tx1">
                    <a:tint val="75000"/>
                  </a:schemeClr>
                </a:solidFill>
                <a:latin typeface="+mn-lt"/>
                <a:ea typeface="+mn-ea"/>
                <a:cs typeface="Arial" charset="0"/>
              </a:defRPr>
            </a:lvl2pPr>
            <a:lvl3pPr marL="914400" indent="0" algn="ctr" rtl="0" eaLnBrk="1" fontAlgn="base" hangingPunct="1">
              <a:spcBef>
                <a:spcPct val="0"/>
              </a:spcBef>
              <a:spcAft>
                <a:spcPct val="0"/>
              </a:spcAft>
              <a:buClr>
                <a:schemeClr val="bg2"/>
              </a:buClr>
              <a:buSzPct val="90000"/>
              <a:buFont typeface="Arial" charset="0"/>
              <a:buNone/>
              <a:defRPr lang="en-US" kern="1200">
                <a:solidFill>
                  <a:schemeClr val="tx1">
                    <a:tint val="75000"/>
                  </a:schemeClr>
                </a:solidFill>
                <a:latin typeface="Arial" pitchFamily="34" charset="0"/>
                <a:ea typeface="+mn-ea"/>
                <a:cs typeface="Arial" pitchFamily="34" charset="0"/>
              </a:defRPr>
            </a:lvl3pPr>
            <a:lvl4pPr marL="1371600" indent="0" algn="ctr" rtl="0" eaLnBrk="1" fontAlgn="base" hangingPunct="1">
              <a:spcBef>
                <a:spcPct val="0"/>
              </a:spcBef>
              <a:spcAft>
                <a:spcPct val="0"/>
              </a:spcAft>
              <a:buClr>
                <a:schemeClr val="bg2"/>
              </a:buClr>
              <a:buSzPct val="80000"/>
              <a:buFont typeface="Wingdings" pitchFamily="2" charset="2"/>
              <a:buNone/>
              <a:defRPr lang="en-US" kern="1200">
                <a:solidFill>
                  <a:schemeClr val="tx1">
                    <a:tint val="75000"/>
                  </a:schemeClr>
                </a:solidFill>
                <a:latin typeface="Arial" pitchFamily="34" charset="0"/>
                <a:ea typeface="+mn-ea"/>
                <a:cs typeface="Arial" charset="0"/>
              </a:defRPr>
            </a:lvl4pPr>
            <a:lvl5pPr marL="1828800" indent="0" algn="ctr" defTabSz="933450" rtl="0" eaLnBrk="1" fontAlgn="base" hangingPunct="1">
              <a:spcBef>
                <a:spcPct val="0"/>
              </a:spcBef>
              <a:spcAft>
                <a:spcPct val="0"/>
              </a:spcAft>
              <a:buClr>
                <a:schemeClr val="bg2"/>
              </a:buClr>
              <a:buSzPct val="70000"/>
              <a:buFont typeface="Arial" charset="0"/>
              <a:buNone/>
              <a:defRPr lang="en-US" kern="1200">
                <a:solidFill>
                  <a:schemeClr val="tx1">
                    <a:tint val="75000"/>
                  </a:schemeClr>
                </a:solidFill>
                <a:latin typeface="Arial" pitchFamily="34" charset="0"/>
                <a:ea typeface="+mn-ea"/>
                <a:cs typeface="Arial" charset="0"/>
              </a:defRPr>
            </a:lvl5pPr>
            <a:lvl6pPr marL="2286000" indent="0" algn="ctr" defTabSz="914400" rtl="0" eaLnBrk="1" latinLnBrk="0" hangingPunct="1">
              <a:spcBef>
                <a:spcPct val="20000"/>
              </a:spcBef>
              <a:buClr>
                <a:schemeClr val="bg2"/>
              </a:buClr>
              <a:buSzPct val="60000"/>
              <a:buFont typeface="Wingdings" pitchFamily="2" charset="2"/>
              <a:buNone/>
              <a:defRPr sz="2000" kern="1200">
                <a:solidFill>
                  <a:schemeClr val="tx1">
                    <a:tint val="75000"/>
                  </a:schemeClr>
                </a:solidFill>
                <a:latin typeface="Arial" pitchFamily="34" charset="0"/>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buFont typeface="Wingdings" pitchFamily="2" charset="2"/>
              <a:buChar char="v"/>
            </a:pPr>
            <a:r>
              <a:rPr lang="en-US" dirty="0" smtClean="0"/>
              <a:t>Portability**</a:t>
            </a:r>
            <a:endParaRPr lang="en-US" dirty="0"/>
          </a:p>
        </p:txBody>
      </p:sp>
      <p:sp>
        <p:nvSpPr>
          <p:cNvPr id="11" name="Subtitle 3"/>
          <p:cNvSpPr txBox="1">
            <a:spLocks/>
          </p:cNvSpPr>
          <p:nvPr/>
        </p:nvSpPr>
        <p:spPr bwMode="gray">
          <a:xfrm>
            <a:off x="1195421" y="5905074"/>
            <a:ext cx="7423332" cy="276999"/>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b="1" kern="1200">
                <a:solidFill>
                  <a:schemeClr val="tx2"/>
                </a:solidFill>
                <a:latin typeface="Arial" pitchFamily="34" charset="0"/>
                <a:ea typeface="+mn-ea"/>
                <a:cs typeface="Arial" pitchFamily="34" charset="0"/>
              </a:defRPr>
            </a:lvl1pPr>
            <a:lvl2pPr marL="457200" indent="0" algn="ctr" rtl="0" eaLnBrk="1" fontAlgn="base" hangingPunct="1">
              <a:spcBef>
                <a:spcPct val="0"/>
              </a:spcBef>
              <a:spcAft>
                <a:spcPct val="0"/>
              </a:spcAft>
              <a:buClr>
                <a:schemeClr val="bg2"/>
              </a:buClr>
              <a:buSzPct val="100000"/>
              <a:buFont typeface="Wingdings" pitchFamily="2" charset="2"/>
              <a:buNone/>
              <a:defRPr lang="en-US" kern="1200">
                <a:solidFill>
                  <a:schemeClr val="tx1">
                    <a:tint val="75000"/>
                  </a:schemeClr>
                </a:solidFill>
                <a:latin typeface="+mn-lt"/>
                <a:ea typeface="+mn-ea"/>
                <a:cs typeface="Arial" charset="0"/>
              </a:defRPr>
            </a:lvl2pPr>
            <a:lvl3pPr marL="914400" indent="0" algn="ctr" rtl="0" eaLnBrk="1" fontAlgn="base" hangingPunct="1">
              <a:spcBef>
                <a:spcPct val="0"/>
              </a:spcBef>
              <a:spcAft>
                <a:spcPct val="0"/>
              </a:spcAft>
              <a:buClr>
                <a:schemeClr val="bg2"/>
              </a:buClr>
              <a:buSzPct val="90000"/>
              <a:buFont typeface="Arial" charset="0"/>
              <a:buNone/>
              <a:defRPr lang="en-US" kern="1200">
                <a:solidFill>
                  <a:schemeClr val="tx1">
                    <a:tint val="75000"/>
                  </a:schemeClr>
                </a:solidFill>
                <a:latin typeface="Arial" pitchFamily="34" charset="0"/>
                <a:ea typeface="+mn-ea"/>
                <a:cs typeface="Arial" pitchFamily="34" charset="0"/>
              </a:defRPr>
            </a:lvl3pPr>
            <a:lvl4pPr marL="1371600" indent="0" algn="ctr" rtl="0" eaLnBrk="1" fontAlgn="base" hangingPunct="1">
              <a:spcBef>
                <a:spcPct val="0"/>
              </a:spcBef>
              <a:spcAft>
                <a:spcPct val="0"/>
              </a:spcAft>
              <a:buClr>
                <a:schemeClr val="bg2"/>
              </a:buClr>
              <a:buSzPct val="80000"/>
              <a:buFont typeface="Wingdings" pitchFamily="2" charset="2"/>
              <a:buNone/>
              <a:defRPr lang="en-US" kern="1200">
                <a:solidFill>
                  <a:schemeClr val="tx1">
                    <a:tint val="75000"/>
                  </a:schemeClr>
                </a:solidFill>
                <a:latin typeface="Arial" pitchFamily="34" charset="0"/>
                <a:ea typeface="+mn-ea"/>
                <a:cs typeface="Arial" charset="0"/>
              </a:defRPr>
            </a:lvl4pPr>
            <a:lvl5pPr marL="1828800" indent="0" algn="ctr" defTabSz="933450" rtl="0" eaLnBrk="1" fontAlgn="base" hangingPunct="1">
              <a:spcBef>
                <a:spcPct val="0"/>
              </a:spcBef>
              <a:spcAft>
                <a:spcPct val="0"/>
              </a:spcAft>
              <a:buClr>
                <a:schemeClr val="bg2"/>
              </a:buClr>
              <a:buSzPct val="70000"/>
              <a:buFont typeface="Arial" charset="0"/>
              <a:buNone/>
              <a:defRPr lang="en-US" kern="1200">
                <a:solidFill>
                  <a:schemeClr val="tx1">
                    <a:tint val="75000"/>
                  </a:schemeClr>
                </a:solidFill>
                <a:latin typeface="Arial" pitchFamily="34" charset="0"/>
                <a:ea typeface="+mn-ea"/>
                <a:cs typeface="Arial" charset="0"/>
              </a:defRPr>
            </a:lvl5pPr>
            <a:lvl6pPr marL="2286000" indent="0" algn="ctr" defTabSz="914400" rtl="0" eaLnBrk="1" latinLnBrk="0" hangingPunct="1">
              <a:spcBef>
                <a:spcPct val="20000"/>
              </a:spcBef>
              <a:buClr>
                <a:schemeClr val="bg2"/>
              </a:buClr>
              <a:buSzPct val="60000"/>
              <a:buFont typeface="Wingdings" pitchFamily="2" charset="2"/>
              <a:buNone/>
              <a:defRPr sz="2000" kern="1200">
                <a:solidFill>
                  <a:schemeClr val="tx1">
                    <a:tint val="75000"/>
                  </a:schemeClr>
                </a:solidFill>
                <a:latin typeface="Arial" pitchFamily="34" charset="0"/>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buFont typeface="Wingdings" pitchFamily="2" charset="2"/>
              <a:buChar char="v"/>
            </a:pPr>
            <a:r>
              <a:rPr lang="en-US" dirty="0" smtClean="0"/>
              <a:t>Radar – A modern tool to avoid fraud</a:t>
            </a:r>
            <a:endParaRPr lang="en-US" dirty="0"/>
          </a:p>
        </p:txBody>
      </p:sp>
    </p:spTree>
    <p:extLst>
      <p:ext uri="{BB962C8B-B14F-4D97-AF65-F5344CB8AC3E}">
        <p14:creationId xmlns:p14="http://schemas.microsoft.com/office/powerpoint/2010/main" val="1108067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Use Stripe?</a:t>
            </a:r>
          </a:p>
        </p:txBody>
      </p:sp>
      <p:sp>
        <p:nvSpPr>
          <p:cNvPr id="3" name="Text Placeholder 2"/>
          <p:cNvSpPr>
            <a:spLocks noGrp="1"/>
          </p:cNvSpPr>
          <p:nvPr>
            <p:ph type="body" sz="quarter" idx="10"/>
          </p:nvPr>
        </p:nvSpPr>
        <p:spPr>
          <a:xfrm>
            <a:off x="496252" y="1468755"/>
            <a:ext cx="8224838" cy="430887"/>
          </a:xfrm>
        </p:spPr>
        <p:txBody>
          <a:bodyPr/>
          <a:lstStyle/>
          <a:p>
            <a:r>
              <a:rPr lang="en-US" sz="2800" b="1" dirty="0"/>
              <a:t>API </a:t>
            </a:r>
            <a:r>
              <a:rPr lang="en-US" sz="2800" b="1" dirty="0" smtClean="0"/>
              <a:t>Keys</a:t>
            </a:r>
            <a:endParaRPr lang="en-US" sz="2800" b="1" dirty="0"/>
          </a:p>
        </p:txBody>
      </p:sp>
      <p:sp>
        <p:nvSpPr>
          <p:cNvPr id="4" name="TextBox 3"/>
          <p:cNvSpPr txBox="1"/>
          <p:nvPr/>
        </p:nvSpPr>
        <p:spPr>
          <a:xfrm>
            <a:off x="746760" y="2240280"/>
            <a:ext cx="7726680" cy="34470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800" b="1" dirty="0"/>
              <a:t>You need a publishable and a secret </a:t>
            </a:r>
            <a:r>
              <a:rPr lang="en-US" sz="2800" b="1" dirty="0" smtClean="0"/>
              <a:t>key</a:t>
            </a:r>
          </a:p>
          <a:p>
            <a:pPr algn="ctr"/>
            <a:endParaRPr lang="en-US" sz="2800" b="1" dirty="0"/>
          </a:p>
          <a:p>
            <a:pPr algn="ctr"/>
            <a:r>
              <a:rPr lang="en-US" sz="2800" b="1" dirty="0">
                <a:solidFill>
                  <a:srgbClr val="FF0000"/>
                </a:solidFill>
              </a:rPr>
              <a:t>pk_test_TWiIAK1daBceEh3lfCDzjavf</a:t>
            </a:r>
          </a:p>
          <a:p>
            <a:pPr algn="ctr"/>
            <a:r>
              <a:rPr lang="en-US" sz="2800" b="1" dirty="0" smtClean="0">
                <a:solidFill>
                  <a:srgbClr val="FF0000"/>
                </a:solidFill>
              </a:rPr>
              <a:t>sk_test_nigZcikILd8oLeaJk4hvuYtN</a:t>
            </a:r>
          </a:p>
          <a:p>
            <a:pPr algn="ctr"/>
            <a:endParaRPr lang="en-US" sz="2800" b="1" dirty="0"/>
          </a:p>
          <a:p>
            <a:pPr algn="ctr"/>
            <a:r>
              <a:rPr lang="en-US" sz="2800" b="1" dirty="0"/>
              <a:t>You get these in your dashboard under Account Settings,</a:t>
            </a:r>
          </a:p>
          <a:p>
            <a:pPr algn="ctr"/>
            <a:r>
              <a:rPr lang="en-US" sz="2800" b="1" dirty="0"/>
              <a:t>API Keys</a:t>
            </a:r>
            <a:endParaRPr lang="en-US" sz="2800" dirty="0" smtClean="0">
              <a:latin typeface="+mj-lt"/>
            </a:endParaRPr>
          </a:p>
        </p:txBody>
      </p:sp>
    </p:spTree>
    <p:extLst>
      <p:ext uri="{BB962C8B-B14F-4D97-AF65-F5344CB8AC3E}">
        <p14:creationId xmlns:p14="http://schemas.microsoft.com/office/powerpoint/2010/main" val="3570537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Stripe form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59230"/>
            <a:ext cx="47529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344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custom Stripe form</a:t>
            </a:r>
          </a:p>
        </p:txBody>
      </p:sp>
      <p:sp>
        <p:nvSpPr>
          <p:cNvPr id="3" name="Text Placeholder 2"/>
          <p:cNvSpPr>
            <a:spLocks noGrp="1"/>
          </p:cNvSpPr>
          <p:nvPr>
            <p:ph type="body" sz="quarter" idx="10"/>
          </p:nvPr>
        </p:nvSpPr>
        <p:spPr>
          <a:xfrm>
            <a:off x="191452" y="1438274"/>
            <a:ext cx="3761423" cy="1304925"/>
          </a:xfrm>
        </p:spPr>
        <p:txBody>
          <a:bodyPr/>
          <a:lstStyle/>
          <a:p>
            <a:r>
              <a:rPr lang="en-US" dirty="0" smtClean="0"/>
              <a:t>Include </a:t>
            </a:r>
            <a:r>
              <a:rPr lang="en-US" dirty="0"/>
              <a:t>Stripe.js library</a:t>
            </a:r>
          </a:p>
          <a:p>
            <a:r>
              <a:rPr lang="en-US" dirty="0" smtClean="0"/>
              <a:t>Add </a:t>
            </a:r>
            <a:r>
              <a:rPr lang="en-US" dirty="0"/>
              <a:t>‘data-stripe’ attribute for inputs</a:t>
            </a:r>
          </a:p>
          <a:p>
            <a:r>
              <a:rPr lang="en-US" dirty="0" smtClean="0"/>
              <a:t>DO </a:t>
            </a:r>
            <a:r>
              <a:rPr lang="en-US" dirty="0"/>
              <a:t>NOT add ‘name’ attribute to </a:t>
            </a:r>
            <a:r>
              <a:rPr lang="en-US" dirty="0" smtClean="0"/>
              <a:t>field which </a:t>
            </a:r>
            <a:r>
              <a:rPr lang="en-US" dirty="0"/>
              <a:t>will communicate with Stripe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915" y="1416366"/>
            <a:ext cx="51911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15" y="3459478"/>
            <a:ext cx="302704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525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Payments security</a:t>
            </a:r>
          </a:p>
        </p:txBody>
      </p:sp>
      <p:sp>
        <p:nvSpPr>
          <p:cNvPr id="3" name="Text Placeholder 2"/>
          <p:cNvSpPr>
            <a:spLocks noGrp="1"/>
          </p:cNvSpPr>
          <p:nvPr>
            <p:ph type="body" sz="quarter" idx="10"/>
          </p:nvPr>
        </p:nvSpPr>
        <p:spPr>
          <a:xfrm>
            <a:off x="481012" y="1971675"/>
            <a:ext cx="8224838" cy="2585323"/>
          </a:xfrm>
        </p:spPr>
        <p:txBody>
          <a:bodyPr/>
          <a:lstStyle/>
          <a:p>
            <a:pPr marL="0" indent="0">
              <a:buNone/>
            </a:pPr>
            <a:r>
              <a:rPr lang="en-US" sz="2400" b="1" dirty="0"/>
              <a:t>Radar </a:t>
            </a:r>
            <a:r>
              <a:rPr lang="en-US" sz="2400" dirty="0"/>
              <a:t>is a suite of modern tools to help you fight fraud</a:t>
            </a:r>
            <a:r>
              <a:rPr lang="en-US" sz="2400" dirty="0" smtClean="0"/>
              <a:t>.</a:t>
            </a:r>
          </a:p>
          <a:p>
            <a:pPr marL="0" indent="0">
              <a:buNone/>
            </a:pPr>
            <a:endParaRPr lang="en-US" sz="2400" dirty="0"/>
          </a:p>
          <a:p>
            <a:r>
              <a:rPr lang="en-US" sz="2400" b="1" dirty="0" smtClean="0"/>
              <a:t>Machine </a:t>
            </a:r>
            <a:r>
              <a:rPr lang="en-US" sz="2400" b="1" dirty="0"/>
              <a:t>learning-based </a:t>
            </a:r>
            <a:r>
              <a:rPr lang="en-US" sz="2400" dirty="0"/>
              <a:t>risk evaluations on all your card </a:t>
            </a:r>
            <a:r>
              <a:rPr lang="en-US" sz="2400" dirty="0" smtClean="0"/>
              <a:t>payments</a:t>
            </a:r>
          </a:p>
          <a:p>
            <a:r>
              <a:rPr lang="en-US" sz="2400" b="1" dirty="0" smtClean="0"/>
              <a:t>Rules </a:t>
            </a:r>
            <a:r>
              <a:rPr lang="en-US" sz="2400" dirty="0" smtClean="0"/>
              <a:t>to automate custom business logic</a:t>
            </a:r>
          </a:p>
          <a:p>
            <a:r>
              <a:rPr lang="en-US" sz="2400" b="1" dirty="0" smtClean="0"/>
              <a:t>Review </a:t>
            </a:r>
            <a:r>
              <a:rPr lang="en-US" sz="2400" dirty="0"/>
              <a:t>unusual payments and take action through the Dashboard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923473"/>
            <a:ext cx="2438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728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d6ad1ba-d08e-4b75-8db3-2812d04b092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312</Words>
  <Application>Microsoft Office PowerPoint</Application>
  <PresentationFormat>On-screen Show (4:3)</PresentationFormat>
  <Paragraphs>59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vt:lpstr>
      <vt:lpstr>PowerPoint Presentation</vt:lpstr>
      <vt:lpstr>What is Stripe?</vt:lpstr>
      <vt:lpstr>What does Stripe cost?</vt:lpstr>
      <vt:lpstr>API Libraries</vt:lpstr>
      <vt:lpstr>How Stripe works!</vt:lpstr>
      <vt:lpstr>How Do You Use Stripe?</vt:lpstr>
      <vt:lpstr>Simple Stripe form</vt:lpstr>
      <vt:lpstr>Create custom Stripe form</vt:lpstr>
      <vt:lpstr>Payments security</vt:lpstr>
      <vt:lpstr>Subscription</vt:lpstr>
      <vt:lpstr>How it works</vt:lpstr>
      <vt:lpstr>Stripe benefits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2018-01-18T09:23:36Z</dcterms:created>
  <dcterms:modified xsi:type="dcterms:W3CDTF">2018-01-21T18:54:43Z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