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5T14:58:49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50:33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2440 34 24575,'-2034'0'0,"2000"-2"0,0-1 0,-34-8 0,32 4 0,-56-3 0,-19 10-1365,81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50:37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24575,'1031'0'0,"-1009"-1"-133,0-1 0,0-2 0,24-6 0,-31 7-700,13-3-5993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5T15:13:11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0,'1313'0,"-2627"0,1289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49:27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92 24575,'-80'0'0,"161"0"0,-48 0 0,-28 0 0,-11 0 0,-87 0 0,55 0 0,31 0 0,13 0 0,1313 0 0,-1290-2 0,0-1 0,0-2 0,-1-1 0,38-12 0,-37 9 0,0 2 0,1 1 0,57-5 0,-58 10-341,0-1 0,0-1-1,39-10 1,-48 8-6485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49:32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 24575,'-5'0'0,"-8"0"0,-7 0 0,0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49:51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24575,'6'0'0,"6"0"0,8 0 0,5 0 0,4 0 0,3 0 0,7 0 0,-4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49:55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24575,'5'0'0,"8"0"0,7 0 0,5 0 0,4 0 0,3 0 0,1 0 0,0 0 0,1 0 0,-11 0 0,-16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50:10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 0 24575,'-5'0'0,"-8"0"0,-6 0 0,-1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50:14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0 24575,'-5'0'0,"-8"0"0,-6 0 0,-7 0 0,2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0:50:24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24575,'836'0'-1365,"-808"0"-5461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8AD2-B8E9-DE22-5568-F838FB86B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0E7E4-32C7-A64E-B09E-BA63E8A43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F02F-327D-B102-B2F9-6A83101E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6A3C-B8AE-8B22-B3E0-75A15F26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E4B9-E1EE-FF1B-9CDE-0099B7BC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096B-4800-63FD-212D-AE5BF777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BEC0-0489-E243-50C6-80BCAA95C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46D2-C9FA-7F39-DEC5-25BE86E4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41DD-E7D5-F00B-1626-E7EC203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9C4C-1149-4E02-8AB7-D2277C5C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1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DDE4-E848-63E9-B689-7BAC536B5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51C2B-5B6A-6829-EB22-D0AD18E0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5BCD-C678-4566-F8C0-D9132ECB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8AC0-44DD-D085-054A-6A0B450D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AF09-66D7-FADF-AF1E-0FB9D8C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550D-BC52-EF81-9FC5-0A138060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DB83-11E2-9054-FB3A-5C60CBC8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224E-4919-34AB-76EF-CFE0897A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E07B-87EB-CB8E-3D7E-1F104AD7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41C7-9464-D4EB-20E8-70E17D7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58F8-C9CC-07E8-AEAF-EC814C81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0C4F-C986-5EE1-CA7B-6C6BC2D6B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4D64-3F86-41AC-BEB7-702EDFD8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DE64-FAEB-7495-91E1-1C7F02AC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FC7D-D9DE-2E82-E16A-1A2894A6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7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DD0-31AA-88BC-C60C-A8602ADF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E597-58BD-5654-4610-08B540D49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1F43-5BA0-2C0F-AE88-960FB076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D7E22-6A5E-168C-DCBF-8E0513C5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8F117-E5EF-0FA8-F3E8-807A7945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10817-37F5-DB73-8D4F-57AEF6A4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11EB-A57D-A16E-B7B4-6702B18D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D5D1-CE0E-F9AA-A8E5-55E98DEA0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C55F4-A885-2BCA-089B-518CCB7D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BBA88-ECEB-8914-24AE-042DB24D9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B8E6C-F138-4A87-1CA3-340AC7C0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1AB0F-DE77-CDC0-D98F-630310C1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3B5BE-2C45-5A7E-260F-4A40B537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EFA75-3AF8-58A1-6F82-1DCE6F4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0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DF2B-A47D-73F7-4E4D-F7CFD654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B57B7-7296-1F04-B775-8C7C8CFC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B535-AA8F-46A4-F884-B2E3FF8D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018D2-3DE0-A7AA-8F7C-0529897F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2836-A76E-657B-70CD-D11604DA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AEA00-09EA-C814-3B6B-8E81E929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1F63-B7D3-0D5A-C197-FE5F543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2B48-AB6B-B411-4A21-02A48C32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BEC3-F1AC-E4FF-19EA-B7F3A137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0E6F-3371-1AB7-3049-C8DEDA8F8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806C-7BBC-02B8-1381-966BA107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A58D-78B6-8A4A-9F1B-6A0D3A68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C148-50A8-B2AD-92CA-19ED30DE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3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73FB-1D1F-1DFF-D11B-E0FFA275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C27E8-83FE-2E37-5BC6-C3B029D78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CC335-CBE3-0570-F55D-B2BE54F3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4C178-3E01-97A7-AA03-25E86D59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83E65-D165-D826-A62E-B5260CE3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CACE-9309-E258-EAEE-B882453E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9F61-A2C1-6CC2-CA86-9DA29EF9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1AD34-6A48-42F0-1890-E0A4AF89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23F9-EDE2-E6BC-7093-CF9085BCE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82EC-157D-44BF-8AB2-60A848BBDE9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32CC-BCE5-B060-A2D5-1E888BDB1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E414-777E-F2AD-E077-DD32459C5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4399-7A35-4AFE-9D3E-BC61ED4E0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.png"/><Relationship Id="rId18" Type="http://schemas.openxmlformats.org/officeDocument/2006/relationships/customXml" Target="../ink/ink10.xml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customXml" Target="../ink/ink7.xml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6.xml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32D7-EB5F-6AC4-0F63-8F32DC793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674"/>
            <a:ext cx="9144000" cy="2938463"/>
          </a:xfrm>
        </p:spPr>
        <p:txBody>
          <a:bodyPr>
            <a:normAutofit/>
          </a:bodyPr>
          <a:lstStyle/>
          <a:p>
            <a:r>
              <a:rPr lang="en-US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GANaTantra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ARCHITECTURE  FOR MUSIC SYNTHESIS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90F0B-012A-C158-456F-45BA6CDC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1845" y="3674773"/>
            <a:ext cx="4828309" cy="2580553"/>
          </a:xfrm>
        </p:spPr>
        <p:txBody>
          <a:bodyPr>
            <a:normAutofit fontScale="850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8: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620244-SHRIKAR VENKATA TAMIRISA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620101-ABBANABOINA MANJUNADH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620141-GUJJARU MANOJ SATHWIK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DR.THULASYA NAIK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CE3-2250-567D-0C5B-E1F5B036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 Collapse in GANs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AD4C-2E22-C75A-1E67-D56EDF72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produces limited varieties of outputs, failing to capture the entire diversity of the training data.</a:t>
            </a:r>
          </a:p>
          <a:p>
            <a:r>
              <a:rPr lang="en-US" dirty="0"/>
              <a:t>Main causes:</a:t>
            </a:r>
          </a:p>
          <a:p>
            <a:pPr lvl="1"/>
            <a:r>
              <a:rPr lang="en-US" dirty="0"/>
              <a:t>Insufficient Model Capacity</a:t>
            </a:r>
          </a:p>
          <a:p>
            <a:pPr lvl="1"/>
            <a:r>
              <a:rPr lang="en-IN" dirty="0"/>
              <a:t>Training Instability</a:t>
            </a:r>
            <a:endParaRPr lang="en-US" dirty="0"/>
          </a:p>
          <a:p>
            <a:pPr lvl="1"/>
            <a:r>
              <a:rPr lang="en-US" dirty="0"/>
              <a:t>Lack of Diversity in Training Data</a:t>
            </a:r>
          </a:p>
          <a:p>
            <a:pPr lvl="1"/>
            <a:r>
              <a:rPr lang="en-IN" dirty="0"/>
              <a:t>Loss Function Issues</a:t>
            </a:r>
            <a:endParaRPr lang="en-US" dirty="0"/>
          </a:p>
          <a:p>
            <a:pPr lvl="1"/>
            <a:r>
              <a:rPr lang="en-US" dirty="0"/>
              <a:t>Discriminator overfitting</a:t>
            </a:r>
          </a:p>
          <a:p>
            <a:endParaRPr lang="en-IN" dirty="0"/>
          </a:p>
        </p:txBody>
      </p:sp>
      <p:pic>
        <p:nvPicPr>
          <p:cNvPr id="1026" name="Picture 2" descr="Addressing Mode Collapse in Generative Adversarial Networks (GANs):  Enhancing the Diversity and Quality of Generated Outputs">
            <a:extLst>
              <a:ext uri="{FF2B5EF4-FFF2-40B4-BE49-F238E27FC236}">
                <a16:creationId xmlns:a16="http://schemas.microsoft.com/office/drawing/2014/main" id="{01234F2C-3A15-6414-1415-2D4CEC7D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9" y="4001294"/>
            <a:ext cx="5093979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8BBE-65E1-EEB7-CC82-45423325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Solving The Problem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2F8F-F001-8725-B3F9-A5172F4E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572"/>
            <a:ext cx="10515600" cy="3350636"/>
          </a:xfrm>
        </p:spPr>
        <p:txBody>
          <a:bodyPr>
            <a:normAutofit/>
          </a:bodyPr>
          <a:lstStyle/>
          <a:p>
            <a:r>
              <a:rPr lang="en-US" sz="3600" dirty="0"/>
              <a:t>We employed 3 strategies to beat mode collapse:</a:t>
            </a:r>
          </a:p>
          <a:p>
            <a:pPr marL="0" indent="0">
              <a:buNone/>
            </a:pPr>
            <a:endParaRPr lang="en-US" sz="3600" dirty="0"/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Wasserstein GAN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Random noise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600" dirty="0"/>
              <a:t>Regularization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1798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F95D-2181-5346-5FAA-DE4B21F1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Wasserstein Loss Function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327068-A4A0-F071-F955-FCA9C64F72E8}"/>
              </a:ext>
            </a:extLst>
          </p:cNvPr>
          <p:cNvSpPr txBox="1">
            <a:spLocks/>
          </p:cNvSpPr>
          <p:nvPr/>
        </p:nvSpPr>
        <p:spPr>
          <a:xfrm>
            <a:off x="838200" y="1797626"/>
            <a:ext cx="10515600" cy="49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Wasserstein loss function seeks to increase the gap between the scores for real and generated dataset.</a:t>
            </a:r>
          </a:p>
          <a:p>
            <a:r>
              <a:rPr lang="en-US" sz="2400" dirty="0"/>
              <a:t>According to </a:t>
            </a:r>
            <a:r>
              <a:rPr lang="en-US" sz="2400" i="1" dirty="0" err="1"/>
              <a:t>Arjovsky</a:t>
            </a:r>
            <a:r>
              <a:rPr lang="en-US" sz="2400" i="1" dirty="0"/>
              <a:t> et al</a:t>
            </a:r>
            <a:r>
              <a:rPr lang="en-US" sz="2400" dirty="0"/>
              <a:t>, </a:t>
            </a:r>
          </a:p>
          <a:p>
            <a:pPr lvl="1"/>
            <a:r>
              <a:rPr lang="en-US" b="1" dirty="0"/>
              <a:t>Critic Loss = [average critic score on real data] – [average critic score on fake data]</a:t>
            </a:r>
          </a:p>
          <a:p>
            <a:pPr lvl="1"/>
            <a:r>
              <a:rPr lang="en-US" b="1" dirty="0"/>
              <a:t>Generator Loss = -[average critic score on fake data]</a:t>
            </a:r>
          </a:p>
          <a:p>
            <a:r>
              <a:rPr lang="en-US" sz="2400" dirty="0"/>
              <a:t>In the case of the generator, a larger score from the critic will result in a smaller loss for the generator, encouraging the critic to output larger scores for fake data.</a:t>
            </a:r>
          </a:p>
          <a:p>
            <a:r>
              <a:rPr lang="en-US" sz="2400" dirty="0"/>
              <a:t>In the case of the critic, a larger score for real data results in a larger resulting loss for the critic, penalizing the model. This encourages the critic to output smaller scores for real data.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29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D7E289-E5D9-F9B6-7FC3-2660394E018B}"/>
              </a:ext>
            </a:extLst>
          </p:cNvPr>
          <p:cNvSpPr txBox="1"/>
          <p:nvPr/>
        </p:nvSpPr>
        <p:spPr>
          <a:xfrm>
            <a:off x="794905" y="635451"/>
            <a:ext cx="106021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reduce this logic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&gt; 0 for fake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&lt; 0 for real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keep the gradient in the correct direction, i.e. minimizing loss,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Wasserstein Loss(Real Images) = 1 * Average Predicted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Wasserstein Loss(Fake Images) = -1 * Average Predicted Score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So, it essentially becomes: Wasserstein Loss = Label * Average Critic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F26A5-38FF-4984-0D88-796AF3BA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09" y="4963488"/>
            <a:ext cx="5278581" cy="9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6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F0FB8C-97A0-009F-A29A-2A73ECA213F0}"/>
              </a:ext>
            </a:extLst>
          </p:cNvPr>
          <p:cNvSpPr txBox="1">
            <a:spLocks/>
          </p:cNvSpPr>
          <p:nvPr/>
        </p:nvSpPr>
        <p:spPr>
          <a:xfrm>
            <a:off x="256310" y="818572"/>
            <a:ext cx="6009409" cy="577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has been observed that this loss function:</a:t>
            </a:r>
          </a:p>
          <a:p>
            <a:pPr lvl="1"/>
            <a:r>
              <a:rPr lang="en-US" dirty="0"/>
              <a:t>Focuses on pushing the distributions of real and generated data closer together. Directly minimizes the distance between the generated and real distributions.</a:t>
            </a:r>
          </a:p>
          <a:p>
            <a:pPr lvl="1"/>
            <a:r>
              <a:rPr lang="en-IN" dirty="0"/>
              <a:t>Smoothens gradient flow, lower chances of “vanishing gradient” problem.</a:t>
            </a:r>
          </a:p>
          <a:p>
            <a:pPr lvl="1"/>
            <a:r>
              <a:rPr lang="en-IN" dirty="0"/>
              <a:t>Stabilizes training.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Also called “Earth Mover’s Distance” in mathematics.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3A5A-E01C-90AB-E75F-29EA6BED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17" y="1633287"/>
            <a:ext cx="5229955" cy="3591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18BAFA-8FE5-B739-89B9-C088C4485795}"/>
                  </a:ext>
                </a:extLst>
              </p14:cNvPr>
              <p14:cNvContentPartPr/>
              <p14:nvPr/>
            </p14:nvContentPartPr>
            <p14:xfrm>
              <a:off x="9117998" y="1610895"/>
              <a:ext cx="668520" cy="3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18BAFA-8FE5-B739-89B9-C088C4485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9998" y="1593255"/>
                <a:ext cx="7041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69901E-D561-3655-AE7C-0038913E104A}"/>
                  </a:ext>
                </a:extLst>
              </p14:cNvPr>
              <p14:cNvContentPartPr/>
              <p14:nvPr/>
            </p14:nvContentPartPr>
            <p14:xfrm>
              <a:off x="9690398" y="1643655"/>
              <a:ext cx="212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69901E-D561-3655-AE7C-0038913E10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2398" y="1626015"/>
                <a:ext cx="568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9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DCB8-0656-D498-8F4F-45DEC232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Random Noise Injection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1402-26E0-5D74-DA4D-79F29C9C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690687"/>
            <a:ext cx="6040582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Injecting noise facilitates exploration of a broader spectrum of realistic outputs, mitigating the risk of memorizing specific inputs. </a:t>
            </a:r>
          </a:p>
          <a:p>
            <a:r>
              <a:rPr lang="en-IN" dirty="0"/>
              <a:t>Increased model capacity</a:t>
            </a:r>
          </a:p>
          <a:p>
            <a:r>
              <a:rPr lang="en-IN" dirty="0"/>
              <a:t>Prevents overfitting and overconfidence.</a:t>
            </a:r>
          </a:p>
          <a:p>
            <a:r>
              <a:rPr lang="en-US" dirty="0"/>
              <a:t>More robust to small perturbations in the input space, more stable training dynamics.</a:t>
            </a:r>
          </a:p>
          <a:p>
            <a:r>
              <a:rPr lang="en-US" dirty="0"/>
              <a:t>Gaussian noise with standard deviation of 0.1 added after every layer of generator and discriminator.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BF394-6F8D-A074-E3C6-38F154C9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81" y="2347030"/>
            <a:ext cx="4727863" cy="34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3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31E4-ECE0-542E-D059-36F69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4EBF-4398-DF07-3F6B-73AFC862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173" cy="4377748"/>
          </a:xfrm>
        </p:spPr>
        <p:txBody>
          <a:bodyPr>
            <a:normAutofit fontScale="92500"/>
          </a:bodyPr>
          <a:lstStyle/>
          <a:p>
            <a:r>
              <a:rPr lang="en-US" dirty="0"/>
              <a:t>Prevent overfitting in discriminator.</a:t>
            </a:r>
          </a:p>
          <a:p>
            <a:r>
              <a:rPr lang="en-US" dirty="0"/>
              <a:t>Encourage generator to learn more general and discriminative features.</a:t>
            </a:r>
          </a:p>
          <a:p>
            <a:r>
              <a:rPr lang="en-US" dirty="0"/>
              <a:t>Keeps the weights low. Neural networks with small weight values are not much sensitive to the noise present in the input data.</a:t>
            </a:r>
          </a:p>
          <a:p>
            <a:r>
              <a:rPr lang="en-US" dirty="0"/>
              <a:t>L2 Kernel </a:t>
            </a:r>
            <a:r>
              <a:rPr lang="en-US" dirty="0" err="1"/>
              <a:t>Regularizer</a:t>
            </a:r>
            <a:r>
              <a:rPr lang="en-US" dirty="0"/>
              <a:t> with lambda=0.1 used in both generator and discriminator.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26ED9-DF01-884E-283E-8565302B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24" y="2024290"/>
            <a:ext cx="4256795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2653F-B8F5-B643-FA8F-40275D4A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46" y="3824947"/>
            <a:ext cx="4717474" cy="28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0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4445-D23A-9EC5-F936-F17C632E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DC15D-941B-7C1E-55D0-530FF29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4410218"/>
            <a:ext cx="5191450" cy="2447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324FF-1E8C-2269-FB1E-67511D9A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668" y="1859342"/>
            <a:ext cx="3102095" cy="21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F95C5-C886-7447-39D4-314C5737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952" y="1859342"/>
            <a:ext cx="3102095" cy="2199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F93CFE-6AE3-083D-DE96-84851EB26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90" y="1859342"/>
            <a:ext cx="3102095" cy="219901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0937FC-51F5-D9E2-6B95-319DC32C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148" y="4410218"/>
            <a:ext cx="1099993" cy="10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row Png Images – Browse 651,435 Stock ...">
            <a:extLst>
              <a:ext uri="{FF2B5EF4-FFF2-40B4-BE49-F238E27FC236}">
                <a16:creationId xmlns:a16="http://schemas.microsoft.com/office/drawing/2014/main" id="{F11A7663-83CC-0390-531E-AC147A10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38" y="2575031"/>
            <a:ext cx="848968" cy="47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row Png Images – Browse 651,435 Stock ...">
            <a:extLst>
              <a:ext uri="{FF2B5EF4-FFF2-40B4-BE49-F238E27FC236}">
                <a16:creationId xmlns:a16="http://schemas.microsoft.com/office/drawing/2014/main" id="{9C1848D1-020F-D60F-1CCB-69F21368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93" y="2575031"/>
            <a:ext cx="848969" cy="4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013903-2FD2-C8BB-F799-CF1202AC7874}"/>
                  </a:ext>
                </a:extLst>
              </p14:cNvPr>
              <p14:cNvContentPartPr/>
              <p14:nvPr/>
            </p14:nvContentPartPr>
            <p14:xfrm>
              <a:off x="1875158" y="1863615"/>
              <a:ext cx="716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013903-2FD2-C8BB-F799-CF1202AC78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7158" y="1845615"/>
                <a:ext cx="107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C8DC90-4890-1777-9081-3BFA1DA60BCD}"/>
                  </a:ext>
                </a:extLst>
              </p14:cNvPr>
              <p14:cNvContentPartPr/>
              <p14:nvPr/>
            </p14:nvContentPartPr>
            <p14:xfrm>
              <a:off x="2175758" y="1863615"/>
              <a:ext cx="921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C8DC90-4890-1777-9081-3BFA1DA60B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8118" y="1845615"/>
                <a:ext cx="12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72DB94-5EC4-4127-CE9D-E58B178F604F}"/>
                  </a:ext>
                </a:extLst>
              </p14:cNvPr>
              <p14:cNvContentPartPr/>
              <p14:nvPr/>
            </p14:nvContentPartPr>
            <p14:xfrm>
              <a:off x="6055838" y="1863615"/>
              <a:ext cx="208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72DB94-5EC4-4127-CE9D-E58B178F60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7838" y="1845615"/>
                <a:ext cx="56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0A5157-0C35-8D3C-E555-7EEA3388D40B}"/>
                  </a:ext>
                </a:extLst>
              </p14:cNvPr>
              <p14:cNvContentPartPr/>
              <p14:nvPr/>
            </p14:nvContentPartPr>
            <p14:xfrm>
              <a:off x="6369398" y="1863615"/>
              <a:ext cx="316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0A5157-0C35-8D3C-E555-7EEA3388D4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1398" y="1845615"/>
                <a:ext cx="67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5AFD398-9894-421C-5894-67DB08A15B40}"/>
                  </a:ext>
                </a:extLst>
              </p14:cNvPr>
              <p14:cNvContentPartPr/>
              <p14:nvPr/>
            </p14:nvContentPartPr>
            <p14:xfrm>
              <a:off x="10139318" y="1863615"/>
              <a:ext cx="31140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5AFD398-9894-421C-5894-67DB08A15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21678" y="1845615"/>
                <a:ext cx="34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2752EB-14DA-1612-8642-6D0155643F80}"/>
                  </a:ext>
                </a:extLst>
              </p14:cNvPr>
              <p14:cNvContentPartPr/>
              <p14:nvPr/>
            </p14:nvContentPartPr>
            <p14:xfrm>
              <a:off x="5638238" y="4421055"/>
              <a:ext cx="8784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2752EB-14DA-1612-8642-6D0155643F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0598" y="4403415"/>
                <a:ext cx="914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82C3A6-C460-8055-FD41-E8890B616C10}"/>
                  </a:ext>
                </a:extLst>
              </p14:cNvPr>
              <p14:cNvContentPartPr/>
              <p14:nvPr/>
            </p14:nvContentPartPr>
            <p14:xfrm>
              <a:off x="6539678" y="4412055"/>
              <a:ext cx="42732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82C3A6-C460-8055-FD41-E8890B616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21678" y="4394415"/>
                <a:ext cx="46296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04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1CC094-11D9-B903-D750-D072B707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51" y="575003"/>
            <a:ext cx="7325080" cy="5707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8956F-8480-8679-6680-57E857E444FD}"/>
              </a:ext>
            </a:extLst>
          </p:cNvPr>
          <p:cNvSpPr txBox="1"/>
          <p:nvPr/>
        </p:nvSpPr>
        <p:spPr>
          <a:xfrm>
            <a:off x="8762036" y="3013501"/>
            <a:ext cx="3252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 loss : 2.56</a:t>
            </a:r>
          </a:p>
          <a:p>
            <a:r>
              <a:rPr lang="en-US" sz="2400" dirty="0"/>
              <a:t>D loss: 1.66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471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066C-F2B9-B28B-B165-4ED2C56B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videoscore_16154725">
            <a:hlinkClick r:id="" action="ppaction://media"/>
            <a:extLst>
              <a:ext uri="{FF2B5EF4-FFF2-40B4-BE49-F238E27FC236}">
                <a16:creationId xmlns:a16="http://schemas.microsoft.com/office/drawing/2014/main" id="{8FA7533E-F2BD-4C9D-0C96-1F5F747AEF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1" y="2675676"/>
            <a:ext cx="4284518" cy="2643025"/>
          </a:xfrm>
          <a:prstGeom prst="rect">
            <a:avLst/>
          </a:prstGeom>
        </p:spPr>
      </p:pic>
      <p:pic>
        <p:nvPicPr>
          <p:cNvPr id="5" name="videoscore_16154881">
            <a:hlinkClick r:id="" action="ppaction://media"/>
            <a:extLst>
              <a:ext uri="{FF2B5EF4-FFF2-40B4-BE49-F238E27FC236}">
                <a16:creationId xmlns:a16="http://schemas.microsoft.com/office/drawing/2014/main" id="{EDF5B28D-FC85-1E57-6E07-A2BF6F586FC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585363" y="2675676"/>
            <a:ext cx="4284518" cy="26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6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1137-2A30-A1F0-AD07-95CB58DB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A60B-549D-5173-056F-46360A6B4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2" y="2141537"/>
            <a:ext cx="5947063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Erk</a:t>
            </a:r>
            <a:r>
              <a:rPr lang="en-US" dirty="0"/>
              <a:t> subset of </a:t>
            </a:r>
            <a:r>
              <a:rPr lang="en-US" dirty="0" err="1"/>
              <a:t>KernScores</a:t>
            </a:r>
            <a:r>
              <a:rPr lang="en-US" dirty="0"/>
              <a:t> Essen </a:t>
            </a:r>
            <a:r>
              <a:rPr lang="en-US" dirty="0" err="1"/>
              <a:t>Deutschl</a:t>
            </a:r>
            <a:r>
              <a:rPr lang="en-US" dirty="0"/>
              <a:t> dataset, consists of 1700 German piano tunes.</a:t>
            </a:r>
          </a:p>
          <a:p>
            <a:r>
              <a:rPr lang="en-US" dirty="0"/>
              <a:t>music21 library for .</a:t>
            </a:r>
            <a:r>
              <a:rPr lang="en-US" dirty="0" err="1"/>
              <a:t>krn</a:t>
            </a:r>
            <a:r>
              <a:rPr lang="en-US" dirty="0"/>
              <a:t> file processing</a:t>
            </a:r>
          </a:p>
          <a:p>
            <a:r>
              <a:rPr lang="en-US" dirty="0"/>
              <a:t>Melodies with acceptable duration filtered, transposed and encoded into string format with delimiters.</a:t>
            </a:r>
          </a:p>
          <a:p>
            <a:r>
              <a:rPr lang="en-US" dirty="0"/>
              <a:t>Mapping of string characters to int created, training sequences consisting of input and target integers generated. 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0A4ED-3185-94F7-6252-B0A55688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45" y="1690688"/>
            <a:ext cx="612370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D7DA-77EC-03D2-97B1-E452E593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24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References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8F7F-DF76-7D47-FF33-68EF3BB1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694218"/>
          </a:xfrm>
        </p:spPr>
        <p:txBody>
          <a:bodyPr>
            <a:noAutofit/>
          </a:bodyPr>
          <a:lstStyle/>
          <a:p>
            <a:r>
              <a:rPr lang="en-IN" sz="1600" i="1" dirty="0"/>
              <a:t>[1] </a:t>
            </a:r>
            <a:r>
              <a:rPr lang="en-IN" sz="1600" i="1" dirty="0" err="1"/>
              <a:t>Hochreiter</a:t>
            </a:r>
            <a:r>
              <a:rPr lang="en-IN" sz="1600" i="1" dirty="0"/>
              <a:t>, Sepp &amp; </a:t>
            </a:r>
            <a:r>
              <a:rPr lang="en-IN" sz="1600" i="1" dirty="0" err="1"/>
              <a:t>Schmidhuber</a:t>
            </a:r>
            <a:r>
              <a:rPr lang="en-IN" sz="1600" i="1" dirty="0"/>
              <a:t>, Jürgen. (1997). Long Short-term Memory. Neural computation. 9. 1735-80. 10.1162/neco.1997.9.8.1735. </a:t>
            </a:r>
          </a:p>
          <a:p>
            <a:r>
              <a:rPr lang="en-IN" sz="1600" i="1" dirty="0"/>
              <a:t>[2] Ronald J. Williams and David Zipser. 1995. Gradient-based learning algorithms for recurrent networks and their computational complexity. Backpropagation: theory, architectures, and applications. L. Erlbaum Associates Inc., USA, 433–486. </a:t>
            </a:r>
          </a:p>
          <a:p>
            <a:r>
              <a:rPr lang="en-IN" sz="1600" i="1" dirty="0"/>
              <a:t>[3] Robinson, Tony &amp; </a:t>
            </a:r>
            <a:r>
              <a:rPr lang="en-IN" sz="1600" i="1" dirty="0" err="1"/>
              <a:t>Fallside</a:t>
            </a:r>
            <a:r>
              <a:rPr lang="en-IN" sz="1600" i="1" dirty="0"/>
              <a:t>, F.. (1987). The utility driven dynamic error propagation network. </a:t>
            </a:r>
          </a:p>
          <a:p>
            <a:r>
              <a:rPr lang="en-IN" sz="1600" i="1" dirty="0"/>
              <a:t>[4] Sepp </a:t>
            </a:r>
            <a:r>
              <a:rPr lang="en-IN" sz="1600" i="1" dirty="0" err="1"/>
              <a:t>Hochreiter</a:t>
            </a:r>
            <a:r>
              <a:rPr lang="en-IN" sz="1600" i="1" dirty="0"/>
              <a:t>. </a:t>
            </a:r>
            <a:r>
              <a:rPr lang="en-IN" sz="1600" i="1" dirty="0" err="1"/>
              <a:t>Untersuchungen</a:t>
            </a:r>
            <a:r>
              <a:rPr lang="en-IN" sz="1600" i="1" dirty="0"/>
              <a:t> </a:t>
            </a:r>
            <a:r>
              <a:rPr lang="en-IN" sz="1600" i="1" dirty="0" err="1"/>
              <a:t>zu</a:t>
            </a:r>
            <a:r>
              <a:rPr lang="en-IN" sz="1600" i="1" dirty="0"/>
              <a:t> </a:t>
            </a:r>
            <a:r>
              <a:rPr lang="en-IN" sz="1600" i="1" dirty="0" err="1"/>
              <a:t>dynamischen</a:t>
            </a:r>
            <a:r>
              <a:rPr lang="en-IN" sz="1600" i="1" dirty="0"/>
              <a:t> </a:t>
            </a:r>
            <a:r>
              <a:rPr lang="en-IN" sz="1600" i="1" dirty="0" err="1"/>
              <a:t>neuronalen</a:t>
            </a:r>
            <a:r>
              <a:rPr lang="en-IN" sz="1600" i="1" dirty="0"/>
              <a:t> </a:t>
            </a:r>
            <a:r>
              <a:rPr lang="en-IN" sz="1600" i="1" dirty="0" err="1"/>
              <a:t>Netzen</a:t>
            </a:r>
            <a:r>
              <a:rPr lang="en-IN" sz="1600" i="1" dirty="0"/>
              <a:t>. Diploma thesis, TU Munich, 1991 </a:t>
            </a:r>
          </a:p>
          <a:p>
            <a:r>
              <a:rPr lang="en-IN" sz="1600" i="1" dirty="0"/>
              <a:t>[5] Goodfellow, I., </a:t>
            </a:r>
            <a:r>
              <a:rPr lang="en-IN" sz="1600" i="1" dirty="0" err="1"/>
              <a:t>Pouget</a:t>
            </a:r>
            <a:r>
              <a:rPr lang="en-IN" sz="1600" i="1" dirty="0"/>
              <a:t>-Abadie, J., Mirza, M., Xu, B., </a:t>
            </a:r>
            <a:r>
              <a:rPr lang="en-IN" sz="1600" i="1" dirty="0" err="1"/>
              <a:t>Warde</a:t>
            </a:r>
            <a:r>
              <a:rPr lang="en-IN" sz="1600" i="1" dirty="0"/>
              <a:t>-Farley, D., </a:t>
            </a:r>
            <a:r>
              <a:rPr lang="en-IN" sz="1600" i="1" dirty="0" err="1"/>
              <a:t>Ozair</a:t>
            </a:r>
            <a:r>
              <a:rPr lang="en-IN" sz="1600" i="1" dirty="0"/>
              <a:t>, S., …Bengio, Y. (2014). Generative adversarial nets. In Advances in neural information processing systems (pp. 2672–2680). </a:t>
            </a:r>
          </a:p>
          <a:p>
            <a:r>
              <a:rPr lang="en-IN" sz="1600" i="1" dirty="0"/>
              <a:t>[6] </a:t>
            </a:r>
            <a:r>
              <a:rPr lang="en-IN" sz="1600" i="1" dirty="0" err="1"/>
              <a:t>Arjovsky</a:t>
            </a:r>
            <a:r>
              <a:rPr lang="en-IN" sz="1600" i="1" dirty="0"/>
              <a:t>, M., </a:t>
            </a:r>
            <a:r>
              <a:rPr lang="en-IN" sz="1600" i="1" dirty="0" err="1"/>
              <a:t>Chintala</a:t>
            </a:r>
            <a:r>
              <a:rPr lang="en-IN" sz="1600" i="1" dirty="0"/>
              <a:t>, S. and </a:t>
            </a:r>
            <a:r>
              <a:rPr lang="en-IN" sz="1600" i="1" dirty="0" err="1"/>
              <a:t>Bottou</a:t>
            </a:r>
            <a:r>
              <a:rPr lang="en-IN" sz="1600" i="1" dirty="0"/>
              <a:t>, L., 2017, July. Wasserstein generative adversarial networks. In International conference on machine learning (pp. 214-223). PMLR. </a:t>
            </a:r>
          </a:p>
          <a:p>
            <a:r>
              <a:rPr lang="en-IN" sz="1600" i="1" dirty="0"/>
              <a:t>[7] </a:t>
            </a:r>
            <a:r>
              <a:rPr lang="en-IN" sz="1600" i="1" dirty="0" err="1"/>
              <a:t>Mitzenmacher</a:t>
            </a:r>
            <a:r>
              <a:rPr lang="en-IN" sz="1600" i="1" dirty="0"/>
              <a:t>, Michael and Sean Owen. 2000. Estimating Resemblance of MIDI Documents. Harvard Computer Science Group Technical Report TR-06-00.  </a:t>
            </a:r>
          </a:p>
          <a:p>
            <a:r>
              <a:rPr lang="en-IN" sz="1600" i="1" dirty="0"/>
              <a:t>[8] Yang, LC., Lerch, A. On the evaluation of generative models in music. Neural </a:t>
            </a:r>
            <a:r>
              <a:rPr lang="en-IN" sz="1600" i="1" dirty="0" err="1"/>
              <a:t>Comput</a:t>
            </a:r>
            <a:r>
              <a:rPr lang="en-IN" sz="1600" i="1" dirty="0"/>
              <a:t> &amp; </a:t>
            </a:r>
            <a:r>
              <a:rPr lang="en-IN" sz="1600" i="1" dirty="0" err="1"/>
              <a:t>Applic</a:t>
            </a:r>
            <a:r>
              <a:rPr lang="en-IN" sz="1600" i="1" dirty="0"/>
              <a:t> 32, 4773–4784 (2020).  </a:t>
            </a:r>
          </a:p>
          <a:p>
            <a:r>
              <a:rPr lang="en-IN" sz="1600" i="1" dirty="0"/>
              <a:t>[9] G. Li, S. Ding and Y. Li, "Novel LSTM-GAN Based Music Generation," 2021 13th International Conference on Wireless Communications and Signal Processing (WCSP), Changsha, China, 2021, pp. 1-6, </a:t>
            </a:r>
            <a:r>
              <a:rPr lang="en-IN" sz="1600" i="1" dirty="0" err="1"/>
              <a:t>doi</a:t>
            </a:r>
            <a:r>
              <a:rPr lang="en-IN" sz="1600" i="1" dirty="0"/>
              <a:t>: 10.1109/WCSP52459.2021.9613311. </a:t>
            </a:r>
          </a:p>
          <a:p>
            <a:r>
              <a:rPr lang="en-IN" sz="1600" i="1" dirty="0"/>
              <a:t>[10] Feng, R., Zhao, D. and Zha, Z., 2020. On noise injection in generative adversarial networks. </a:t>
            </a:r>
            <a:r>
              <a:rPr lang="en-IN" sz="1600" i="1" dirty="0" err="1"/>
              <a:t>arXiv</a:t>
            </a:r>
            <a:r>
              <a:rPr lang="en-IN" sz="1600" i="1" dirty="0"/>
              <a:t> preprint arXiv:2006.05891. </a:t>
            </a:r>
          </a:p>
          <a:p>
            <a:r>
              <a:rPr lang="en-IN" sz="1600" i="1" dirty="0"/>
              <a:t>[11] Lee, M. and Seok, J., 2020. Regularization methods for generative adversarial networks: An overview of recent studies. </a:t>
            </a:r>
            <a:r>
              <a:rPr lang="en-IN" sz="1600" i="1" dirty="0" err="1"/>
              <a:t>arXiv</a:t>
            </a:r>
            <a:r>
              <a:rPr lang="en-IN" sz="1600" i="1" dirty="0"/>
              <a:t> preprint arXiv:2005.09165.</a:t>
            </a:r>
          </a:p>
        </p:txBody>
      </p:sp>
    </p:spTree>
    <p:extLst>
      <p:ext uri="{BB962C8B-B14F-4D97-AF65-F5344CB8AC3E}">
        <p14:creationId xmlns:p14="http://schemas.microsoft.com/office/powerpoint/2010/main" val="225279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A380-CD25-1AFE-3897-CD51F3B5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59" y="1013547"/>
            <a:ext cx="10515600" cy="2852737"/>
          </a:xfrm>
        </p:spPr>
        <p:txBody>
          <a:bodyPr>
            <a:normAutofit/>
          </a:bodyPr>
          <a:lstStyle/>
          <a:p>
            <a:r>
              <a:rPr lang="en-US" sz="9600" dirty="0"/>
              <a:t>THANK YOU!</a:t>
            </a:r>
            <a:endParaRPr lang="en-IN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0C983-A354-81BC-A3C2-0464AF1A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74573"/>
            <a:ext cx="10515600" cy="1715077"/>
          </a:xfrm>
        </p:spPr>
        <p:txBody>
          <a:bodyPr>
            <a:normAutofit/>
          </a:bodyPr>
          <a:lstStyle/>
          <a:p>
            <a:r>
              <a:rPr lang="en-US" sz="2800" i="1" dirty="0"/>
              <a:t>"Music is science more than art, and it is the main code of the universe".</a:t>
            </a:r>
          </a:p>
          <a:p>
            <a:pPr algn="r"/>
            <a:r>
              <a:rPr lang="en-US" sz="2800" i="1" dirty="0"/>
              <a:t>~Vangelis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410365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FD7F-B459-4110-BBCD-98C251F3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Trials using LSTM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28BE4-DB0C-099D-C8E6-FF4EFC71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19" y="2028752"/>
            <a:ext cx="9116290" cy="42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DAEF-060B-E264-44B2-4F0ADF5E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0DADA-AEE8-E890-2BB8-9032689E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60707"/>
            <a:ext cx="4741718" cy="4351338"/>
          </a:xfrm>
        </p:spPr>
        <p:txBody>
          <a:bodyPr/>
          <a:lstStyle/>
          <a:p>
            <a:r>
              <a:rPr lang="en-US" sz="2800" dirty="0"/>
              <a:t>Adam optimization with 0.001 learning rate</a:t>
            </a:r>
          </a:p>
          <a:p>
            <a:r>
              <a:rPr lang="en-US" sz="2800" dirty="0"/>
              <a:t>Trained for 50 epochs. </a:t>
            </a:r>
          </a:p>
          <a:p>
            <a:r>
              <a:rPr lang="en-US" sz="2800" dirty="0"/>
              <a:t>Loss function: sparse categorical </a:t>
            </a:r>
            <a:r>
              <a:rPr lang="en-US" sz="2800" dirty="0" err="1"/>
              <a:t>crossentropy</a:t>
            </a:r>
            <a:r>
              <a:rPr lang="en-US" sz="2800" dirty="0"/>
              <a:t>.</a:t>
            </a:r>
          </a:p>
          <a:p>
            <a:r>
              <a:rPr lang="en-US" sz="2800" dirty="0"/>
              <a:t>Used T4 GPU for training.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Temperature sampling used to control creativity of the generative model.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CAE5C-AAFB-170A-A24F-995EAAC18DBD}"/>
              </a:ext>
            </a:extLst>
          </p:cNvPr>
          <p:cNvSpPr txBox="1"/>
          <p:nvPr/>
        </p:nvSpPr>
        <p:spPr>
          <a:xfrm>
            <a:off x="6612083" y="1960707"/>
            <a:ext cx="49945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Erratic </a:t>
            </a:r>
            <a:r>
              <a:rPr lang="en-US" sz="2800" dirty="0" err="1"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cs typeface="Times New Roman" panose="02020603050405020304" pitchFamily="18" charset="0"/>
              </a:rPr>
              <a:t>: different melody lengths for each output.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When forced to produce melody of a given length, seems unnatural.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Minimalist melodies with low complexity.</a:t>
            </a:r>
            <a:endParaRPr lang="en-IN" sz="2800" dirty="0"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928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8CA0-9DA6-2ED1-FA4C-B010459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Trials using GANs - Generator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7ED0-0602-EEA2-2590-CF970D4F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7" y="2419936"/>
            <a:ext cx="9176546" cy="3811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2CCDCF-553E-29DE-3C9A-E7AA81B3FFF7}"/>
                  </a:ext>
                </a:extLst>
              </p14:cNvPr>
              <p14:cNvContentPartPr/>
              <p14:nvPr/>
            </p14:nvContentPartPr>
            <p14:xfrm>
              <a:off x="-1008147" y="477973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2CCDCF-553E-29DE-3C9A-E7AA81B3F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16787" y="47707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753D01-E81A-8919-702B-10AFD215A0C5}"/>
                  </a:ext>
                </a:extLst>
              </p14:cNvPr>
              <p14:cNvContentPartPr/>
              <p14:nvPr/>
            </p14:nvContentPartPr>
            <p14:xfrm>
              <a:off x="7035693" y="2419936"/>
              <a:ext cx="4824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753D01-E81A-8919-702B-10AFD215A0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6693" y="2410936"/>
                <a:ext cx="5000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83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27CD-B36A-5C53-EF70-C3EB08CF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994351"/>
            <a:ext cx="10515600" cy="4523222"/>
          </a:xfrm>
        </p:spPr>
        <p:txBody>
          <a:bodyPr/>
          <a:lstStyle/>
          <a:p>
            <a:r>
              <a:rPr lang="en-US" sz="2400" dirty="0">
                <a:cs typeface="Times New Roman" panose="02020603050405020304" pitchFamily="18" charset="0"/>
              </a:rPr>
              <a:t>Input: An array of 1000 random numbers normally distributed between 0 and 1.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Output: An array of 100 numbers ranging from -1 to +1.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Scaled back to integers by using the formula: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pred_notes</a:t>
            </a:r>
            <a:r>
              <a:rPr lang="en-US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[x * (</a:t>
            </a:r>
            <a:r>
              <a:rPr lang="en-US" sz="2400" b="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n_vocab</a:t>
            </a:r>
            <a:r>
              <a:rPr lang="en-US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2) + (</a:t>
            </a:r>
            <a:r>
              <a:rPr lang="en-US" sz="2400" b="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n_vocab</a:t>
            </a:r>
            <a:r>
              <a:rPr lang="en-US" sz="2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2) for x in predictions[0]]</a:t>
            </a:r>
          </a:p>
          <a:p>
            <a:pPr marL="0" indent="0" algn="ctr">
              <a:buNone/>
            </a:pPr>
            <a:endParaRPr lang="en-US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/>
              <a:t>Using a map of integers to notes, predictions converted into notes (array of strings), which is then converted into midi files with the help of music21 library.</a:t>
            </a:r>
            <a:endParaRPr lang="en-US" sz="2400" b="0" dirty="0">
              <a:effectLst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03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7074-6C0B-5E05-33A4-3D480E90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Trials using GANs - Discriminator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21375-C99A-AFE1-BAF1-2F2B47A3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0" y="2351987"/>
            <a:ext cx="11701896" cy="39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92B8-DA95-97CF-B822-6C49C5F0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973"/>
            <a:ext cx="10515600" cy="545999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Using a </a:t>
            </a:r>
            <a:r>
              <a:rPr lang="en-US" sz="2800" dirty="0" err="1">
                <a:cs typeface="Times New Roman" panose="02020603050405020304" pitchFamily="18" charset="0"/>
              </a:rPr>
              <a:t>note_to_int</a:t>
            </a:r>
            <a:r>
              <a:rPr lang="en-US" sz="2800" dirty="0">
                <a:cs typeface="Times New Roman" panose="02020603050405020304" pitchFamily="18" charset="0"/>
              </a:rPr>
              <a:t> mapping, dataset notes are converted to integers.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These integers are normalized between -1 and +1 by using the formula:</a:t>
            </a:r>
          </a:p>
          <a:p>
            <a:pPr marL="0" indent="0">
              <a:buNone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network_input</a:t>
            </a:r>
            <a:r>
              <a:rPr lang="en-IN" sz="2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IN" sz="28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network_input</a:t>
            </a:r>
            <a:r>
              <a:rPr lang="en-IN" sz="2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IN" sz="2800" b="0" u="sng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IN" sz="2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800" b="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n_vocab</a:t>
            </a:r>
            <a:r>
              <a:rPr lang="en-IN" sz="2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2) / (</a:t>
            </a:r>
            <a:r>
              <a:rPr lang="en-IN" sz="2800" b="0" u="sng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IN" sz="2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800" b="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n_vocab</a:t>
            </a:r>
            <a:r>
              <a:rPr lang="en-IN" sz="2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2)</a:t>
            </a:r>
          </a:p>
          <a:p>
            <a:pPr marL="0" indent="0" algn="ctr">
              <a:buNone/>
            </a:pPr>
            <a:endParaRPr lang="en-IN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This matches with the output of the generator (which is also normalized between -1 and +1 as seen earlier)</a:t>
            </a:r>
          </a:p>
          <a:p>
            <a:pPr marL="0" indent="0">
              <a:buNone/>
            </a:pPr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Optimizer: Adam (learning rate = 0.0002, beta_1 = 0.5)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Loss function: Binary </a:t>
            </a:r>
            <a:r>
              <a:rPr lang="en-US" sz="2800" dirty="0" err="1">
                <a:cs typeface="Times New Roman" panose="02020603050405020304" pitchFamily="18" charset="0"/>
              </a:rPr>
              <a:t>Crossentropy</a:t>
            </a:r>
            <a:r>
              <a:rPr lang="en-US" sz="2800" dirty="0">
                <a:cs typeface="Times New Roman" panose="02020603050405020304" pitchFamily="18" charset="0"/>
              </a:rPr>
              <a:t> (binary classification task)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53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371C-BE28-866A-50C6-9B8C4FE3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3976-3830-07FA-5C84-0036CD8D1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750"/>
            <a:ext cx="4741718" cy="3381808"/>
          </a:xfrm>
        </p:spPr>
        <p:txBody>
          <a:bodyPr/>
          <a:lstStyle/>
          <a:p>
            <a:r>
              <a:rPr lang="en-IN" dirty="0"/>
              <a:t>Generator Loss: 0.715289</a:t>
            </a:r>
          </a:p>
          <a:p>
            <a:r>
              <a:rPr lang="en-IN" dirty="0"/>
              <a:t>Discriminator Loss: 0.709023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High possibility of mode collapse!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C6F235-D084-8E3C-45C7-9EAE66E3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777" y="4443734"/>
            <a:ext cx="3340036" cy="2236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BB080F-E4D7-34D2-3E96-8FED8084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7" y="1295950"/>
            <a:ext cx="3684808" cy="28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8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1232</Words>
  <Application>Microsoft Office PowerPoint</Application>
  <PresentationFormat>Widescreen</PresentationFormat>
  <Paragraphs>119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Courier New</vt:lpstr>
      <vt:lpstr>Times New Roman</vt:lpstr>
      <vt:lpstr>Office Theme</vt:lpstr>
      <vt:lpstr>GANaTantra :  GENERATIVE ADVERSARIAL NETWORK ARCHITECTURE  FOR MUSIC SYNTHESIS</vt:lpstr>
      <vt:lpstr>Dataset and Preprocessing</vt:lpstr>
      <vt:lpstr>Trials using LSTM</vt:lpstr>
      <vt:lpstr>Summary</vt:lpstr>
      <vt:lpstr>Trials using GANs - Generator</vt:lpstr>
      <vt:lpstr>PowerPoint Presentation</vt:lpstr>
      <vt:lpstr>Trials using GANs - Discriminator</vt:lpstr>
      <vt:lpstr>PowerPoint Presentation</vt:lpstr>
      <vt:lpstr>Analysis</vt:lpstr>
      <vt:lpstr>Mode Collapse in GANs</vt:lpstr>
      <vt:lpstr>Solving The Problem</vt:lpstr>
      <vt:lpstr>Wasserstein Loss Function</vt:lpstr>
      <vt:lpstr>PowerPoint Presentation</vt:lpstr>
      <vt:lpstr>PowerPoint Presentation</vt:lpstr>
      <vt:lpstr>Random Noise Injection</vt:lpstr>
      <vt:lpstr>Regularization</vt:lpstr>
      <vt:lpstr>Summary</vt:lpstr>
      <vt:lpstr>PowerPoint Presentation</vt:lpstr>
      <vt:lpstr>Results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 MODEL FOR MUSIC SYNTHESIS</dc:title>
  <dc:creator>Shrikar Tamirisa</dc:creator>
  <cp:lastModifiedBy>Shrikar Tamirisa</cp:lastModifiedBy>
  <cp:revision>12</cp:revision>
  <dcterms:created xsi:type="dcterms:W3CDTF">2024-04-25T17:55:55Z</dcterms:created>
  <dcterms:modified xsi:type="dcterms:W3CDTF">2024-05-02T06:20:27Z</dcterms:modified>
</cp:coreProperties>
</file>