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4" r:id="rId6"/>
    <p:sldId id="260" r:id="rId7"/>
    <p:sldId id="261" r:id="rId8"/>
    <p:sldId id="299" r:id="rId9"/>
    <p:sldId id="262" r:id="rId10"/>
    <p:sldId id="263" r:id="rId11"/>
    <p:sldId id="264" r:id="rId12"/>
    <p:sldId id="265" r:id="rId13"/>
    <p:sldId id="268" r:id="rId14"/>
    <p:sldId id="287" r:id="rId15"/>
    <p:sldId id="267" r:id="rId16"/>
    <p:sldId id="288" r:id="rId17"/>
    <p:sldId id="289" r:id="rId18"/>
    <p:sldId id="269" r:id="rId19"/>
    <p:sldId id="270" r:id="rId20"/>
    <p:sldId id="271" r:id="rId21"/>
    <p:sldId id="272" r:id="rId22"/>
    <p:sldId id="273" r:id="rId23"/>
    <p:sldId id="281" r:id="rId24"/>
    <p:sldId id="294" r:id="rId25"/>
    <p:sldId id="300" r:id="rId26"/>
    <p:sldId id="295" r:id="rId27"/>
    <p:sldId id="283" r:id="rId28"/>
    <p:sldId id="274" r:id="rId29"/>
    <p:sldId id="286" r:id="rId30"/>
    <p:sldId id="293" r:id="rId31"/>
    <p:sldId id="291" r:id="rId32"/>
    <p:sldId id="292" r:id="rId33"/>
    <p:sldId id="276" r:id="rId34"/>
    <p:sldId id="282" r:id="rId35"/>
    <p:sldId id="277" r:id="rId36"/>
    <p:sldId id="278" r:id="rId37"/>
    <p:sldId id="297" r:id="rId38"/>
    <p:sldId id="28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1A348A4-F15D-4325-BF22-C5B1BD88FA69}"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1FDAD6-6FEF-4CBF-A1DE-5B85A60FD90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03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A348A4-F15D-4325-BF22-C5B1BD88FA69}"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1FDAD6-6FEF-4CBF-A1DE-5B85A60FD90B}" type="slidenum">
              <a:rPr lang="en-IN" smtClean="0"/>
              <a:t>‹#›</a:t>
            </a:fld>
            <a:endParaRPr lang="en-IN"/>
          </a:p>
        </p:txBody>
      </p:sp>
    </p:spTree>
    <p:extLst>
      <p:ext uri="{BB962C8B-B14F-4D97-AF65-F5344CB8AC3E}">
        <p14:creationId xmlns:p14="http://schemas.microsoft.com/office/powerpoint/2010/main" val="212860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A348A4-F15D-4325-BF22-C5B1BD88FA69}"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1FDAD6-6FEF-4CBF-A1DE-5B85A60FD90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54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A348A4-F15D-4325-BF22-C5B1BD88FA69}"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1FDAD6-6FEF-4CBF-A1DE-5B85A60FD90B}" type="slidenum">
              <a:rPr lang="en-IN" smtClean="0"/>
              <a:t>‹#›</a:t>
            </a:fld>
            <a:endParaRPr lang="en-IN"/>
          </a:p>
        </p:txBody>
      </p:sp>
    </p:spTree>
    <p:extLst>
      <p:ext uri="{BB962C8B-B14F-4D97-AF65-F5344CB8AC3E}">
        <p14:creationId xmlns:p14="http://schemas.microsoft.com/office/powerpoint/2010/main" val="1870387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A348A4-F15D-4325-BF22-C5B1BD88FA69}"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1FDAD6-6FEF-4CBF-A1DE-5B85A60FD90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082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A348A4-F15D-4325-BF22-C5B1BD88FA69}"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1FDAD6-6FEF-4CBF-A1DE-5B85A60FD90B}" type="slidenum">
              <a:rPr lang="en-IN" smtClean="0"/>
              <a:t>‹#›</a:t>
            </a:fld>
            <a:endParaRPr lang="en-IN"/>
          </a:p>
        </p:txBody>
      </p:sp>
    </p:spTree>
    <p:extLst>
      <p:ext uri="{BB962C8B-B14F-4D97-AF65-F5344CB8AC3E}">
        <p14:creationId xmlns:p14="http://schemas.microsoft.com/office/powerpoint/2010/main" val="194524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A348A4-F15D-4325-BF22-C5B1BD88FA69}" type="datetimeFigureOut">
              <a:rPr lang="en-IN" smtClean="0"/>
              <a:t>01-12-2022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1FDAD6-6FEF-4CBF-A1DE-5B85A60FD90B}" type="slidenum">
              <a:rPr lang="en-IN" smtClean="0"/>
              <a:t>‹#›</a:t>
            </a:fld>
            <a:endParaRPr lang="en-IN"/>
          </a:p>
        </p:txBody>
      </p:sp>
    </p:spTree>
    <p:extLst>
      <p:ext uri="{BB962C8B-B14F-4D97-AF65-F5344CB8AC3E}">
        <p14:creationId xmlns:p14="http://schemas.microsoft.com/office/powerpoint/2010/main" val="306920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A348A4-F15D-4325-BF22-C5B1BD88FA69}" type="datetimeFigureOut">
              <a:rPr lang="en-IN" smtClean="0"/>
              <a:t>01-12-2022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1FDAD6-6FEF-4CBF-A1DE-5B85A60FD90B}" type="slidenum">
              <a:rPr lang="en-IN" smtClean="0"/>
              <a:t>‹#›</a:t>
            </a:fld>
            <a:endParaRPr lang="en-IN"/>
          </a:p>
        </p:txBody>
      </p:sp>
    </p:spTree>
    <p:extLst>
      <p:ext uri="{BB962C8B-B14F-4D97-AF65-F5344CB8AC3E}">
        <p14:creationId xmlns:p14="http://schemas.microsoft.com/office/powerpoint/2010/main" val="2932232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A348A4-F15D-4325-BF22-C5B1BD88FA69}" type="datetimeFigureOut">
              <a:rPr lang="en-IN" smtClean="0"/>
              <a:t>01-12-2022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1FDAD6-6FEF-4CBF-A1DE-5B85A60FD90B}" type="slidenum">
              <a:rPr lang="en-IN" smtClean="0"/>
              <a:t>‹#›</a:t>
            </a:fld>
            <a:endParaRPr lang="en-IN"/>
          </a:p>
        </p:txBody>
      </p:sp>
    </p:spTree>
    <p:extLst>
      <p:ext uri="{BB962C8B-B14F-4D97-AF65-F5344CB8AC3E}">
        <p14:creationId xmlns:p14="http://schemas.microsoft.com/office/powerpoint/2010/main" val="2248995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A348A4-F15D-4325-BF22-C5B1BD88FA69}"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1FDAD6-6FEF-4CBF-A1DE-5B85A60FD90B}" type="slidenum">
              <a:rPr lang="en-IN" smtClean="0"/>
              <a:t>‹#›</a:t>
            </a:fld>
            <a:endParaRPr lang="en-IN"/>
          </a:p>
        </p:txBody>
      </p:sp>
    </p:spTree>
    <p:extLst>
      <p:ext uri="{BB962C8B-B14F-4D97-AF65-F5344CB8AC3E}">
        <p14:creationId xmlns:p14="http://schemas.microsoft.com/office/powerpoint/2010/main" val="3269157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A348A4-F15D-4325-BF22-C5B1BD88FA69}"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1FDAD6-6FEF-4CBF-A1DE-5B85A60FD90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5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1A348A4-F15D-4325-BF22-C5B1BD88FA69}" type="datetimeFigureOut">
              <a:rPr lang="en-IN" smtClean="0"/>
              <a:t>01-12-2022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D1FDAD6-6FEF-4CBF-A1DE-5B85A60FD90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655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sciencedirect.com/science/article/pii/S0208521622000742#:~:text=They%20obtained%20an%20accuracy%20of,obtained%20a%2092.3%25%20averaged%20sco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ata.mendeley.com/datasets/rscbjbr9sj/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0747A-7F3E-EE96-2C44-7DF169C3BDD4}"/>
              </a:ext>
            </a:extLst>
          </p:cNvPr>
          <p:cNvSpPr>
            <a:spLocks noGrp="1"/>
          </p:cNvSpPr>
          <p:nvPr>
            <p:ph type="ctrTitle"/>
          </p:nvPr>
        </p:nvSpPr>
        <p:spPr/>
        <p:txBody>
          <a:bodyPr/>
          <a:lstStyle/>
          <a:p>
            <a:r>
              <a:rPr lang="en-IN" dirty="0"/>
              <a:t>Pneumonia Detection Using CNN</a:t>
            </a:r>
          </a:p>
        </p:txBody>
      </p:sp>
      <p:sp>
        <p:nvSpPr>
          <p:cNvPr id="3" name="Subtitle 2">
            <a:extLst>
              <a:ext uri="{FF2B5EF4-FFF2-40B4-BE49-F238E27FC236}">
                <a16:creationId xmlns:a16="http://schemas.microsoft.com/office/drawing/2014/main" id="{6946465D-BC75-53B8-BD3B-33EA24067CB0}"/>
              </a:ext>
            </a:extLst>
          </p:cNvPr>
          <p:cNvSpPr>
            <a:spLocks noGrp="1"/>
          </p:cNvSpPr>
          <p:nvPr>
            <p:ph type="subTitle" idx="1"/>
          </p:nvPr>
        </p:nvSpPr>
        <p:spPr/>
        <p:txBody>
          <a:bodyPr/>
          <a:lstStyle/>
          <a:p>
            <a:r>
              <a:rPr lang="en-IN" dirty="0"/>
              <a:t>Challa Gopala Krishna (21ECB0B09)</a:t>
            </a:r>
          </a:p>
          <a:p>
            <a:r>
              <a:rPr lang="en-IN" dirty="0"/>
              <a:t>Kaveti Shrikar</a:t>
            </a:r>
          </a:p>
          <a:p>
            <a:r>
              <a:rPr lang="en-IN" dirty="0"/>
              <a:t>(21ECB0B21)</a:t>
            </a:r>
          </a:p>
        </p:txBody>
      </p:sp>
    </p:spTree>
    <p:extLst>
      <p:ext uri="{BB962C8B-B14F-4D97-AF65-F5344CB8AC3E}">
        <p14:creationId xmlns:p14="http://schemas.microsoft.com/office/powerpoint/2010/main" val="52322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51D0-D4F6-5F6E-7E06-A9BE43FCFF69}"/>
              </a:ext>
            </a:extLst>
          </p:cNvPr>
          <p:cNvSpPr>
            <a:spLocks noGrp="1"/>
          </p:cNvSpPr>
          <p:nvPr>
            <p:ph type="title"/>
          </p:nvPr>
        </p:nvSpPr>
        <p:spPr/>
        <p:txBody>
          <a:bodyPr/>
          <a:lstStyle/>
          <a:p>
            <a:r>
              <a:rPr lang="en-GB" dirty="0"/>
              <a:t>Layers in cnn</a:t>
            </a:r>
          </a:p>
        </p:txBody>
      </p:sp>
      <p:sp>
        <p:nvSpPr>
          <p:cNvPr id="3" name="Content Placeholder 2">
            <a:extLst>
              <a:ext uri="{FF2B5EF4-FFF2-40B4-BE49-F238E27FC236}">
                <a16:creationId xmlns:a16="http://schemas.microsoft.com/office/drawing/2014/main" id="{87EE5E9E-77C3-CD8C-22E1-B1F87BD3D963}"/>
              </a:ext>
            </a:extLst>
          </p:cNvPr>
          <p:cNvSpPr>
            <a:spLocks noGrp="1"/>
          </p:cNvSpPr>
          <p:nvPr>
            <p:ph idx="1"/>
          </p:nvPr>
        </p:nvSpPr>
        <p:spPr/>
        <p:txBody>
          <a:bodyPr/>
          <a:lstStyle/>
          <a:p>
            <a:pPr>
              <a:buFont typeface="Wingdings" panose="05000000000000000000" pitchFamily="2" charset="2"/>
              <a:buChar char="Ø"/>
            </a:pPr>
            <a:r>
              <a:rPr lang="en-GB" dirty="0"/>
              <a:t> </a:t>
            </a:r>
            <a:r>
              <a:rPr lang="en-GB" sz="2800" dirty="0"/>
              <a:t>No of Images used to Train Model – 5,262</a:t>
            </a:r>
          </a:p>
          <a:p>
            <a:pPr>
              <a:buFont typeface="Wingdings" panose="05000000000000000000" pitchFamily="2" charset="2"/>
              <a:buChar char="Ø"/>
            </a:pPr>
            <a:r>
              <a:rPr lang="en-GB" sz="2800" dirty="0"/>
              <a:t> After Pre-processing and Data Augmentation, Final length of data - 5,262</a:t>
            </a:r>
          </a:p>
          <a:p>
            <a:pPr>
              <a:buFont typeface="Wingdings" panose="05000000000000000000" pitchFamily="2" charset="2"/>
              <a:buChar char="Ø"/>
            </a:pPr>
            <a:r>
              <a:rPr lang="en-GB" sz="2800" dirty="0"/>
              <a:t> Batch size - 32 (No of samples processed before updating the model)  </a:t>
            </a:r>
          </a:p>
          <a:p>
            <a:pPr>
              <a:buFont typeface="Wingdings" panose="05000000000000000000" pitchFamily="2" charset="2"/>
              <a:buChar char="Ø"/>
            </a:pPr>
            <a:r>
              <a:rPr lang="en-GB" sz="2800" dirty="0"/>
              <a:t> No of epochs - 12</a:t>
            </a:r>
          </a:p>
          <a:p>
            <a:pPr>
              <a:buFont typeface="Wingdings" panose="05000000000000000000" pitchFamily="2" charset="2"/>
              <a:buChar char="Ø"/>
            </a:pPr>
            <a:r>
              <a:rPr lang="en-GB" sz="2800" dirty="0"/>
              <a:t> No of samples trained in one epoch – 5,262</a:t>
            </a:r>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51264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68E70-A88D-25E8-173D-B9EBD7DE90F0}"/>
              </a:ext>
            </a:extLst>
          </p:cNvPr>
          <p:cNvSpPr>
            <a:spLocks noGrp="1"/>
          </p:cNvSpPr>
          <p:nvPr>
            <p:ph type="title"/>
          </p:nvPr>
        </p:nvSpPr>
        <p:spPr/>
        <p:txBody>
          <a:bodyPr/>
          <a:lstStyle/>
          <a:p>
            <a:r>
              <a:rPr lang="en-GB" dirty="0"/>
              <a:t>Convolution layer</a:t>
            </a:r>
          </a:p>
        </p:txBody>
      </p:sp>
      <p:sp>
        <p:nvSpPr>
          <p:cNvPr id="4" name="Text Placeholder 3">
            <a:extLst>
              <a:ext uri="{FF2B5EF4-FFF2-40B4-BE49-F238E27FC236}">
                <a16:creationId xmlns:a16="http://schemas.microsoft.com/office/drawing/2014/main" id="{35BE3A46-1003-81EB-29AA-8B18C48C15D9}"/>
              </a:ext>
            </a:extLst>
          </p:cNvPr>
          <p:cNvSpPr>
            <a:spLocks noGrp="1"/>
          </p:cNvSpPr>
          <p:nvPr>
            <p:ph type="body" sz="half" idx="2"/>
          </p:nvPr>
        </p:nvSpPr>
        <p:spPr/>
        <p:txBody>
          <a:bodyPr>
            <a:normAutofit/>
          </a:bodyPr>
          <a:lstStyle/>
          <a:p>
            <a:pPr algn="just"/>
            <a:r>
              <a:rPr lang="en-US" sz="1800" b="0" i="0" dirty="0">
                <a:solidFill>
                  <a:srgbClr val="333333"/>
                </a:solidFill>
                <a:effectLst/>
                <a:latin typeface="barlow" panose="020B0604020202020204" pitchFamily="2" charset="0"/>
              </a:rPr>
              <a:t>Convolution is an orderly procedure where two sources of information are intertwined; it’s an operation that changes a function into something else. </a:t>
            </a:r>
            <a:r>
              <a:rPr lang="en-US" sz="1800" dirty="0">
                <a:solidFill>
                  <a:srgbClr val="333333"/>
                </a:solidFill>
                <a:latin typeface="barlow" panose="020B0604020202020204" pitchFamily="2" charset="0"/>
              </a:rPr>
              <a:t>The </a:t>
            </a:r>
            <a:r>
              <a:rPr lang="en-US" sz="1800" b="0" i="0" dirty="0">
                <a:solidFill>
                  <a:srgbClr val="333333"/>
                </a:solidFill>
                <a:effectLst/>
                <a:latin typeface="barlow" panose="020B0604020202020204" pitchFamily="2" charset="0"/>
              </a:rPr>
              <a:t>first layer of a Convolutional Neural Network is always a</a:t>
            </a:r>
            <a:r>
              <a:rPr lang="en-US" sz="1800" b="1" i="0" dirty="0">
                <a:solidFill>
                  <a:srgbClr val="333333"/>
                </a:solidFill>
                <a:effectLst/>
                <a:latin typeface="barlow" panose="020B0604020202020204" pitchFamily="2" charset="0"/>
              </a:rPr>
              <a:t> Convolutional Layer.</a:t>
            </a:r>
          </a:p>
          <a:p>
            <a:pPr algn="just"/>
            <a:r>
              <a:rPr lang="en-US" sz="1800" b="0" i="0" dirty="0">
                <a:solidFill>
                  <a:srgbClr val="333333"/>
                </a:solidFill>
                <a:effectLst/>
                <a:latin typeface="barlow" panose="020B0604020202020204" pitchFamily="2" charset="0"/>
              </a:rPr>
              <a:t>Convolutional layers apply a convolution operation to the input, passing the result to the next layer. A convolution converts all the pixels in its receptive field into a single value. The final output of the convolutional layer is a vector. </a:t>
            </a:r>
            <a:endParaRPr lang="en-GB" sz="1800" dirty="0"/>
          </a:p>
        </p:txBody>
      </p:sp>
      <p:pic>
        <p:nvPicPr>
          <p:cNvPr id="10" name="Content Placeholder 9">
            <a:extLst>
              <a:ext uri="{FF2B5EF4-FFF2-40B4-BE49-F238E27FC236}">
                <a16:creationId xmlns:a16="http://schemas.microsoft.com/office/drawing/2014/main" id="{2E68284C-CD27-2933-1EC0-BC593DB6380B}"/>
              </a:ext>
            </a:extLst>
          </p:cNvPr>
          <p:cNvPicPr>
            <a:picLocks noGrp="1" noChangeAspect="1"/>
          </p:cNvPicPr>
          <p:nvPr>
            <p:ph idx="1"/>
          </p:nvPr>
        </p:nvPicPr>
        <p:blipFill>
          <a:blip r:embed="rId2"/>
          <a:stretch>
            <a:fillRect/>
          </a:stretch>
        </p:blipFill>
        <p:spPr>
          <a:xfrm>
            <a:off x="5413248" y="1340189"/>
            <a:ext cx="6150866" cy="3810932"/>
          </a:xfrm>
        </p:spPr>
      </p:pic>
    </p:spTree>
    <p:extLst>
      <p:ext uri="{BB962C8B-B14F-4D97-AF65-F5344CB8AC3E}">
        <p14:creationId xmlns:p14="http://schemas.microsoft.com/office/powerpoint/2010/main" val="921739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610C-8850-117A-CFB0-2695433E6AC8}"/>
              </a:ext>
            </a:extLst>
          </p:cNvPr>
          <p:cNvSpPr>
            <a:spLocks noGrp="1"/>
          </p:cNvSpPr>
          <p:nvPr>
            <p:ph type="title"/>
          </p:nvPr>
        </p:nvSpPr>
        <p:spPr/>
        <p:txBody>
          <a:bodyPr/>
          <a:lstStyle/>
          <a:p>
            <a:r>
              <a:rPr lang="en-GB" dirty="0"/>
              <a:t>Convolution layer</a:t>
            </a:r>
          </a:p>
        </p:txBody>
      </p:sp>
      <p:sp>
        <p:nvSpPr>
          <p:cNvPr id="3" name="Content Placeholder 2">
            <a:extLst>
              <a:ext uri="{FF2B5EF4-FFF2-40B4-BE49-F238E27FC236}">
                <a16:creationId xmlns:a16="http://schemas.microsoft.com/office/drawing/2014/main" id="{35DD1FFA-B400-9C7A-F0A4-94ECAF855EEA}"/>
              </a:ext>
            </a:extLst>
          </p:cNvPr>
          <p:cNvSpPr>
            <a:spLocks noGrp="1"/>
          </p:cNvSpPr>
          <p:nvPr>
            <p:ph idx="1"/>
          </p:nvPr>
        </p:nvSpPr>
        <p:spPr/>
        <p:txBody>
          <a:bodyPr>
            <a:normAutofit fontScale="92500" lnSpcReduction="10000"/>
          </a:bodyPr>
          <a:lstStyle/>
          <a:p>
            <a:r>
              <a:rPr lang="en-GB" sz="2800" u="sng" dirty="0"/>
              <a:t>Convolution Layer parameters:</a:t>
            </a:r>
          </a:p>
          <a:p>
            <a:r>
              <a:rPr lang="en-GB" sz="2800" dirty="0"/>
              <a:t>1. Filters: Represent no of features to be extracted</a:t>
            </a:r>
          </a:p>
          <a:p>
            <a:r>
              <a:rPr lang="en-GB" sz="2800" dirty="0"/>
              <a:t>2. Kernel Size: </a:t>
            </a:r>
            <a:r>
              <a:rPr lang="en-US" sz="2800" dirty="0"/>
              <a:t>The kernel size refers to the width x height of the filter mask</a:t>
            </a:r>
          </a:p>
          <a:p>
            <a:r>
              <a:rPr lang="en-US" sz="2800" dirty="0"/>
              <a:t>3. Strides: No of columns through which filter is moved</a:t>
            </a:r>
          </a:p>
          <a:p>
            <a:r>
              <a:rPr lang="en-US" sz="2800" dirty="0"/>
              <a:t>4. Padding: No. of Border pixels added to Image to Extract Edge pixel Characteristics</a:t>
            </a:r>
          </a:p>
          <a:p>
            <a:r>
              <a:rPr lang="en-US" sz="2800" dirty="0"/>
              <a:t>5. Activation function: ReLU</a:t>
            </a:r>
          </a:p>
          <a:p>
            <a:pPr marL="0" indent="0">
              <a:buNone/>
            </a:pPr>
            <a:r>
              <a:rPr lang="en-US" dirty="0"/>
              <a:t> </a:t>
            </a:r>
            <a:endParaRPr lang="en-GB" dirty="0"/>
          </a:p>
        </p:txBody>
      </p:sp>
    </p:spTree>
    <p:extLst>
      <p:ext uri="{BB962C8B-B14F-4D97-AF65-F5344CB8AC3E}">
        <p14:creationId xmlns:p14="http://schemas.microsoft.com/office/powerpoint/2010/main" val="2460517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F6A3-F3BF-E870-89A3-5011F2ACFB8A}"/>
              </a:ext>
            </a:extLst>
          </p:cNvPr>
          <p:cNvSpPr>
            <a:spLocks noGrp="1"/>
          </p:cNvSpPr>
          <p:nvPr>
            <p:ph type="title"/>
          </p:nvPr>
        </p:nvSpPr>
        <p:spPr/>
        <p:txBody>
          <a:bodyPr/>
          <a:lstStyle/>
          <a:p>
            <a:r>
              <a:rPr lang="en-GB" dirty="0" err="1"/>
              <a:t>Relu</a:t>
            </a:r>
            <a:r>
              <a:rPr lang="en-GB" dirty="0"/>
              <a:t> activation function</a:t>
            </a:r>
          </a:p>
        </p:txBody>
      </p:sp>
      <p:pic>
        <p:nvPicPr>
          <p:cNvPr id="6" name="Content Placeholder 5">
            <a:extLst>
              <a:ext uri="{FF2B5EF4-FFF2-40B4-BE49-F238E27FC236}">
                <a16:creationId xmlns:a16="http://schemas.microsoft.com/office/drawing/2014/main" id="{7D97CCF3-6D7A-8C36-3396-FC4441A26DA0}"/>
              </a:ext>
            </a:extLst>
          </p:cNvPr>
          <p:cNvPicPr>
            <a:picLocks noGrp="1" noChangeAspect="1"/>
          </p:cNvPicPr>
          <p:nvPr>
            <p:ph idx="1"/>
          </p:nvPr>
        </p:nvPicPr>
        <p:blipFill>
          <a:blip r:embed="rId2"/>
          <a:stretch>
            <a:fillRect/>
          </a:stretch>
        </p:blipFill>
        <p:spPr>
          <a:xfrm>
            <a:off x="6031805" y="1517168"/>
            <a:ext cx="5044877" cy="3795089"/>
          </a:xfrm>
        </p:spPr>
      </p:pic>
      <p:sp>
        <p:nvSpPr>
          <p:cNvPr id="4" name="Text Placeholder 3">
            <a:extLst>
              <a:ext uri="{FF2B5EF4-FFF2-40B4-BE49-F238E27FC236}">
                <a16:creationId xmlns:a16="http://schemas.microsoft.com/office/drawing/2014/main" id="{99561A24-8A1F-6DC8-EA39-41700B017574}"/>
              </a:ext>
            </a:extLst>
          </p:cNvPr>
          <p:cNvSpPr>
            <a:spLocks noGrp="1"/>
          </p:cNvSpPr>
          <p:nvPr>
            <p:ph type="body" sz="half" idx="2"/>
          </p:nvPr>
        </p:nvSpPr>
        <p:spPr>
          <a:xfrm>
            <a:off x="856177" y="2208869"/>
            <a:ext cx="4389120" cy="3762294"/>
          </a:xfrm>
        </p:spPr>
        <p:txBody>
          <a:bodyPr>
            <a:noAutofit/>
          </a:bodyPr>
          <a:lstStyle/>
          <a:p>
            <a:pPr algn="just"/>
            <a:r>
              <a:rPr lang="en-US" sz="2200" dirty="0"/>
              <a:t>The Rectified linear activation function or ReLU for short is a piecewise linear function that will output the input directly if it is positive, otherwise, it will output zero. It is the default activation function for many types of neural networks because a model that uses it is easier to train and often achieves better performance.</a:t>
            </a:r>
            <a:endParaRPr lang="en-GB" sz="2200" dirty="0"/>
          </a:p>
        </p:txBody>
      </p:sp>
    </p:spTree>
    <p:extLst>
      <p:ext uri="{BB962C8B-B14F-4D97-AF65-F5344CB8AC3E}">
        <p14:creationId xmlns:p14="http://schemas.microsoft.com/office/powerpoint/2010/main" val="3900957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F62C-C70A-619A-D4EE-465FC904D9BF}"/>
              </a:ext>
            </a:extLst>
          </p:cNvPr>
          <p:cNvSpPr>
            <a:spLocks noGrp="1"/>
          </p:cNvSpPr>
          <p:nvPr>
            <p:ph type="title"/>
          </p:nvPr>
        </p:nvSpPr>
        <p:spPr/>
        <p:txBody>
          <a:bodyPr/>
          <a:lstStyle/>
          <a:p>
            <a:r>
              <a:rPr lang="en-IN" dirty="0"/>
              <a:t>Sigmoid activation function</a:t>
            </a:r>
          </a:p>
        </p:txBody>
      </p:sp>
      <p:pic>
        <p:nvPicPr>
          <p:cNvPr id="5122" name="Picture 2">
            <a:extLst>
              <a:ext uri="{FF2B5EF4-FFF2-40B4-BE49-F238E27FC236}">
                <a16:creationId xmlns:a16="http://schemas.microsoft.com/office/drawing/2014/main" id="{C6982FF3-7B63-1238-287A-87391B16BA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69224" y="1959633"/>
            <a:ext cx="5328000" cy="3548333"/>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6" descr="{\displaystyle S(x)={\frac {1}{1+e^{-x}}}={\frac {e^{x}}{e^{x}+1}}=1-S(-x).}">
            <a:extLst>
              <a:ext uri="{FF2B5EF4-FFF2-40B4-BE49-F238E27FC236}">
                <a16:creationId xmlns:a16="http://schemas.microsoft.com/office/drawing/2014/main" id="{C1327692-2433-5978-762D-8619461E337C}"/>
              </a:ext>
            </a:extLst>
          </p:cNvPr>
          <p:cNvSpPr>
            <a:spLocks noGrp="1" noChangeAspect="1" noChangeArrowheads="1"/>
          </p:cNvSpPr>
          <p:nvPr>
            <p:ph type="body" sz="half" idx="2"/>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algn="just"/>
            <a:r>
              <a:rPr lang="en-US" sz="1800" dirty="0"/>
              <a:t>A sigmoid function is a mathematical function having a characteristic "S"-shaped curve or sigmoid curve.</a:t>
            </a:r>
          </a:p>
          <a:p>
            <a:pPr algn="just"/>
            <a:r>
              <a:rPr lang="en-US" sz="1800" dirty="0"/>
              <a:t>A common example of a sigmoid function is the logistic function shown in the first figure and defined by the formula on Right Side</a:t>
            </a:r>
          </a:p>
          <a:p>
            <a:pPr algn="just"/>
            <a:r>
              <a:rPr lang="en-US" sz="1800" dirty="0"/>
              <a:t>A sigmoid function is a bounded, differentiable, real function that is defined for all real input values and has a non-negative derivative at each point[1] and exactly one inflection point. A sigmoid "function" and a sigmoid "curve" refer to the same object.</a:t>
            </a:r>
            <a:endParaRPr lang="en-IN" sz="1800" dirty="0"/>
          </a:p>
        </p:txBody>
      </p:sp>
      <p:sp>
        <p:nvSpPr>
          <p:cNvPr id="7" name="AutoShape 8" descr="{\displaystyle S(x)={\frac {1}{1+e^{-x}}}={\frac {e^{x}}{e^{x}+1}}=1-S(-x).}">
            <a:extLst>
              <a:ext uri="{FF2B5EF4-FFF2-40B4-BE49-F238E27FC236}">
                <a16:creationId xmlns:a16="http://schemas.microsoft.com/office/drawing/2014/main" id="{1DA343A2-78AD-4EA9-21A7-7C34FE4CB12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displaystyle S(x)={\frac {1}{1+e^{-x}}}={\frac {e^{x}}{e^{x}+1}}=1-S(-x).}">
            <a:extLst>
              <a:ext uri="{FF2B5EF4-FFF2-40B4-BE49-F238E27FC236}">
                <a16:creationId xmlns:a16="http://schemas.microsoft.com/office/drawing/2014/main" id="{025B5D96-828F-BD08-31FF-F27EDDFE370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698437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BFD93-6090-458A-7C83-7B278AD34C0E}"/>
              </a:ext>
            </a:extLst>
          </p:cNvPr>
          <p:cNvSpPr>
            <a:spLocks noGrp="1"/>
          </p:cNvSpPr>
          <p:nvPr>
            <p:ph type="title"/>
          </p:nvPr>
        </p:nvSpPr>
        <p:spPr/>
        <p:txBody>
          <a:bodyPr/>
          <a:lstStyle/>
          <a:p>
            <a:r>
              <a:rPr lang="en-GB" dirty="0"/>
              <a:t>Batch normalisation</a:t>
            </a:r>
          </a:p>
        </p:txBody>
      </p:sp>
      <p:sp>
        <p:nvSpPr>
          <p:cNvPr id="4" name="Text Placeholder 3">
            <a:extLst>
              <a:ext uri="{FF2B5EF4-FFF2-40B4-BE49-F238E27FC236}">
                <a16:creationId xmlns:a16="http://schemas.microsoft.com/office/drawing/2014/main" id="{8B246C5F-C53D-BC04-A0C2-E27589ECB7FE}"/>
              </a:ext>
            </a:extLst>
          </p:cNvPr>
          <p:cNvSpPr>
            <a:spLocks noGrp="1"/>
          </p:cNvSpPr>
          <p:nvPr>
            <p:ph type="body" sz="half" idx="2"/>
          </p:nvPr>
        </p:nvSpPr>
        <p:spPr>
          <a:xfrm>
            <a:off x="1086338" y="2208869"/>
            <a:ext cx="10081534" cy="3940908"/>
          </a:xfrm>
        </p:spPr>
        <p:txBody>
          <a:bodyPr>
            <a:normAutofit/>
          </a:bodyPr>
          <a:lstStyle/>
          <a:p>
            <a:r>
              <a:rPr lang="en-GB" sz="2000" dirty="0"/>
              <a:t>Deep neural networks with tens of layers can be sensitive to initial random weights and configuration of learning algorithm. The distribution of inputs to layers deep in network may change </a:t>
            </a:r>
            <a:r>
              <a:rPr lang="en-US" sz="2000" dirty="0"/>
              <a:t>after each mini-batch when the weights are updated. This can cause the learning algorithm to forever chase a moving target. This can be prevented using batch normalization. </a:t>
            </a:r>
          </a:p>
          <a:p>
            <a:r>
              <a:rPr lang="en-US" sz="2000" dirty="0"/>
              <a:t>Batch normalization is a technique for training very deep neural networks that standardizes the inputs to a layer for each mini-batch. This has the effect of stabilizing the learning process and dramatically reducing the number of training epochs required to train deep networks. </a:t>
            </a:r>
          </a:p>
          <a:p>
            <a:r>
              <a:rPr lang="en-US" sz="2000" dirty="0"/>
              <a:t>This method helps us to avoid overfitting and makes the learning process more efficient. A typical neural network is trained using a collected set of input data called batch. Similarly, the normalizing process in batch normalization takes place in batches, not as a single input.</a:t>
            </a:r>
            <a:endParaRPr lang="en-GB" sz="2000" dirty="0"/>
          </a:p>
        </p:txBody>
      </p:sp>
    </p:spTree>
    <p:extLst>
      <p:ext uri="{BB962C8B-B14F-4D97-AF65-F5344CB8AC3E}">
        <p14:creationId xmlns:p14="http://schemas.microsoft.com/office/powerpoint/2010/main" val="267165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06280-D3F0-B315-52A2-480D89E9493F}"/>
              </a:ext>
            </a:extLst>
          </p:cNvPr>
          <p:cNvSpPr>
            <a:spLocks noGrp="1"/>
          </p:cNvSpPr>
          <p:nvPr>
            <p:ph type="title"/>
          </p:nvPr>
        </p:nvSpPr>
        <p:spPr/>
        <p:txBody>
          <a:bodyPr/>
          <a:lstStyle/>
          <a:p>
            <a:r>
              <a:rPr lang="en-IN" dirty="0"/>
              <a:t>Batch Normalization</a:t>
            </a:r>
          </a:p>
        </p:txBody>
      </p:sp>
      <p:sp>
        <p:nvSpPr>
          <p:cNvPr id="3" name="Content Placeholder 2">
            <a:extLst>
              <a:ext uri="{FF2B5EF4-FFF2-40B4-BE49-F238E27FC236}">
                <a16:creationId xmlns:a16="http://schemas.microsoft.com/office/drawing/2014/main" id="{650C45AC-D80C-4CC1-9871-603F7FD957A5}"/>
              </a:ext>
            </a:extLst>
          </p:cNvPr>
          <p:cNvSpPr>
            <a:spLocks noGrp="1"/>
          </p:cNvSpPr>
          <p:nvPr>
            <p:ph sz="half" idx="1"/>
          </p:nvPr>
        </p:nvSpPr>
        <p:spPr/>
        <p:txBody>
          <a:bodyPr/>
          <a:lstStyle/>
          <a:p>
            <a:pPr algn="just"/>
            <a:r>
              <a:rPr lang="en-IN" dirty="0"/>
              <a:t>1. Batch Normalization Re-centres and Re-scales the Input layers.</a:t>
            </a:r>
          </a:p>
          <a:p>
            <a:pPr algn="just"/>
            <a:r>
              <a:rPr lang="en-IN" dirty="0"/>
              <a:t>2. Batch normalization transforms the Input Data and Re-Distributes the data to decrease </a:t>
            </a:r>
            <a:r>
              <a:rPr lang="en-IN" dirty="0" err="1"/>
              <a:t>Unstability</a:t>
            </a:r>
            <a:endParaRPr lang="en-IN" dirty="0"/>
          </a:p>
          <a:p>
            <a:pPr algn="just"/>
            <a:r>
              <a:rPr lang="en-IN" dirty="0"/>
              <a:t>3. It changes the learning rate to optimum value to decrease losses during initialization.</a:t>
            </a:r>
          </a:p>
          <a:p>
            <a:pPr algn="just"/>
            <a:r>
              <a:rPr lang="en-IN" dirty="0"/>
              <a:t>4. Introduces Non-Linearity</a:t>
            </a:r>
          </a:p>
        </p:txBody>
      </p:sp>
      <p:pic>
        <p:nvPicPr>
          <p:cNvPr id="6146" name="Picture 2">
            <a:extLst>
              <a:ext uri="{FF2B5EF4-FFF2-40B4-BE49-F238E27FC236}">
                <a16:creationId xmlns:a16="http://schemas.microsoft.com/office/drawing/2014/main" id="{3740ED0A-5251-822B-9DBA-788910BC417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13310" y="1772911"/>
            <a:ext cx="4754562" cy="148885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20E86A55-004A-AC49-45D5-9C9FE85C9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7651" y="3748015"/>
            <a:ext cx="4480051" cy="1402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433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5E1C-00F1-2811-8956-C90EBD91A53A}"/>
              </a:ext>
            </a:extLst>
          </p:cNvPr>
          <p:cNvSpPr>
            <a:spLocks noGrp="1"/>
          </p:cNvSpPr>
          <p:nvPr>
            <p:ph type="title"/>
          </p:nvPr>
        </p:nvSpPr>
        <p:spPr/>
        <p:txBody>
          <a:bodyPr/>
          <a:lstStyle/>
          <a:p>
            <a:r>
              <a:rPr lang="en-IN" dirty="0"/>
              <a:t>Batch Normalization</a:t>
            </a:r>
          </a:p>
        </p:txBody>
      </p:sp>
      <p:pic>
        <p:nvPicPr>
          <p:cNvPr id="7170" name="Picture 2">
            <a:extLst>
              <a:ext uri="{FF2B5EF4-FFF2-40B4-BE49-F238E27FC236}">
                <a16:creationId xmlns:a16="http://schemas.microsoft.com/office/drawing/2014/main" id="{EE184A92-C3E3-A235-59B9-68D198D070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9514" y="5407539"/>
            <a:ext cx="3800475" cy="4381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1B3A035-1581-D30C-3CBB-CE2F373DF2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2013" y="5398014"/>
            <a:ext cx="3857625" cy="4476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76181727-AB6E-9F75-F38F-B7C556D3C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6976" y="2084832"/>
            <a:ext cx="8334375"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953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91E73-E777-C8B6-A92F-CD9BFD5CA57B}"/>
              </a:ext>
            </a:extLst>
          </p:cNvPr>
          <p:cNvSpPr>
            <a:spLocks noGrp="1"/>
          </p:cNvSpPr>
          <p:nvPr>
            <p:ph type="title"/>
          </p:nvPr>
        </p:nvSpPr>
        <p:spPr/>
        <p:txBody>
          <a:bodyPr/>
          <a:lstStyle/>
          <a:p>
            <a:r>
              <a:rPr lang="en-GB" dirty="0"/>
              <a:t>Max pooling</a:t>
            </a:r>
          </a:p>
        </p:txBody>
      </p:sp>
      <p:pic>
        <p:nvPicPr>
          <p:cNvPr id="6" name="Content Placeholder 5">
            <a:extLst>
              <a:ext uri="{FF2B5EF4-FFF2-40B4-BE49-F238E27FC236}">
                <a16:creationId xmlns:a16="http://schemas.microsoft.com/office/drawing/2014/main" id="{9350DA55-1D06-D592-47EC-E4475D8EE369}"/>
              </a:ext>
            </a:extLst>
          </p:cNvPr>
          <p:cNvPicPr>
            <a:picLocks noGrp="1" noChangeAspect="1"/>
          </p:cNvPicPr>
          <p:nvPr>
            <p:ph idx="1"/>
          </p:nvPr>
        </p:nvPicPr>
        <p:blipFill>
          <a:blip r:embed="rId2"/>
          <a:stretch>
            <a:fillRect/>
          </a:stretch>
        </p:blipFill>
        <p:spPr>
          <a:xfrm>
            <a:off x="5944499" y="1988832"/>
            <a:ext cx="5678488" cy="3365527"/>
          </a:xfrm>
        </p:spPr>
      </p:pic>
      <p:sp>
        <p:nvSpPr>
          <p:cNvPr id="4" name="Text Placeholder 3">
            <a:extLst>
              <a:ext uri="{FF2B5EF4-FFF2-40B4-BE49-F238E27FC236}">
                <a16:creationId xmlns:a16="http://schemas.microsoft.com/office/drawing/2014/main" id="{DBA4F3C4-A8FC-2D4C-4638-8CD1C289CC1D}"/>
              </a:ext>
            </a:extLst>
          </p:cNvPr>
          <p:cNvSpPr>
            <a:spLocks noGrp="1"/>
          </p:cNvSpPr>
          <p:nvPr>
            <p:ph type="body" sz="half" idx="2"/>
          </p:nvPr>
        </p:nvSpPr>
        <p:spPr/>
        <p:txBody>
          <a:bodyPr>
            <a:normAutofit/>
          </a:bodyPr>
          <a:lstStyle/>
          <a:p>
            <a:pPr algn="just"/>
            <a:r>
              <a:rPr lang="en-US" sz="1800" dirty="0"/>
              <a:t>Max Pooling is a pooling operation that calculates the maximum value for patches of a feature map, and uses it to create a down sampled (pooled) feature map. It is usually used after a convolutional layer.</a:t>
            </a:r>
          </a:p>
          <a:p>
            <a:pPr algn="just"/>
            <a:r>
              <a:rPr lang="en-US" sz="1800" dirty="0"/>
              <a:t>Pooling layers are used to reduce the dimensions of the feature maps. Thus, it reduces the number of parameters to learn and the amount of computation performed in the network. It also makes the model more robust to variations in the position of the features in the input image. </a:t>
            </a:r>
          </a:p>
        </p:txBody>
      </p:sp>
    </p:spTree>
    <p:extLst>
      <p:ext uri="{BB962C8B-B14F-4D97-AF65-F5344CB8AC3E}">
        <p14:creationId xmlns:p14="http://schemas.microsoft.com/office/powerpoint/2010/main" val="2984017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8885-797E-ACFA-BA7F-495593CB9EBB}"/>
              </a:ext>
            </a:extLst>
          </p:cNvPr>
          <p:cNvSpPr>
            <a:spLocks noGrp="1"/>
          </p:cNvSpPr>
          <p:nvPr>
            <p:ph type="title"/>
          </p:nvPr>
        </p:nvSpPr>
        <p:spPr/>
        <p:txBody>
          <a:bodyPr/>
          <a:lstStyle/>
          <a:p>
            <a:r>
              <a:rPr lang="en-GB" dirty="0"/>
              <a:t>dropout</a:t>
            </a:r>
          </a:p>
        </p:txBody>
      </p:sp>
      <p:pic>
        <p:nvPicPr>
          <p:cNvPr id="6" name="Content Placeholder 5">
            <a:extLst>
              <a:ext uri="{FF2B5EF4-FFF2-40B4-BE49-F238E27FC236}">
                <a16:creationId xmlns:a16="http://schemas.microsoft.com/office/drawing/2014/main" id="{0DA3E1C1-8F69-5B2A-D5C8-1DCFC2A54E97}"/>
              </a:ext>
            </a:extLst>
          </p:cNvPr>
          <p:cNvPicPr>
            <a:picLocks noGrp="1" noChangeAspect="1"/>
          </p:cNvPicPr>
          <p:nvPr>
            <p:ph idx="1"/>
          </p:nvPr>
        </p:nvPicPr>
        <p:blipFill>
          <a:blip r:embed="rId2"/>
          <a:stretch>
            <a:fillRect/>
          </a:stretch>
        </p:blipFill>
        <p:spPr>
          <a:xfrm>
            <a:off x="5511800" y="1977293"/>
            <a:ext cx="6326498" cy="3516923"/>
          </a:xfrm>
        </p:spPr>
      </p:pic>
      <p:sp>
        <p:nvSpPr>
          <p:cNvPr id="4" name="Text Placeholder 3">
            <a:extLst>
              <a:ext uri="{FF2B5EF4-FFF2-40B4-BE49-F238E27FC236}">
                <a16:creationId xmlns:a16="http://schemas.microsoft.com/office/drawing/2014/main" id="{6FEBEB0C-CA37-B859-9663-B16D1CFC874B}"/>
              </a:ext>
            </a:extLst>
          </p:cNvPr>
          <p:cNvSpPr>
            <a:spLocks noGrp="1"/>
          </p:cNvSpPr>
          <p:nvPr>
            <p:ph type="body" sz="half" idx="2"/>
          </p:nvPr>
        </p:nvSpPr>
        <p:spPr/>
        <p:txBody>
          <a:bodyPr>
            <a:normAutofit/>
          </a:bodyPr>
          <a:lstStyle/>
          <a:p>
            <a:pPr algn="just"/>
            <a:r>
              <a:rPr lang="en-GB" sz="1800" dirty="0"/>
              <a:t>Dropout in machine learning refers to the process in which certain nodes are randomly ignored during training. This is done in order to reduce overfitting and improve generalisation error in deep neural networks. </a:t>
            </a:r>
          </a:p>
          <a:p>
            <a:pPr marL="285750" indent="-285750" algn="just">
              <a:buFont typeface="Wingdings" panose="05000000000000000000" pitchFamily="2" charset="2"/>
              <a:buChar char="Ø"/>
            </a:pPr>
            <a:r>
              <a:rPr lang="en-GB" sz="1800" dirty="0"/>
              <a:t>We used 0.1 and 0.2 rate of Frequency to set sample to Zero</a:t>
            </a:r>
          </a:p>
          <a:p>
            <a:pPr marL="285750" indent="-285750" algn="just">
              <a:buFont typeface="Wingdings" panose="05000000000000000000" pitchFamily="2" charset="2"/>
              <a:buChar char="Ø"/>
            </a:pPr>
            <a:r>
              <a:rPr lang="en-GB" sz="1800" dirty="0"/>
              <a:t>1 / (1 – Rate) Samples are not set to zero and pass to next layer</a:t>
            </a:r>
          </a:p>
          <a:p>
            <a:pPr marL="285750" indent="-285750" algn="just">
              <a:buFont typeface="Wingdings" panose="05000000000000000000" pitchFamily="2" charset="2"/>
              <a:buChar char="Ø"/>
            </a:pPr>
            <a:r>
              <a:rPr lang="en-GB" sz="1800" dirty="0"/>
              <a:t>Sum of the Input will be the same and Re-Distributed</a:t>
            </a:r>
          </a:p>
        </p:txBody>
      </p:sp>
    </p:spTree>
    <p:extLst>
      <p:ext uri="{BB962C8B-B14F-4D97-AF65-F5344CB8AC3E}">
        <p14:creationId xmlns:p14="http://schemas.microsoft.com/office/powerpoint/2010/main" val="1278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1CFB1-D56E-C2DB-0A71-1BF7F6D1E134}"/>
              </a:ext>
            </a:extLst>
          </p:cNvPr>
          <p:cNvSpPr>
            <a:spLocks noGrp="1"/>
          </p:cNvSpPr>
          <p:nvPr>
            <p:ph type="title"/>
          </p:nvPr>
        </p:nvSpPr>
        <p:spPr/>
        <p:txBody>
          <a:bodyPr/>
          <a:lstStyle/>
          <a:p>
            <a:r>
              <a:rPr lang="en-IN" dirty="0"/>
              <a:t>What is Pneumonia?</a:t>
            </a:r>
          </a:p>
        </p:txBody>
      </p:sp>
      <p:sp>
        <p:nvSpPr>
          <p:cNvPr id="3" name="Content Placeholder 2">
            <a:extLst>
              <a:ext uri="{FF2B5EF4-FFF2-40B4-BE49-F238E27FC236}">
                <a16:creationId xmlns:a16="http://schemas.microsoft.com/office/drawing/2014/main" id="{350A8405-BE32-13F5-7403-36C7DBBC2712}"/>
              </a:ext>
            </a:extLst>
          </p:cNvPr>
          <p:cNvSpPr>
            <a:spLocks noGrp="1"/>
          </p:cNvSpPr>
          <p:nvPr>
            <p:ph idx="1"/>
          </p:nvPr>
        </p:nvSpPr>
        <p:spPr/>
        <p:txBody>
          <a:bodyPr>
            <a:normAutofit lnSpcReduction="10000"/>
          </a:bodyPr>
          <a:lstStyle/>
          <a:p>
            <a:pPr>
              <a:buFont typeface="Wingdings" panose="05000000000000000000" pitchFamily="2" charset="2"/>
              <a:buChar char="Ø"/>
            </a:pPr>
            <a:r>
              <a:rPr lang="en-IN" dirty="0"/>
              <a:t> Pneumonia is a Inflammatory condition of lung primarily affecting the small air sacs known as alveoli</a:t>
            </a:r>
          </a:p>
          <a:p>
            <a:pPr>
              <a:buFont typeface="Wingdings" panose="05000000000000000000" pitchFamily="2" charset="2"/>
              <a:buChar char="Ø"/>
            </a:pPr>
            <a:r>
              <a:rPr lang="en-US" dirty="0"/>
              <a:t> Symptoms typically include some combination of productive or dry cough, chest pain, fever, and difficulty breathing. The severity of the condition is variable.</a:t>
            </a:r>
          </a:p>
          <a:p>
            <a:pPr>
              <a:buFont typeface="Wingdings" panose="05000000000000000000" pitchFamily="2" charset="2"/>
              <a:buChar char="Ø"/>
            </a:pPr>
            <a:r>
              <a:rPr lang="en-US" dirty="0"/>
              <a:t> Pneumonia is usually caused by infection with viruses or bacteria, and less commonly by other microorganisms.</a:t>
            </a:r>
          </a:p>
          <a:p>
            <a:pPr>
              <a:buFont typeface="Wingdings" panose="05000000000000000000" pitchFamily="2" charset="2"/>
              <a:buChar char="Ø"/>
            </a:pPr>
            <a:r>
              <a:rPr lang="en-US" dirty="0"/>
              <a:t> Identifying the responsible pathogen can be difficult. Diagnosis is often based on symptoms and physical examination. Chest X-rays, blood tests, and culture of the sputum may help confirm the diagnosis.</a:t>
            </a:r>
          </a:p>
          <a:p>
            <a:pPr>
              <a:buFont typeface="Wingdings" panose="05000000000000000000" pitchFamily="2" charset="2"/>
              <a:buChar char="Ø"/>
            </a:pPr>
            <a:r>
              <a:rPr lang="en-US" dirty="0"/>
              <a:t> Each year, pneumonia affects about 450 million people globally (7% of the population) and results in about 4 million deaths.</a:t>
            </a:r>
            <a:endParaRPr lang="en-IN" dirty="0"/>
          </a:p>
        </p:txBody>
      </p:sp>
    </p:spTree>
    <p:extLst>
      <p:ext uri="{BB962C8B-B14F-4D97-AF65-F5344CB8AC3E}">
        <p14:creationId xmlns:p14="http://schemas.microsoft.com/office/powerpoint/2010/main" val="2194601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C38E-CF40-B8FD-FD84-460B1FC34C71}"/>
              </a:ext>
            </a:extLst>
          </p:cNvPr>
          <p:cNvSpPr>
            <a:spLocks noGrp="1"/>
          </p:cNvSpPr>
          <p:nvPr>
            <p:ph type="title"/>
          </p:nvPr>
        </p:nvSpPr>
        <p:spPr/>
        <p:txBody>
          <a:bodyPr/>
          <a:lstStyle/>
          <a:p>
            <a:r>
              <a:rPr lang="en-GB" dirty="0"/>
              <a:t>Dense (Hidden layers)</a:t>
            </a:r>
          </a:p>
        </p:txBody>
      </p:sp>
      <p:sp>
        <p:nvSpPr>
          <p:cNvPr id="4" name="Text Placeholder 3">
            <a:extLst>
              <a:ext uri="{FF2B5EF4-FFF2-40B4-BE49-F238E27FC236}">
                <a16:creationId xmlns:a16="http://schemas.microsoft.com/office/drawing/2014/main" id="{E753C478-E677-5DFC-E3AB-462FF833E117}"/>
              </a:ext>
            </a:extLst>
          </p:cNvPr>
          <p:cNvSpPr>
            <a:spLocks noGrp="1"/>
          </p:cNvSpPr>
          <p:nvPr>
            <p:ph type="body" sz="half" idx="2"/>
          </p:nvPr>
        </p:nvSpPr>
        <p:spPr/>
        <p:txBody>
          <a:bodyPr>
            <a:noAutofit/>
          </a:bodyPr>
          <a:lstStyle/>
          <a:p>
            <a:pPr algn="just"/>
            <a:r>
              <a:rPr lang="en-US" sz="2000" dirty="0"/>
              <a:t>The dense layer is a neural network layer that is connected deeply, which means each neuron in the dense layer receives input from all neurons of its previous layer.</a:t>
            </a:r>
          </a:p>
          <a:p>
            <a:pPr algn="just"/>
            <a:r>
              <a:rPr lang="en-US" sz="2000" dirty="0"/>
              <a:t>In the background, the dense layer performs a matrix-vector multiplication. The values used in the matrix are actually parameters that can be trained and updated with the help of backpropagation.</a:t>
            </a:r>
          </a:p>
        </p:txBody>
      </p:sp>
      <p:pic>
        <p:nvPicPr>
          <p:cNvPr id="1028" name="Picture 4">
            <a:extLst>
              <a:ext uri="{FF2B5EF4-FFF2-40B4-BE49-F238E27FC236}">
                <a16:creationId xmlns:a16="http://schemas.microsoft.com/office/drawing/2014/main" id="{E89224D2-FC38-3DCC-C718-0AC6DB71C6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15000" y="1233208"/>
            <a:ext cx="5678488" cy="4363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466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E9C7-368A-AE3F-9AE0-EBCB46773B5D}"/>
              </a:ext>
            </a:extLst>
          </p:cNvPr>
          <p:cNvSpPr>
            <a:spLocks noGrp="1"/>
          </p:cNvSpPr>
          <p:nvPr>
            <p:ph type="title"/>
          </p:nvPr>
        </p:nvSpPr>
        <p:spPr/>
        <p:txBody>
          <a:bodyPr/>
          <a:lstStyle/>
          <a:p>
            <a:r>
              <a:rPr lang="en-GB" dirty="0"/>
              <a:t>Flatten Layer</a:t>
            </a:r>
          </a:p>
        </p:txBody>
      </p:sp>
      <p:sp>
        <p:nvSpPr>
          <p:cNvPr id="3" name="Content Placeholder 2">
            <a:extLst>
              <a:ext uri="{FF2B5EF4-FFF2-40B4-BE49-F238E27FC236}">
                <a16:creationId xmlns:a16="http://schemas.microsoft.com/office/drawing/2014/main" id="{F967EB96-A071-407B-4486-A65F99F134F0}"/>
              </a:ext>
            </a:extLst>
          </p:cNvPr>
          <p:cNvSpPr>
            <a:spLocks noGrp="1"/>
          </p:cNvSpPr>
          <p:nvPr>
            <p:ph idx="1"/>
          </p:nvPr>
        </p:nvSpPr>
        <p:spPr/>
        <p:txBody>
          <a:bodyPr/>
          <a:lstStyle/>
          <a:p>
            <a:r>
              <a:rPr lang="en-US" dirty="0"/>
              <a:t>Flattening is used to convert all the resultant 2-Dimensional arrays from pooled feature maps into a single long continuous linear vector.</a:t>
            </a:r>
          </a:p>
          <a:p>
            <a:r>
              <a:rPr lang="en-US" dirty="0"/>
              <a:t>The flattened matrix is fed as input to the fully connected layer to classify the image.</a:t>
            </a:r>
          </a:p>
          <a:p>
            <a:endParaRPr lang="en-US" dirty="0"/>
          </a:p>
          <a:p>
            <a:endParaRPr lang="en-GB" dirty="0"/>
          </a:p>
        </p:txBody>
      </p:sp>
      <p:pic>
        <p:nvPicPr>
          <p:cNvPr id="5" name="Picture 4">
            <a:extLst>
              <a:ext uri="{FF2B5EF4-FFF2-40B4-BE49-F238E27FC236}">
                <a16:creationId xmlns:a16="http://schemas.microsoft.com/office/drawing/2014/main" id="{9B67DEE7-16EF-4B3B-E68C-4A62C846583C}"/>
              </a:ext>
            </a:extLst>
          </p:cNvPr>
          <p:cNvPicPr>
            <a:picLocks noChangeAspect="1"/>
          </p:cNvPicPr>
          <p:nvPr/>
        </p:nvPicPr>
        <p:blipFill>
          <a:blip r:embed="rId2"/>
          <a:stretch>
            <a:fillRect/>
          </a:stretch>
        </p:blipFill>
        <p:spPr>
          <a:xfrm>
            <a:off x="2991607" y="3835676"/>
            <a:ext cx="5067739" cy="2674852"/>
          </a:xfrm>
          <a:prstGeom prst="rect">
            <a:avLst/>
          </a:prstGeom>
        </p:spPr>
      </p:pic>
    </p:spTree>
    <p:extLst>
      <p:ext uri="{BB962C8B-B14F-4D97-AF65-F5344CB8AC3E}">
        <p14:creationId xmlns:p14="http://schemas.microsoft.com/office/powerpoint/2010/main" val="639898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48D2-D32E-3B7A-5F85-B1BE9D4AFC77}"/>
              </a:ext>
            </a:extLst>
          </p:cNvPr>
          <p:cNvSpPr>
            <a:spLocks noGrp="1"/>
          </p:cNvSpPr>
          <p:nvPr>
            <p:ph type="title"/>
          </p:nvPr>
        </p:nvSpPr>
        <p:spPr/>
        <p:txBody>
          <a:bodyPr/>
          <a:lstStyle/>
          <a:p>
            <a:r>
              <a:rPr lang="en-GB" dirty="0"/>
              <a:t>Reduce LR On Plateau</a:t>
            </a:r>
          </a:p>
        </p:txBody>
      </p:sp>
      <p:pic>
        <p:nvPicPr>
          <p:cNvPr id="6" name="Content Placeholder 5">
            <a:extLst>
              <a:ext uri="{FF2B5EF4-FFF2-40B4-BE49-F238E27FC236}">
                <a16:creationId xmlns:a16="http://schemas.microsoft.com/office/drawing/2014/main" id="{AE104065-07C3-563F-024C-0972F74A3DC3}"/>
              </a:ext>
            </a:extLst>
          </p:cNvPr>
          <p:cNvPicPr>
            <a:picLocks noGrp="1" noChangeAspect="1"/>
          </p:cNvPicPr>
          <p:nvPr>
            <p:ph idx="1"/>
          </p:nvPr>
        </p:nvPicPr>
        <p:blipFill>
          <a:blip r:embed="rId2"/>
          <a:stretch>
            <a:fillRect/>
          </a:stretch>
        </p:blipFill>
        <p:spPr>
          <a:xfrm>
            <a:off x="6096000" y="1837468"/>
            <a:ext cx="5678488" cy="3810981"/>
          </a:xfrm>
        </p:spPr>
      </p:pic>
      <p:sp>
        <p:nvSpPr>
          <p:cNvPr id="4" name="Text Placeholder 3">
            <a:extLst>
              <a:ext uri="{FF2B5EF4-FFF2-40B4-BE49-F238E27FC236}">
                <a16:creationId xmlns:a16="http://schemas.microsoft.com/office/drawing/2014/main" id="{942341D7-A0AE-A563-A89A-5F498CB3348C}"/>
              </a:ext>
            </a:extLst>
          </p:cNvPr>
          <p:cNvSpPr>
            <a:spLocks noGrp="1"/>
          </p:cNvSpPr>
          <p:nvPr>
            <p:ph type="body" sz="half" idx="2"/>
          </p:nvPr>
        </p:nvSpPr>
        <p:spPr/>
        <p:txBody>
          <a:bodyPr>
            <a:normAutofit/>
          </a:bodyPr>
          <a:lstStyle/>
          <a:p>
            <a:pPr algn="just"/>
            <a:r>
              <a:rPr lang="en-US" sz="2000" dirty="0"/>
              <a:t>Reducelronplateau means to Reduce learning rate when a metric has stopped improving.</a:t>
            </a:r>
            <a:endParaRPr lang="en-GB" sz="2000" dirty="0"/>
          </a:p>
          <a:p>
            <a:pPr algn="just"/>
            <a:endParaRPr lang="en-GB" sz="2000" dirty="0"/>
          </a:p>
          <a:p>
            <a:pPr algn="just"/>
            <a:r>
              <a:rPr lang="en-US" sz="2000" dirty="0"/>
              <a:t>Models often benefit from reducing the learning rate by a factor of 2-10 once learning stagnates. This callback monitors a quantity and if no improvement is seen for a 'patience' number of epochs, the learning rate is reduced.</a:t>
            </a:r>
            <a:endParaRPr lang="en-GB" sz="2000" dirty="0"/>
          </a:p>
        </p:txBody>
      </p:sp>
    </p:spTree>
    <p:extLst>
      <p:ext uri="{BB962C8B-B14F-4D97-AF65-F5344CB8AC3E}">
        <p14:creationId xmlns:p14="http://schemas.microsoft.com/office/powerpoint/2010/main" val="3996195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216D-94A0-B979-FFA4-51281C06C8B9}"/>
              </a:ext>
            </a:extLst>
          </p:cNvPr>
          <p:cNvSpPr>
            <a:spLocks noGrp="1"/>
          </p:cNvSpPr>
          <p:nvPr>
            <p:ph type="title"/>
          </p:nvPr>
        </p:nvSpPr>
        <p:spPr/>
        <p:txBody>
          <a:bodyPr/>
          <a:lstStyle/>
          <a:p>
            <a:r>
              <a:rPr lang="en-GB" dirty="0"/>
              <a:t>Compiling the model</a:t>
            </a:r>
          </a:p>
        </p:txBody>
      </p:sp>
      <p:sp>
        <p:nvSpPr>
          <p:cNvPr id="3" name="Content Placeholder 2">
            <a:extLst>
              <a:ext uri="{FF2B5EF4-FFF2-40B4-BE49-F238E27FC236}">
                <a16:creationId xmlns:a16="http://schemas.microsoft.com/office/drawing/2014/main" id="{21EE509F-F156-01A1-7072-575CA7D57B26}"/>
              </a:ext>
            </a:extLst>
          </p:cNvPr>
          <p:cNvSpPr>
            <a:spLocks noGrp="1"/>
          </p:cNvSpPr>
          <p:nvPr>
            <p:ph idx="1"/>
          </p:nvPr>
        </p:nvSpPr>
        <p:spPr/>
        <p:txBody>
          <a:bodyPr/>
          <a:lstStyle/>
          <a:p>
            <a:r>
              <a:rPr lang="en-GB" dirty="0"/>
              <a:t>After defining all the layers, we compile the model so that it can be used for training and testing. In order to compile, we use optimizers and loss functions.</a:t>
            </a:r>
          </a:p>
          <a:p>
            <a:r>
              <a:rPr lang="en-GB" dirty="0"/>
              <a:t>Optimizers are algorithms or processes used to minimize error and maximize efficiency. This is done by changing the model’s trainable parameters i.e., weights and biases.</a:t>
            </a:r>
          </a:p>
          <a:p>
            <a:r>
              <a:rPr lang="en-US" dirty="0"/>
              <a:t>A loss function is a function that compares the target and predicted output values; measures how well the neural network models the training data. When training, we aim to minimize this loss between the predicted and target outputs.</a:t>
            </a:r>
          </a:p>
          <a:p>
            <a:endParaRPr lang="en-GB" dirty="0"/>
          </a:p>
        </p:txBody>
      </p:sp>
      <p:pic>
        <p:nvPicPr>
          <p:cNvPr id="5" name="Picture 4">
            <a:extLst>
              <a:ext uri="{FF2B5EF4-FFF2-40B4-BE49-F238E27FC236}">
                <a16:creationId xmlns:a16="http://schemas.microsoft.com/office/drawing/2014/main" id="{B575545A-DF95-250B-43B4-7E79CB828475}"/>
              </a:ext>
            </a:extLst>
          </p:cNvPr>
          <p:cNvPicPr>
            <a:picLocks noChangeAspect="1"/>
          </p:cNvPicPr>
          <p:nvPr/>
        </p:nvPicPr>
        <p:blipFill>
          <a:blip r:embed="rId2"/>
          <a:stretch>
            <a:fillRect/>
          </a:stretch>
        </p:blipFill>
        <p:spPr>
          <a:xfrm>
            <a:off x="769921" y="5502031"/>
            <a:ext cx="10397951" cy="319755"/>
          </a:xfrm>
          <a:prstGeom prst="rect">
            <a:avLst/>
          </a:prstGeom>
        </p:spPr>
      </p:pic>
    </p:spTree>
    <p:extLst>
      <p:ext uri="{BB962C8B-B14F-4D97-AF65-F5344CB8AC3E}">
        <p14:creationId xmlns:p14="http://schemas.microsoft.com/office/powerpoint/2010/main" val="2798443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08C91-5AB4-80EE-E4CB-21B46360BE23}"/>
              </a:ext>
            </a:extLst>
          </p:cNvPr>
          <p:cNvSpPr>
            <a:spLocks noGrp="1"/>
          </p:cNvSpPr>
          <p:nvPr>
            <p:ph type="title"/>
          </p:nvPr>
        </p:nvSpPr>
        <p:spPr/>
        <p:txBody>
          <a:bodyPr/>
          <a:lstStyle/>
          <a:p>
            <a:r>
              <a:rPr lang="en-IN" dirty="0"/>
              <a:t>optimizer</a:t>
            </a:r>
          </a:p>
        </p:txBody>
      </p:sp>
      <p:sp>
        <p:nvSpPr>
          <p:cNvPr id="3" name="Content Placeholder 2">
            <a:extLst>
              <a:ext uri="{FF2B5EF4-FFF2-40B4-BE49-F238E27FC236}">
                <a16:creationId xmlns:a16="http://schemas.microsoft.com/office/drawing/2014/main" id="{FECCC9D8-8DC4-CB0D-63BF-69540233D744}"/>
              </a:ext>
            </a:extLst>
          </p:cNvPr>
          <p:cNvSpPr>
            <a:spLocks noGrp="1"/>
          </p:cNvSpPr>
          <p:nvPr>
            <p:ph idx="1"/>
          </p:nvPr>
        </p:nvSpPr>
        <p:spPr>
          <a:xfrm>
            <a:off x="5756988" y="822960"/>
            <a:ext cx="5636436" cy="5184648"/>
          </a:xfrm>
        </p:spPr>
        <p:txBody>
          <a:bodyPr/>
          <a:lstStyle/>
          <a:p>
            <a:endParaRPr lang="en-US" dirty="0"/>
          </a:p>
          <a:p>
            <a:endParaRPr lang="en-US" sz="2000" dirty="0"/>
          </a:p>
          <a:p>
            <a:endParaRPr lang="en-US" sz="2000" dirty="0"/>
          </a:p>
          <a:p>
            <a:pPr marL="0" indent="0">
              <a:buNone/>
            </a:pPr>
            <a:endParaRPr lang="en-US" sz="2000" dirty="0"/>
          </a:p>
          <a:p>
            <a:r>
              <a:rPr lang="en-US" sz="2000" dirty="0"/>
              <a:t>A derivative of loss function for given parameters at a given time t.</a:t>
            </a:r>
          </a:p>
          <a:p>
            <a:endParaRPr lang="en-US" dirty="0"/>
          </a:p>
          <a:p>
            <a:r>
              <a:rPr lang="en-US" dirty="0"/>
              <a:t>                  </a:t>
            </a:r>
          </a:p>
          <a:p>
            <a:endParaRPr lang="en-US" sz="2000" dirty="0"/>
          </a:p>
          <a:p>
            <a:r>
              <a:rPr lang="en-US" sz="2000" dirty="0"/>
              <a:t>Update parameters for given input </a:t>
            </a:r>
            <a:r>
              <a:rPr lang="en-US" sz="2000" dirty="0" err="1"/>
              <a:t>i</a:t>
            </a:r>
            <a:r>
              <a:rPr lang="en-US" sz="2000" dirty="0"/>
              <a:t> and at time/iteration t</a:t>
            </a:r>
          </a:p>
          <a:p>
            <a:endParaRPr lang="en-IN" dirty="0"/>
          </a:p>
        </p:txBody>
      </p:sp>
      <p:sp>
        <p:nvSpPr>
          <p:cNvPr id="4" name="Text Placeholder 3">
            <a:extLst>
              <a:ext uri="{FF2B5EF4-FFF2-40B4-BE49-F238E27FC236}">
                <a16:creationId xmlns:a16="http://schemas.microsoft.com/office/drawing/2014/main" id="{725A1689-18AD-8B92-E8D7-DE604E1E7DC3}"/>
              </a:ext>
            </a:extLst>
          </p:cNvPr>
          <p:cNvSpPr>
            <a:spLocks noGrp="1"/>
          </p:cNvSpPr>
          <p:nvPr>
            <p:ph type="body" sz="half" idx="2"/>
          </p:nvPr>
        </p:nvSpPr>
        <p:spPr/>
        <p:txBody>
          <a:bodyPr>
            <a:normAutofit lnSpcReduction="10000"/>
          </a:bodyPr>
          <a:lstStyle/>
          <a:p>
            <a:r>
              <a:rPr lang="en-US" dirty="0"/>
              <a:t>Optimizers are algorithms or methods used to change the attributes of your neural network such as weights and learning rate in order to reduce the losses.</a:t>
            </a:r>
          </a:p>
          <a:p>
            <a:r>
              <a:rPr lang="en-US" dirty="0"/>
              <a:t>Adagrad is a extension of gradient decent with a changing learning rate for each individual parameter (Weights).</a:t>
            </a:r>
          </a:p>
          <a:p>
            <a:r>
              <a:rPr lang="en-US" dirty="0"/>
              <a:t>Adagrad finds learning of each parameter by first summing all partial derivatives seen so far in NN and then divides the initial learning rate by square root of sum of square of partial derivative.</a:t>
            </a:r>
          </a:p>
          <a:p>
            <a:r>
              <a:rPr lang="en-US" dirty="0"/>
              <a:t>Rmsprop is a extension of Adagrad with decaying Average</a:t>
            </a:r>
          </a:p>
        </p:txBody>
      </p:sp>
      <p:pic>
        <p:nvPicPr>
          <p:cNvPr id="10242" name="Picture 2">
            <a:extLst>
              <a:ext uri="{FF2B5EF4-FFF2-40B4-BE49-F238E27FC236}">
                <a16:creationId xmlns:a16="http://schemas.microsoft.com/office/drawing/2014/main" id="{45D90501-DF2D-D73E-CFC7-15929B6ED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0474" y="1643783"/>
            <a:ext cx="2614460" cy="613723"/>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F3057A31-5FF8-3826-6036-BB87AAB83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7163" y="3669865"/>
            <a:ext cx="4102636" cy="930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399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41CB-2ED4-0478-8AB8-1FDA76F18025}"/>
              </a:ext>
            </a:extLst>
          </p:cNvPr>
          <p:cNvSpPr>
            <a:spLocks noGrp="1"/>
          </p:cNvSpPr>
          <p:nvPr>
            <p:ph type="title"/>
          </p:nvPr>
        </p:nvSpPr>
        <p:spPr/>
        <p:txBody>
          <a:bodyPr/>
          <a:lstStyle/>
          <a:p>
            <a:r>
              <a:rPr lang="en-IN" dirty="0"/>
              <a:t>Optimizer</a:t>
            </a:r>
          </a:p>
        </p:txBody>
      </p:sp>
      <p:pic>
        <p:nvPicPr>
          <p:cNvPr id="5" name="Content Placeholder 4">
            <a:extLst>
              <a:ext uri="{FF2B5EF4-FFF2-40B4-BE49-F238E27FC236}">
                <a16:creationId xmlns:a16="http://schemas.microsoft.com/office/drawing/2014/main" id="{408E4EA0-97DB-3F88-FE50-89409CFE5B51}"/>
              </a:ext>
            </a:extLst>
          </p:cNvPr>
          <p:cNvPicPr>
            <a:picLocks noGrp="1" noChangeAspect="1"/>
          </p:cNvPicPr>
          <p:nvPr>
            <p:ph idx="1"/>
          </p:nvPr>
        </p:nvPicPr>
        <p:blipFill>
          <a:blip r:embed="rId2"/>
          <a:stretch>
            <a:fillRect/>
          </a:stretch>
        </p:blipFill>
        <p:spPr>
          <a:xfrm>
            <a:off x="423847" y="2084832"/>
            <a:ext cx="5102376" cy="3826782"/>
          </a:xfrm>
          <a:prstGeom prst="rect">
            <a:avLst/>
          </a:prstGeom>
        </p:spPr>
      </p:pic>
      <p:pic>
        <p:nvPicPr>
          <p:cNvPr id="6" name="Picture 5">
            <a:extLst>
              <a:ext uri="{FF2B5EF4-FFF2-40B4-BE49-F238E27FC236}">
                <a16:creationId xmlns:a16="http://schemas.microsoft.com/office/drawing/2014/main" id="{20C3F270-0736-3AD6-98F0-F92AD19AFAD3}"/>
              </a:ext>
            </a:extLst>
          </p:cNvPr>
          <p:cNvPicPr>
            <a:picLocks noChangeAspect="1"/>
          </p:cNvPicPr>
          <p:nvPr/>
        </p:nvPicPr>
        <p:blipFill>
          <a:blip r:embed="rId3"/>
          <a:stretch>
            <a:fillRect/>
          </a:stretch>
        </p:blipFill>
        <p:spPr>
          <a:xfrm>
            <a:off x="5283628" y="2120288"/>
            <a:ext cx="6598311" cy="1499616"/>
          </a:xfrm>
          <a:prstGeom prst="rect">
            <a:avLst/>
          </a:prstGeom>
        </p:spPr>
      </p:pic>
      <p:pic>
        <p:nvPicPr>
          <p:cNvPr id="7" name="Picture 6">
            <a:extLst>
              <a:ext uri="{FF2B5EF4-FFF2-40B4-BE49-F238E27FC236}">
                <a16:creationId xmlns:a16="http://schemas.microsoft.com/office/drawing/2014/main" id="{85674CEF-237F-C8B2-C9F4-7CAA852FC870}"/>
              </a:ext>
            </a:extLst>
          </p:cNvPr>
          <p:cNvPicPr>
            <a:picLocks noChangeAspect="1"/>
          </p:cNvPicPr>
          <p:nvPr/>
        </p:nvPicPr>
        <p:blipFill>
          <a:blip r:embed="rId4"/>
          <a:stretch>
            <a:fillRect/>
          </a:stretch>
        </p:blipFill>
        <p:spPr>
          <a:xfrm>
            <a:off x="6307838" y="4115417"/>
            <a:ext cx="4839024" cy="1956795"/>
          </a:xfrm>
          <a:prstGeom prst="rect">
            <a:avLst/>
          </a:prstGeom>
        </p:spPr>
      </p:pic>
    </p:spTree>
    <p:extLst>
      <p:ext uri="{BB962C8B-B14F-4D97-AF65-F5344CB8AC3E}">
        <p14:creationId xmlns:p14="http://schemas.microsoft.com/office/powerpoint/2010/main" val="529760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7EB85-213C-5F8D-8231-5E9DE9087D65}"/>
              </a:ext>
            </a:extLst>
          </p:cNvPr>
          <p:cNvSpPr>
            <a:spLocks noGrp="1"/>
          </p:cNvSpPr>
          <p:nvPr>
            <p:ph type="title"/>
          </p:nvPr>
        </p:nvSpPr>
        <p:spPr/>
        <p:txBody>
          <a:bodyPr/>
          <a:lstStyle/>
          <a:p>
            <a:r>
              <a:rPr lang="en-IN" dirty="0"/>
              <a:t>Binary cross-entropy</a:t>
            </a:r>
          </a:p>
        </p:txBody>
      </p:sp>
      <p:sp>
        <p:nvSpPr>
          <p:cNvPr id="4" name="Text Placeholder 3">
            <a:extLst>
              <a:ext uri="{FF2B5EF4-FFF2-40B4-BE49-F238E27FC236}">
                <a16:creationId xmlns:a16="http://schemas.microsoft.com/office/drawing/2014/main" id="{B9EA986D-C675-D302-5BBF-F9CB0006135D}"/>
              </a:ext>
            </a:extLst>
          </p:cNvPr>
          <p:cNvSpPr>
            <a:spLocks noGrp="1"/>
          </p:cNvSpPr>
          <p:nvPr>
            <p:ph type="body" sz="half" idx="2"/>
          </p:nvPr>
        </p:nvSpPr>
        <p:spPr/>
        <p:txBody>
          <a:bodyPr>
            <a:normAutofit/>
          </a:bodyPr>
          <a:lstStyle/>
          <a:p>
            <a:pPr algn="just"/>
            <a:r>
              <a:rPr lang="en-US" sz="2400" dirty="0"/>
              <a:t>Binary cross entropy compares each of the predicted probabilities to actual class output which can be either 0 or 1. It then calculates the score that penalizes the probabilities based on the distance from the expected value. That means how close or far from the actual value.</a:t>
            </a:r>
            <a:endParaRPr lang="en-IN" sz="2400" dirty="0"/>
          </a:p>
        </p:txBody>
      </p:sp>
      <p:pic>
        <p:nvPicPr>
          <p:cNvPr id="11266" name="Picture 2">
            <a:extLst>
              <a:ext uri="{FF2B5EF4-FFF2-40B4-BE49-F238E27FC236}">
                <a16:creationId xmlns:a16="http://schemas.microsoft.com/office/drawing/2014/main" id="{0FA2F10F-FAB3-4BB3-A3BB-BB21F6F2BC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587714"/>
            <a:ext cx="52197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F4873414-EDE7-6AC3-DEA8-30826E7ED2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5587" y="3822361"/>
            <a:ext cx="4200525"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E6ACB93C-974C-60E5-48E4-9958F6646D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7850" y="1536234"/>
            <a:ext cx="6156000" cy="1892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490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9FBCC-F5F3-058F-A26E-3A82B3A2E68F}"/>
              </a:ext>
            </a:extLst>
          </p:cNvPr>
          <p:cNvSpPr>
            <a:spLocks noGrp="1"/>
          </p:cNvSpPr>
          <p:nvPr>
            <p:ph type="title"/>
          </p:nvPr>
        </p:nvSpPr>
        <p:spPr>
          <a:xfrm>
            <a:off x="1885774" y="312655"/>
            <a:ext cx="9720072" cy="1499616"/>
          </a:xfrm>
        </p:spPr>
        <p:txBody>
          <a:bodyPr/>
          <a:lstStyle/>
          <a:p>
            <a:r>
              <a:rPr lang="en-GB" dirty="0"/>
              <a:t>Summary of the convolution layer</a:t>
            </a:r>
          </a:p>
        </p:txBody>
      </p:sp>
      <p:pic>
        <p:nvPicPr>
          <p:cNvPr id="4" name="Picture 3">
            <a:extLst>
              <a:ext uri="{FF2B5EF4-FFF2-40B4-BE49-F238E27FC236}">
                <a16:creationId xmlns:a16="http://schemas.microsoft.com/office/drawing/2014/main" id="{CC871FD6-3E4D-F936-88DB-984F55AE5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357664" y="-1614483"/>
            <a:ext cx="3827296" cy="11253701"/>
          </a:xfrm>
          <a:prstGeom prst="rect">
            <a:avLst/>
          </a:prstGeom>
        </p:spPr>
      </p:pic>
    </p:spTree>
    <p:extLst>
      <p:ext uri="{BB962C8B-B14F-4D97-AF65-F5344CB8AC3E}">
        <p14:creationId xmlns:p14="http://schemas.microsoft.com/office/powerpoint/2010/main" val="284535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5CC8-DED2-2545-6D9A-888F733BE39E}"/>
              </a:ext>
            </a:extLst>
          </p:cNvPr>
          <p:cNvSpPr>
            <a:spLocks noGrp="1"/>
          </p:cNvSpPr>
          <p:nvPr>
            <p:ph type="title"/>
          </p:nvPr>
        </p:nvSpPr>
        <p:spPr/>
        <p:txBody>
          <a:bodyPr/>
          <a:lstStyle/>
          <a:p>
            <a:r>
              <a:rPr lang="en-GB" dirty="0"/>
              <a:t>Testing Loss and accuracy</a:t>
            </a:r>
          </a:p>
        </p:txBody>
      </p:sp>
      <p:pic>
        <p:nvPicPr>
          <p:cNvPr id="6" name="Content Placeholder 5">
            <a:extLst>
              <a:ext uri="{FF2B5EF4-FFF2-40B4-BE49-F238E27FC236}">
                <a16:creationId xmlns:a16="http://schemas.microsoft.com/office/drawing/2014/main" id="{9C03BD68-3ED4-F4E1-7DFA-E47CA1C7D188}"/>
              </a:ext>
            </a:extLst>
          </p:cNvPr>
          <p:cNvPicPr>
            <a:picLocks noGrp="1" noChangeAspect="1"/>
          </p:cNvPicPr>
          <p:nvPr>
            <p:ph idx="1"/>
          </p:nvPr>
        </p:nvPicPr>
        <p:blipFill>
          <a:blip r:embed="rId2"/>
          <a:stretch>
            <a:fillRect/>
          </a:stretch>
        </p:blipFill>
        <p:spPr>
          <a:xfrm>
            <a:off x="1416000" y="3238427"/>
            <a:ext cx="9360000" cy="2005031"/>
          </a:xfrm>
        </p:spPr>
      </p:pic>
    </p:spTree>
    <p:extLst>
      <p:ext uri="{BB962C8B-B14F-4D97-AF65-F5344CB8AC3E}">
        <p14:creationId xmlns:p14="http://schemas.microsoft.com/office/powerpoint/2010/main" val="1224142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A1A2E-CFEE-C48E-3BCF-E12524AF613C}"/>
              </a:ext>
            </a:extLst>
          </p:cNvPr>
          <p:cNvSpPr>
            <a:spLocks noGrp="1"/>
          </p:cNvSpPr>
          <p:nvPr>
            <p:ph type="title"/>
          </p:nvPr>
        </p:nvSpPr>
        <p:spPr/>
        <p:txBody>
          <a:bodyPr/>
          <a:lstStyle/>
          <a:p>
            <a:r>
              <a:rPr lang="en-IN" dirty="0"/>
              <a:t>Training loss vs validation loss</a:t>
            </a:r>
          </a:p>
        </p:txBody>
      </p:sp>
      <p:pic>
        <p:nvPicPr>
          <p:cNvPr id="6" name="Content Placeholder 5">
            <a:extLst>
              <a:ext uri="{FF2B5EF4-FFF2-40B4-BE49-F238E27FC236}">
                <a16:creationId xmlns:a16="http://schemas.microsoft.com/office/drawing/2014/main" id="{07AC2375-D311-0087-9E88-134A93E7672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1942" y="2129953"/>
            <a:ext cx="8004444" cy="4142831"/>
          </a:xfrm>
          <a:prstGeom prst="rect">
            <a:avLst/>
          </a:prstGeom>
          <a:noFill/>
          <a:ln>
            <a:noFill/>
          </a:ln>
        </p:spPr>
      </p:pic>
    </p:spTree>
    <p:extLst>
      <p:ext uri="{BB962C8B-B14F-4D97-AF65-F5344CB8AC3E}">
        <p14:creationId xmlns:p14="http://schemas.microsoft.com/office/powerpoint/2010/main" val="2979281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00FB-9E91-C785-F1B8-5350181159C6}"/>
              </a:ext>
            </a:extLst>
          </p:cNvPr>
          <p:cNvSpPr>
            <a:spLocks noGrp="1"/>
          </p:cNvSpPr>
          <p:nvPr>
            <p:ph type="title"/>
          </p:nvPr>
        </p:nvSpPr>
        <p:spPr/>
        <p:txBody>
          <a:bodyPr/>
          <a:lstStyle/>
          <a:p>
            <a:r>
              <a:rPr lang="en-IN" dirty="0"/>
              <a:t>Detection of pneumonia using chest x-ray</a:t>
            </a:r>
          </a:p>
        </p:txBody>
      </p:sp>
      <p:sp>
        <p:nvSpPr>
          <p:cNvPr id="4" name="Text Placeholder 3">
            <a:extLst>
              <a:ext uri="{FF2B5EF4-FFF2-40B4-BE49-F238E27FC236}">
                <a16:creationId xmlns:a16="http://schemas.microsoft.com/office/drawing/2014/main" id="{04E4EB7F-813F-B77E-0851-4F6C2B7CC0D1}"/>
              </a:ext>
            </a:extLst>
          </p:cNvPr>
          <p:cNvSpPr>
            <a:spLocks noGrp="1"/>
          </p:cNvSpPr>
          <p:nvPr>
            <p:ph type="body" sz="half" idx="2"/>
          </p:nvPr>
        </p:nvSpPr>
        <p:spPr/>
        <p:txBody>
          <a:bodyPr/>
          <a:lstStyle/>
          <a:p>
            <a:pPr marL="285750" indent="-285750">
              <a:buFont typeface="Wingdings" panose="05000000000000000000" pitchFamily="2" charset="2"/>
              <a:buChar char="Ø"/>
            </a:pPr>
            <a:r>
              <a:rPr lang="en-IN" dirty="0"/>
              <a:t>The Image on the Right Side Shows </a:t>
            </a:r>
            <a:r>
              <a:rPr lang="en-US" dirty="0"/>
              <a:t>Chest radiograph of an 88 year old man, about one week after onset of fever, fatigue and mild coughing. Lab tests detected both Influenza A virus and Haemophiles influenzae. It shows multifocal, patchy consolidation, mainly in the right upper lobe.</a:t>
            </a:r>
          </a:p>
          <a:p>
            <a:pPr marL="285750" indent="-285750">
              <a:buFont typeface="Wingdings" panose="05000000000000000000" pitchFamily="2" charset="2"/>
              <a:buChar char="Ø"/>
            </a:pPr>
            <a:r>
              <a:rPr lang="en-IN" dirty="0"/>
              <a:t>X-Rays can are used to understand severity of the disease but analysis of Chest X-rays is complex and can only be done by experienced Radiologists</a:t>
            </a:r>
          </a:p>
        </p:txBody>
      </p:sp>
      <p:pic>
        <p:nvPicPr>
          <p:cNvPr id="3078" name="Picture 6">
            <a:extLst>
              <a:ext uri="{FF2B5EF4-FFF2-40B4-BE49-F238E27FC236}">
                <a16:creationId xmlns:a16="http://schemas.microsoft.com/office/drawing/2014/main" id="{44D2985F-A7A4-EAE0-2C9B-E7C4179CC5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15000" y="949783"/>
            <a:ext cx="5678488" cy="4929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575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C374-7D48-04E3-8AD7-9BF5410443F5}"/>
              </a:ext>
            </a:extLst>
          </p:cNvPr>
          <p:cNvSpPr>
            <a:spLocks noGrp="1"/>
          </p:cNvSpPr>
          <p:nvPr>
            <p:ph type="title"/>
          </p:nvPr>
        </p:nvSpPr>
        <p:spPr/>
        <p:txBody>
          <a:bodyPr/>
          <a:lstStyle/>
          <a:p>
            <a:r>
              <a:rPr lang="en-IN" dirty="0"/>
              <a:t>Training and Validation Loss</a:t>
            </a:r>
          </a:p>
        </p:txBody>
      </p:sp>
      <p:sp>
        <p:nvSpPr>
          <p:cNvPr id="4" name="Text Placeholder 3">
            <a:extLst>
              <a:ext uri="{FF2B5EF4-FFF2-40B4-BE49-F238E27FC236}">
                <a16:creationId xmlns:a16="http://schemas.microsoft.com/office/drawing/2014/main" id="{58063393-2E89-49D6-BF9F-AB38FC8C26A4}"/>
              </a:ext>
            </a:extLst>
          </p:cNvPr>
          <p:cNvSpPr>
            <a:spLocks noGrp="1"/>
          </p:cNvSpPr>
          <p:nvPr>
            <p:ph type="body" sz="half" idx="2"/>
          </p:nvPr>
        </p:nvSpPr>
        <p:spPr/>
        <p:txBody>
          <a:bodyPr>
            <a:normAutofit/>
          </a:bodyPr>
          <a:lstStyle/>
          <a:p>
            <a:pPr algn="just"/>
            <a:r>
              <a:rPr lang="en-US" sz="2400" dirty="0"/>
              <a:t>At times, the validation loss is greater than the training loss. This may indicate that the model is underfitting. </a:t>
            </a:r>
            <a:r>
              <a:rPr lang="en-US" sz="2400" b="1" dirty="0"/>
              <a:t>Underfitting</a:t>
            </a:r>
            <a:r>
              <a:rPr lang="en-US" sz="2400" dirty="0"/>
              <a:t> occurs when the model is unable to accurately model the training data, and hence generates large errors.</a:t>
            </a:r>
            <a:endParaRPr lang="en-IN" sz="2400" dirty="0"/>
          </a:p>
        </p:txBody>
      </p:sp>
      <p:pic>
        <p:nvPicPr>
          <p:cNvPr id="7" name="Content Placeholder 6">
            <a:extLst>
              <a:ext uri="{FF2B5EF4-FFF2-40B4-BE49-F238E27FC236}">
                <a16:creationId xmlns:a16="http://schemas.microsoft.com/office/drawing/2014/main" id="{D17CB51D-CD91-4642-91CC-4B054136E11E}"/>
              </a:ext>
            </a:extLst>
          </p:cNvPr>
          <p:cNvPicPr>
            <a:picLocks noGrp="1" noChangeAspect="1"/>
          </p:cNvPicPr>
          <p:nvPr>
            <p:ph idx="1"/>
          </p:nvPr>
        </p:nvPicPr>
        <p:blipFill>
          <a:blip r:embed="rId2"/>
          <a:stretch>
            <a:fillRect/>
          </a:stretch>
        </p:blipFill>
        <p:spPr bwMode="auto">
          <a:xfrm>
            <a:off x="5805187" y="1763486"/>
            <a:ext cx="5709599" cy="331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314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29B24-ECF6-598D-1F80-F3CA53999A6D}"/>
              </a:ext>
            </a:extLst>
          </p:cNvPr>
          <p:cNvSpPr>
            <a:spLocks noGrp="1"/>
          </p:cNvSpPr>
          <p:nvPr>
            <p:ph type="title"/>
          </p:nvPr>
        </p:nvSpPr>
        <p:spPr/>
        <p:txBody>
          <a:bodyPr/>
          <a:lstStyle/>
          <a:p>
            <a:r>
              <a:rPr lang="en-IN" dirty="0"/>
              <a:t>Training and Validation Loss</a:t>
            </a:r>
          </a:p>
        </p:txBody>
      </p:sp>
      <p:sp>
        <p:nvSpPr>
          <p:cNvPr id="4" name="Text Placeholder 3">
            <a:extLst>
              <a:ext uri="{FF2B5EF4-FFF2-40B4-BE49-F238E27FC236}">
                <a16:creationId xmlns:a16="http://schemas.microsoft.com/office/drawing/2014/main" id="{A672686A-A2FE-AEA2-75EB-70A9CF0E6B1C}"/>
              </a:ext>
            </a:extLst>
          </p:cNvPr>
          <p:cNvSpPr>
            <a:spLocks noGrp="1"/>
          </p:cNvSpPr>
          <p:nvPr>
            <p:ph type="body" sz="half" idx="2"/>
          </p:nvPr>
        </p:nvSpPr>
        <p:spPr/>
        <p:txBody>
          <a:bodyPr>
            <a:normAutofit/>
          </a:bodyPr>
          <a:lstStyle/>
          <a:p>
            <a:pPr algn="just"/>
            <a:r>
              <a:rPr lang="en-US" sz="2400" dirty="0"/>
              <a:t>This usually indicates that the model is </a:t>
            </a:r>
            <a:r>
              <a:rPr lang="en-US" sz="2400" b="1" dirty="0"/>
              <a:t>overfitting</a:t>
            </a:r>
            <a:r>
              <a:rPr lang="en-US" sz="2400" dirty="0"/>
              <a:t>, and cannot generalize on new data. In particular, the model performs well on training data but poorly on the new data in the validation set. At a point, the validation loss decreases but starts to increase again.</a:t>
            </a:r>
            <a:endParaRPr lang="en-IN" sz="2400" dirty="0"/>
          </a:p>
        </p:txBody>
      </p:sp>
      <p:pic>
        <p:nvPicPr>
          <p:cNvPr id="13" name="Content Placeholder 12">
            <a:extLst>
              <a:ext uri="{FF2B5EF4-FFF2-40B4-BE49-F238E27FC236}">
                <a16:creationId xmlns:a16="http://schemas.microsoft.com/office/drawing/2014/main" id="{0B588714-1466-1270-9FF7-F78E824FA1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715000" y="1726281"/>
            <a:ext cx="5678488" cy="337686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5156A9E9-7A59-FE95-427A-AD53844A8D75}"/>
              </a:ext>
            </a:extLst>
          </p:cNvPr>
          <p:cNvPicPr>
            <a:picLocks noChangeAspect="1"/>
          </p:cNvPicPr>
          <p:nvPr/>
        </p:nvPicPr>
        <p:blipFill>
          <a:blip r:embed="rId3"/>
          <a:stretch>
            <a:fillRect/>
          </a:stretch>
        </p:blipFill>
        <p:spPr>
          <a:xfrm>
            <a:off x="5715000" y="1726281"/>
            <a:ext cx="5830973" cy="3466768"/>
          </a:xfrm>
          <a:prstGeom prst="rect">
            <a:avLst/>
          </a:prstGeom>
        </p:spPr>
      </p:pic>
    </p:spTree>
    <p:extLst>
      <p:ext uri="{BB962C8B-B14F-4D97-AF65-F5344CB8AC3E}">
        <p14:creationId xmlns:p14="http://schemas.microsoft.com/office/powerpoint/2010/main" val="451466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69BD8-3C88-58E9-E5B0-3067E464B636}"/>
              </a:ext>
            </a:extLst>
          </p:cNvPr>
          <p:cNvSpPr>
            <a:spLocks noGrp="1"/>
          </p:cNvSpPr>
          <p:nvPr>
            <p:ph type="title"/>
          </p:nvPr>
        </p:nvSpPr>
        <p:spPr/>
        <p:txBody>
          <a:bodyPr/>
          <a:lstStyle/>
          <a:p>
            <a:r>
              <a:rPr lang="en-IN" dirty="0"/>
              <a:t>Training and Validation Loss</a:t>
            </a:r>
          </a:p>
        </p:txBody>
      </p:sp>
      <p:pic>
        <p:nvPicPr>
          <p:cNvPr id="6" name="Content Placeholder 5">
            <a:extLst>
              <a:ext uri="{FF2B5EF4-FFF2-40B4-BE49-F238E27FC236}">
                <a16:creationId xmlns:a16="http://schemas.microsoft.com/office/drawing/2014/main" id="{05BDB221-B59B-93E0-D50C-228C6AE7ABD0}"/>
              </a:ext>
            </a:extLst>
          </p:cNvPr>
          <p:cNvPicPr>
            <a:picLocks noGrp="1" noChangeAspect="1"/>
          </p:cNvPicPr>
          <p:nvPr>
            <p:ph idx="1"/>
          </p:nvPr>
        </p:nvPicPr>
        <p:blipFill>
          <a:blip r:embed="rId2"/>
          <a:stretch>
            <a:fillRect/>
          </a:stretch>
        </p:blipFill>
        <p:spPr>
          <a:xfrm>
            <a:off x="5715000" y="1772352"/>
            <a:ext cx="5678488" cy="3284720"/>
          </a:xfrm>
        </p:spPr>
      </p:pic>
      <p:sp>
        <p:nvSpPr>
          <p:cNvPr id="4" name="Text Placeholder 3">
            <a:extLst>
              <a:ext uri="{FF2B5EF4-FFF2-40B4-BE49-F238E27FC236}">
                <a16:creationId xmlns:a16="http://schemas.microsoft.com/office/drawing/2014/main" id="{A9093480-B432-2BC9-5BA6-0B0782EBD1DD}"/>
              </a:ext>
            </a:extLst>
          </p:cNvPr>
          <p:cNvSpPr>
            <a:spLocks noGrp="1"/>
          </p:cNvSpPr>
          <p:nvPr>
            <p:ph type="body" sz="half" idx="2"/>
          </p:nvPr>
        </p:nvSpPr>
        <p:spPr/>
        <p:txBody>
          <a:bodyPr>
            <a:normAutofit/>
          </a:bodyPr>
          <a:lstStyle/>
          <a:p>
            <a:r>
              <a:rPr lang="en-US" sz="2800" dirty="0"/>
              <a:t>This indicates an optimal fit, </a:t>
            </a:r>
            <a:r>
              <a:rPr lang="en-US" sz="2800" dirty="0" err="1"/>
              <a:t>i.e</a:t>
            </a:r>
            <a:r>
              <a:rPr lang="en-US" sz="2800" dirty="0"/>
              <a:t> a model that does not overfit or underfit.</a:t>
            </a:r>
            <a:endParaRPr lang="en-IN" sz="2800" dirty="0"/>
          </a:p>
        </p:txBody>
      </p:sp>
    </p:spTree>
    <p:extLst>
      <p:ext uri="{BB962C8B-B14F-4D97-AF65-F5344CB8AC3E}">
        <p14:creationId xmlns:p14="http://schemas.microsoft.com/office/powerpoint/2010/main" val="954056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A5EE2-32D8-D693-555D-AE2038562FA8}"/>
              </a:ext>
            </a:extLst>
          </p:cNvPr>
          <p:cNvSpPr>
            <a:spLocks noGrp="1"/>
          </p:cNvSpPr>
          <p:nvPr>
            <p:ph type="title"/>
          </p:nvPr>
        </p:nvSpPr>
        <p:spPr/>
        <p:txBody>
          <a:bodyPr/>
          <a:lstStyle/>
          <a:p>
            <a:r>
              <a:rPr lang="en-GB" dirty="0"/>
              <a:t>Predicting testing data using model</a:t>
            </a:r>
          </a:p>
        </p:txBody>
      </p:sp>
      <p:sp>
        <p:nvSpPr>
          <p:cNvPr id="3" name="Content Placeholder 2">
            <a:extLst>
              <a:ext uri="{FF2B5EF4-FFF2-40B4-BE49-F238E27FC236}">
                <a16:creationId xmlns:a16="http://schemas.microsoft.com/office/drawing/2014/main" id="{DE02E39F-B97B-933E-A040-42FBD28CF84E}"/>
              </a:ext>
            </a:extLst>
          </p:cNvPr>
          <p:cNvSpPr>
            <a:spLocks noGrp="1"/>
          </p:cNvSpPr>
          <p:nvPr>
            <p:ph idx="1"/>
          </p:nvPr>
        </p:nvSpPr>
        <p:spPr/>
        <p:txBody>
          <a:bodyPr>
            <a:normAutofit/>
          </a:bodyPr>
          <a:lstStyle/>
          <a:p>
            <a:pPr marL="0" indent="0">
              <a:buNone/>
            </a:pPr>
            <a:r>
              <a:rPr lang="en-GB" sz="2800" dirty="0"/>
              <a:t>Predict is used to test the model on testing data. It predicts the label of a new set of data when given a trained model.</a:t>
            </a:r>
          </a:p>
          <a:p>
            <a:pPr marL="0" indent="0">
              <a:buNone/>
            </a:pPr>
            <a:r>
              <a:rPr lang="en-GB" sz="2800" dirty="0"/>
              <a:t>This function helps us to know how well the model has been trained by testing it with test and validation sets. Predict is can be used in test a image of X-ray and classify it as Pneumonia or Normal Sample.</a:t>
            </a:r>
          </a:p>
          <a:p>
            <a:pPr marL="0" indent="0">
              <a:buNone/>
            </a:pPr>
            <a:r>
              <a:rPr lang="en-GB" sz="2800" dirty="0"/>
              <a:t>We have Tested the Model by Using around 636 Images which are not used for training and 590 Images are predicted correctly</a:t>
            </a:r>
          </a:p>
        </p:txBody>
      </p:sp>
    </p:spTree>
    <p:extLst>
      <p:ext uri="{BB962C8B-B14F-4D97-AF65-F5344CB8AC3E}">
        <p14:creationId xmlns:p14="http://schemas.microsoft.com/office/powerpoint/2010/main" val="1392251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C8CC-2C45-E029-C0C7-F04EEF47E0A3}"/>
              </a:ext>
            </a:extLst>
          </p:cNvPr>
          <p:cNvSpPr>
            <a:spLocks noGrp="1"/>
          </p:cNvSpPr>
          <p:nvPr>
            <p:ph type="title"/>
          </p:nvPr>
        </p:nvSpPr>
        <p:spPr/>
        <p:txBody>
          <a:bodyPr/>
          <a:lstStyle/>
          <a:p>
            <a:r>
              <a:rPr lang="en-GB" dirty="0"/>
              <a:t>Classification report</a:t>
            </a:r>
          </a:p>
        </p:txBody>
      </p:sp>
      <p:sp>
        <p:nvSpPr>
          <p:cNvPr id="4" name="Text Placeholder 3">
            <a:extLst>
              <a:ext uri="{FF2B5EF4-FFF2-40B4-BE49-F238E27FC236}">
                <a16:creationId xmlns:a16="http://schemas.microsoft.com/office/drawing/2014/main" id="{9335E095-A459-BF97-34DE-AAEB4BE92429}"/>
              </a:ext>
            </a:extLst>
          </p:cNvPr>
          <p:cNvSpPr>
            <a:spLocks noGrp="1"/>
          </p:cNvSpPr>
          <p:nvPr>
            <p:ph type="body" sz="half" idx="2"/>
          </p:nvPr>
        </p:nvSpPr>
        <p:spPr>
          <a:xfrm>
            <a:off x="693500" y="1916724"/>
            <a:ext cx="5903243" cy="4469767"/>
          </a:xfrm>
        </p:spPr>
        <p:txBody>
          <a:bodyPr>
            <a:normAutofit/>
          </a:bodyPr>
          <a:lstStyle/>
          <a:p>
            <a:r>
              <a:rPr lang="en-GB" dirty="0"/>
              <a:t>A classification report consists of the following parameters:</a:t>
            </a:r>
          </a:p>
          <a:p>
            <a:r>
              <a:rPr lang="en-GB" b="1" dirty="0"/>
              <a:t>Precision</a:t>
            </a:r>
            <a:r>
              <a:rPr lang="en-GB" dirty="0"/>
              <a:t>: </a:t>
            </a:r>
            <a:r>
              <a:rPr lang="en-US" dirty="0"/>
              <a:t>precision is the number of true positive results divided by the number of all positive results, including those not identified correctly</a:t>
            </a:r>
            <a:r>
              <a:rPr lang="en-GB" dirty="0"/>
              <a:t>.</a:t>
            </a:r>
          </a:p>
          <a:p>
            <a:r>
              <a:rPr lang="en-GB" dirty="0"/>
              <a:t>	Precision = TP/(TP+FP)</a:t>
            </a:r>
          </a:p>
          <a:p>
            <a:r>
              <a:rPr lang="en-GB" b="1" dirty="0"/>
              <a:t>Recall</a:t>
            </a:r>
            <a:r>
              <a:rPr lang="en-GB" dirty="0"/>
              <a:t>: </a:t>
            </a:r>
            <a:r>
              <a:rPr lang="en-US" dirty="0"/>
              <a:t> Recall is the number of true positive results divided by the number of all samples that should have been identified as positive.</a:t>
            </a:r>
            <a:r>
              <a:rPr lang="en-GB" dirty="0"/>
              <a:t>	Recall = TP/(TP+FN)	</a:t>
            </a:r>
          </a:p>
          <a:p>
            <a:r>
              <a:rPr lang="en-GB" b="1" dirty="0"/>
              <a:t>F1 score</a:t>
            </a:r>
            <a:r>
              <a:rPr lang="en-GB" dirty="0"/>
              <a:t>: It is the harmonic mean of precision and recall. The best possible score is 1 and the worst is 0. It is used to compare the performance of any 2 models.</a:t>
            </a:r>
          </a:p>
          <a:p>
            <a:r>
              <a:rPr lang="en-GB" dirty="0"/>
              <a:t>	f1 score=2*(Recall*Precision)/(Recall+Precision)</a:t>
            </a:r>
          </a:p>
          <a:p>
            <a:r>
              <a:rPr lang="en-GB" b="1" dirty="0"/>
              <a:t>Support</a:t>
            </a:r>
            <a:r>
              <a:rPr lang="en-GB" dirty="0"/>
              <a:t>: Specifies the number of actual occurrences of class in the given dataset.</a:t>
            </a:r>
          </a:p>
        </p:txBody>
      </p:sp>
      <p:pic>
        <p:nvPicPr>
          <p:cNvPr id="8" name="Content Placeholder 7">
            <a:extLst>
              <a:ext uri="{FF2B5EF4-FFF2-40B4-BE49-F238E27FC236}">
                <a16:creationId xmlns:a16="http://schemas.microsoft.com/office/drawing/2014/main" id="{33FD3AA5-9A04-A30E-6F75-A1DCE7627D41}"/>
              </a:ext>
            </a:extLst>
          </p:cNvPr>
          <p:cNvPicPr>
            <a:picLocks noGrp="1" noChangeAspect="1"/>
          </p:cNvPicPr>
          <p:nvPr>
            <p:ph idx="1"/>
          </p:nvPr>
        </p:nvPicPr>
        <p:blipFill>
          <a:blip r:embed="rId2"/>
          <a:stretch>
            <a:fillRect/>
          </a:stretch>
        </p:blipFill>
        <p:spPr>
          <a:xfrm>
            <a:off x="6668535" y="2847417"/>
            <a:ext cx="5189670" cy="1638442"/>
          </a:xfrm>
        </p:spPr>
      </p:pic>
    </p:spTree>
    <p:extLst>
      <p:ext uri="{BB962C8B-B14F-4D97-AF65-F5344CB8AC3E}">
        <p14:creationId xmlns:p14="http://schemas.microsoft.com/office/powerpoint/2010/main" val="3402356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6EA1-3AC0-0434-B337-3E7F626ACD37}"/>
              </a:ext>
            </a:extLst>
          </p:cNvPr>
          <p:cNvSpPr>
            <a:spLocks noGrp="1"/>
          </p:cNvSpPr>
          <p:nvPr>
            <p:ph type="title"/>
          </p:nvPr>
        </p:nvSpPr>
        <p:spPr/>
        <p:txBody>
          <a:bodyPr/>
          <a:lstStyle/>
          <a:p>
            <a:r>
              <a:rPr lang="en-GB" dirty="0"/>
              <a:t>Confusion matrix</a:t>
            </a:r>
          </a:p>
        </p:txBody>
      </p:sp>
      <p:sp>
        <p:nvSpPr>
          <p:cNvPr id="4" name="Text Placeholder 3">
            <a:extLst>
              <a:ext uri="{FF2B5EF4-FFF2-40B4-BE49-F238E27FC236}">
                <a16:creationId xmlns:a16="http://schemas.microsoft.com/office/drawing/2014/main" id="{005F7FFF-6135-7254-111D-F7D8B6902287}"/>
              </a:ext>
            </a:extLst>
          </p:cNvPr>
          <p:cNvSpPr>
            <a:spLocks noGrp="1"/>
          </p:cNvSpPr>
          <p:nvPr>
            <p:ph type="body" sz="half" idx="2"/>
          </p:nvPr>
        </p:nvSpPr>
        <p:spPr/>
        <p:txBody>
          <a:bodyPr>
            <a:normAutofit fontScale="92500" lnSpcReduction="10000"/>
          </a:bodyPr>
          <a:lstStyle/>
          <a:p>
            <a:pPr algn="just"/>
            <a:r>
              <a:rPr lang="en-US" dirty="0"/>
              <a:t>Confusion matrices are a widely used measurement when attempting to solve classification issues. Confusion matrices show counts between expected and observed values</a:t>
            </a:r>
          </a:p>
          <a:p>
            <a:pPr algn="just"/>
            <a:r>
              <a:rPr lang="en-US" dirty="0"/>
              <a:t>The name stems from the fact that it makes it easy to see whether the system is confusing two classes (i.e. commonly mislabeling one as another).</a:t>
            </a:r>
          </a:p>
          <a:p>
            <a:endParaRPr lang="en-GB" dirty="0"/>
          </a:p>
          <a:p>
            <a:endParaRPr lang="en-GB" dirty="0"/>
          </a:p>
          <a:p>
            <a:pPr algn="ctr"/>
            <a:r>
              <a:rPr lang="en-GB" dirty="0"/>
              <a:t>TP- correctly identified positive cases</a:t>
            </a:r>
          </a:p>
          <a:p>
            <a:pPr algn="ctr"/>
            <a:r>
              <a:rPr lang="en-GB" dirty="0"/>
              <a:t>TN- correctly identified negative cases</a:t>
            </a:r>
          </a:p>
          <a:p>
            <a:pPr algn="ctr"/>
            <a:r>
              <a:rPr lang="en-GB" dirty="0"/>
              <a:t>FP- Falsely identified positive cases</a:t>
            </a:r>
          </a:p>
          <a:p>
            <a:pPr algn="ctr"/>
            <a:r>
              <a:rPr lang="en-GB" dirty="0"/>
              <a:t>FN- Falsely identified negative cases</a:t>
            </a:r>
          </a:p>
        </p:txBody>
      </p:sp>
      <p:pic>
        <p:nvPicPr>
          <p:cNvPr id="7" name="Picture 6">
            <a:extLst>
              <a:ext uri="{FF2B5EF4-FFF2-40B4-BE49-F238E27FC236}">
                <a16:creationId xmlns:a16="http://schemas.microsoft.com/office/drawing/2014/main" id="{B715E349-929E-BE7D-A823-76966B1C25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2019" y="4138653"/>
            <a:ext cx="2568575" cy="396875"/>
          </a:xfrm>
          <a:prstGeom prst="rect">
            <a:avLst/>
          </a:prstGeom>
          <a:noFill/>
          <a:ln>
            <a:noFill/>
          </a:ln>
        </p:spPr>
      </p:pic>
      <p:pic>
        <p:nvPicPr>
          <p:cNvPr id="3074" name="Picture 2">
            <a:extLst>
              <a:ext uri="{FF2B5EF4-FFF2-40B4-BE49-F238E27FC236}">
                <a16:creationId xmlns:a16="http://schemas.microsoft.com/office/drawing/2014/main" id="{C9143C97-010C-C896-17BC-68DE83158BD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38501" y="822325"/>
            <a:ext cx="5031486" cy="518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703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C47B-12DB-B4F8-C217-6C8298DF91AB}"/>
              </a:ext>
            </a:extLst>
          </p:cNvPr>
          <p:cNvSpPr>
            <a:spLocks noGrp="1"/>
          </p:cNvSpPr>
          <p:nvPr>
            <p:ph type="title"/>
          </p:nvPr>
        </p:nvSpPr>
        <p:spPr/>
        <p:txBody>
          <a:bodyPr/>
          <a:lstStyle/>
          <a:p>
            <a:r>
              <a:rPr lang="en-GB" dirty="0"/>
              <a:t>Cases where error has been made while predicting results</a:t>
            </a:r>
          </a:p>
        </p:txBody>
      </p:sp>
      <p:pic>
        <p:nvPicPr>
          <p:cNvPr id="4098" name="Picture 2">
            <a:extLst>
              <a:ext uri="{FF2B5EF4-FFF2-40B4-BE49-F238E27FC236}">
                <a16:creationId xmlns:a16="http://schemas.microsoft.com/office/drawing/2014/main" id="{B91DE38F-3FB1-6D53-CCE7-C7BFF61A87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67273" y="2518957"/>
            <a:ext cx="5233592" cy="3556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019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A7D2D-2E2A-221A-96AB-55C166318C45}"/>
              </a:ext>
            </a:extLst>
          </p:cNvPr>
          <p:cNvSpPr>
            <a:spLocks noGrp="1"/>
          </p:cNvSpPr>
          <p:nvPr>
            <p:ph type="title"/>
          </p:nvPr>
        </p:nvSpPr>
        <p:spPr/>
        <p:txBody>
          <a:bodyPr/>
          <a:lstStyle/>
          <a:p>
            <a:r>
              <a:rPr lang="en-GB" dirty="0"/>
              <a:t>State-of-the-art methods</a:t>
            </a:r>
          </a:p>
        </p:txBody>
      </p:sp>
      <p:pic>
        <p:nvPicPr>
          <p:cNvPr id="5" name="Content Placeholder 4">
            <a:extLst>
              <a:ext uri="{FF2B5EF4-FFF2-40B4-BE49-F238E27FC236}">
                <a16:creationId xmlns:a16="http://schemas.microsoft.com/office/drawing/2014/main" id="{D989253B-5A2B-A69B-6B62-9C9E517E6A4B}"/>
              </a:ext>
            </a:extLst>
          </p:cNvPr>
          <p:cNvPicPr>
            <a:picLocks noGrp="1" noChangeAspect="1"/>
          </p:cNvPicPr>
          <p:nvPr>
            <p:ph idx="1"/>
          </p:nvPr>
        </p:nvPicPr>
        <p:blipFill rotWithShape="1">
          <a:blip r:embed="rId2"/>
          <a:srcRect t="1579" b="2741"/>
          <a:stretch/>
        </p:blipFill>
        <p:spPr>
          <a:xfrm>
            <a:off x="1927521" y="2379307"/>
            <a:ext cx="8336958" cy="3582955"/>
          </a:xfrm>
        </p:spPr>
      </p:pic>
    </p:spTree>
    <p:extLst>
      <p:ext uri="{BB962C8B-B14F-4D97-AF65-F5344CB8AC3E}">
        <p14:creationId xmlns:p14="http://schemas.microsoft.com/office/powerpoint/2010/main" val="4202155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931962-D037-33A7-188F-C06F7262A6E0}"/>
              </a:ext>
            </a:extLst>
          </p:cNvPr>
          <p:cNvSpPr txBox="1"/>
          <p:nvPr/>
        </p:nvSpPr>
        <p:spPr>
          <a:xfrm>
            <a:off x="3782008" y="3075057"/>
            <a:ext cx="4627984" cy="707886"/>
          </a:xfrm>
          <a:prstGeom prst="rect">
            <a:avLst/>
          </a:prstGeom>
          <a:noFill/>
        </p:spPr>
        <p:txBody>
          <a:bodyPr wrap="square" rtlCol="0">
            <a:spAutoFit/>
          </a:bodyPr>
          <a:lstStyle/>
          <a:p>
            <a:pPr algn="ctr"/>
            <a:r>
              <a:rPr lang="en-IN" sz="4000" dirty="0"/>
              <a:t>THE END</a:t>
            </a:r>
          </a:p>
        </p:txBody>
      </p:sp>
    </p:spTree>
    <p:extLst>
      <p:ext uri="{BB962C8B-B14F-4D97-AF65-F5344CB8AC3E}">
        <p14:creationId xmlns:p14="http://schemas.microsoft.com/office/powerpoint/2010/main" val="309427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7855-A66B-69B5-94B8-6F6BC30BD2FA}"/>
              </a:ext>
            </a:extLst>
          </p:cNvPr>
          <p:cNvSpPr>
            <a:spLocks noGrp="1"/>
          </p:cNvSpPr>
          <p:nvPr>
            <p:ph type="title"/>
          </p:nvPr>
        </p:nvSpPr>
        <p:spPr/>
        <p:txBody>
          <a:bodyPr>
            <a:normAutofit/>
          </a:bodyPr>
          <a:lstStyle/>
          <a:p>
            <a:r>
              <a:rPr lang="en-IN" dirty="0"/>
              <a:t>Reference </a:t>
            </a:r>
            <a:r>
              <a:rPr lang="en-IN" sz="2200" dirty="0"/>
              <a:t>(</a:t>
            </a:r>
            <a:r>
              <a:rPr lang="en-IN" sz="2200" dirty="0">
                <a:hlinkClick r:id="rId2"/>
              </a:rPr>
              <a:t>https://www.sciencedirect.com/science/article/pii/S0208521622000742#:~:text=They%20obtained%20an%20accuracy%20of,obtained%20a%2092.3%25%20averaged%20score.</a:t>
            </a:r>
            <a:r>
              <a:rPr lang="en-IN" sz="2200" dirty="0"/>
              <a:t>)</a:t>
            </a:r>
          </a:p>
        </p:txBody>
      </p:sp>
      <p:pic>
        <p:nvPicPr>
          <p:cNvPr id="5" name="Content Placeholder 4">
            <a:extLst>
              <a:ext uri="{FF2B5EF4-FFF2-40B4-BE49-F238E27FC236}">
                <a16:creationId xmlns:a16="http://schemas.microsoft.com/office/drawing/2014/main" id="{1D3CDCDE-647F-23C2-3D48-F5A4FA4EBA43}"/>
              </a:ext>
            </a:extLst>
          </p:cNvPr>
          <p:cNvPicPr>
            <a:picLocks noGrp="1" noChangeAspect="1"/>
          </p:cNvPicPr>
          <p:nvPr>
            <p:ph idx="1"/>
          </p:nvPr>
        </p:nvPicPr>
        <p:blipFill>
          <a:blip r:embed="rId3"/>
          <a:stretch>
            <a:fillRect/>
          </a:stretch>
        </p:blipFill>
        <p:spPr>
          <a:xfrm>
            <a:off x="1580903" y="2285999"/>
            <a:ext cx="9360000" cy="4375000"/>
          </a:xfrm>
        </p:spPr>
      </p:pic>
    </p:spTree>
    <p:extLst>
      <p:ext uri="{BB962C8B-B14F-4D97-AF65-F5344CB8AC3E}">
        <p14:creationId xmlns:p14="http://schemas.microsoft.com/office/powerpoint/2010/main" val="3886797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724B-D249-A522-51B0-E273BBC12431}"/>
              </a:ext>
            </a:extLst>
          </p:cNvPr>
          <p:cNvSpPr>
            <a:spLocks noGrp="1"/>
          </p:cNvSpPr>
          <p:nvPr>
            <p:ph type="title"/>
          </p:nvPr>
        </p:nvSpPr>
        <p:spPr/>
        <p:txBody>
          <a:bodyPr/>
          <a:lstStyle/>
          <a:p>
            <a:r>
              <a:rPr lang="en-GB" dirty="0"/>
              <a:t>About the dataset being used</a:t>
            </a:r>
          </a:p>
        </p:txBody>
      </p:sp>
      <p:sp>
        <p:nvSpPr>
          <p:cNvPr id="4" name="Content Placeholder 3">
            <a:extLst>
              <a:ext uri="{FF2B5EF4-FFF2-40B4-BE49-F238E27FC236}">
                <a16:creationId xmlns:a16="http://schemas.microsoft.com/office/drawing/2014/main" id="{C766339C-9149-8C74-855B-8753A96E9AA2}"/>
              </a:ext>
            </a:extLst>
          </p:cNvPr>
          <p:cNvSpPr>
            <a:spLocks noGrp="1"/>
          </p:cNvSpPr>
          <p:nvPr>
            <p:ph idx="1"/>
          </p:nvPr>
        </p:nvSpPr>
        <p:spPr/>
        <p:txBody>
          <a:bodyPr>
            <a:normAutofit fontScale="92500"/>
          </a:bodyPr>
          <a:lstStyle/>
          <a:p>
            <a:r>
              <a:rPr lang="en-US" b="1" dirty="0"/>
              <a:t>Content</a:t>
            </a:r>
            <a:r>
              <a:rPr lang="en-US" dirty="0"/>
              <a:t> (</a:t>
            </a:r>
            <a:r>
              <a:rPr lang="en-US" dirty="0">
                <a:hlinkClick r:id="rId2"/>
              </a:rPr>
              <a:t>https://data.mendeley.com/datasets/rscbjbr9sj/2</a:t>
            </a:r>
            <a:r>
              <a:rPr lang="en-US" dirty="0"/>
              <a:t>)</a:t>
            </a:r>
          </a:p>
          <a:p>
            <a:r>
              <a:rPr lang="en-US" dirty="0"/>
              <a:t>The dataset is organized into 3 folders (train, test, Val) and contains subfolders for each image category (Pneumonia/Normal). There are 5,863 X-Ray images (JPEG) and 2 categories (Pneumonia/Normal).</a:t>
            </a:r>
          </a:p>
          <a:p>
            <a:r>
              <a:rPr lang="en-US" dirty="0"/>
              <a:t>Chest X-ray images (anterior-posterior) were selected from retrospective cohorts of pediatric patients of one to five years old from Guangzhou Women and Children’s Medical Center, Guangzhou. All chest X-ray imaging was performed as part of patients’ routine clinical care.</a:t>
            </a:r>
          </a:p>
          <a:p>
            <a:r>
              <a:rPr lang="en-US" dirty="0"/>
              <a:t>For the analysis of chest x-ray images, all chest radiographs were initially screened for quality control by removing all low quality or unreadable scans. The diagnoses for the images were then graded by two expert physicians before being cleared for training the AI system. In order to account for any grading errors, the evaluation set was also checked by a third expert.</a:t>
            </a:r>
            <a:endParaRPr lang="en-IN" dirty="0"/>
          </a:p>
        </p:txBody>
      </p:sp>
    </p:spTree>
    <p:extLst>
      <p:ext uri="{BB962C8B-B14F-4D97-AF65-F5344CB8AC3E}">
        <p14:creationId xmlns:p14="http://schemas.microsoft.com/office/powerpoint/2010/main" val="3924668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5850A-A3D4-2E32-ACA7-F28BC79341B9}"/>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A642CC41-635F-EA88-0987-8D11A545BAAE}"/>
              </a:ext>
            </a:extLst>
          </p:cNvPr>
          <p:cNvSpPr>
            <a:spLocks noGrp="1"/>
          </p:cNvSpPr>
          <p:nvPr>
            <p:ph idx="1"/>
          </p:nvPr>
        </p:nvSpPr>
        <p:spPr>
          <a:xfrm>
            <a:off x="1024128" y="2249424"/>
            <a:ext cx="9720073" cy="4023360"/>
          </a:xfrm>
        </p:spPr>
        <p:txBody>
          <a:bodyPr>
            <a:normAutofit fontScale="92500" lnSpcReduction="20000"/>
          </a:bodyPr>
          <a:lstStyle/>
          <a:p>
            <a:r>
              <a:rPr lang="en-IN" dirty="0"/>
              <a:t>Librares used</a:t>
            </a:r>
          </a:p>
          <a:p>
            <a:pPr lvl="1"/>
            <a:r>
              <a:rPr lang="en-IN" sz="2200" dirty="0"/>
              <a:t>matplotlib.pyplot</a:t>
            </a:r>
          </a:p>
          <a:p>
            <a:pPr lvl="1"/>
            <a:r>
              <a:rPr lang="en-IN" sz="2200" dirty="0"/>
              <a:t>seaborn</a:t>
            </a:r>
          </a:p>
          <a:p>
            <a:pPr lvl="1"/>
            <a:r>
              <a:rPr lang="en-IN" sz="2200" dirty="0"/>
              <a:t>TensorFlow</a:t>
            </a:r>
          </a:p>
          <a:p>
            <a:pPr lvl="1"/>
            <a:r>
              <a:rPr lang="en-IN" sz="2200" dirty="0"/>
              <a:t>Keras</a:t>
            </a:r>
          </a:p>
          <a:p>
            <a:pPr lvl="2"/>
            <a:r>
              <a:rPr lang="en-IN" sz="1800" dirty="0"/>
              <a:t>model (Sequential)</a:t>
            </a:r>
          </a:p>
          <a:p>
            <a:pPr lvl="2"/>
            <a:r>
              <a:rPr lang="en-IN" sz="2200" dirty="0"/>
              <a:t>layers (Dense, Conv2D, MaxPool2D, Flatten, Dropout, BatchNormalization)</a:t>
            </a:r>
          </a:p>
          <a:p>
            <a:pPr lvl="2"/>
            <a:r>
              <a:rPr lang="en-IN" sz="2200" dirty="0"/>
              <a:t>pre - processing (ImageDataGenerator)</a:t>
            </a:r>
          </a:p>
          <a:p>
            <a:pPr lvl="1"/>
            <a:r>
              <a:rPr lang="en-IN" sz="2200" dirty="0"/>
              <a:t>  callbacks (ReduceLROnPlateau)</a:t>
            </a:r>
          </a:p>
          <a:p>
            <a:pPr lvl="1"/>
            <a:r>
              <a:rPr lang="en-IN" sz="2200" dirty="0"/>
              <a:t>Sklearn</a:t>
            </a:r>
          </a:p>
          <a:p>
            <a:pPr lvl="2"/>
            <a:r>
              <a:rPr lang="en-IN" sz="1800" dirty="0"/>
              <a:t>Sklearn - metrics (classification report, confusion matrix)</a:t>
            </a:r>
          </a:p>
          <a:p>
            <a:pPr lvl="1"/>
            <a:r>
              <a:rPr lang="en-IN" sz="2200" dirty="0"/>
              <a:t>open-cv2 python</a:t>
            </a:r>
          </a:p>
          <a:p>
            <a:pPr lvl="1"/>
            <a:r>
              <a:rPr lang="en-IN" sz="2200" dirty="0"/>
              <a:t>os python</a:t>
            </a:r>
          </a:p>
          <a:p>
            <a:pPr lvl="1"/>
            <a:endParaRPr lang="en-IN" dirty="0"/>
          </a:p>
        </p:txBody>
      </p:sp>
    </p:spTree>
    <p:extLst>
      <p:ext uri="{BB962C8B-B14F-4D97-AF65-F5344CB8AC3E}">
        <p14:creationId xmlns:p14="http://schemas.microsoft.com/office/powerpoint/2010/main" val="2643869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B317-4455-3CBE-FC99-9E08CAEE60A3}"/>
              </a:ext>
            </a:extLst>
          </p:cNvPr>
          <p:cNvSpPr>
            <a:spLocks noGrp="1"/>
          </p:cNvSpPr>
          <p:nvPr>
            <p:ph type="title"/>
          </p:nvPr>
        </p:nvSpPr>
        <p:spPr/>
        <p:txBody>
          <a:bodyPr/>
          <a:lstStyle/>
          <a:p>
            <a:r>
              <a:rPr lang="en-IN" dirty="0"/>
              <a:t>Pre – processing</a:t>
            </a:r>
          </a:p>
        </p:txBody>
      </p:sp>
      <p:sp>
        <p:nvSpPr>
          <p:cNvPr id="3" name="Content Placeholder 2">
            <a:extLst>
              <a:ext uri="{FF2B5EF4-FFF2-40B4-BE49-F238E27FC236}">
                <a16:creationId xmlns:a16="http://schemas.microsoft.com/office/drawing/2014/main" id="{9A2D4749-1A58-79FA-A754-67AD84853609}"/>
              </a:ext>
            </a:extLst>
          </p:cNvPr>
          <p:cNvSpPr>
            <a:spLocks noGrp="1"/>
          </p:cNvSpPr>
          <p:nvPr>
            <p:ph idx="1"/>
          </p:nvPr>
        </p:nvSpPr>
        <p:spPr/>
        <p:txBody>
          <a:bodyPr/>
          <a:lstStyle/>
          <a:p>
            <a:pPr marL="470916" lvl="1" indent="-342900">
              <a:buAutoNum type="arabicPeriod"/>
            </a:pPr>
            <a:r>
              <a:rPr lang="en-IN" sz="2000" dirty="0"/>
              <a:t>Reading ‘Input’ Directories and Reading all Image Files using open-cv and converting RGB to Grayscale Image</a:t>
            </a:r>
          </a:p>
          <a:p>
            <a:pPr marL="653796" lvl="2" indent="-342900">
              <a:buAutoNum type="arabicPeriod"/>
            </a:pPr>
            <a:r>
              <a:rPr lang="en-IN" sz="2000" dirty="0"/>
              <a:t>Converting Image to Grayscale because Detecting of features in X-ray is best in Grayscale and as all X-rays are in Grayscale</a:t>
            </a:r>
          </a:p>
          <a:p>
            <a:pPr marL="470916" lvl="1" indent="-342900">
              <a:buAutoNum type="arabicPeriod"/>
            </a:pPr>
            <a:r>
              <a:rPr lang="en-IN" sz="2000" dirty="0"/>
              <a:t>Re – Shaping Image Data Array and Dividing Data into Training and Testing Data</a:t>
            </a:r>
          </a:p>
          <a:p>
            <a:pPr marL="653796" lvl="2" indent="-342900">
              <a:buAutoNum type="arabicPeriod"/>
            </a:pPr>
            <a:r>
              <a:rPr lang="en-IN" sz="2000" dirty="0"/>
              <a:t>Splitting Input data into Test and Train data</a:t>
            </a:r>
          </a:p>
          <a:p>
            <a:pPr marL="470916" lvl="1" indent="-342900">
              <a:buAutoNum type="arabicPeriod"/>
            </a:pPr>
            <a:r>
              <a:rPr lang="en-IN" sz="2000" dirty="0"/>
              <a:t>Using ImageDataGenerator to randomly shift Image Pixels and Rotate Image</a:t>
            </a:r>
          </a:p>
          <a:p>
            <a:pPr marL="653796" lvl="2" indent="-342900">
              <a:buAutoNum type="arabicPeriod"/>
            </a:pPr>
            <a:r>
              <a:rPr lang="en-IN" sz="2000" dirty="0"/>
              <a:t>Rotating makes sure that we get the exact result even if input image is tilted.</a:t>
            </a:r>
          </a:p>
          <a:p>
            <a:pPr marL="653796" lvl="2" indent="-342900">
              <a:buAutoNum type="arabicPeriod"/>
            </a:pPr>
            <a:r>
              <a:rPr lang="en-IN" sz="2000" dirty="0"/>
              <a:t>Zoom range trains the model with different zoom levels.</a:t>
            </a:r>
          </a:p>
          <a:p>
            <a:pPr marL="653796" lvl="2" indent="-342900">
              <a:buAutoNum type="arabicPeriod"/>
            </a:pPr>
            <a:r>
              <a:rPr lang="en-IN" sz="2000" dirty="0"/>
              <a:t>Horizontal flip- Makes sure x-ray is analysed irrespective of which side we keep.</a:t>
            </a:r>
          </a:p>
          <a:p>
            <a:pPr marL="470916" lvl="1" indent="-342900">
              <a:buAutoNum type="arabicPeriod"/>
            </a:pPr>
            <a:r>
              <a:rPr lang="en-IN" sz="2000" dirty="0"/>
              <a:t>The training data is then fed to this ImageDataGenerator function for data augmentation.</a:t>
            </a:r>
          </a:p>
          <a:p>
            <a:pPr marL="653796" lvl="2" indent="-342900">
              <a:buAutoNum type="arabicPeriod"/>
            </a:pPr>
            <a:endParaRPr lang="en-IN" dirty="0"/>
          </a:p>
          <a:p>
            <a:pPr marL="128016" lvl="1" indent="0">
              <a:buNone/>
            </a:pPr>
            <a:endParaRPr lang="en-IN" dirty="0"/>
          </a:p>
        </p:txBody>
      </p:sp>
    </p:spTree>
    <p:extLst>
      <p:ext uri="{BB962C8B-B14F-4D97-AF65-F5344CB8AC3E}">
        <p14:creationId xmlns:p14="http://schemas.microsoft.com/office/powerpoint/2010/main" val="2549267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653DC-61CF-7F90-A63F-419A284F0EDA}"/>
              </a:ext>
            </a:extLst>
          </p:cNvPr>
          <p:cNvSpPr txBox="1"/>
          <p:nvPr/>
        </p:nvSpPr>
        <p:spPr>
          <a:xfrm>
            <a:off x="1175657" y="372944"/>
            <a:ext cx="2024743" cy="369332"/>
          </a:xfrm>
          <a:prstGeom prst="rect">
            <a:avLst/>
          </a:prstGeom>
          <a:noFill/>
        </p:spPr>
        <p:txBody>
          <a:bodyPr wrap="square" rtlCol="0">
            <a:spAutoFit/>
          </a:bodyPr>
          <a:lstStyle/>
          <a:p>
            <a:r>
              <a:rPr lang="en-IN" dirty="0"/>
              <a:t>Rotation of Image</a:t>
            </a:r>
          </a:p>
        </p:txBody>
      </p:sp>
      <p:sp>
        <p:nvSpPr>
          <p:cNvPr id="5" name="TextBox 4">
            <a:extLst>
              <a:ext uri="{FF2B5EF4-FFF2-40B4-BE49-F238E27FC236}">
                <a16:creationId xmlns:a16="http://schemas.microsoft.com/office/drawing/2014/main" id="{0B8A747D-3DC6-A3DE-A83E-C11F41E3BD64}"/>
              </a:ext>
            </a:extLst>
          </p:cNvPr>
          <p:cNvSpPr txBox="1"/>
          <p:nvPr/>
        </p:nvSpPr>
        <p:spPr>
          <a:xfrm>
            <a:off x="1175657" y="2694769"/>
            <a:ext cx="2323323" cy="369332"/>
          </a:xfrm>
          <a:prstGeom prst="rect">
            <a:avLst/>
          </a:prstGeom>
          <a:noFill/>
        </p:spPr>
        <p:txBody>
          <a:bodyPr wrap="square" rtlCol="0">
            <a:spAutoFit/>
          </a:bodyPr>
          <a:lstStyle/>
          <a:p>
            <a:r>
              <a:rPr lang="en-IN" dirty="0"/>
              <a:t>Image Zoom</a:t>
            </a:r>
          </a:p>
        </p:txBody>
      </p:sp>
      <p:sp>
        <p:nvSpPr>
          <p:cNvPr id="6" name="TextBox 5">
            <a:extLst>
              <a:ext uri="{FF2B5EF4-FFF2-40B4-BE49-F238E27FC236}">
                <a16:creationId xmlns:a16="http://schemas.microsoft.com/office/drawing/2014/main" id="{0AF880A6-0D38-F91B-5323-04802BD60312}"/>
              </a:ext>
            </a:extLst>
          </p:cNvPr>
          <p:cNvSpPr txBox="1"/>
          <p:nvPr/>
        </p:nvSpPr>
        <p:spPr>
          <a:xfrm>
            <a:off x="1175657" y="4338764"/>
            <a:ext cx="2920482" cy="369332"/>
          </a:xfrm>
          <a:prstGeom prst="rect">
            <a:avLst/>
          </a:prstGeom>
          <a:noFill/>
        </p:spPr>
        <p:txBody>
          <a:bodyPr wrap="square" rtlCol="0">
            <a:spAutoFit/>
          </a:bodyPr>
          <a:lstStyle/>
          <a:p>
            <a:r>
              <a:rPr lang="en-IN" dirty="0"/>
              <a:t>Horizontally Flipping Image</a:t>
            </a:r>
          </a:p>
        </p:txBody>
      </p:sp>
      <p:pic>
        <p:nvPicPr>
          <p:cNvPr id="7" name="Picture 6">
            <a:extLst>
              <a:ext uri="{FF2B5EF4-FFF2-40B4-BE49-F238E27FC236}">
                <a16:creationId xmlns:a16="http://schemas.microsoft.com/office/drawing/2014/main" id="{E7800069-5637-26EA-159A-5135FF763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684" y="1032511"/>
            <a:ext cx="1654909" cy="1352050"/>
          </a:xfrm>
          <a:prstGeom prst="rect">
            <a:avLst/>
          </a:prstGeom>
        </p:spPr>
      </p:pic>
      <p:pic>
        <p:nvPicPr>
          <p:cNvPr id="8" name="Picture 7">
            <a:extLst>
              <a:ext uri="{FF2B5EF4-FFF2-40B4-BE49-F238E27FC236}">
                <a16:creationId xmlns:a16="http://schemas.microsoft.com/office/drawing/2014/main" id="{E19AD7CF-6120-1639-7DC7-A2583D27A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79418">
            <a:off x="7869018" y="1033161"/>
            <a:ext cx="1654909" cy="1352050"/>
          </a:xfrm>
          <a:prstGeom prst="rect">
            <a:avLst/>
          </a:prstGeom>
        </p:spPr>
      </p:pic>
      <p:pic>
        <p:nvPicPr>
          <p:cNvPr id="9" name="Picture 8">
            <a:extLst>
              <a:ext uri="{FF2B5EF4-FFF2-40B4-BE49-F238E27FC236}">
                <a16:creationId xmlns:a16="http://schemas.microsoft.com/office/drawing/2014/main" id="{68FB71F7-0E77-91F5-AE45-60CFAF2DD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684" y="3004390"/>
            <a:ext cx="1654909" cy="1352050"/>
          </a:xfrm>
          <a:prstGeom prst="rect">
            <a:avLst/>
          </a:prstGeom>
        </p:spPr>
      </p:pic>
      <p:pic>
        <p:nvPicPr>
          <p:cNvPr id="10" name="Picture 9">
            <a:extLst>
              <a:ext uri="{FF2B5EF4-FFF2-40B4-BE49-F238E27FC236}">
                <a16:creationId xmlns:a16="http://schemas.microsoft.com/office/drawing/2014/main" id="{2C571763-2477-E685-9011-897DE41D16B3}"/>
              </a:ext>
            </a:extLst>
          </p:cNvPr>
          <p:cNvPicPr>
            <a:picLocks noChangeAspect="1"/>
          </p:cNvPicPr>
          <p:nvPr/>
        </p:nvPicPr>
        <p:blipFill>
          <a:blip r:embed="rId3"/>
          <a:stretch>
            <a:fillRect/>
          </a:stretch>
        </p:blipFill>
        <p:spPr>
          <a:xfrm>
            <a:off x="7892221" y="3085981"/>
            <a:ext cx="1750567" cy="1188867"/>
          </a:xfrm>
          <a:prstGeom prst="rect">
            <a:avLst/>
          </a:prstGeom>
        </p:spPr>
      </p:pic>
      <p:pic>
        <p:nvPicPr>
          <p:cNvPr id="11" name="Picture 10">
            <a:extLst>
              <a:ext uri="{FF2B5EF4-FFF2-40B4-BE49-F238E27FC236}">
                <a16:creationId xmlns:a16="http://schemas.microsoft.com/office/drawing/2014/main" id="{6AA1C84E-2715-F0EE-6BF2-20384DEC3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684" y="4851314"/>
            <a:ext cx="1912818" cy="1562760"/>
          </a:xfrm>
          <a:prstGeom prst="rect">
            <a:avLst/>
          </a:prstGeom>
        </p:spPr>
      </p:pic>
      <p:pic>
        <p:nvPicPr>
          <p:cNvPr id="12" name="Picture 11">
            <a:extLst>
              <a:ext uri="{FF2B5EF4-FFF2-40B4-BE49-F238E27FC236}">
                <a16:creationId xmlns:a16="http://schemas.microsoft.com/office/drawing/2014/main" id="{A8404092-0088-B6DB-257A-996947F34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2221" y="4784146"/>
            <a:ext cx="1995031" cy="1629928"/>
          </a:xfrm>
          <a:prstGeom prst="rect">
            <a:avLst/>
          </a:prstGeom>
        </p:spPr>
      </p:pic>
    </p:spTree>
    <p:extLst>
      <p:ext uri="{BB962C8B-B14F-4D97-AF65-F5344CB8AC3E}">
        <p14:creationId xmlns:p14="http://schemas.microsoft.com/office/powerpoint/2010/main" val="283288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7DC7-AB6D-4AD2-2616-77E58AF6D20D}"/>
              </a:ext>
            </a:extLst>
          </p:cNvPr>
          <p:cNvSpPr>
            <a:spLocks noGrp="1"/>
          </p:cNvSpPr>
          <p:nvPr>
            <p:ph type="title"/>
          </p:nvPr>
        </p:nvSpPr>
        <p:spPr/>
        <p:txBody>
          <a:bodyPr/>
          <a:lstStyle/>
          <a:p>
            <a:r>
              <a:rPr lang="en-GB" dirty="0"/>
              <a:t>Layers in cnn</a:t>
            </a:r>
          </a:p>
        </p:txBody>
      </p:sp>
      <p:sp>
        <p:nvSpPr>
          <p:cNvPr id="3" name="Content Placeholder 2">
            <a:extLst>
              <a:ext uri="{FF2B5EF4-FFF2-40B4-BE49-F238E27FC236}">
                <a16:creationId xmlns:a16="http://schemas.microsoft.com/office/drawing/2014/main" id="{CA0AA822-88F1-649D-B03D-C0009F3247A5}"/>
              </a:ext>
            </a:extLst>
          </p:cNvPr>
          <p:cNvSpPr>
            <a:spLocks noGrp="1"/>
          </p:cNvSpPr>
          <p:nvPr>
            <p:ph idx="1"/>
          </p:nvPr>
        </p:nvSpPr>
        <p:spPr/>
        <p:txBody>
          <a:bodyPr>
            <a:normAutofit lnSpcReduction="10000"/>
          </a:bodyPr>
          <a:lstStyle/>
          <a:p>
            <a:r>
              <a:rPr lang="en-GB" dirty="0"/>
              <a:t>Total number of layers-22</a:t>
            </a:r>
          </a:p>
          <a:p>
            <a:r>
              <a:rPr lang="en-GB" dirty="0"/>
              <a:t>The different layers that have been used are </a:t>
            </a:r>
          </a:p>
          <a:p>
            <a:r>
              <a:rPr lang="en-GB" dirty="0"/>
              <a:t>1. Convolution layer (No of Filters = 32, 64, 128, 256, Filter Size(Kernel size) = 3x3, Activation function - ReLU)</a:t>
            </a:r>
          </a:p>
          <a:p>
            <a:r>
              <a:rPr lang="en-GB" dirty="0"/>
              <a:t>2. Batch Normalisation</a:t>
            </a:r>
          </a:p>
          <a:p>
            <a:r>
              <a:rPr lang="en-GB" dirty="0"/>
              <a:t>3. Maxpooling layers</a:t>
            </a:r>
          </a:p>
          <a:p>
            <a:r>
              <a:rPr lang="en-GB" dirty="0"/>
              <a:t>4. Dropout</a:t>
            </a:r>
          </a:p>
          <a:p>
            <a:r>
              <a:rPr lang="en-GB" dirty="0"/>
              <a:t>5. Flatten</a:t>
            </a:r>
          </a:p>
          <a:p>
            <a:r>
              <a:rPr lang="en-GB" dirty="0"/>
              <a:t>6. Dense</a:t>
            </a:r>
          </a:p>
          <a:p>
            <a:endParaRPr lang="en-GB" dirty="0"/>
          </a:p>
        </p:txBody>
      </p:sp>
    </p:spTree>
    <p:extLst>
      <p:ext uri="{BB962C8B-B14F-4D97-AF65-F5344CB8AC3E}">
        <p14:creationId xmlns:p14="http://schemas.microsoft.com/office/powerpoint/2010/main" val="4201628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1186</TotalTime>
  <Words>2367</Words>
  <Application>Microsoft Office PowerPoint</Application>
  <PresentationFormat>Widescreen</PresentationFormat>
  <Paragraphs>160</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barlow</vt:lpstr>
      <vt:lpstr>Tw Cen MT</vt:lpstr>
      <vt:lpstr>Tw Cen MT Condensed</vt:lpstr>
      <vt:lpstr>Wingdings</vt:lpstr>
      <vt:lpstr>Wingdings 3</vt:lpstr>
      <vt:lpstr>Integral</vt:lpstr>
      <vt:lpstr>Pneumonia Detection Using CNN</vt:lpstr>
      <vt:lpstr>What is Pneumonia?</vt:lpstr>
      <vt:lpstr>Detection of pneumonia using chest x-ray</vt:lpstr>
      <vt:lpstr>Reference (https://www.sciencedirect.com/science/article/pii/S0208521622000742#:~:text=They%20obtained%20an%20accuracy%20of,obtained%20a%2092.3%25%20averaged%20score.)</vt:lpstr>
      <vt:lpstr>About the dataset being used</vt:lpstr>
      <vt:lpstr>Algorithm</vt:lpstr>
      <vt:lpstr>Pre – processing</vt:lpstr>
      <vt:lpstr>PowerPoint Presentation</vt:lpstr>
      <vt:lpstr>Layers in cnn</vt:lpstr>
      <vt:lpstr>Layers in cnn</vt:lpstr>
      <vt:lpstr>Convolution layer</vt:lpstr>
      <vt:lpstr>Convolution layer</vt:lpstr>
      <vt:lpstr>Relu activation function</vt:lpstr>
      <vt:lpstr>Sigmoid activation function</vt:lpstr>
      <vt:lpstr>Batch normalisation</vt:lpstr>
      <vt:lpstr>Batch Normalization</vt:lpstr>
      <vt:lpstr>Batch Normalization</vt:lpstr>
      <vt:lpstr>Max pooling</vt:lpstr>
      <vt:lpstr>dropout</vt:lpstr>
      <vt:lpstr>Dense (Hidden layers)</vt:lpstr>
      <vt:lpstr>Flatten Layer</vt:lpstr>
      <vt:lpstr>Reduce LR On Plateau</vt:lpstr>
      <vt:lpstr>Compiling the model</vt:lpstr>
      <vt:lpstr>optimizer</vt:lpstr>
      <vt:lpstr>Optimizer</vt:lpstr>
      <vt:lpstr>Binary cross-entropy</vt:lpstr>
      <vt:lpstr>Summary of the convolution layer</vt:lpstr>
      <vt:lpstr>Testing Loss and accuracy</vt:lpstr>
      <vt:lpstr>Training loss vs validation loss</vt:lpstr>
      <vt:lpstr>Training and Validation Loss</vt:lpstr>
      <vt:lpstr>Training and Validation Loss</vt:lpstr>
      <vt:lpstr>Training and Validation Loss</vt:lpstr>
      <vt:lpstr>Predicting testing data using model</vt:lpstr>
      <vt:lpstr>Classification report</vt:lpstr>
      <vt:lpstr>Confusion matrix</vt:lpstr>
      <vt:lpstr>Cases where error has been made while predicting results</vt:lpstr>
      <vt:lpstr>State-of-the-art methods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Detection Using CNN</dc:title>
  <dc:creator>Shrikar Kaveti</dc:creator>
  <cp:lastModifiedBy>Shrikar Kaveti</cp:lastModifiedBy>
  <cp:revision>55</cp:revision>
  <dcterms:created xsi:type="dcterms:W3CDTF">2022-11-03T13:28:06Z</dcterms:created>
  <dcterms:modified xsi:type="dcterms:W3CDTF">2022-12-01T17:53:18Z</dcterms:modified>
</cp:coreProperties>
</file>