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4.jpg" ContentType="image/jpg"/>
  <Override PartName="/ppt/media/image18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7" r:id="rId16"/>
    <p:sldId id="274" r:id="rId17"/>
    <p:sldId id="27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529" autoAdjust="0"/>
  </p:normalViewPr>
  <p:slideViewPr>
    <p:cSldViewPr>
      <p:cViewPr varScale="1">
        <p:scale>
          <a:sx n="84" d="100"/>
          <a:sy n="84" d="100"/>
        </p:scale>
        <p:origin x="112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1C47F-8E36-4C46-BE56-574BC64508FC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1DC2-2077-41E6-9828-345E463C4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8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1DC2-2077-41E6-9828-345E463C4F9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1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4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27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8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4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4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2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0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02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83BAC5A-DF70-3796-45E4-1924DF7D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5209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00600" y="807846"/>
            <a:ext cx="3962400" cy="11208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/>
                <a:cs typeface="Arial Black"/>
              </a:rPr>
              <a:t>BANKRUPTCY  PREVENTION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C81DA-EFB6-C2EB-73CB-1CDD4FD83044}"/>
              </a:ext>
            </a:extLst>
          </p:cNvPr>
          <p:cNvSpPr txBox="1"/>
          <p:nvPr/>
        </p:nvSpPr>
        <p:spPr>
          <a:xfrm>
            <a:off x="3276600" y="38862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latin typeface="Bahnschrift SemiBold" panose="020B0502040204020203" pitchFamily="34" charset="0"/>
              </a:rPr>
              <a:t>PROJECT – 334</a:t>
            </a:r>
          </a:p>
          <a:p>
            <a:pPr algn="just"/>
            <a:r>
              <a:rPr lang="en-IN" sz="3200" b="1" dirty="0">
                <a:latin typeface="Bahnschrift SemiBold" panose="020B0502040204020203" pitchFamily="34" charset="0"/>
              </a:rPr>
              <a:t>GROUP - 4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5239511"/>
            <a:ext cx="1801749" cy="1618997"/>
            <a:chOff x="150876" y="5239511"/>
            <a:chExt cx="1801749" cy="1618997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 rot="10860000">
            <a:off x="10502342" y="655242"/>
            <a:ext cx="13259" cy="1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116" y="5142738"/>
            <a:ext cx="32384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" spc="-5" dirty="0">
                <a:solidFill>
                  <a:srgbClr val="1286C3"/>
                </a:solidFill>
                <a:latin typeface="Arial MT"/>
                <a:cs typeface="Arial MT"/>
              </a:rPr>
              <a:t>•</a:t>
            </a:r>
            <a:endParaRPr sz="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9882" y="5148834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35718" y="1428708"/>
            <a:ext cx="5356282" cy="30905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Heatmap shows there are 3 independent variables that are highly correlated with the target variable.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variables are highly correlated with target class :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 Financial_flexibility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. Credibility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. Competitiveness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7DBF50-CE0E-97A6-0D48-DBC1043F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" y="1143000"/>
            <a:ext cx="6754840" cy="4360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2587751"/>
            <a:ext cx="5783580" cy="4270757"/>
            <a:chOff x="150876" y="2587751"/>
            <a:chExt cx="5783580" cy="4270757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148" y="2587751"/>
              <a:ext cx="4369308" cy="32293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05453" y="339598"/>
            <a:ext cx="4606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heavy" spc="-22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BUILDING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7311" y="5605271"/>
            <a:ext cx="3764279" cy="905510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89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0588" y="2622804"/>
            <a:ext cx="4369308" cy="32293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13547" y="5594603"/>
            <a:ext cx="3764279" cy="76390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3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Logistic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3888" y="1191005"/>
            <a:ext cx="832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split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 state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42.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Furtherly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r>
              <a:rPr sz="1800" dirty="0">
                <a:latin typeface="Times New Roman"/>
                <a:cs typeface="Times New Roman"/>
              </a:rPr>
              <a:t> are built under 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fixed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 state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595627"/>
            <a:ext cx="5698235" cy="5262881"/>
            <a:chOff x="150876" y="1595627"/>
            <a:chExt cx="5698235" cy="5262881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423" y="1595627"/>
              <a:ext cx="4361688" cy="3223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1551" y="4637532"/>
            <a:ext cx="3759835" cy="904240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132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Decision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9523" y="1595627"/>
            <a:ext cx="4363212" cy="32232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43443" y="4664964"/>
            <a:ext cx="3759835" cy="90233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5"/>
              </a:spcBef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KNN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676400"/>
            <a:ext cx="5689092" cy="5182108"/>
            <a:chOff x="150876" y="1676400"/>
            <a:chExt cx="5689092" cy="518210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8948" y="1676400"/>
              <a:ext cx="4351020" cy="32141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71920" y="1499361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rbel"/>
                <a:cs typeface="Corbel"/>
              </a:rPr>
              <a:t>.</a:t>
            </a:r>
            <a:endParaRPr sz="6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788" y="4594859"/>
            <a:ext cx="3747770" cy="90106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131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Naive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bayes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0192" y="1676400"/>
            <a:ext cx="4349496" cy="32141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55635" y="4613147"/>
            <a:ext cx="3747770" cy="90106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59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Boosting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9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57400" y="161178"/>
            <a:ext cx="5410200" cy="627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heavy" spc="-22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5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ALU</a:t>
            </a:r>
            <a:r>
              <a:rPr sz="4000" b="1" u="heavy" spc="-3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TION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EE267-3053-7A42-BD14-60ECA7B3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6667" r="13125"/>
          <a:stretch/>
        </p:blipFill>
        <p:spPr>
          <a:xfrm>
            <a:off x="1" y="950092"/>
            <a:ext cx="12240490" cy="5907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3C4C421-F7EB-019E-8237-82F4CB3A1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1" t="25296" r="13216"/>
          <a:stretch/>
        </p:blipFill>
        <p:spPr>
          <a:xfrm>
            <a:off x="-1295400" y="0"/>
            <a:ext cx="7543800" cy="68580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0F31B1-8581-8FF8-B04E-5BD392C5F9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27777" r="13750" b="12038"/>
          <a:stretch/>
        </p:blipFill>
        <p:spPr>
          <a:xfrm>
            <a:off x="6248400" y="0"/>
            <a:ext cx="713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9000">
              <a:srgbClr val="00B05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56838" y="330454"/>
            <a:ext cx="5675630" cy="635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sng" spc="-229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DEPLOY</a:t>
            </a:r>
            <a:r>
              <a:rPr sz="4000" b="1" u="sng" spc="-2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ENT</a:t>
            </a:r>
            <a:endParaRPr sz="4000" u="sng" dirty="0">
              <a:solidFill>
                <a:srgbClr val="00FF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116" y="1486915"/>
            <a:ext cx="978090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Streamlit is </a:t>
            </a:r>
            <a:r>
              <a:rPr sz="2400" dirty="0">
                <a:latin typeface="Times New Roman"/>
                <a:cs typeface="Times New Roman"/>
              </a:rPr>
              <a:t>an open-source app </a:t>
            </a:r>
            <a:r>
              <a:rPr sz="2400" spc="-5" dirty="0">
                <a:latin typeface="Times New Roman"/>
                <a:cs typeface="Times New Roman"/>
              </a:rPr>
              <a:t>framework </a:t>
            </a:r>
            <a:r>
              <a:rPr sz="2400" dirty="0">
                <a:latin typeface="Times New Roman"/>
                <a:cs typeface="Times New Roman"/>
              </a:rPr>
              <a:t>in python language. It helps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 create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beautiful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little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compatible with major </a:t>
            </a:r>
            <a:r>
              <a:rPr sz="2400" dirty="0">
                <a:latin typeface="Times New Roman"/>
                <a:cs typeface="Times New Roman"/>
              </a:rPr>
              <a:t>python libraries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scikit-learn, keras, </a:t>
            </a:r>
            <a:r>
              <a:rPr sz="2400" spc="-25" dirty="0">
                <a:latin typeface="Times New Roman"/>
                <a:cs typeface="Times New Roman"/>
              </a:rPr>
              <a:t>PyTorch,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latex,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numpy,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pandas, </a:t>
            </a:r>
            <a:r>
              <a:rPr sz="2400" spc="-5" dirty="0">
                <a:latin typeface="Times New Roman"/>
                <a:cs typeface="Times New Roman"/>
              </a:rPr>
              <a:t>matplotlib,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479540" y="1542034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D1C66-E151-C27E-0328-E78D1082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BD8AF-0B53-CBE2-3C2C-A016A765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0"/>
            <a:ext cx="2437384" cy="6858508"/>
            <a:chOff x="150876" y="0"/>
            <a:chExt cx="2437384" cy="6858508"/>
          </a:xfrm>
        </p:grpSpPr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29001" y="588009"/>
            <a:ext cx="5410200" cy="69057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u="sng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GROUP MEMBERS</a:t>
            </a:r>
            <a:endParaRPr sz="4400" b="1" u="sng" dirty="0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9873C-0765-0B55-4DEA-0F3F69F8426D}"/>
              </a:ext>
            </a:extLst>
          </p:cNvPr>
          <p:cNvSpPr txBox="1"/>
          <p:nvPr/>
        </p:nvSpPr>
        <p:spPr>
          <a:xfrm>
            <a:off x="3505200" y="1752601"/>
            <a:ext cx="5257800" cy="2057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ABHIJIT SURESH</a:t>
            </a:r>
          </a:p>
          <a:p>
            <a:pPr marL="342900" indent="-342900">
              <a:buAutoNum type="arabicPeriod"/>
            </a:pPr>
            <a:r>
              <a:rPr lang="en-IN" b="1" dirty="0"/>
              <a:t>SREEDEEP EK</a:t>
            </a:r>
          </a:p>
          <a:p>
            <a:pPr marL="342900" indent="-342900">
              <a:buAutoNum type="arabicPeriod"/>
            </a:pPr>
            <a:r>
              <a:rPr lang="en-IN" b="1" dirty="0"/>
              <a:t>THEJAS S</a:t>
            </a:r>
          </a:p>
          <a:p>
            <a:pPr marL="342900" indent="-342900">
              <a:buAutoNum type="arabicPeriod"/>
            </a:pPr>
            <a:r>
              <a:rPr lang="en-IN" b="1" dirty="0"/>
              <a:t>RUTIKESH HATIM</a:t>
            </a:r>
          </a:p>
          <a:p>
            <a:pPr marL="342900" indent="-342900">
              <a:buAutoNum type="arabicPeriod"/>
            </a:pPr>
            <a:r>
              <a:rPr lang="en-IN" b="1" dirty="0"/>
              <a:t>VAISHNAVI PAWAR</a:t>
            </a:r>
          </a:p>
          <a:p>
            <a:pPr marL="342900" indent="-342900">
              <a:buAutoNum type="arabicPeriod"/>
            </a:pPr>
            <a:r>
              <a:rPr lang="en-IN" b="1" dirty="0"/>
              <a:t>SHRIKANT KATEKAR</a:t>
            </a:r>
          </a:p>
          <a:p>
            <a:pPr marL="342900" indent="-342900">
              <a:buAutoNum type="arabicPeriod"/>
            </a:pPr>
            <a:r>
              <a:rPr lang="en-IN" b="1" dirty="0"/>
              <a:t>AJINKYA GALANDE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400" y="479806"/>
            <a:ext cx="3276600" cy="690574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CONTENT</a:t>
            </a:r>
            <a:r>
              <a:rPr lang="en-IN"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S</a:t>
            </a:r>
            <a:endParaRPr sz="4400" dirty="0">
              <a:solidFill>
                <a:schemeClr val="tx1">
                  <a:lumMod val="95000"/>
                  <a:lumOff val="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1" y="1784985"/>
            <a:ext cx="4343399" cy="264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42265" algn="l"/>
              </a:tabLst>
            </a:pPr>
            <a:r>
              <a:rPr sz="1700" b="1" dirty="0">
                <a:latin typeface="Times New Roman"/>
                <a:cs typeface="Times New Roman"/>
              </a:rPr>
              <a:t>Abstract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EDA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ts val="1964"/>
              </a:lnSpc>
              <a:spcBef>
                <a:spcPts val="605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-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Visualization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ts val="1964"/>
              </a:lnSpc>
              <a:spcBef>
                <a:spcPts val="45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Building</a:t>
            </a:r>
            <a:endParaRPr sz="17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865"/>
              </a:lnSpc>
              <a:buClr>
                <a:srgbClr val="1286C3"/>
              </a:buClr>
              <a:buSzPct val="144117"/>
              <a:buFont typeface="Wingdings"/>
              <a:buChar char=""/>
              <a:tabLst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Evaluation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45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Deployment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Result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58334" y="389889"/>
            <a:ext cx="3070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ABSTRACT</a:t>
            </a:r>
            <a:endParaRPr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2116963"/>
            <a:ext cx="906780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8105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Classification algorithm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technique, that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identify the category of 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basis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classification,</a:t>
            </a:r>
            <a:r>
              <a:rPr sz="1800" b="1" spc="-2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</a:t>
            </a:r>
            <a:r>
              <a:rPr sz="1800" b="1" spc="-2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groups.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821055" indent="-285750">
              <a:lnSpc>
                <a:spcPct val="100000"/>
              </a:lnSpc>
              <a:spcBef>
                <a:spcPts val="103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sz="1800" b="1" spc="-3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observations,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categorized</a:t>
            </a:r>
            <a:r>
              <a:rPr sz="1800" b="1" spc="-3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groups.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implement,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noisy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data,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large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80" indent="-285750">
              <a:lnSpc>
                <a:spcPts val="2740"/>
              </a:lnSpc>
              <a:spcBef>
                <a:spcPts val="64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sz="1800" b="1" spc="-4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are used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analyse</a:t>
            </a:r>
            <a:r>
              <a:rPr sz="1800" b="1" spc="-3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values,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nature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sz="24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939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329324"/>
            <a:ext cx="10954766" cy="5529184"/>
            <a:chOff x="150876" y="1329324"/>
            <a:chExt cx="10954766" cy="5529184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6358" y="1329324"/>
              <a:ext cx="10019030" cy="1433687"/>
            </a:xfrm>
            <a:custGeom>
              <a:avLst/>
              <a:gdLst/>
              <a:ahLst/>
              <a:cxnLst/>
              <a:rect l="l" t="t" r="r" b="b"/>
              <a:pathLst>
                <a:path w="10019030" h="1394460">
                  <a:moveTo>
                    <a:pt x="10018776" y="0"/>
                  </a:moveTo>
                  <a:lnTo>
                    <a:pt x="0" y="0"/>
                  </a:lnTo>
                  <a:lnTo>
                    <a:pt x="0" y="1394460"/>
                  </a:lnTo>
                  <a:lnTo>
                    <a:pt x="10018776" y="1394460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6612" y="1338072"/>
              <a:ext cx="10019030" cy="1394460"/>
            </a:xfrm>
            <a:custGeom>
              <a:avLst/>
              <a:gdLst/>
              <a:ahLst/>
              <a:cxnLst/>
              <a:rect l="l" t="t" r="r" b="b"/>
              <a:pathLst>
                <a:path w="10019030" h="1394460">
                  <a:moveTo>
                    <a:pt x="0" y="1394460"/>
                  </a:moveTo>
                  <a:lnTo>
                    <a:pt x="10018776" y="1394460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394460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43578" y="165862"/>
            <a:ext cx="4500245" cy="696595"/>
          </a:xfrm>
          <a:prstGeom prst="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1786" y="1893569"/>
            <a:ext cx="8437245" cy="7245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720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This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classification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project,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since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variable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to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predict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binary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(bankruptcy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or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non-bankruptcy). </a:t>
            </a:r>
            <a:r>
              <a:rPr sz="1600" spc="-38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goal</a:t>
            </a:r>
            <a:r>
              <a:rPr sz="1600" spc="-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here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to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model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probability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that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business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goes bankrupt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from different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features.</a:t>
            </a:r>
            <a:endParaRPr sz="1600" dirty="0">
              <a:solidFill>
                <a:schemeClr val="bg1"/>
              </a:solidFill>
              <a:latin typeface="Aptos Narrow" panose="020B0004020202020204" pitchFamily="34" charset="0"/>
              <a:cs typeface="Times New Roman"/>
            </a:endParaRPr>
          </a:p>
          <a:p>
            <a:pPr marL="184785" indent="-172720">
              <a:lnSpc>
                <a:spcPts val="1914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data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file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contains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7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features about</a:t>
            </a:r>
            <a:r>
              <a:rPr sz="1600" spc="-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250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companies</a:t>
            </a:r>
            <a:endParaRPr sz="1600" dirty="0">
              <a:solidFill>
                <a:schemeClr val="bg1"/>
              </a:solidFill>
              <a:latin typeface="Aptos Narrow" panose="020B0004020202020204" pitchFamily="34" charset="0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505" y="1149083"/>
            <a:ext cx="2123312" cy="57379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6774" y="1169873"/>
            <a:ext cx="159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Objective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8476" y="2994469"/>
            <a:ext cx="9841928" cy="1335405"/>
            <a:chOff x="1081849" y="2994469"/>
            <a:chExt cx="10028555" cy="1335405"/>
          </a:xfrm>
        </p:grpSpPr>
        <p:sp>
          <p:nvSpPr>
            <p:cNvPr id="17" name="object 17"/>
            <p:cNvSpPr/>
            <p:nvPr/>
          </p:nvSpPr>
          <p:spPr>
            <a:xfrm>
              <a:off x="1086611" y="2999232"/>
              <a:ext cx="10019030" cy="1325880"/>
            </a:xfrm>
            <a:custGeom>
              <a:avLst/>
              <a:gdLst/>
              <a:ahLst/>
              <a:cxnLst/>
              <a:rect l="l" t="t" r="r" b="b"/>
              <a:pathLst>
                <a:path w="10019030" h="1325879">
                  <a:moveTo>
                    <a:pt x="10018776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10018776" y="1325880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6611" y="2999232"/>
              <a:ext cx="10019030" cy="1325880"/>
            </a:xfrm>
            <a:custGeom>
              <a:avLst/>
              <a:gdLst/>
              <a:ahLst/>
              <a:cxnLst/>
              <a:rect l="l" t="t" r="r" b="b"/>
              <a:pathLst>
                <a:path w="10019030" h="1325879">
                  <a:moveTo>
                    <a:pt x="0" y="1325880"/>
                  </a:moveTo>
                  <a:lnTo>
                    <a:pt x="10018776" y="1325880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22475" y="3549777"/>
            <a:ext cx="8014970" cy="5391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970" marR="5080" indent="-1905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Data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Cleaning/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– Data </a:t>
            </a:r>
            <a:r>
              <a:rPr sz="1800" spc="-1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Model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Model </a:t>
            </a:r>
            <a:r>
              <a:rPr sz="1800" spc="-434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r>
              <a:rPr sz="1800" spc="-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1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</a:t>
            </a:r>
            <a:r>
              <a:rPr sz="1800" spc="-2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1800" spc="-1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Result.</a:t>
            </a: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773" y="2721851"/>
            <a:ext cx="3527551" cy="70638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73505" y="2808808"/>
            <a:ext cx="306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Pr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je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Archite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8092" y="4550924"/>
            <a:ext cx="10028555" cy="2000250"/>
            <a:chOff x="1081849" y="4558093"/>
            <a:chExt cx="10028555" cy="2000250"/>
          </a:xfrm>
        </p:grpSpPr>
        <p:sp>
          <p:nvSpPr>
            <p:cNvPr id="23" name="object 23"/>
            <p:cNvSpPr/>
            <p:nvPr/>
          </p:nvSpPr>
          <p:spPr>
            <a:xfrm>
              <a:off x="1086611" y="4562855"/>
              <a:ext cx="10019030" cy="1990725"/>
            </a:xfrm>
            <a:custGeom>
              <a:avLst/>
              <a:gdLst/>
              <a:ahLst/>
              <a:cxnLst/>
              <a:rect l="l" t="t" r="r" b="b"/>
              <a:pathLst>
                <a:path w="10019030" h="1990725">
                  <a:moveTo>
                    <a:pt x="10018776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10018776" y="1990344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6611" y="4562855"/>
              <a:ext cx="10019030" cy="1990725"/>
            </a:xfrm>
            <a:custGeom>
              <a:avLst/>
              <a:gdLst/>
              <a:ahLst/>
              <a:cxnLst/>
              <a:rect l="l" t="t" r="r" b="b"/>
              <a:pathLst>
                <a:path w="10019030" h="1990725">
                  <a:moveTo>
                    <a:pt x="0" y="1990344"/>
                  </a:moveTo>
                  <a:lnTo>
                    <a:pt x="10018776" y="1990344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51786" y="5117972"/>
            <a:ext cx="9197214" cy="117532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720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half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as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sz="1600" spc="-3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600" spc="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reporting,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problem.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354965" indent="-172720">
              <a:lnSpc>
                <a:spcPts val="182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 challenge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point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on </a:t>
            </a:r>
            <a:r>
              <a:rPr sz="1600" spc="-3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600" spc="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part.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8092" y="4356208"/>
            <a:ext cx="3518154" cy="61037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68678" y="4377944"/>
            <a:ext cx="2731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Challenges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85216" y="786383"/>
            <a:ext cx="5756148" cy="5280660"/>
            <a:chOff x="585216" y="786383"/>
            <a:chExt cx="5756148" cy="52806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786383"/>
              <a:ext cx="3491484" cy="1990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4224" y="2567939"/>
              <a:ext cx="3787140" cy="1844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4411979"/>
              <a:ext cx="3326891" cy="16550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25973" y="153111"/>
            <a:ext cx="109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rbel"/>
                <a:cs typeface="Corbel"/>
              </a:rPr>
              <a:t>EDA</a:t>
            </a:r>
            <a:endParaRPr sz="44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99158" y="2659062"/>
            <a:ext cx="2285365" cy="1979295"/>
            <a:chOff x="7999158" y="2659062"/>
            <a:chExt cx="2285365" cy="1979295"/>
          </a:xfrm>
        </p:grpSpPr>
        <p:sp>
          <p:nvSpPr>
            <p:cNvPr id="15" name="object 15"/>
            <p:cNvSpPr/>
            <p:nvPr/>
          </p:nvSpPr>
          <p:spPr>
            <a:xfrm>
              <a:off x="8007095" y="2667000"/>
              <a:ext cx="2269490" cy="1963420"/>
            </a:xfrm>
            <a:custGeom>
              <a:avLst/>
              <a:gdLst/>
              <a:ahLst/>
              <a:cxnLst/>
              <a:rect l="l" t="t" r="r" b="b"/>
              <a:pathLst>
                <a:path w="2269490" h="1963420">
                  <a:moveTo>
                    <a:pt x="1708403" y="0"/>
                  </a:moveTo>
                  <a:lnTo>
                    <a:pt x="560831" y="0"/>
                  </a:lnTo>
                  <a:lnTo>
                    <a:pt x="0" y="981456"/>
                  </a:lnTo>
                  <a:lnTo>
                    <a:pt x="560831" y="1962912"/>
                  </a:lnTo>
                  <a:lnTo>
                    <a:pt x="1708403" y="1962912"/>
                  </a:lnTo>
                  <a:lnTo>
                    <a:pt x="2269235" y="981456"/>
                  </a:lnTo>
                  <a:lnTo>
                    <a:pt x="170840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07095" y="2667000"/>
              <a:ext cx="2269490" cy="1963420"/>
            </a:xfrm>
            <a:custGeom>
              <a:avLst/>
              <a:gdLst/>
              <a:ahLst/>
              <a:cxnLst/>
              <a:rect l="l" t="t" r="r" b="b"/>
              <a:pathLst>
                <a:path w="2269490" h="1963420">
                  <a:moveTo>
                    <a:pt x="0" y="981456"/>
                  </a:moveTo>
                  <a:lnTo>
                    <a:pt x="560831" y="0"/>
                  </a:lnTo>
                  <a:lnTo>
                    <a:pt x="1708403" y="0"/>
                  </a:lnTo>
                  <a:lnTo>
                    <a:pt x="2269235" y="981456"/>
                  </a:lnTo>
                  <a:lnTo>
                    <a:pt x="1708403" y="1962912"/>
                  </a:lnTo>
                  <a:lnTo>
                    <a:pt x="560831" y="1962912"/>
                  </a:lnTo>
                  <a:lnTo>
                    <a:pt x="0" y="98145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95207" y="2800858"/>
            <a:ext cx="1494155" cy="14109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385"/>
              </a:spcBef>
            </a:pPr>
            <a:r>
              <a:rPr sz="1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Classs</a:t>
            </a:r>
            <a:endParaRPr sz="1200">
              <a:latin typeface="Times New Roman"/>
              <a:cs typeface="Times New Roman"/>
            </a:endParaRPr>
          </a:p>
          <a:p>
            <a:pPr marL="12065" marR="5080" indent="37465" algn="ctr">
              <a:lnSpc>
                <a:spcPct val="86200"/>
              </a:lnSpc>
              <a:spcBef>
                <a:spcPts val="489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describes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whether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bankruptcy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given entries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operations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are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mostly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considered.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4126" y="854646"/>
            <a:ext cx="2077720" cy="1625600"/>
            <a:chOff x="8124126" y="854646"/>
            <a:chExt cx="2077720" cy="1625600"/>
          </a:xfrm>
        </p:grpSpPr>
        <p:sp>
          <p:nvSpPr>
            <p:cNvPr id="19" name="object 19"/>
            <p:cNvSpPr/>
            <p:nvPr/>
          </p:nvSpPr>
          <p:spPr>
            <a:xfrm>
              <a:off x="9345168" y="1709927"/>
              <a:ext cx="856615" cy="737870"/>
            </a:xfrm>
            <a:custGeom>
              <a:avLst/>
              <a:gdLst/>
              <a:ahLst/>
              <a:cxnLst/>
              <a:rect l="l" t="t" r="r" b="b"/>
              <a:pathLst>
                <a:path w="856615" h="737869">
                  <a:moveTo>
                    <a:pt x="643254" y="0"/>
                  </a:moveTo>
                  <a:lnTo>
                    <a:pt x="213232" y="0"/>
                  </a:lnTo>
                  <a:lnTo>
                    <a:pt x="0" y="368808"/>
                  </a:lnTo>
                  <a:lnTo>
                    <a:pt x="213232" y="737616"/>
                  </a:lnTo>
                  <a:lnTo>
                    <a:pt x="643254" y="737616"/>
                  </a:lnTo>
                  <a:lnTo>
                    <a:pt x="856487" y="368808"/>
                  </a:lnTo>
                  <a:lnTo>
                    <a:pt x="643254" y="0"/>
                  </a:lnTo>
                  <a:close/>
                </a:path>
              </a:pathLst>
            </a:custGeom>
            <a:solidFill>
              <a:srgbClr val="CD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2064" y="862583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1401063" y="0"/>
                  </a:moveTo>
                  <a:lnTo>
                    <a:pt x="459739" y="0"/>
                  </a:lnTo>
                  <a:lnTo>
                    <a:pt x="0" y="804671"/>
                  </a:lnTo>
                  <a:lnTo>
                    <a:pt x="459739" y="1609343"/>
                  </a:lnTo>
                  <a:lnTo>
                    <a:pt x="1401063" y="1609343"/>
                  </a:lnTo>
                  <a:lnTo>
                    <a:pt x="1860803" y="804671"/>
                  </a:lnTo>
                  <a:lnTo>
                    <a:pt x="140106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32064" y="862583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0" y="804671"/>
                  </a:moveTo>
                  <a:lnTo>
                    <a:pt x="459739" y="0"/>
                  </a:lnTo>
                  <a:lnTo>
                    <a:pt x="1401063" y="0"/>
                  </a:lnTo>
                  <a:lnTo>
                    <a:pt x="1860803" y="804671"/>
                  </a:lnTo>
                  <a:lnTo>
                    <a:pt x="1401063" y="1609343"/>
                  </a:lnTo>
                  <a:lnTo>
                    <a:pt x="459739" y="1609343"/>
                  </a:lnTo>
                  <a:lnTo>
                    <a:pt x="0" y="80467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81821" y="1120902"/>
            <a:ext cx="1163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INDUSTRIAL</a:t>
            </a:r>
            <a:r>
              <a:rPr sz="10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RISK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6393" y="1486661"/>
            <a:ext cx="1151890" cy="703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indent="1270" algn="ctr">
              <a:lnSpc>
                <a:spcPct val="86300"/>
              </a:lnSpc>
              <a:spcBef>
                <a:spcPts val="260"/>
              </a:spcBef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describe the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likelihood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 in a specific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experience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distress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21862" y="1845246"/>
            <a:ext cx="1877060" cy="1981835"/>
            <a:chOff x="9821862" y="1845246"/>
            <a:chExt cx="1877060" cy="1981835"/>
          </a:xfrm>
        </p:grpSpPr>
        <p:sp>
          <p:nvSpPr>
            <p:cNvPr id="25" name="object 25"/>
            <p:cNvSpPr/>
            <p:nvPr/>
          </p:nvSpPr>
          <p:spPr>
            <a:xfrm>
              <a:off x="10344912" y="3089147"/>
              <a:ext cx="856615" cy="737870"/>
            </a:xfrm>
            <a:custGeom>
              <a:avLst/>
              <a:gdLst/>
              <a:ahLst/>
              <a:cxnLst/>
              <a:rect l="l" t="t" r="r" b="b"/>
              <a:pathLst>
                <a:path w="856615" h="737870">
                  <a:moveTo>
                    <a:pt x="643255" y="0"/>
                  </a:moveTo>
                  <a:lnTo>
                    <a:pt x="213233" y="0"/>
                  </a:lnTo>
                  <a:lnTo>
                    <a:pt x="0" y="368807"/>
                  </a:lnTo>
                  <a:lnTo>
                    <a:pt x="213233" y="737615"/>
                  </a:lnTo>
                  <a:lnTo>
                    <a:pt x="643255" y="737615"/>
                  </a:lnTo>
                  <a:lnTo>
                    <a:pt x="856488" y="368807"/>
                  </a:lnTo>
                  <a:lnTo>
                    <a:pt x="643255" y="0"/>
                  </a:lnTo>
                  <a:close/>
                </a:path>
              </a:pathLst>
            </a:custGeom>
            <a:solidFill>
              <a:srgbClr val="CD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29800" y="1853183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1401064" y="0"/>
                  </a:moveTo>
                  <a:lnTo>
                    <a:pt x="459740" y="0"/>
                  </a:lnTo>
                  <a:lnTo>
                    <a:pt x="0" y="804671"/>
                  </a:lnTo>
                  <a:lnTo>
                    <a:pt x="459740" y="1609343"/>
                  </a:lnTo>
                  <a:lnTo>
                    <a:pt x="1401064" y="1609343"/>
                  </a:lnTo>
                  <a:lnTo>
                    <a:pt x="1860803" y="804671"/>
                  </a:lnTo>
                  <a:lnTo>
                    <a:pt x="14010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29800" y="1853183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0" y="804671"/>
                  </a:moveTo>
                  <a:lnTo>
                    <a:pt x="459740" y="0"/>
                  </a:lnTo>
                  <a:lnTo>
                    <a:pt x="1401064" y="0"/>
                  </a:lnTo>
                  <a:lnTo>
                    <a:pt x="1860803" y="804671"/>
                  </a:lnTo>
                  <a:lnTo>
                    <a:pt x="1401064" y="1609343"/>
                  </a:lnTo>
                  <a:lnTo>
                    <a:pt x="459740" y="1609343"/>
                  </a:lnTo>
                  <a:lnTo>
                    <a:pt x="0" y="80467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228326" y="2217801"/>
            <a:ext cx="10661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MANA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GEME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8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31373" y="2508885"/>
            <a:ext cx="1059180" cy="5689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635" algn="ctr">
              <a:lnSpc>
                <a:spcPts val="830"/>
              </a:lnSpc>
              <a:spcBef>
                <a:spcPts val="24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associated with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ability to </a:t>
            </a:r>
            <a:r>
              <a:rPr sz="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effective decisions, </a:t>
            </a:r>
            <a:r>
              <a:rPr sz="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manage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resources,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respond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market.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649968" y="3789870"/>
            <a:ext cx="2056764" cy="1625600"/>
            <a:chOff x="9649968" y="3789870"/>
            <a:chExt cx="2056764" cy="1625600"/>
          </a:xfrm>
        </p:grpSpPr>
        <p:sp>
          <p:nvSpPr>
            <p:cNvPr id="31" name="object 31"/>
            <p:cNvSpPr/>
            <p:nvPr/>
          </p:nvSpPr>
          <p:spPr>
            <a:xfrm>
              <a:off x="9649968" y="4646676"/>
              <a:ext cx="856615" cy="737870"/>
            </a:xfrm>
            <a:custGeom>
              <a:avLst/>
              <a:gdLst/>
              <a:ahLst/>
              <a:cxnLst/>
              <a:rect l="l" t="t" r="r" b="b"/>
              <a:pathLst>
                <a:path w="856615" h="737870">
                  <a:moveTo>
                    <a:pt x="643254" y="0"/>
                  </a:moveTo>
                  <a:lnTo>
                    <a:pt x="213232" y="0"/>
                  </a:lnTo>
                  <a:lnTo>
                    <a:pt x="0" y="368807"/>
                  </a:lnTo>
                  <a:lnTo>
                    <a:pt x="213232" y="737616"/>
                  </a:lnTo>
                  <a:lnTo>
                    <a:pt x="643254" y="737616"/>
                  </a:lnTo>
                  <a:lnTo>
                    <a:pt x="856487" y="368807"/>
                  </a:lnTo>
                  <a:lnTo>
                    <a:pt x="643254" y="0"/>
                  </a:lnTo>
                  <a:close/>
                </a:path>
              </a:pathLst>
            </a:custGeom>
            <a:solidFill>
              <a:srgbClr val="CD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38944" y="3797808"/>
              <a:ext cx="1859280" cy="1609725"/>
            </a:xfrm>
            <a:custGeom>
              <a:avLst/>
              <a:gdLst/>
              <a:ahLst/>
              <a:cxnLst/>
              <a:rect l="l" t="t" r="r" b="b"/>
              <a:pathLst>
                <a:path w="1859279" h="1609725">
                  <a:moveTo>
                    <a:pt x="1399539" y="0"/>
                  </a:moveTo>
                  <a:lnTo>
                    <a:pt x="459739" y="0"/>
                  </a:lnTo>
                  <a:lnTo>
                    <a:pt x="0" y="804672"/>
                  </a:lnTo>
                  <a:lnTo>
                    <a:pt x="459739" y="1609344"/>
                  </a:lnTo>
                  <a:lnTo>
                    <a:pt x="1399539" y="1609344"/>
                  </a:lnTo>
                  <a:lnTo>
                    <a:pt x="1859279" y="804672"/>
                  </a:lnTo>
                  <a:lnTo>
                    <a:pt x="139953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38944" y="3797808"/>
              <a:ext cx="1859280" cy="1609725"/>
            </a:xfrm>
            <a:custGeom>
              <a:avLst/>
              <a:gdLst/>
              <a:ahLst/>
              <a:cxnLst/>
              <a:rect l="l" t="t" r="r" b="b"/>
              <a:pathLst>
                <a:path w="1859279" h="1609725">
                  <a:moveTo>
                    <a:pt x="0" y="804672"/>
                  </a:moveTo>
                  <a:lnTo>
                    <a:pt x="459739" y="0"/>
                  </a:lnTo>
                  <a:lnTo>
                    <a:pt x="1399539" y="0"/>
                  </a:lnTo>
                  <a:lnTo>
                    <a:pt x="1859279" y="804672"/>
                  </a:lnTo>
                  <a:lnTo>
                    <a:pt x="1399539" y="1609344"/>
                  </a:lnTo>
                  <a:lnTo>
                    <a:pt x="459739" y="1609344"/>
                  </a:lnTo>
                  <a:lnTo>
                    <a:pt x="0" y="8046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343515" y="3991483"/>
            <a:ext cx="852805" cy="308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4610">
              <a:lnSpc>
                <a:spcPts val="1030"/>
              </a:lnSpc>
              <a:spcBef>
                <a:spcPts val="270"/>
              </a:spcBef>
            </a:pP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FINANCIAL 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LE</a:t>
            </a: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XIB</a:t>
            </a:r>
            <a:r>
              <a:rPr sz="1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ILIT</a:t>
            </a: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75875" y="4488307"/>
            <a:ext cx="1188720" cy="703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indent="-1270" algn="ctr">
              <a:lnSpc>
                <a:spcPct val="86300"/>
              </a:lnSpc>
              <a:spcBef>
                <a:spcPts val="260"/>
              </a:spcBef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company's</a:t>
            </a:r>
            <a:r>
              <a:rPr sz="1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ability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adapt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changes in its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operating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environment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advantage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27847" y="4781994"/>
            <a:ext cx="2073275" cy="1625600"/>
            <a:chOff x="7927847" y="4781994"/>
            <a:chExt cx="2073275" cy="1625600"/>
          </a:xfrm>
        </p:grpSpPr>
        <p:sp>
          <p:nvSpPr>
            <p:cNvPr id="37" name="object 37"/>
            <p:cNvSpPr/>
            <p:nvPr/>
          </p:nvSpPr>
          <p:spPr>
            <a:xfrm>
              <a:off x="7927847" y="4808220"/>
              <a:ext cx="856615" cy="737870"/>
            </a:xfrm>
            <a:custGeom>
              <a:avLst/>
              <a:gdLst/>
              <a:ahLst/>
              <a:cxnLst/>
              <a:rect l="l" t="t" r="r" b="b"/>
              <a:pathLst>
                <a:path w="856615" h="737870">
                  <a:moveTo>
                    <a:pt x="643254" y="0"/>
                  </a:moveTo>
                  <a:lnTo>
                    <a:pt x="213232" y="0"/>
                  </a:lnTo>
                  <a:lnTo>
                    <a:pt x="0" y="368807"/>
                  </a:lnTo>
                  <a:lnTo>
                    <a:pt x="213232" y="737615"/>
                  </a:lnTo>
                  <a:lnTo>
                    <a:pt x="643254" y="737615"/>
                  </a:lnTo>
                  <a:lnTo>
                    <a:pt x="856487" y="368807"/>
                  </a:lnTo>
                  <a:lnTo>
                    <a:pt x="643254" y="0"/>
                  </a:lnTo>
                  <a:close/>
                </a:path>
              </a:pathLst>
            </a:custGeom>
            <a:solidFill>
              <a:srgbClr val="CD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32063" y="4789932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1401063" y="0"/>
                  </a:moveTo>
                  <a:lnTo>
                    <a:pt x="459739" y="0"/>
                  </a:lnTo>
                  <a:lnTo>
                    <a:pt x="0" y="804672"/>
                  </a:lnTo>
                  <a:lnTo>
                    <a:pt x="459739" y="1609344"/>
                  </a:lnTo>
                  <a:lnTo>
                    <a:pt x="1401063" y="1609344"/>
                  </a:lnTo>
                  <a:lnTo>
                    <a:pt x="1860803" y="804672"/>
                  </a:lnTo>
                  <a:lnTo>
                    <a:pt x="140106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2063" y="4789932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0" y="804672"/>
                  </a:moveTo>
                  <a:lnTo>
                    <a:pt x="459739" y="0"/>
                  </a:lnTo>
                  <a:lnTo>
                    <a:pt x="1401063" y="0"/>
                  </a:lnTo>
                  <a:lnTo>
                    <a:pt x="1860803" y="804672"/>
                  </a:lnTo>
                  <a:lnTo>
                    <a:pt x="1401063" y="1609344"/>
                  </a:lnTo>
                  <a:lnTo>
                    <a:pt x="459739" y="1609344"/>
                  </a:lnTo>
                  <a:lnTo>
                    <a:pt x="0" y="8046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626602" y="4982717"/>
            <a:ext cx="8743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CRED</a:t>
            </a:r>
            <a:r>
              <a:rPr sz="1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ILIT</a:t>
            </a:r>
            <a:r>
              <a:rPr sz="1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80297" y="5348477"/>
            <a:ext cx="1168400" cy="8343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2540" algn="ctr">
              <a:lnSpc>
                <a:spcPct val="86200"/>
              </a:lnSpc>
              <a:spcBef>
                <a:spcPts val="260"/>
              </a:spcBef>
            </a:pP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assess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ability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meet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its financial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obligations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level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41630" y="3429000"/>
            <a:ext cx="1877060" cy="1988185"/>
            <a:chOff x="6441630" y="3429000"/>
            <a:chExt cx="1877060" cy="1988185"/>
          </a:xfrm>
        </p:grpSpPr>
        <p:sp>
          <p:nvSpPr>
            <p:cNvPr id="43" name="object 43"/>
            <p:cNvSpPr/>
            <p:nvPr/>
          </p:nvSpPr>
          <p:spPr>
            <a:xfrm>
              <a:off x="6911339" y="3429000"/>
              <a:ext cx="856615" cy="737870"/>
            </a:xfrm>
            <a:custGeom>
              <a:avLst/>
              <a:gdLst/>
              <a:ahLst/>
              <a:cxnLst/>
              <a:rect l="l" t="t" r="r" b="b"/>
              <a:pathLst>
                <a:path w="856615" h="737870">
                  <a:moveTo>
                    <a:pt x="643254" y="0"/>
                  </a:moveTo>
                  <a:lnTo>
                    <a:pt x="213232" y="0"/>
                  </a:lnTo>
                  <a:lnTo>
                    <a:pt x="0" y="368807"/>
                  </a:lnTo>
                  <a:lnTo>
                    <a:pt x="213232" y="737616"/>
                  </a:lnTo>
                  <a:lnTo>
                    <a:pt x="643254" y="737616"/>
                  </a:lnTo>
                  <a:lnTo>
                    <a:pt x="856487" y="368807"/>
                  </a:lnTo>
                  <a:lnTo>
                    <a:pt x="643254" y="0"/>
                  </a:lnTo>
                  <a:close/>
                </a:path>
              </a:pathLst>
            </a:custGeom>
            <a:solidFill>
              <a:srgbClr val="CD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9567" y="3799331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1401064" y="0"/>
                  </a:moveTo>
                  <a:lnTo>
                    <a:pt x="459739" y="0"/>
                  </a:lnTo>
                  <a:lnTo>
                    <a:pt x="0" y="804672"/>
                  </a:lnTo>
                  <a:lnTo>
                    <a:pt x="459739" y="1609344"/>
                  </a:lnTo>
                  <a:lnTo>
                    <a:pt x="1401064" y="1609344"/>
                  </a:lnTo>
                  <a:lnTo>
                    <a:pt x="1860804" y="804672"/>
                  </a:lnTo>
                  <a:lnTo>
                    <a:pt x="14010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49567" y="3799331"/>
              <a:ext cx="1861185" cy="1609725"/>
            </a:xfrm>
            <a:custGeom>
              <a:avLst/>
              <a:gdLst/>
              <a:ahLst/>
              <a:cxnLst/>
              <a:rect l="l" t="t" r="r" b="b"/>
              <a:pathLst>
                <a:path w="1861184" h="1609725">
                  <a:moveTo>
                    <a:pt x="0" y="804672"/>
                  </a:moveTo>
                  <a:lnTo>
                    <a:pt x="459739" y="0"/>
                  </a:lnTo>
                  <a:lnTo>
                    <a:pt x="1401064" y="0"/>
                  </a:lnTo>
                  <a:lnTo>
                    <a:pt x="1860804" y="804672"/>
                  </a:lnTo>
                  <a:lnTo>
                    <a:pt x="1401064" y="1609344"/>
                  </a:lnTo>
                  <a:lnTo>
                    <a:pt x="459739" y="1609344"/>
                  </a:lnTo>
                  <a:lnTo>
                    <a:pt x="0" y="8046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72096" y="4270375"/>
            <a:ext cx="1017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PETITI</a:t>
            </a:r>
            <a:r>
              <a:rPr sz="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64477" y="4561459"/>
            <a:ext cx="1033144" cy="3587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6034" algn="ctr">
              <a:lnSpc>
                <a:spcPts val="830"/>
              </a:lnSpc>
              <a:spcBef>
                <a:spcPts val="24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refers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to the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level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competition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faced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r>
              <a:rPr sz="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11150" y="1842198"/>
            <a:ext cx="1875155" cy="1625600"/>
            <a:chOff x="6411150" y="1842198"/>
            <a:chExt cx="1875155" cy="1625600"/>
          </a:xfrm>
        </p:grpSpPr>
        <p:sp>
          <p:nvSpPr>
            <p:cNvPr id="49" name="object 49"/>
            <p:cNvSpPr/>
            <p:nvPr/>
          </p:nvSpPr>
          <p:spPr>
            <a:xfrm>
              <a:off x="6419088" y="1850135"/>
              <a:ext cx="1859280" cy="1609725"/>
            </a:xfrm>
            <a:custGeom>
              <a:avLst/>
              <a:gdLst/>
              <a:ahLst/>
              <a:cxnLst/>
              <a:rect l="l" t="t" r="r" b="b"/>
              <a:pathLst>
                <a:path w="1859279" h="1609725">
                  <a:moveTo>
                    <a:pt x="1399539" y="0"/>
                  </a:moveTo>
                  <a:lnTo>
                    <a:pt x="459739" y="0"/>
                  </a:lnTo>
                  <a:lnTo>
                    <a:pt x="0" y="804672"/>
                  </a:lnTo>
                  <a:lnTo>
                    <a:pt x="459739" y="1609343"/>
                  </a:lnTo>
                  <a:lnTo>
                    <a:pt x="1399539" y="1609343"/>
                  </a:lnTo>
                  <a:lnTo>
                    <a:pt x="1859280" y="804672"/>
                  </a:lnTo>
                  <a:lnTo>
                    <a:pt x="139953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9088" y="1850135"/>
              <a:ext cx="1859280" cy="1609725"/>
            </a:xfrm>
            <a:custGeom>
              <a:avLst/>
              <a:gdLst/>
              <a:ahLst/>
              <a:cxnLst/>
              <a:rect l="l" t="t" r="r" b="b"/>
              <a:pathLst>
                <a:path w="1859279" h="1609725">
                  <a:moveTo>
                    <a:pt x="0" y="804672"/>
                  </a:moveTo>
                  <a:lnTo>
                    <a:pt x="459739" y="0"/>
                  </a:lnTo>
                  <a:lnTo>
                    <a:pt x="1399539" y="0"/>
                  </a:lnTo>
                  <a:lnTo>
                    <a:pt x="1859280" y="804672"/>
                  </a:lnTo>
                  <a:lnTo>
                    <a:pt x="1399539" y="1609343"/>
                  </a:lnTo>
                  <a:lnTo>
                    <a:pt x="459739" y="1609343"/>
                  </a:lnTo>
                  <a:lnTo>
                    <a:pt x="0" y="8046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43470" y="2112645"/>
            <a:ext cx="81406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OPERATING</a:t>
            </a:r>
            <a:r>
              <a:rPr sz="8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 </a:t>
            </a:r>
            <a:r>
              <a:rPr sz="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RISK</a:t>
            </a:r>
            <a:endParaRPr sz="800">
              <a:latin typeface="Corbel"/>
              <a:cs typeface="Corbe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7731" y="2423922"/>
            <a:ext cx="1224280" cy="749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880"/>
              </a:lnSpc>
              <a:spcBef>
                <a:spcPts val="200"/>
              </a:spcBef>
            </a:pPr>
            <a:r>
              <a:rPr sz="800" spc="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asu</a:t>
            </a:r>
            <a:r>
              <a:rPr sz="8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800" spc="-10" dirty="0">
                <a:solidFill>
                  <a:srgbClr val="FFFFFF"/>
                </a:solidFill>
                <a:latin typeface="Corbel"/>
                <a:cs typeface="Corbel"/>
              </a:rPr>
              <a:t> r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asso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iat</a:t>
            </a:r>
            <a:r>
              <a:rPr sz="8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d  with a company's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core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operations.</a:t>
            </a:r>
            <a:endParaRPr sz="800">
              <a:latin typeface="Corbel"/>
              <a:cs typeface="Corbel"/>
            </a:endParaRPr>
          </a:p>
          <a:p>
            <a:pPr marL="62865" marR="56515" indent="20955" algn="ctr">
              <a:lnSpc>
                <a:spcPct val="91900"/>
              </a:lnSpc>
              <a:spcBef>
                <a:spcPts val="315"/>
              </a:spcBef>
            </a:pP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is calculated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based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such</a:t>
            </a:r>
            <a:r>
              <a:rPr sz="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8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nature</a:t>
            </a:r>
            <a:r>
              <a:rPr sz="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5200" y="108406"/>
            <a:ext cx="57660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000" b="1" u="heavy" spc="-3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3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2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VISUA</a:t>
            </a:r>
            <a:r>
              <a:rPr sz="40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IZ</a:t>
            </a:r>
            <a:r>
              <a:rPr sz="4000" b="1" u="heavy" spc="-3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546" y="4648200"/>
            <a:ext cx="6172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Sitka Small" pitchFamily="2" charset="0"/>
                <a:cs typeface="Times New Roman"/>
              </a:rPr>
              <a:t>This plot shows value counts of the companies with respect to the all independent variables</a:t>
            </a:r>
            <a:endParaRPr sz="2400" dirty="0">
              <a:latin typeface="Sitka Small" pitchFamily="2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1295401"/>
            <a:ext cx="6172200" cy="1477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2400" dirty="0">
                <a:latin typeface="Sitka Small" pitchFamily="2" charset="0"/>
                <a:cs typeface="Times New Roman"/>
              </a:rPr>
              <a:t>The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illustration</a:t>
            </a:r>
            <a:r>
              <a:rPr sz="2400" spc="-3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describes</a:t>
            </a:r>
            <a:r>
              <a:rPr sz="2400" spc="-2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the</a:t>
            </a:r>
            <a:r>
              <a:rPr sz="2400" spc="-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value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counts</a:t>
            </a:r>
            <a:r>
              <a:rPr sz="2400" spc="-1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of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lang="en-IN" sz="2400" dirty="0">
                <a:latin typeface="Sitka Small" pitchFamily="2" charset="0"/>
                <a:cs typeface="Times New Roman"/>
              </a:rPr>
              <a:t>the target variable “ CLASS “ </a:t>
            </a:r>
            <a:r>
              <a:rPr sz="2400" dirty="0">
                <a:latin typeface="Sitka Small" pitchFamily="2" charset="0"/>
                <a:cs typeface="Times New Roman"/>
              </a:rPr>
              <a:t>and it </a:t>
            </a:r>
            <a:r>
              <a:rPr sz="2400" spc="-5" dirty="0">
                <a:latin typeface="Sitka Small" pitchFamily="2" charset="0"/>
                <a:cs typeface="Times New Roman"/>
              </a:rPr>
              <a:t>shows most </a:t>
            </a:r>
            <a:r>
              <a:rPr sz="2400" dirty="0">
                <a:latin typeface="Sitka Small" pitchFamily="2" charset="0"/>
                <a:cs typeface="Times New Roman"/>
              </a:rPr>
              <a:t>of the </a:t>
            </a:r>
            <a:r>
              <a:rPr lang="en-IN" sz="2400" dirty="0">
                <a:latin typeface="Sitka Small" pitchFamily="2" charset="0"/>
                <a:cs typeface="Times New Roman"/>
              </a:rPr>
              <a:t>Companies are Non-</a:t>
            </a:r>
            <a:r>
              <a:rPr sz="2400" dirty="0">
                <a:latin typeface="Sitka Small" pitchFamily="2" charset="0"/>
                <a:cs typeface="Times New Roman"/>
              </a:rPr>
              <a:t>bankrupt</a:t>
            </a:r>
            <a:r>
              <a:rPr lang="en-IN" sz="2400" dirty="0">
                <a:latin typeface="Sitka Small" pitchFamily="2" charset="0"/>
                <a:cs typeface="Times New Roman"/>
              </a:rPr>
              <a:t>.</a:t>
            </a:r>
            <a:endParaRPr sz="2400" dirty="0">
              <a:latin typeface="Sitka Small" pitchFamily="2" charset="0"/>
              <a:cs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5401-FD0B-BB11-4B01-B5F04A9E0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6143"/>
            <a:ext cx="5181601" cy="26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B58DC-0603-06EB-AF85-95D5DCC5AB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133195"/>
            <a:ext cx="4800600" cy="3724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635" y="0"/>
            <a:ext cx="12191999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440180"/>
            <a:ext cx="4374007" cy="5418328"/>
            <a:chOff x="150876" y="1440180"/>
            <a:chExt cx="4374007" cy="541832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1440180"/>
              <a:ext cx="3300984" cy="28178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0495" y="1440180"/>
              <a:ext cx="3301365" cy="2818130"/>
            </a:xfrm>
            <a:custGeom>
              <a:avLst/>
              <a:gdLst/>
              <a:ahLst/>
              <a:cxnLst/>
              <a:rect l="l" t="t" r="r" b="b"/>
              <a:pathLst>
                <a:path w="3301365" h="2818129">
                  <a:moveTo>
                    <a:pt x="0" y="2817876"/>
                  </a:moveTo>
                  <a:lnTo>
                    <a:pt x="3300984" y="2817876"/>
                  </a:lnTo>
                  <a:lnTo>
                    <a:pt x="3300984" y="0"/>
                  </a:lnTo>
                  <a:lnTo>
                    <a:pt x="0" y="0"/>
                  </a:lnTo>
                  <a:lnTo>
                    <a:pt x="0" y="281787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948" y="4063238"/>
              <a:ext cx="3416935" cy="1196340"/>
            </a:xfrm>
            <a:custGeom>
              <a:avLst/>
              <a:gdLst/>
              <a:ahLst/>
              <a:cxnLst/>
              <a:rect l="l" t="t" r="r" b="b"/>
              <a:pathLst>
                <a:path w="3416935" h="1196339">
                  <a:moveTo>
                    <a:pt x="2400300" y="0"/>
                  </a:moveTo>
                  <a:lnTo>
                    <a:pt x="1993138" y="115569"/>
                  </a:lnTo>
                  <a:lnTo>
                    <a:pt x="0" y="115569"/>
                  </a:lnTo>
                  <a:lnTo>
                    <a:pt x="0" y="1196086"/>
                  </a:lnTo>
                  <a:lnTo>
                    <a:pt x="3416807" y="1196086"/>
                  </a:lnTo>
                  <a:lnTo>
                    <a:pt x="3416807" y="115569"/>
                  </a:lnTo>
                  <a:lnTo>
                    <a:pt x="2847340" y="115569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948" y="4063238"/>
              <a:ext cx="3416935" cy="1196340"/>
            </a:xfrm>
            <a:custGeom>
              <a:avLst/>
              <a:gdLst/>
              <a:ahLst/>
              <a:cxnLst/>
              <a:rect l="l" t="t" r="r" b="b"/>
              <a:pathLst>
                <a:path w="3416935" h="1196339">
                  <a:moveTo>
                    <a:pt x="0" y="115569"/>
                  </a:moveTo>
                  <a:lnTo>
                    <a:pt x="1993138" y="115569"/>
                  </a:lnTo>
                  <a:lnTo>
                    <a:pt x="2400300" y="0"/>
                  </a:lnTo>
                  <a:lnTo>
                    <a:pt x="2847340" y="115569"/>
                  </a:lnTo>
                  <a:lnTo>
                    <a:pt x="3416807" y="115569"/>
                  </a:lnTo>
                  <a:lnTo>
                    <a:pt x="3416807" y="295656"/>
                  </a:lnTo>
                  <a:lnTo>
                    <a:pt x="3416807" y="565785"/>
                  </a:lnTo>
                  <a:lnTo>
                    <a:pt x="3416807" y="1196086"/>
                  </a:lnTo>
                  <a:lnTo>
                    <a:pt x="2847340" y="1196086"/>
                  </a:lnTo>
                  <a:lnTo>
                    <a:pt x="1993138" y="1196086"/>
                  </a:lnTo>
                  <a:lnTo>
                    <a:pt x="0" y="1196086"/>
                  </a:lnTo>
                  <a:lnTo>
                    <a:pt x="0" y="565785"/>
                  </a:lnTo>
                  <a:lnTo>
                    <a:pt x="0" y="295656"/>
                  </a:lnTo>
                  <a:lnTo>
                    <a:pt x="0" y="11556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32668" y="708787"/>
            <a:ext cx="32384" cy="56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" dirty="0">
                <a:latin typeface="Corbel"/>
                <a:cs typeface="Corbel"/>
              </a:rPr>
              <a:t>.</a:t>
            </a:r>
            <a:endParaRPr sz="2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903" y="4173727"/>
            <a:ext cx="32785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plot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243" y="4314545"/>
            <a:ext cx="3211830" cy="9080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 marR="5080" algn="ctr">
              <a:lnSpc>
                <a:spcPct val="86800"/>
              </a:lnSpc>
              <a:spcBef>
                <a:spcPts val="555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illustrates </a:t>
            </a:r>
            <a:r>
              <a:rPr sz="1400" dirty="0">
                <a:latin typeface="Times New Roman"/>
                <a:cs typeface="Times New Roman"/>
              </a:rPr>
              <a:t>risk of bankruptcy is </a:t>
            </a:r>
            <a:r>
              <a:rPr sz="1400" spc="-5" dirty="0">
                <a:latin typeface="Times New Roman"/>
                <a:cs typeface="Times New Roman"/>
              </a:rPr>
              <a:t>more when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given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dirty="0">
                <a:latin typeface="Times New Roman"/>
                <a:cs typeface="Times New Roman"/>
              </a:rPr>
              <a:t>is classed as 1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division.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58550" y="1485582"/>
            <a:ext cx="3754754" cy="3747135"/>
            <a:chOff x="4658550" y="1485582"/>
            <a:chExt cx="3754754" cy="37471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6488" y="1493519"/>
              <a:ext cx="3479291" cy="27843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66488" y="1493519"/>
              <a:ext cx="3479800" cy="2784475"/>
            </a:xfrm>
            <a:custGeom>
              <a:avLst/>
              <a:gdLst/>
              <a:ahLst/>
              <a:cxnLst/>
              <a:rect l="l" t="t" r="r" b="b"/>
              <a:pathLst>
                <a:path w="3479800" h="2784475">
                  <a:moveTo>
                    <a:pt x="0" y="2784347"/>
                  </a:moveTo>
                  <a:lnTo>
                    <a:pt x="3479291" y="2784347"/>
                  </a:lnTo>
                  <a:lnTo>
                    <a:pt x="3479291" y="0"/>
                  </a:lnTo>
                  <a:lnTo>
                    <a:pt x="0" y="0"/>
                  </a:lnTo>
                  <a:lnTo>
                    <a:pt x="0" y="278434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8092" y="4146296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2175510" y="0"/>
                  </a:moveTo>
                  <a:lnTo>
                    <a:pt x="1806448" y="104139"/>
                  </a:lnTo>
                  <a:lnTo>
                    <a:pt x="0" y="104139"/>
                  </a:lnTo>
                  <a:lnTo>
                    <a:pt x="0" y="1077976"/>
                  </a:lnTo>
                  <a:lnTo>
                    <a:pt x="3096767" y="1077976"/>
                  </a:lnTo>
                  <a:lnTo>
                    <a:pt x="3096767" y="104139"/>
                  </a:lnTo>
                  <a:lnTo>
                    <a:pt x="2580640" y="104139"/>
                  </a:lnTo>
                  <a:lnTo>
                    <a:pt x="217551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8092" y="4146296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0" y="104139"/>
                  </a:moveTo>
                  <a:lnTo>
                    <a:pt x="1806448" y="104139"/>
                  </a:lnTo>
                  <a:lnTo>
                    <a:pt x="2175510" y="0"/>
                  </a:lnTo>
                  <a:lnTo>
                    <a:pt x="2580640" y="104139"/>
                  </a:lnTo>
                  <a:lnTo>
                    <a:pt x="3096767" y="104139"/>
                  </a:lnTo>
                  <a:lnTo>
                    <a:pt x="3096767" y="266445"/>
                  </a:lnTo>
                  <a:lnTo>
                    <a:pt x="3096767" y="509904"/>
                  </a:lnTo>
                  <a:lnTo>
                    <a:pt x="3096767" y="1077976"/>
                  </a:lnTo>
                  <a:lnTo>
                    <a:pt x="2580640" y="1077976"/>
                  </a:lnTo>
                  <a:lnTo>
                    <a:pt x="1806448" y="1077976"/>
                  </a:lnTo>
                  <a:lnTo>
                    <a:pt x="0" y="1077976"/>
                  </a:lnTo>
                  <a:lnTo>
                    <a:pt x="0" y="509904"/>
                  </a:lnTo>
                  <a:lnTo>
                    <a:pt x="0" y="266445"/>
                  </a:lnTo>
                  <a:lnTo>
                    <a:pt x="0" y="1041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56301" y="4349241"/>
            <a:ext cx="2803525" cy="7372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305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plot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shows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financial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flexibility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bank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doesn’t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any</a:t>
            </a:r>
            <a:r>
              <a:rPr sz="1300" spc="3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 </a:t>
            </a:r>
            <a:r>
              <a:rPr sz="1300" spc="-10" dirty="0">
                <a:latin typeface="Times New Roman"/>
                <a:cs typeface="Times New Roman"/>
              </a:rPr>
              <a:t>illustrates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risk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 bankruptcy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10" dirty="0">
                <a:latin typeface="Times New Roman"/>
                <a:cs typeface="Times New Roman"/>
              </a:rPr>
              <a:t>less </a:t>
            </a:r>
            <a:r>
              <a:rPr sz="1300" spc="-5" dirty="0">
                <a:latin typeface="Times New Roman"/>
                <a:cs typeface="Times New Roman"/>
              </a:rPr>
              <a:t> according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86838" y="1485582"/>
            <a:ext cx="3495675" cy="3783329"/>
            <a:chOff x="8486838" y="1485582"/>
            <a:chExt cx="3495675" cy="3783329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4776" y="1493519"/>
              <a:ext cx="3479291" cy="27843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94776" y="1493519"/>
              <a:ext cx="3479800" cy="2784475"/>
            </a:xfrm>
            <a:custGeom>
              <a:avLst/>
              <a:gdLst/>
              <a:ahLst/>
              <a:cxnLst/>
              <a:rect l="l" t="t" r="r" b="b"/>
              <a:pathLst>
                <a:path w="3479800" h="2784475">
                  <a:moveTo>
                    <a:pt x="0" y="2784347"/>
                  </a:moveTo>
                  <a:lnTo>
                    <a:pt x="3479291" y="2784347"/>
                  </a:lnTo>
                  <a:lnTo>
                    <a:pt x="3479291" y="0"/>
                  </a:lnTo>
                  <a:lnTo>
                    <a:pt x="0" y="0"/>
                  </a:lnTo>
                  <a:lnTo>
                    <a:pt x="0" y="278434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62060" y="4182871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2175510" y="0"/>
                  </a:moveTo>
                  <a:lnTo>
                    <a:pt x="1806448" y="104139"/>
                  </a:lnTo>
                  <a:lnTo>
                    <a:pt x="0" y="104139"/>
                  </a:lnTo>
                  <a:lnTo>
                    <a:pt x="0" y="1077975"/>
                  </a:lnTo>
                  <a:lnTo>
                    <a:pt x="3096768" y="1077975"/>
                  </a:lnTo>
                  <a:lnTo>
                    <a:pt x="3096768" y="104139"/>
                  </a:lnTo>
                  <a:lnTo>
                    <a:pt x="2580640" y="104139"/>
                  </a:lnTo>
                  <a:lnTo>
                    <a:pt x="217551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62060" y="4182871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0" y="104139"/>
                  </a:moveTo>
                  <a:lnTo>
                    <a:pt x="1806448" y="104139"/>
                  </a:lnTo>
                  <a:lnTo>
                    <a:pt x="2175510" y="0"/>
                  </a:lnTo>
                  <a:lnTo>
                    <a:pt x="2580640" y="104139"/>
                  </a:lnTo>
                  <a:lnTo>
                    <a:pt x="3096768" y="104139"/>
                  </a:lnTo>
                  <a:lnTo>
                    <a:pt x="3096768" y="266445"/>
                  </a:lnTo>
                  <a:lnTo>
                    <a:pt x="3096768" y="509904"/>
                  </a:lnTo>
                  <a:lnTo>
                    <a:pt x="3096768" y="1077975"/>
                  </a:lnTo>
                  <a:lnTo>
                    <a:pt x="2580640" y="1077975"/>
                  </a:lnTo>
                  <a:lnTo>
                    <a:pt x="1806448" y="1077975"/>
                  </a:lnTo>
                  <a:lnTo>
                    <a:pt x="0" y="1077975"/>
                  </a:lnTo>
                  <a:lnTo>
                    <a:pt x="0" y="509904"/>
                  </a:lnTo>
                  <a:lnTo>
                    <a:pt x="0" y="266445"/>
                  </a:lnTo>
                  <a:lnTo>
                    <a:pt x="0" y="10413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10904" y="4386453"/>
            <a:ext cx="2799080" cy="737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ts val="1350"/>
              </a:lnSpc>
              <a:spcBef>
                <a:spcPts val="315"/>
              </a:spcBef>
            </a:pPr>
            <a:r>
              <a:rPr sz="1300" spc="-5" dirty="0">
                <a:latin typeface="Times New Roman"/>
                <a:cs typeface="Times New Roman"/>
              </a:rPr>
              <a:t>The plot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shows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competitiveness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doesn’t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 any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230"/>
              </a:lnSpc>
            </a:pPr>
            <a:r>
              <a:rPr sz="1300" spc="-5" dirty="0">
                <a:latin typeface="Times New Roman"/>
                <a:cs typeface="Times New Roman"/>
              </a:rPr>
              <a:t>it </a:t>
            </a:r>
            <a:r>
              <a:rPr sz="1300" spc="-10" dirty="0">
                <a:latin typeface="Times New Roman"/>
                <a:cs typeface="Times New Roman"/>
              </a:rPr>
              <a:t>illustrates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risk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less</a:t>
            </a:r>
            <a:endParaRPr sz="1300">
              <a:latin typeface="Times New Roman"/>
              <a:cs typeface="Times New Roman"/>
            </a:endParaRPr>
          </a:p>
          <a:p>
            <a:pPr marL="1270" algn="ctr">
              <a:lnSpc>
                <a:spcPts val="1460"/>
              </a:lnSpc>
            </a:pPr>
            <a:r>
              <a:rPr sz="1300" spc="-5" dirty="0">
                <a:latin typeface="Times New Roman"/>
                <a:cs typeface="Times New Roman"/>
              </a:rPr>
              <a:t>according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685800"/>
            <a:ext cx="6155943" cy="6172708"/>
            <a:chOff x="150876" y="685800"/>
            <a:chExt cx="6155943" cy="617270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339" y="685800"/>
              <a:ext cx="4728972" cy="37825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7339" y="685800"/>
              <a:ext cx="4729480" cy="3782695"/>
            </a:xfrm>
            <a:custGeom>
              <a:avLst/>
              <a:gdLst/>
              <a:ahLst/>
              <a:cxnLst/>
              <a:rect l="l" t="t" r="r" b="b"/>
              <a:pathLst>
                <a:path w="4729480" h="3782695">
                  <a:moveTo>
                    <a:pt x="0" y="3782568"/>
                  </a:moveTo>
                  <a:lnTo>
                    <a:pt x="4728972" y="3782568"/>
                  </a:lnTo>
                  <a:lnTo>
                    <a:pt x="4728972" y="0"/>
                  </a:lnTo>
                  <a:lnTo>
                    <a:pt x="0" y="0"/>
                  </a:lnTo>
                  <a:lnTo>
                    <a:pt x="0" y="37825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8236" y="4277867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2955925" y="0"/>
                  </a:moveTo>
                  <a:lnTo>
                    <a:pt x="2454529" y="141731"/>
                  </a:lnTo>
                  <a:lnTo>
                    <a:pt x="0" y="141731"/>
                  </a:lnTo>
                  <a:lnTo>
                    <a:pt x="0" y="1466087"/>
                  </a:lnTo>
                  <a:lnTo>
                    <a:pt x="4207764" y="1466087"/>
                  </a:lnTo>
                  <a:lnTo>
                    <a:pt x="4207764" y="141731"/>
                  </a:lnTo>
                  <a:lnTo>
                    <a:pt x="3506469" y="141731"/>
                  </a:lnTo>
                  <a:lnTo>
                    <a:pt x="2955925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8236" y="4277867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0" y="141731"/>
                  </a:moveTo>
                  <a:lnTo>
                    <a:pt x="2454529" y="141731"/>
                  </a:lnTo>
                  <a:lnTo>
                    <a:pt x="2955925" y="0"/>
                  </a:lnTo>
                  <a:lnTo>
                    <a:pt x="3506469" y="141731"/>
                  </a:lnTo>
                  <a:lnTo>
                    <a:pt x="4207764" y="141731"/>
                  </a:lnTo>
                  <a:lnTo>
                    <a:pt x="4207764" y="362457"/>
                  </a:lnTo>
                  <a:lnTo>
                    <a:pt x="4207764" y="693546"/>
                  </a:lnTo>
                  <a:lnTo>
                    <a:pt x="4207764" y="1466087"/>
                  </a:lnTo>
                  <a:lnTo>
                    <a:pt x="3506469" y="1466087"/>
                  </a:lnTo>
                  <a:lnTo>
                    <a:pt x="2454529" y="1466087"/>
                  </a:lnTo>
                  <a:lnTo>
                    <a:pt x="0" y="1466087"/>
                  </a:lnTo>
                  <a:lnTo>
                    <a:pt x="0" y="693546"/>
                  </a:lnTo>
                  <a:lnTo>
                    <a:pt x="0" y="362457"/>
                  </a:lnTo>
                  <a:lnTo>
                    <a:pt x="0" y="1417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4850" y="4756150"/>
            <a:ext cx="4032885" cy="608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810" algn="ctr">
              <a:lnSpc>
                <a:spcPct val="86400"/>
              </a:lnSpc>
              <a:spcBef>
                <a:spcPts val="33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plot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credibility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doesn’t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illustrates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according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67766" y="677862"/>
            <a:ext cx="4743450" cy="5121275"/>
            <a:chOff x="6767766" y="677862"/>
            <a:chExt cx="4743450" cy="51212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704" y="685800"/>
              <a:ext cx="4727448" cy="37825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75704" y="685800"/>
              <a:ext cx="4727575" cy="3782695"/>
            </a:xfrm>
            <a:custGeom>
              <a:avLst/>
              <a:gdLst/>
              <a:ahLst/>
              <a:cxnLst/>
              <a:rect l="l" t="t" r="r" b="b"/>
              <a:pathLst>
                <a:path w="4727575" h="3782695">
                  <a:moveTo>
                    <a:pt x="0" y="3782568"/>
                  </a:moveTo>
                  <a:lnTo>
                    <a:pt x="4727448" y="3782568"/>
                  </a:lnTo>
                  <a:lnTo>
                    <a:pt x="4727448" y="0"/>
                  </a:lnTo>
                  <a:lnTo>
                    <a:pt x="0" y="0"/>
                  </a:lnTo>
                  <a:lnTo>
                    <a:pt x="0" y="37825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5388" y="4325111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2955925" y="0"/>
                  </a:moveTo>
                  <a:lnTo>
                    <a:pt x="2454529" y="141731"/>
                  </a:lnTo>
                  <a:lnTo>
                    <a:pt x="0" y="141731"/>
                  </a:lnTo>
                  <a:lnTo>
                    <a:pt x="0" y="1466088"/>
                  </a:lnTo>
                  <a:lnTo>
                    <a:pt x="4207763" y="1466088"/>
                  </a:lnTo>
                  <a:lnTo>
                    <a:pt x="4207763" y="141731"/>
                  </a:lnTo>
                  <a:lnTo>
                    <a:pt x="3506469" y="141731"/>
                  </a:lnTo>
                  <a:lnTo>
                    <a:pt x="2955925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5388" y="4325111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0" y="141731"/>
                  </a:moveTo>
                  <a:lnTo>
                    <a:pt x="2454529" y="141731"/>
                  </a:lnTo>
                  <a:lnTo>
                    <a:pt x="2955925" y="0"/>
                  </a:lnTo>
                  <a:lnTo>
                    <a:pt x="3506469" y="141731"/>
                  </a:lnTo>
                  <a:lnTo>
                    <a:pt x="4207763" y="141731"/>
                  </a:lnTo>
                  <a:lnTo>
                    <a:pt x="4207763" y="362457"/>
                  </a:lnTo>
                  <a:lnTo>
                    <a:pt x="4207763" y="693546"/>
                  </a:lnTo>
                  <a:lnTo>
                    <a:pt x="4207763" y="1466088"/>
                  </a:lnTo>
                  <a:lnTo>
                    <a:pt x="3506469" y="1466088"/>
                  </a:lnTo>
                  <a:lnTo>
                    <a:pt x="2454529" y="1466088"/>
                  </a:lnTo>
                  <a:lnTo>
                    <a:pt x="0" y="1466088"/>
                  </a:lnTo>
                  <a:lnTo>
                    <a:pt x="0" y="693546"/>
                  </a:lnTo>
                  <a:lnTo>
                    <a:pt x="0" y="362457"/>
                  </a:lnTo>
                  <a:lnTo>
                    <a:pt x="0" y="1417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4763" y="4803775"/>
            <a:ext cx="4049395" cy="608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53670">
              <a:lnSpc>
                <a:spcPts val="1440"/>
              </a:lnSpc>
              <a:spcBef>
                <a:spcPts val="350"/>
              </a:spcBef>
            </a:pP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plot </a:t>
            </a:r>
            <a:r>
              <a:rPr sz="1400" spc="-5" dirty="0">
                <a:latin typeface="Times New Roman"/>
                <a:cs typeface="Times New Roman"/>
              </a:rPr>
              <a:t>shows </a:t>
            </a:r>
            <a:r>
              <a:rPr sz="1400" dirty="0">
                <a:latin typeface="Times New Roman"/>
                <a:cs typeface="Times New Roman"/>
              </a:rPr>
              <a:t>under </a:t>
            </a:r>
            <a:r>
              <a:rPr sz="1400" spc="-5" dirty="0">
                <a:latin typeface="Times New Roman"/>
                <a:cs typeface="Times New Roman"/>
              </a:rPr>
              <a:t>operational </a:t>
            </a:r>
            <a:r>
              <a:rPr sz="1400" dirty="0">
                <a:latin typeface="Times New Roman"/>
                <a:cs typeface="Times New Roman"/>
              </a:rPr>
              <a:t>risk the bank does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illustrates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 marL="788035">
              <a:lnSpc>
                <a:spcPts val="1460"/>
              </a:lnSpc>
            </a:pPr>
            <a:r>
              <a:rPr sz="1400" dirty="0">
                <a:latin typeface="Times New Roman"/>
                <a:cs typeface="Times New Roman"/>
              </a:rPr>
              <a:t>according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283378" y="2118042"/>
            <a:ext cx="224790" cy="2240915"/>
            <a:chOff x="11283378" y="2118042"/>
            <a:chExt cx="224790" cy="2240915"/>
          </a:xfrm>
        </p:grpSpPr>
        <p:sp>
          <p:nvSpPr>
            <p:cNvPr id="22" name="object 22"/>
            <p:cNvSpPr/>
            <p:nvPr/>
          </p:nvSpPr>
          <p:spPr>
            <a:xfrm>
              <a:off x="11291316" y="2125979"/>
              <a:ext cx="35560" cy="50800"/>
            </a:xfrm>
            <a:custGeom>
              <a:avLst/>
              <a:gdLst/>
              <a:ahLst/>
              <a:cxnLst/>
              <a:rect l="l" t="t" r="r" b="b"/>
              <a:pathLst>
                <a:path w="35559" h="50800">
                  <a:moveTo>
                    <a:pt x="35051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35051" y="50291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D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91316" y="2125979"/>
              <a:ext cx="35560" cy="50800"/>
            </a:xfrm>
            <a:custGeom>
              <a:avLst/>
              <a:gdLst/>
              <a:ahLst/>
              <a:cxnLst/>
              <a:rect l="l" t="t" r="r" b="b"/>
              <a:pathLst>
                <a:path w="35559" h="50800">
                  <a:moveTo>
                    <a:pt x="0" y="50291"/>
                  </a:moveTo>
                  <a:lnTo>
                    <a:pt x="35051" y="50291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8288" y="4295394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36448" y="0"/>
                  </a:moveTo>
                  <a:lnTo>
                    <a:pt x="30225" y="5333"/>
                  </a:lnTo>
                  <a:lnTo>
                    <a:pt x="0" y="5333"/>
                  </a:lnTo>
                  <a:lnTo>
                    <a:pt x="0" y="55625"/>
                  </a:lnTo>
                  <a:lnTo>
                    <a:pt x="51815" y="55625"/>
                  </a:lnTo>
                  <a:lnTo>
                    <a:pt x="51815" y="5333"/>
                  </a:lnTo>
                  <a:lnTo>
                    <a:pt x="43179" y="5333"/>
                  </a:lnTo>
                  <a:lnTo>
                    <a:pt x="3644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8288" y="4295394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0" y="5333"/>
                  </a:moveTo>
                  <a:lnTo>
                    <a:pt x="30225" y="5333"/>
                  </a:lnTo>
                  <a:lnTo>
                    <a:pt x="36448" y="0"/>
                  </a:lnTo>
                  <a:lnTo>
                    <a:pt x="43179" y="5333"/>
                  </a:lnTo>
                  <a:lnTo>
                    <a:pt x="51815" y="5333"/>
                  </a:lnTo>
                  <a:lnTo>
                    <a:pt x="51815" y="13715"/>
                  </a:lnTo>
                  <a:lnTo>
                    <a:pt x="51815" y="26288"/>
                  </a:lnTo>
                  <a:lnTo>
                    <a:pt x="51815" y="55625"/>
                  </a:lnTo>
                  <a:lnTo>
                    <a:pt x="43179" y="55625"/>
                  </a:lnTo>
                  <a:lnTo>
                    <a:pt x="30225" y="55625"/>
                  </a:lnTo>
                  <a:lnTo>
                    <a:pt x="0" y="55625"/>
                  </a:lnTo>
                  <a:lnTo>
                    <a:pt x="0" y="26288"/>
                  </a:lnTo>
                  <a:lnTo>
                    <a:pt x="0" y="13715"/>
                  </a:lnTo>
                  <a:lnTo>
                    <a:pt x="0" y="5333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755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MS UI Gothic</vt:lpstr>
      <vt:lpstr>Aptos Narrow</vt:lpstr>
      <vt:lpstr>Arial</vt:lpstr>
      <vt:lpstr>Arial Black</vt:lpstr>
      <vt:lpstr>Arial MT</vt:lpstr>
      <vt:lpstr>Bahnschrift SemiBold</vt:lpstr>
      <vt:lpstr>Calibri</vt:lpstr>
      <vt:lpstr>Century Gothic</vt:lpstr>
      <vt:lpstr>Corbel</vt:lpstr>
      <vt:lpstr>Sitka Small</vt:lpstr>
      <vt:lpstr>Tahoma</vt:lpstr>
      <vt:lpstr>Times New Roman</vt:lpstr>
      <vt:lpstr>Wingdings</vt:lpstr>
      <vt:lpstr>Wingdings 3</vt:lpstr>
      <vt:lpstr>Slice</vt:lpstr>
      <vt:lpstr>BANKRUPTCY  PREVENTION</vt:lpstr>
      <vt:lpstr>GROUP MEMBERS</vt:lpstr>
      <vt:lpstr>CONTENTS</vt:lpstr>
      <vt:lpstr>ABSTRACT</vt:lpstr>
      <vt:lpstr>INTRODUCTION</vt:lpstr>
      <vt:lpstr>PowerPoint Presentation</vt:lpstr>
      <vt:lpstr>DATA VISUALIZATION</vt:lpstr>
      <vt:lpstr>PowerPoint Presentation</vt:lpstr>
      <vt:lpstr>PowerPoint Presentation</vt:lpstr>
      <vt:lpstr>This Heatmap shows there are 3 independent variables that are highly correlated with the target variable.  Following variables are highly correlated with target class :  1 . Financial_flexibility 2 . Credibility 3 . Competitiveness</vt:lpstr>
      <vt:lpstr>MODEL BUILDING</vt:lpstr>
      <vt:lpstr>PowerPoint Presentation</vt:lpstr>
      <vt:lpstr>PowerPoint Presentation</vt:lpstr>
      <vt:lpstr>MODEL EVALUATION</vt:lpstr>
      <vt:lpstr>PowerPoint Presentation</vt:lpstr>
      <vt:lpstr>MODEL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</dc:title>
  <dc:creator>margam</dc:creator>
  <cp:lastModifiedBy>Ajinkya Galande</cp:lastModifiedBy>
  <cp:revision>16</cp:revision>
  <dcterms:created xsi:type="dcterms:W3CDTF">2024-02-02T04:44:29Z</dcterms:created>
  <dcterms:modified xsi:type="dcterms:W3CDTF">2024-02-08T07:28:38Z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2024-02-02T00:00:00Z</vt:filetime>
  </property>
  <property fmtid="{D5CDD505-2E9C-101B-9397-08002B2CF9AE}" pid="5" name="NXPowerLiteLastOptimized">
    <vt:lpwstr>3594956</vt:lpwstr>
  </property>
  <property fmtid="{D5CDD505-2E9C-101B-9397-08002B2CF9AE}" pid="6" name="NXPowerLiteSettings">
    <vt:lpwstr>F7000400038000</vt:lpwstr>
  </property>
  <property fmtid="{D5CDD505-2E9C-101B-9397-08002B2CF9AE}" pid="7" name="NXPowerLiteVersion">
    <vt:lpwstr>S10.0.0</vt:lpwstr>
  </property>
</Properties>
</file>