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472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5" name="Text 1"/>
          <p:cNvSpPr/>
          <p:nvPr/>
        </p:nvSpPr>
        <p:spPr>
          <a:xfrm>
            <a:off x="6350437" y="1522571"/>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Havale Science Academy</a:t>
            </a:r>
            <a:endParaRPr lang="en-US" sz="6707" dirty="0"/>
          </a:p>
        </p:txBody>
      </p:sp>
      <p:sp>
        <p:nvSpPr>
          <p:cNvPr id="6" name="Text 2"/>
          <p:cNvSpPr/>
          <p:nvPr/>
        </p:nvSpPr>
        <p:spPr>
          <a:xfrm>
            <a:off x="6350437" y="4022169"/>
            <a:ext cx="7415927" cy="1975247"/>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Welcome to Havale Science Academy, a premier institution dedicated to nurturing the scientific minds of tomorrow. With a focus on academic excellence, our school provides a dynamic and stimulating environment for students to explore the wonders of science and mathematics.</a:t>
            </a:r>
            <a:endParaRPr lang="en-US" sz="1944" dirty="0"/>
          </a:p>
        </p:txBody>
      </p:sp>
      <p:sp>
        <p:nvSpPr>
          <p:cNvPr id="7" name="Shape 3"/>
          <p:cNvSpPr/>
          <p:nvPr/>
        </p:nvSpPr>
        <p:spPr>
          <a:xfrm>
            <a:off x="6350437" y="6293525"/>
            <a:ext cx="394930" cy="394930"/>
          </a:xfrm>
          <a:prstGeom prst="roundRect">
            <a:avLst>
              <a:gd name="adj" fmla="val 23151155"/>
            </a:avLst>
          </a:prstGeom>
          <a:noFill/>
          <a:ln w="7620">
            <a:solidFill>
              <a:srgbClr val="FFFFFF"/>
            </a:solidFill>
            <a:prstDash val="solid"/>
          </a:ln>
        </p:spPr>
      </p:sp>
      <p:sp>
        <p:nvSpPr>
          <p:cNvPr id="9" name="Text 4"/>
          <p:cNvSpPr/>
          <p:nvPr/>
        </p:nvSpPr>
        <p:spPr>
          <a:xfrm>
            <a:off x="6868716" y="6275070"/>
            <a:ext cx="3510320" cy="431959"/>
          </a:xfrm>
          <a:prstGeom prst="rect">
            <a:avLst/>
          </a:prstGeom>
          <a:noFill/>
          <a:ln/>
        </p:spPr>
        <p:txBody>
          <a:bodyPr wrap="none" rtlCol="0" anchor="t"/>
          <a:lstStyle/>
          <a:p>
            <a:pPr marL="0" indent="0" algn="l">
              <a:lnSpc>
                <a:spcPts val="3402"/>
              </a:lnSpc>
              <a:buNone/>
            </a:pPr>
            <a:endParaRPr lang="en-US" sz="2430" dirty="0"/>
          </a:p>
        </p:txBody>
      </p:sp>
      <p:pic>
        <p:nvPicPr>
          <p:cNvPr id="12" name="Picture 11">
            <a:extLst>
              <a:ext uri="{FF2B5EF4-FFF2-40B4-BE49-F238E27FC236}">
                <a16:creationId xmlns:a16="http://schemas.microsoft.com/office/drawing/2014/main" id="{04508B12-163E-812A-8F63-FD3B626BA92B}"/>
              </a:ext>
            </a:extLst>
          </p:cNvPr>
          <p:cNvPicPr>
            <a:picLocks noChangeAspect="1"/>
          </p:cNvPicPr>
          <p:nvPr/>
        </p:nvPicPr>
        <p:blipFill>
          <a:blip r:embed="rId4"/>
          <a:stretch>
            <a:fillRect/>
          </a:stretch>
        </p:blipFill>
        <p:spPr>
          <a:xfrm>
            <a:off x="-16305" y="1750742"/>
            <a:ext cx="4617123" cy="40478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5" name="Text 1"/>
          <p:cNvSpPr/>
          <p:nvPr/>
        </p:nvSpPr>
        <p:spPr>
          <a:xfrm>
            <a:off x="5241073" y="2358747"/>
            <a:ext cx="7281564"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Conclusion</a:t>
            </a:r>
            <a:endParaRPr lang="en-US" sz="4860" dirty="0"/>
          </a:p>
        </p:txBody>
      </p:sp>
      <p:sp>
        <p:nvSpPr>
          <p:cNvPr id="6" name="Text 2"/>
          <p:cNvSpPr/>
          <p:nvPr/>
        </p:nvSpPr>
        <p:spPr>
          <a:xfrm>
            <a:off x="2107581" y="3500557"/>
            <a:ext cx="11658784" cy="2370296"/>
          </a:xfrm>
          <a:prstGeom prst="rect">
            <a:avLst/>
          </a:prstGeom>
          <a:noFill/>
          <a:ln/>
        </p:spPr>
        <p:txBody>
          <a:bodyPr wrap="square" rtlCol="0" anchor="t"/>
          <a:lstStyle/>
          <a:p>
            <a:pPr marL="0" indent="0">
              <a:lnSpc>
                <a:spcPts val="3110"/>
              </a:lnSpc>
              <a:buNone/>
            </a:pPr>
            <a:r>
              <a:rPr lang="en-US" sz="2400" dirty="0">
                <a:solidFill>
                  <a:srgbClr val="403C4E"/>
                </a:solidFill>
                <a:latin typeface="Open Sans" pitchFamily="34" charset="0"/>
                <a:ea typeface="Open Sans" pitchFamily="34" charset="-122"/>
                <a:cs typeface="Open Sans" pitchFamily="34" charset="-120"/>
              </a:rPr>
              <a:t>At Havale Science Academy, we are committed to nurturing the next generation of scientific leaders and innovators. Through our comprehensive curriculum, dedicated faculty, and extensive extracurricular offerings, we strive to inspire students to explore, discover, and make a positive impact on the world around them.</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151"/>
            <a:ext cx="14630400" cy="8229600"/>
          </a:xfrm>
          <a:prstGeom prst="rect">
            <a:avLst/>
          </a:prstGeom>
          <a:solidFill>
            <a:srgbClr val="FFFFFF"/>
          </a:solidFill>
          <a:ln/>
        </p:spPr>
      </p:sp>
      <p:sp>
        <p:nvSpPr>
          <p:cNvPr id="5" name="Text 1"/>
          <p:cNvSpPr/>
          <p:nvPr/>
        </p:nvSpPr>
        <p:spPr>
          <a:xfrm>
            <a:off x="5497551" y="1906859"/>
            <a:ext cx="7883912" cy="3359037"/>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Welcome </a:t>
            </a:r>
            <a:endParaRPr lang="en-US" sz="4860" dirty="0"/>
          </a:p>
        </p:txBody>
      </p:sp>
      <p:sp>
        <p:nvSpPr>
          <p:cNvPr id="6" name="Text 2"/>
          <p:cNvSpPr/>
          <p:nvPr/>
        </p:nvSpPr>
        <p:spPr>
          <a:xfrm>
            <a:off x="2029522" y="3462292"/>
            <a:ext cx="11536121" cy="3359037"/>
          </a:xfrm>
          <a:prstGeom prst="rect">
            <a:avLst/>
          </a:prstGeom>
          <a:noFill/>
          <a:ln/>
        </p:spPr>
        <p:txBody>
          <a:bodyPr wrap="square" rtlCol="0" anchor="t"/>
          <a:lstStyle/>
          <a:p>
            <a:pPr marL="0" indent="0">
              <a:lnSpc>
                <a:spcPts val="3110"/>
              </a:lnSpc>
              <a:buNone/>
            </a:pPr>
            <a:r>
              <a:rPr lang="en-US" sz="2400" dirty="0">
                <a:solidFill>
                  <a:srgbClr val="403C4E"/>
                </a:solidFill>
                <a:latin typeface="Open Sans" pitchFamily="34" charset="0"/>
                <a:ea typeface="Open Sans" pitchFamily="34" charset="-122"/>
                <a:cs typeface="Open Sans" pitchFamily="34" charset="-120"/>
              </a:rPr>
              <a:t>At Havale Science Academy, we are committed to providing a well-rounded education that not only challenges our students academically but also fosters their personal growth and development. Join us as we embark on an exciting journey of learning and discovery.</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1028700"/>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Objectives</a:t>
            </a:r>
            <a:endParaRPr lang="en-US" sz="4860" dirty="0"/>
          </a:p>
        </p:txBody>
      </p:sp>
      <p:sp>
        <p:nvSpPr>
          <p:cNvPr id="6" name="Shape 2"/>
          <p:cNvSpPr/>
          <p:nvPr/>
        </p:nvSpPr>
        <p:spPr>
          <a:xfrm>
            <a:off x="6350437" y="2448163"/>
            <a:ext cx="555427" cy="555427"/>
          </a:xfrm>
          <a:prstGeom prst="roundRect">
            <a:avLst>
              <a:gd name="adj" fmla="val 18669"/>
            </a:avLst>
          </a:prstGeom>
          <a:solidFill>
            <a:srgbClr val="FFD8CC"/>
          </a:solidFill>
          <a:ln w="15240">
            <a:solidFill>
              <a:srgbClr val="E5BEB2"/>
            </a:solidFill>
            <a:prstDash val="solid"/>
          </a:ln>
        </p:spPr>
      </p:sp>
      <p:sp>
        <p:nvSpPr>
          <p:cNvPr id="7" name="Text 3"/>
          <p:cNvSpPr/>
          <p:nvPr/>
        </p:nvSpPr>
        <p:spPr>
          <a:xfrm>
            <a:off x="6543318" y="2540675"/>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8" name="Text 4"/>
          <p:cNvSpPr/>
          <p:nvPr/>
        </p:nvSpPr>
        <p:spPr>
          <a:xfrm>
            <a:off x="7152680" y="2448163"/>
            <a:ext cx="5500449"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Comprehensive Science Curriculum</a:t>
            </a:r>
            <a:endParaRPr lang="en-US" sz="2430" dirty="0"/>
          </a:p>
        </p:txBody>
      </p:sp>
      <p:sp>
        <p:nvSpPr>
          <p:cNvPr id="9" name="Text 5"/>
          <p:cNvSpPr/>
          <p:nvPr/>
        </p:nvSpPr>
        <p:spPr>
          <a:xfrm>
            <a:off x="7152680" y="2982039"/>
            <a:ext cx="6613684"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Our science curriculum is designed to provide students with a deep understanding of the fundamental principles of various scientific disciplines, from biology and chemistry to physics and engineering.</a:t>
            </a:r>
            <a:endParaRPr lang="en-US" sz="1944" dirty="0"/>
          </a:p>
        </p:txBody>
      </p:sp>
      <p:sp>
        <p:nvSpPr>
          <p:cNvPr id="10" name="Shape 6"/>
          <p:cNvSpPr/>
          <p:nvPr/>
        </p:nvSpPr>
        <p:spPr>
          <a:xfrm>
            <a:off x="6350437" y="5086707"/>
            <a:ext cx="555427" cy="555427"/>
          </a:xfrm>
          <a:prstGeom prst="roundRect">
            <a:avLst>
              <a:gd name="adj" fmla="val 18669"/>
            </a:avLst>
          </a:prstGeom>
          <a:solidFill>
            <a:srgbClr val="FFD8CC"/>
          </a:solidFill>
          <a:ln w="15240">
            <a:solidFill>
              <a:srgbClr val="E5BEB2"/>
            </a:solidFill>
            <a:prstDash val="solid"/>
          </a:ln>
        </p:spPr>
      </p:sp>
      <p:sp>
        <p:nvSpPr>
          <p:cNvPr id="11" name="Text 7"/>
          <p:cNvSpPr/>
          <p:nvPr/>
        </p:nvSpPr>
        <p:spPr>
          <a:xfrm>
            <a:off x="6516053" y="5179219"/>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2" name="Text 8"/>
          <p:cNvSpPr/>
          <p:nvPr/>
        </p:nvSpPr>
        <p:spPr>
          <a:xfrm>
            <a:off x="7152680" y="5086707"/>
            <a:ext cx="561213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Innovative Mathematics Instruction</a:t>
            </a:r>
            <a:endParaRPr lang="en-US" sz="2430" dirty="0"/>
          </a:p>
        </p:txBody>
      </p:sp>
      <p:sp>
        <p:nvSpPr>
          <p:cNvPr id="13" name="Text 9"/>
          <p:cNvSpPr/>
          <p:nvPr/>
        </p:nvSpPr>
        <p:spPr>
          <a:xfrm>
            <a:off x="7152680" y="5620583"/>
            <a:ext cx="6613684"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Our mathematics program focuses on developing critical thinking skills, problem-solving abilities, and a strong foundation in mathematical concepts that will prepare students for future academic and professional success.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864037" y="1615083"/>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Science Curriculum</a:t>
            </a:r>
            <a:endParaRPr lang="en-US" sz="4860" dirty="0"/>
          </a:p>
        </p:txBody>
      </p:sp>
      <p:sp>
        <p:nvSpPr>
          <p:cNvPr id="5" name="Text 2"/>
          <p:cNvSpPr/>
          <p:nvPr/>
        </p:nvSpPr>
        <p:spPr>
          <a:xfrm>
            <a:off x="864037" y="3003709"/>
            <a:ext cx="3742611"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Inquiry-Based Learning</a:t>
            </a:r>
            <a:endParaRPr lang="en-US" sz="2430" dirty="0"/>
          </a:p>
        </p:txBody>
      </p:sp>
      <p:sp>
        <p:nvSpPr>
          <p:cNvPr id="6" name="Text 3"/>
          <p:cNvSpPr/>
          <p:nvPr/>
        </p:nvSpPr>
        <p:spPr>
          <a:xfrm>
            <a:off x="864037" y="3636288"/>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Students will engage in hands-on experiments and projects that encourage them to ask questions, formulate hypotheses, and discover scientific principles through active exploration.</a:t>
            </a:r>
            <a:endParaRPr lang="en-US" sz="1944" dirty="0"/>
          </a:p>
        </p:txBody>
      </p:sp>
      <p:sp>
        <p:nvSpPr>
          <p:cNvPr id="7" name="Text 4"/>
          <p:cNvSpPr/>
          <p:nvPr/>
        </p:nvSpPr>
        <p:spPr>
          <a:xfrm>
            <a:off x="5372695" y="3003709"/>
            <a:ext cx="3898821" cy="771525"/>
          </a:xfrm>
          <a:prstGeom prst="rect">
            <a:avLst/>
          </a:prstGeom>
          <a:noFill/>
          <a:ln/>
        </p:spPr>
        <p:txBody>
          <a:bodyPr wrap="squar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Interdisciplinary Approach</a:t>
            </a:r>
            <a:endParaRPr lang="en-US" sz="2430" dirty="0"/>
          </a:p>
        </p:txBody>
      </p:sp>
      <p:sp>
        <p:nvSpPr>
          <p:cNvPr id="8" name="Text 5"/>
          <p:cNvSpPr/>
          <p:nvPr/>
        </p:nvSpPr>
        <p:spPr>
          <a:xfrm>
            <a:off x="5372695" y="4022050"/>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Our science curriculum integrates various fields, allowing students to understand the interconnectedness of different scientific disciplines and their real-world applications.</a:t>
            </a:r>
            <a:endParaRPr lang="en-US" sz="1944" dirty="0"/>
          </a:p>
        </p:txBody>
      </p:sp>
      <p:sp>
        <p:nvSpPr>
          <p:cNvPr id="9" name="Text 6"/>
          <p:cNvSpPr/>
          <p:nvPr/>
        </p:nvSpPr>
        <p:spPr>
          <a:xfrm>
            <a:off x="9881354" y="3003709"/>
            <a:ext cx="3898821" cy="771525"/>
          </a:xfrm>
          <a:prstGeom prst="rect">
            <a:avLst/>
          </a:prstGeom>
          <a:noFill/>
          <a:ln/>
        </p:spPr>
        <p:txBody>
          <a:bodyPr wrap="squar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Cutting-Edge Technologies</a:t>
            </a:r>
            <a:endParaRPr lang="en-US" sz="2430" dirty="0"/>
          </a:p>
        </p:txBody>
      </p:sp>
      <p:sp>
        <p:nvSpPr>
          <p:cNvPr id="10" name="Text 7"/>
          <p:cNvSpPr/>
          <p:nvPr/>
        </p:nvSpPr>
        <p:spPr>
          <a:xfrm>
            <a:off x="9881354" y="4022050"/>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Students will have access to state-of-the-art lab equipment and cutting-edge technologies, enabling them to stay at the forefront of scientific advancements.</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4" name="Text 1"/>
          <p:cNvSpPr/>
          <p:nvPr/>
        </p:nvSpPr>
        <p:spPr>
          <a:xfrm>
            <a:off x="864037" y="1807964"/>
            <a:ext cx="774989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Mathematics Curriculum</a:t>
            </a:r>
            <a:endParaRPr lang="en-US" sz="4860" dirty="0"/>
          </a:p>
        </p:txBody>
      </p:sp>
      <p:sp>
        <p:nvSpPr>
          <p:cNvPr id="5" name="Text 2"/>
          <p:cNvSpPr/>
          <p:nvPr/>
        </p:nvSpPr>
        <p:spPr>
          <a:xfrm>
            <a:off x="864037" y="3196590"/>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Analytical Thinking</a:t>
            </a:r>
            <a:endParaRPr lang="en-US" sz="2430" dirty="0"/>
          </a:p>
        </p:txBody>
      </p:sp>
      <p:sp>
        <p:nvSpPr>
          <p:cNvPr id="6" name="Text 3"/>
          <p:cNvSpPr/>
          <p:nvPr/>
        </p:nvSpPr>
        <p:spPr>
          <a:xfrm>
            <a:off x="864037" y="3829169"/>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Our mathematics program emphasizes the development of critical thinking and problem-solving skills, preparing students to tackle complex challenges in the future.</a:t>
            </a:r>
            <a:endParaRPr lang="en-US" sz="1944" dirty="0"/>
          </a:p>
        </p:txBody>
      </p:sp>
      <p:sp>
        <p:nvSpPr>
          <p:cNvPr id="7" name="Text 4"/>
          <p:cNvSpPr/>
          <p:nvPr/>
        </p:nvSpPr>
        <p:spPr>
          <a:xfrm>
            <a:off x="5372695" y="3196590"/>
            <a:ext cx="3844052"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Real-World Applications</a:t>
            </a:r>
            <a:endParaRPr lang="en-US" sz="2430" dirty="0"/>
          </a:p>
        </p:txBody>
      </p:sp>
      <p:sp>
        <p:nvSpPr>
          <p:cNvPr id="8" name="Text 5"/>
          <p:cNvSpPr/>
          <p:nvPr/>
        </p:nvSpPr>
        <p:spPr>
          <a:xfrm>
            <a:off x="5372695" y="3829169"/>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Students will learn to apply mathematical concepts to solve real-world problems, fostering their understanding of the practical relevance of mathematics.</a:t>
            </a:r>
            <a:endParaRPr lang="en-US" sz="1944" dirty="0"/>
          </a:p>
        </p:txBody>
      </p:sp>
      <p:sp>
        <p:nvSpPr>
          <p:cNvPr id="9" name="Text 6"/>
          <p:cNvSpPr/>
          <p:nvPr/>
        </p:nvSpPr>
        <p:spPr>
          <a:xfrm>
            <a:off x="9881354" y="3196590"/>
            <a:ext cx="3604617"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Computational Fluency</a:t>
            </a:r>
            <a:endParaRPr lang="en-US" sz="2430" dirty="0"/>
          </a:p>
        </p:txBody>
      </p:sp>
      <p:sp>
        <p:nvSpPr>
          <p:cNvPr id="10" name="Text 7"/>
          <p:cNvSpPr/>
          <p:nvPr/>
        </p:nvSpPr>
        <p:spPr>
          <a:xfrm>
            <a:off x="9881354" y="3829169"/>
            <a:ext cx="3898821" cy="2370296"/>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Through a combination of traditional and technology-based instruction, students will develop a strong foundation in mathematical computations and data analysis.</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5" name="Text 1"/>
          <p:cNvSpPr/>
          <p:nvPr/>
        </p:nvSpPr>
        <p:spPr>
          <a:xfrm>
            <a:off x="657582" y="967026"/>
            <a:ext cx="4836319" cy="587216"/>
          </a:xfrm>
          <a:prstGeom prst="rect">
            <a:avLst/>
          </a:prstGeom>
          <a:noFill/>
          <a:ln/>
        </p:spPr>
        <p:txBody>
          <a:bodyPr wrap="none" rtlCol="0" anchor="t"/>
          <a:lstStyle/>
          <a:p>
            <a:pPr marL="0" indent="0">
              <a:lnSpc>
                <a:spcPts val="4624"/>
              </a:lnSpc>
              <a:buNone/>
            </a:pPr>
            <a:r>
              <a:rPr lang="en-US" sz="3699" b="1" dirty="0">
                <a:solidFill>
                  <a:srgbClr val="403C4E"/>
                </a:solidFill>
                <a:latin typeface="Merriweather" pitchFamily="34" charset="0"/>
                <a:ea typeface="Merriweather" pitchFamily="34" charset="-122"/>
                <a:cs typeface="Merriweather" pitchFamily="34" charset="-120"/>
              </a:rPr>
              <a:t>Classroom Activities</a:t>
            </a:r>
            <a:endParaRPr lang="en-US" sz="3699" dirty="0"/>
          </a:p>
        </p:txBody>
      </p:sp>
      <p:sp>
        <p:nvSpPr>
          <p:cNvPr id="6" name="Shape 2"/>
          <p:cNvSpPr/>
          <p:nvPr/>
        </p:nvSpPr>
        <p:spPr>
          <a:xfrm>
            <a:off x="927735" y="1836063"/>
            <a:ext cx="23455" cy="5426393"/>
          </a:xfrm>
          <a:prstGeom prst="roundRect">
            <a:avLst>
              <a:gd name="adj" fmla="val 336477"/>
            </a:avLst>
          </a:prstGeom>
          <a:solidFill>
            <a:srgbClr val="E5BEB2"/>
          </a:solidFill>
          <a:ln/>
        </p:spPr>
      </p:sp>
      <p:sp>
        <p:nvSpPr>
          <p:cNvPr id="7" name="Shape 3"/>
          <p:cNvSpPr/>
          <p:nvPr/>
        </p:nvSpPr>
        <p:spPr>
          <a:xfrm>
            <a:off x="1150739" y="2247007"/>
            <a:ext cx="657582" cy="23455"/>
          </a:xfrm>
          <a:prstGeom prst="roundRect">
            <a:avLst>
              <a:gd name="adj" fmla="val 336477"/>
            </a:avLst>
          </a:prstGeom>
          <a:solidFill>
            <a:srgbClr val="E5BEB2"/>
          </a:solidFill>
          <a:ln/>
        </p:spPr>
      </p:sp>
      <p:sp>
        <p:nvSpPr>
          <p:cNvPr id="8" name="Shape 4"/>
          <p:cNvSpPr/>
          <p:nvPr/>
        </p:nvSpPr>
        <p:spPr>
          <a:xfrm>
            <a:off x="728067" y="2047399"/>
            <a:ext cx="422672" cy="422672"/>
          </a:xfrm>
          <a:prstGeom prst="roundRect">
            <a:avLst>
              <a:gd name="adj" fmla="val 18672"/>
            </a:avLst>
          </a:prstGeom>
          <a:solidFill>
            <a:srgbClr val="FFD8CC"/>
          </a:solidFill>
          <a:ln w="7620">
            <a:solidFill>
              <a:srgbClr val="E5BEB2"/>
            </a:solidFill>
            <a:prstDash val="solid"/>
          </a:ln>
        </p:spPr>
      </p:sp>
      <p:sp>
        <p:nvSpPr>
          <p:cNvPr id="9" name="Text 5"/>
          <p:cNvSpPr/>
          <p:nvPr/>
        </p:nvSpPr>
        <p:spPr>
          <a:xfrm>
            <a:off x="874871" y="2117765"/>
            <a:ext cx="129064" cy="281821"/>
          </a:xfrm>
          <a:prstGeom prst="rect">
            <a:avLst/>
          </a:prstGeom>
          <a:noFill/>
          <a:ln/>
        </p:spPr>
        <p:txBody>
          <a:bodyPr wrap="none" rtlCol="0" anchor="t"/>
          <a:lstStyle/>
          <a:p>
            <a:pPr marL="0" indent="0" algn="ctr">
              <a:lnSpc>
                <a:spcPts val="2219"/>
              </a:lnSpc>
              <a:buNone/>
            </a:pPr>
            <a:r>
              <a:rPr lang="en-US" sz="2219" b="1" dirty="0">
                <a:solidFill>
                  <a:srgbClr val="403C4E"/>
                </a:solidFill>
                <a:latin typeface="Merriweather" pitchFamily="34" charset="0"/>
                <a:ea typeface="Merriweather" pitchFamily="34" charset="-122"/>
                <a:cs typeface="Merriweather" pitchFamily="34" charset="-120"/>
              </a:rPr>
              <a:t>1</a:t>
            </a:r>
            <a:endParaRPr lang="en-US" sz="2219" dirty="0"/>
          </a:p>
        </p:txBody>
      </p:sp>
      <p:sp>
        <p:nvSpPr>
          <p:cNvPr id="10" name="Text 6"/>
          <p:cNvSpPr/>
          <p:nvPr/>
        </p:nvSpPr>
        <p:spPr>
          <a:xfrm>
            <a:off x="1972866" y="2023943"/>
            <a:ext cx="2348746" cy="293608"/>
          </a:xfrm>
          <a:prstGeom prst="rect">
            <a:avLst/>
          </a:prstGeom>
          <a:noFill/>
          <a:ln/>
        </p:spPr>
        <p:txBody>
          <a:bodyPr wrap="none" rtlCol="0" anchor="t"/>
          <a:lstStyle/>
          <a:p>
            <a:pPr marL="0" indent="0" algn="l">
              <a:lnSpc>
                <a:spcPts val="2312"/>
              </a:lnSpc>
              <a:buNone/>
            </a:pPr>
            <a:r>
              <a:rPr lang="en-US" sz="1849" b="1" dirty="0">
                <a:solidFill>
                  <a:srgbClr val="403C4E"/>
                </a:solidFill>
                <a:latin typeface="Merriweather" pitchFamily="34" charset="0"/>
                <a:ea typeface="Merriweather" pitchFamily="34" charset="-122"/>
                <a:cs typeface="Merriweather" pitchFamily="34" charset="-120"/>
              </a:rPr>
              <a:t>Interactive Lessons</a:t>
            </a:r>
            <a:endParaRPr lang="en-US" sz="1849" dirty="0"/>
          </a:p>
        </p:txBody>
      </p:sp>
      <p:sp>
        <p:nvSpPr>
          <p:cNvPr id="11" name="Text 7"/>
          <p:cNvSpPr/>
          <p:nvPr/>
        </p:nvSpPr>
        <p:spPr>
          <a:xfrm>
            <a:off x="1972866" y="2430185"/>
            <a:ext cx="6513552" cy="901541"/>
          </a:xfrm>
          <a:prstGeom prst="rect">
            <a:avLst/>
          </a:prstGeom>
          <a:noFill/>
          <a:ln/>
        </p:spPr>
        <p:txBody>
          <a:bodyPr wrap="square" rtlCol="0" anchor="t"/>
          <a:lstStyle/>
          <a:p>
            <a:pPr marL="0" indent="0" algn="l">
              <a:lnSpc>
                <a:spcPts val="2367"/>
              </a:lnSpc>
              <a:buNone/>
            </a:pPr>
            <a:r>
              <a:rPr lang="en-US" sz="1480" dirty="0">
                <a:solidFill>
                  <a:srgbClr val="403C4E"/>
                </a:solidFill>
                <a:latin typeface="Open Sans" pitchFamily="34" charset="0"/>
                <a:ea typeface="Open Sans" pitchFamily="34" charset="-122"/>
                <a:cs typeface="Open Sans" pitchFamily="34" charset="-120"/>
              </a:rPr>
              <a:t>Our teachers use a variety of interactive teaching methods, including demonstrations, simulations, and group discussions, to keep students engaged and excited about learning.</a:t>
            </a:r>
            <a:endParaRPr lang="en-US" sz="1480" dirty="0"/>
          </a:p>
        </p:txBody>
      </p:sp>
      <p:sp>
        <p:nvSpPr>
          <p:cNvPr id="12" name="Shape 8"/>
          <p:cNvSpPr/>
          <p:nvPr/>
        </p:nvSpPr>
        <p:spPr>
          <a:xfrm>
            <a:off x="1150739" y="4118431"/>
            <a:ext cx="657582" cy="23455"/>
          </a:xfrm>
          <a:prstGeom prst="roundRect">
            <a:avLst>
              <a:gd name="adj" fmla="val 336477"/>
            </a:avLst>
          </a:prstGeom>
          <a:solidFill>
            <a:srgbClr val="E5BEB2"/>
          </a:solidFill>
          <a:ln/>
        </p:spPr>
      </p:sp>
      <p:sp>
        <p:nvSpPr>
          <p:cNvPr id="13" name="Shape 9"/>
          <p:cNvSpPr/>
          <p:nvPr/>
        </p:nvSpPr>
        <p:spPr>
          <a:xfrm>
            <a:off x="728067" y="3918823"/>
            <a:ext cx="422672" cy="422672"/>
          </a:xfrm>
          <a:prstGeom prst="roundRect">
            <a:avLst>
              <a:gd name="adj" fmla="val 18672"/>
            </a:avLst>
          </a:prstGeom>
          <a:solidFill>
            <a:srgbClr val="FFD8CC"/>
          </a:solidFill>
          <a:ln w="7620">
            <a:solidFill>
              <a:srgbClr val="E5BEB2"/>
            </a:solidFill>
            <a:prstDash val="solid"/>
          </a:ln>
        </p:spPr>
      </p:sp>
      <p:sp>
        <p:nvSpPr>
          <p:cNvPr id="14" name="Text 10"/>
          <p:cNvSpPr/>
          <p:nvPr/>
        </p:nvSpPr>
        <p:spPr>
          <a:xfrm>
            <a:off x="854154" y="3989189"/>
            <a:ext cx="170497" cy="281821"/>
          </a:xfrm>
          <a:prstGeom prst="rect">
            <a:avLst/>
          </a:prstGeom>
          <a:noFill/>
          <a:ln/>
        </p:spPr>
        <p:txBody>
          <a:bodyPr wrap="none" rtlCol="0" anchor="t"/>
          <a:lstStyle/>
          <a:p>
            <a:pPr marL="0" indent="0" algn="ctr">
              <a:lnSpc>
                <a:spcPts val="2219"/>
              </a:lnSpc>
              <a:buNone/>
            </a:pPr>
            <a:r>
              <a:rPr lang="en-US" sz="2219" b="1" dirty="0">
                <a:solidFill>
                  <a:srgbClr val="403C4E"/>
                </a:solidFill>
                <a:latin typeface="Merriweather" pitchFamily="34" charset="0"/>
                <a:ea typeface="Merriweather" pitchFamily="34" charset="-122"/>
                <a:cs typeface="Merriweather" pitchFamily="34" charset="-120"/>
              </a:rPr>
              <a:t>2</a:t>
            </a:r>
            <a:endParaRPr lang="en-US" sz="2219" dirty="0"/>
          </a:p>
        </p:txBody>
      </p:sp>
      <p:sp>
        <p:nvSpPr>
          <p:cNvPr id="15" name="Text 11"/>
          <p:cNvSpPr/>
          <p:nvPr/>
        </p:nvSpPr>
        <p:spPr>
          <a:xfrm>
            <a:off x="1972866" y="3895368"/>
            <a:ext cx="2807732" cy="293608"/>
          </a:xfrm>
          <a:prstGeom prst="rect">
            <a:avLst/>
          </a:prstGeom>
          <a:noFill/>
          <a:ln/>
        </p:spPr>
        <p:txBody>
          <a:bodyPr wrap="none" rtlCol="0" anchor="t"/>
          <a:lstStyle/>
          <a:p>
            <a:pPr marL="0" indent="0" algn="l">
              <a:lnSpc>
                <a:spcPts val="2312"/>
              </a:lnSpc>
              <a:buNone/>
            </a:pPr>
            <a:r>
              <a:rPr lang="en-US" sz="1849" b="1" dirty="0">
                <a:solidFill>
                  <a:srgbClr val="403C4E"/>
                </a:solidFill>
                <a:latin typeface="Merriweather" pitchFamily="34" charset="0"/>
                <a:ea typeface="Merriweather" pitchFamily="34" charset="-122"/>
                <a:cs typeface="Merriweather" pitchFamily="34" charset="-120"/>
              </a:rPr>
              <a:t>Project-Based Learning</a:t>
            </a:r>
            <a:endParaRPr lang="en-US" sz="1849" dirty="0"/>
          </a:p>
        </p:txBody>
      </p:sp>
      <p:sp>
        <p:nvSpPr>
          <p:cNvPr id="16" name="Text 12"/>
          <p:cNvSpPr/>
          <p:nvPr/>
        </p:nvSpPr>
        <p:spPr>
          <a:xfrm>
            <a:off x="1972866" y="4301609"/>
            <a:ext cx="6513552" cy="901541"/>
          </a:xfrm>
          <a:prstGeom prst="rect">
            <a:avLst/>
          </a:prstGeom>
          <a:noFill/>
          <a:ln/>
        </p:spPr>
        <p:txBody>
          <a:bodyPr wrap="square" rtlCol="0" anchor="t"/>
          <a:lstStyle/>
          <a:p>
            <a:pPr marL="0" indent="0" algn="l">
              <a:lnSpc>
                <a:spcPts val="2367"/>
              </a:lnSpc>
              <a:buNone/>
            </a:pPr>
            <a:r>
              <a:rPr lang="en-US" sz="1480" dirty="0">
                <a:solidFill>
                  <a:srgbClr val="403C4E"/>
                </a:solidFill>
                <a:latin typeface="Open Sans" pitchFamily="34" charset="0"/>
                <a:ea typeface="Open Sans" pitchFamily="34" charset="-122"/>
                <a:cs typeface="Open Sans" pitchFamily="34" charset="-120"/>
              </a:rPr>
              <a:t>Students will participate in project-based learning activities that allow them to apply their knowledge and skills to real-world challenges, fostering creativity and problem-solving.</a:t>
            </a:r>
            <a:endParaRPr lang="en-US" sz="1480" dirty="0"/>
          </a:p>
        </p:txBody>
      </p:sp>
      <p:sp>
        <p:nvSpPr>
          <p:cNvPr id="17" name="Shape 13"/>
          <p:cNvSpPr/>
          <p:nvPr/>
        </p:nvSpPr>
        <p:spPr>
          <a:xfrm>
            <a:off x="1150739" y="5989856"/>
            <a:ext cx="657582" cy="23455"/>
          </a:xfrm>
          <a:prstGeom prst="roundRect">
            <a:avLst>
              <a:gd name="adj" fmla="val 336477"/>
            </a:avLst>
          </a:prstGeom>
          <a:solidFill>
            <a:srgbClr val="E5BEB2"/>
          </a:solidFill>
          <a:ln/>
        </p:spPr>
      </p:sp>
      <p:sp>
        <p:nvSpPr>
          <p:cNvPr id="18" name="Shape 14"/>
          <p:cNvSpPr/>
          <p:nvPr/>
        </p:nvSpPr>
        <p:spPr>
          <a:xfrm>
            <a:off x="728067" y="5790247"/>
            <a:ext cx="422672" cy="422672"/>
          </a:xfrm>
          <a:prstGeom prst="roundRect">
            <a:avLst>
              <a:gd name="adj" fmla="val 18672"/>
            </a:avLst>
          </a:prstGeom>
          <a:solidFill>
            <a:srgbClr val="FFD8CC"/>
          </a:solidFill>
          <a:ln w="7620">
            <a:solidFill>
              <a:srgbClr val="E5BEB2"/>
            </a:solidFill>
            <a:prstDash val="solid"/>
          </a:ln>
        </p:spPr>
      </p:sp>
      <p:sp>
        <p:nvSpPr>
          <p:cNvPr id="19" name="Text 15"/>
          <p:cNvSpPr/>
          <p:nvPr/>
        </p:nvSpPr>
        <p:spPr>
          <a:xfrm>
            <a:off x="859631" y="5860613"/>
            <a:ext cx="159544" cy="281821"/>
          </a:xfrm>
          <a:prstGeom prst="rect">
            <a:avLst/>
          </a:prstGeom>
          <a:noFill/>
          <a:ln/>
        </p:spPr>
        <p:txBody>
          <a:bodyPr wrap="none" rtlCol="0" anchor="t"/>
          <a:lstStyle/>
          <a:p>
            <a:pPr marL="0" indent="0" algn="ctr">
              <a:lnSpc>
                <a:spcPts val="2219"/>
              </a:lnSpc>
              <a:buNone/>
            </a:pPr>
            <a:r>
              <a:rPr lang="en-US" sz="2219" b="1" dirty="0">
                <a:solidFill>
                  <a:srgbClr val="403C4E"/>
                </a:solidFill>
                <a:latin typeface="Merriweather" pitchFamily="34" charset="0"/>
                <a:ea typeface="Merriweather" pitchFamily="34" charset="-122"/>
                <a:cs typeface="Merriweather" pitchFamily="34" charset="-120"/>
              </a:rPr>
              <a:t>3</a:t>
            </a:r>
            <a:endParaRPr lang="en-US" sz="2219" dirty="0"/>
          </a:p>
        </p:txBody>
      </p:sp>
      <p:sp>
        <p:nvSpPr>
          <p:cNvPr id="20" name="Text 16"/>
          <p:cNvSpPr/>
          <p:nvPr/>
        </p:nvSpPr>
        <p:spPr>
          <a:xfrm>
            <a:off x="1972866" y="5766792"/>
            <a:ext cx="2738914" cy="293608"/>
          </a:xfrm>
          <a:prstGeom prst="rect">
            <a:avLst/>
          </a:prstGeom>
          <a:noFill/>
          <a:ln/>
        </p:spPr>
        <p:txBody>
          <a:bodyPr wrap="none" rtlCol="0" anchor="t"/>
          <a:lstStyle/>
          <a:p>
            <a:pPr marL="0" indent="0" algn="l">
              <a:lnSpc>
                <a:spcPts val="2312"/>
              </a:lnSpc>
              <a:buNone/>
            </a:pPr>
            <a:r>
              <a:rPr lang="en-US" sz="1849" b="1" dirty="0">
                <a:solidFill>
                  <a:srgbClr val="403C4E"/>
                </a:solidFill>
                <a:latin typeface="Merriweather" pitchFamily="34" charset="0"/>
                <a:ea typeface="Merriweather" pitchFamily="34" charset="-122"/>
                <a:cs typeface="Merriweather" pitchFamily="34" charset="-120"/>
              </a:rPr>
              <a:t>Collaborative Exercises</a:t>
            </a:r>
            <a:endParaRPr lang="en-US" sz="1849" dirty="0"/>
          </a:p>
        </p:txBody>
      </p:sp>
      <p:sp>
        <p:nvSpPr>
          <p:cNvPr id="21" name="Text 17"/>
          <p:cNvSpPr/>
          <p:nvPr/>
        </p:nvSpPr>
        <p:spPr>
          <a:xfrm>
            <a:off x="1972866" y="6173033"/>
            <a:ext cx="6513552" cy="901541"/>
          </a:xfrm>
          <a:prstGeom prst="rect">
            <a:avLst/>
          </a:prstGeom>
          <a:noFill/>
          <a:ln/>
        </p:spPr>
        <p:txBody>
          <a:bodyPr wrap="square" rtlCol="0" anchor="t"/>
          <a:lstStyle/>
          <a:p>
            <a:pPr marL="0" indent="0" algn="l">
              <a:lnSpc>
                <a:spcPts val="2367"/>
              </a:lnSpc>
              <a:buNone/>
            </a:pPr>
            <a:r>
              <a:rPr lang="en-US" sz="1480" dirty="0">
                <a:solidFill>
                  <a:srgbClr val="403C4E"/>
                </a:solidFill>
                <a:latin typeface="Open Sans" pitchFamily="34" charset="0"/>
                <a:ea typeface="Open Sans" pitchFamily="34" charset="-122"/>
                <a:cs typeface="Open Sans" pitchFamily="34" charset="-120"/>
              </a:rPr>
              <a:t>Students will work in teams to tackle complex problems, developing essential communication, teamwork, and leadership skills that are essential for success in the 21st century.</a:t>
            </a:r>
            <a:endParaRPr lang="en-US" sz="14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2302"/>
            <a:ext cx="14630400" cy="8229600"/>
          </a:xfrm>
          <a:prstGeom prst="rect">
            <a:avLst/>
          </a:prstGeom>
          <a:solidFill>
            <a:srgbClr val="FFFFFF"/>
          </a:solidFill>
          <a:ln/>
        </p:spPr>
      </p:sp>
      <p:sp>
        <p:nvSpPr>
          <p:cNvPr id="5" name="Text 1"/>
          <p:cNvSpPr/>
          <p:nvPr/>
        </p:nvSpPr>
        <p:spPr>
          <a:xfrm>
            <a:off x="604837" y="881182"/>
            <a:ext cx="4851797" cy="540068"/>
          </a:xfrm>
          <a:prstGeom prst="rect">
            <a:avLst/>
          </a:prstGeom>
          <a:noFill/>
          <a:ln/>
        </p:spPr>
        <p:txBody>
          <a:bodyPr wrap="none" rtlCol="0" anchor="t"/>
          <a:lstStyle/>
          <a:p>
            <a:pPr marL="0" indent="0">
              <a:lnSpc>
                <a:spcPts val="4253"/>
              </a:lnSpc>
              <a:buNone/>
            </a:pPr>
            <a:r>
              <a:rPr lang="en-US" sz="3402" b="1" dirty="0">
                <a:solidFill>
                  <a:srgbClr val="403C4E"/>
                </a:solidFill>
                <a:latin typeface="Merriweather" pitchFamily="34" charset="0"/>
                <a:ea typeface="Merriweather" pitchFamily="34" charset="-122"/>
                <a:cs typeface="Merriweather" pitchFamily="34" charset="-120"/>
              </a:rPr>
              <a:t>Student Achievements</a:t>
            </a:r>
            <a:endParaRPr lang="en-US" sz="3402" dirty="0"/>
          </a:p>
        </p:txBody>
      </p:sp>
      <p:sp>
        <p:nvSpPr>
          <p:cNvPr id="6" name="Shape 2"/>
          <p:cNvSpPr/>
          <p:nvPr/>
        </p:nvSpPr>
        <p:spPr>
          <a:xfrm>
            <a:off x="604837" y="1680448"/>
            <a:ext cx="7934325" cy="1287423"/>
          </a:xfrm>
          <a:prstGeom prst="roundRect">
            <a:avLst>
              <a:gd name="adj" fmla="val 5638"/>
            </a:avLst>
          </a:prstGeom>
          <a:solidFill>
            <a:srgbClr val="FFD8CC"/>
          </a:solidFill>
          <a:ln w="7620">
            <a:solidFill>
              <a:srgbClr val="E5BEB2"/>
            </a:solidFill>
            <a:prstDash val="solid"/>
          </a:ln>
        </p:spPr>
      </p:sp>
      <p:sp>
        <p:nvSpPr>
          <p:cNvPr id="7" name="Text 3"/>
          <p:cNvSpPr/>
          <p:nvPr/>
        </p:nvSpPr>
        <p:spPr>
          <a:xfrm>
            <a:off x="785217" y="1860828"/>
            <a:ext cx="2243614" cy="269915"/>
          </a:xfrm>
          <a:prstGeom prst="rect">
            <a:avLst/>
          </a:prstGeom>
          <a:noFill/>
          <a:ln/>
        </p:spPr>
        <p:txBody>
          <a:bodyPr wrap="none" rtlCol="0" anchor="t"/>
          <a:lstStyle/>
          <a:p>
            <a:pPr marL="0" indent="0">
              <a:lnSpc>
                <a:spcPts val="2126"/>
              </a:lnSpc>
              <a:buNone/>
            </a:pPr>
            <a:r>
              <a:rPr lang="en-US" sz="1701" b="1" dirty="0">
                <a:solidFill>
                  <a:srgbClr val="403C4E"/>
                </a:solidFill>
                <a:latin typeface="Merriweather" pitchFamily="34" charset="0"/>
                <a:ea typeface="Merriweather" pitchFamily="34" charset="-122"/>
                <a:cs typeface="Merriweather" pitchFamily="34" charset="-120"/>
              </a:rPr>
              <a:t>Academic Excellence</a:t>
            </a:r>
            <a:endParaRPr lang="en-US" sz="1701" dirty="0"/>
          </a:p>
        </p:txBody>
      </p:sp>
      <p:sp>
        <p:nvSpPr>
          <p:cNvPr id="8" name="Text 4"/>
          <p:cNvSpPr/>
          <p:nvPr/>
        </p:nvSpPr>
        <p:spPr>
          <a:xfrm>
            <a:off x="785217" y="2234327"/>
            <a:ext cx="7573566" cy="553164"/>
          </a:xfrm>
          <a:prstGeom prst="rect">
            <a:avLst/>
          </a:prstGeom>
          <a:noFill/>
          <a:ln/>
        </p:spPr>
        <p:txBody>
          <a:bodyPr wrap="square" rtlCol="0" anchor="t"/>
          <a:lstStyle/>
          <a:p>
            <a:pPr marL="0" indent="0">
              <a:lnSpc>
                <a:spcPts val="2177"/>
              </a:lnSpc>
              <a:buNone/>
            </a:pPr>
            <a:r>
              <a:rPr lang="en-US" sz="1361" dirty="0">
                <a:solidFill>
                  <a:srgbClr val="403C4E"/>
                </a:solidFill>
                <a:latin typeface="Open Sans" pitchFamily="34" charset="0"/>
                <a:ea typeface="Open Sans" pitchFamily="34" charset="-122"/>
                <a:cs typeface="Open Sans" pitchFamily="34" charset="-120"/>
              </a:rPr>
              <a:t>Our students consistently excel in national and international academic competitions, showcasing their deep understanding of scientific and mathematical concepts.</a:t>
            </a:r>
            <a:endParaRPr lang="en-US" sz="1361" dirty="0"/>
          </a:p>
        </p:txBody>
      </p:sp>
      <p:sp>
        <p:nvSpPr>
          <p:cNvPr id="9" name="Shape 5"/>
          <p:cNvSpPr/>
          <p:nvPr/>
        </p:nvSpPr>
        <p:spPr>
          <a:xfrm>
            <a:off x="604837" y="3140631"/>
            <a:ext cx="7934325" cy="1287423"/>
          </a:xfrm>
          <a:prstGeom prst="roundRect">
            <a:avLst>
              <a:gd name="adj" fmla="val 5638"/>
            </a:avLst>
          </a:prstGeom>
          <a:solidFill>
            <a:srgbClr val="FFD8CC"/>
          </a:solidFill>
          <a:ln w="7620">
            <a:solidFill>
              <a:srgbClr val="E5BEB2"/>
            </a:solidFill>
            <a:prstDash val="solid"/>
          </a:ln>
        </p:spPr>
      </p:sp>
      <p:sp>
        <p:nvSpPr>
          <p:cNvPr id="10" name="Text 6"/>
          <p:cNvSpPr/>
          <p:nvPr/>
        </p:nvSpPr>
        <p:spPr>
          <a:xfrm>
            <a:off x="785217" y="3321010"/>
            <a:ext cx="2160270" cy="269915"/>
          </a:xfrm>
          <a:prstGeom prst="rect">
            <a:avLst/>
          </a:prstGeom>
          <a:noFill/>
          <a:ln/>
        </p:spPr>
        <p:txBody>
          <a:bodyPr wrap="none" rtlCol="0" anchor="t"/>
          <a:lstStyle/>
          <a:p>
            <a:pPr marL="0" indent="0">
              <a:lnSpc>
                <a:spcPts val="2126"/>
              </a:lnSpc>
              <a:buNone/>
            </a:pPr>
            <a:r>
              <a:rPr lang="en-US" sz="1701" b="1" dirty="0">
                <a:solidFill>
                  <a:srgbClr val="403C4E"/>
                </a:solidFill>
                <a:latin typeface="Merriweather" pitchFamily="34" charset="0"/>
                <a:ea typeface="Merriweather" pitchFamily="34" charset="-122"/>
                <a:cs typeface="Merriweather" pitchFamily="34" charset="-120"/>
              </a:rPr>
              <a:t>Innovative Projects</a:t>
            </a:r>
            <a:endParaRPr lang="en-US" sz="1701" dirty="0"/>
          </a:p>
        </p:txBody>
      </p:sp>
      <p:sp>
        <p:nvSpPr>
          <p:cNvPr id="11" name="Text 7"/>
          <p:cNvSpPr/>
          <p:nvPr/>
        </p:nvSpPr>
        <p:spPr>
          <a:xfrm>
            <a:off x="785217" y="3694509"/>
            <a:ext cx="7573566" cy="553164"/>
          </a:xfrm>
          <a:prstGeom prst="rect">
            <a:avLst/>
          </a:prstGeom>
          <a:noFill/>
          <a:ln/>
        </p:spPr>
        <p:txBody>
          <a:bodyPr wrap="square" rtlCol="0" anchor="t"/>
          <a:lstStyle/>
          <a:p>
            <a:pPr marL="0" indent="0">
              <a:lnSpc>
                <a:spcPts val="2177"/>
              </a:lnSpc>
              <a:buNone/>
            </a:pPr>
            <a:r>
              <a:rPr lang="en-US" sz="1361" dirty="0">
                <a:solidFill>
                  <a:srgbClr val="403C4E"/>
                </a:solidFill>
                <a:latin typeface="Open Sans" pitchFamily="34" charset="0"/>
                <a:ea typeface="Open Sans" pitchFamily="34" charset="-122"/>
                <a:cs typeface="Open Sans" pitchFamily="34" charset="-120"/>
              </a:rPr>
              <a:t>Students have developed innovative projects and prototypes that have won accolades at various science fairs and technology competitions.</a:t>
            </a:r>
            <a:endParaRPr lang="en-US" sz="1361" dirty="0"/>
          </a:p>
        </p:txBody>
      </p:sp>
      <p:sp>
        <p:nvSpPr>
          <p:cNvPr id="12" name="Shape 8"/>
          <p:cNvSpPr/>
          <p:nvPr/>
        </p:nvSpPr>
        <p:spPr>
          <a:xfrm>
            <a:off x="604837" y="4600813"/>
            <a:ext cx="7934325" cy="1287423"/>
          </a:xfrm>
          <a:prstGeom prst="roundRect">
            <a:avLst>
              <a:gd name="adj" fmla="val 5638"/>
            </a:avLst>
          </a:prstGeom>
          <a:solidFill>
            <a:srgbClr val="FFD8CC"/>
          </a:solidFill>
          <a:ln w="7620">
            <a:solidFill>
              <a:srgbClr val="E5BEB2"/>
            </a:solidFill>
            <a:prstDash val="solid"/>
          </a:ln>
        </p:spPr>
      </p:sp>
      <p:sp>
        <p:nvSpPr>
          <p:cNvPr id="13" name="Text 9"/>
          <p:cNvSpPr/>
          <p:nvPr/>
        </p:nvSpPr>
        <p:spPr>
          <a:xfrm>
            <a:off x="785217" y="4781193"/>
            <a:ext cx="3240643" cy="269915"/>
          </a:xfrm>
          <a:prstGeom prst="rect">
            <a:avLst/>
          </a:prstGeom>
          <a:noFill/>
          <a:ln/>
        </p:spPr>
        <p:txBody>
          <a:bodyPr wrap="none" rtlCol="0" anchor="t"/>
          <a:lstStyle/>
          <a:p>
            <a:pPr marL="0" indent="0">
              <a:lnSpc>
                <a:spcPts val="2126"/>
              </a:lnSpc>
              <a:buNone/>
            </a:pPr>
            <a:r>
              <a:rPr lang="en-US" sz="1701" b="1" dirty="0">
                <a:solidFill>
                  <a:srgbClr val="403C4E"/>
                </a:solidFill>
                <a:latin typeface="Merriweather" pitchFamily="34" charset="0"/>
                <a:ea typeface="Merriweather" pitchFamily="34" charset="-122"/>
                <a:cs typeface="Merriweather" pitchFamily="34" charset="-120"/>
              </a:rPr>
              <a:t>Extracurricular Achievements</a:t>
            </a:r>
            <a:endParaRPr lang="en-US" sz="1701" dirty="0"/>
          </a:p>
        </p:txBody>
      </p:sp>
      <p:sp>
        <p:nvSpPr>
          <p:cNvPr id="14" name="Text 10"/>
          <p:cNvSpPr/>
          <p:nvPr/>
        </p:nvSpPr>
        <p:spPr>
          <a:xfrm>
            <a:off x="785217" y="5154692"/>
            <a:ext cx="7573566" cy="553164"/>
          </a:xfrm>
          <a:prstGeom prst="rect">
            <a:avLst/>
          </a:prstGeom>
          <a:noFill/>
          <a:ln/>
        </p:spPr>
        <p:txBody>
          <a:bodyPr wrap="square" rtlCol="0" anchor="t"/>
          <a:lstStyle/>
          <a:p>
            <a:pPr marL="0" indent="0">
              <a:lnSpc>
                <a:spcPts val="2177"/>
              </a:lnSpc>
              <a:buNone/>
            </a:pPr>
            <a:r>
              <a:rPr lang="en-US" sz="1361" dirty="0">
                <a:solidFill>
                  <a:srgbClr val="403C4E"/>
                </a:solidFill>
                <a:latin typeface="Open Sans" pitchFamily="34" charset="0"/>
                <a:ea typeface="Open Sans" pitchFamily="34" charset="-122"/>
                <a:cs typeface="Open Sans" pitchFamily="34" charset="-120"/>
              </a:rPr>
              <a:t>Our students actively participate in a wide range of extracurricular activities, from coding clubs to science olympiads, further enriching their learning experience.</a:t>
            </a:r>
            <a:endParaRPr lang="en-US" sz="1361" dirty="0"/>
          </a:p>
        </p:txBody>
      </p:sp>
      <p:sp>
        <p:nvSpPr>
          <p:cNvPr id="16" name="Text 12"/>
          <p:cNvSpPr/>
          <p:nvPr/>
        </p:nvSpPr>
        <p:spPr>
          <a:xfrm>
            <a:off x="785217" y="6241375"/>
            <a:ext cx="2686169" cy="269915"/>
          </a:xfrm>
          <a:prstGeom prst="rect">
            <a:avLst/>
          </a:prstGeom>
          <a:noFill/>
          <a:ln/>
        </p:spPr>
        <p:txBody>
          <a:bodyPr wrap="none" rtlCol="0" anchor="t"/>
          <a:lstStyle/>
          <a:p>
            <a:pPr marL="0" indent="0">
              <a:lnSpc>
                <a:spcPts val="2126"/>
              </a:lnSpc>
              <a:buNone/>
            </a:pPr>
            <a:endParaRPr lang="en-US" sz="1701" dirty="0"/>
          </a:p>
        </p:txBody>
      </p:sp>
      <p:sp>
        <p:nvSpPr>
          <p:cNvPr id="17" name="Text 13"/>
          <p:cNvSpPr/>
          <p:nvPr/>
        </p:nvSpPr>
        <p:spPr>
          <a:xfrm>
            <a:off x="785217" y="6614874"/>
            <a:ext cx="7573566" cy="553164"/>
          </a:xfrm>
          <a:prstGeom prst="rect">
            <a:avLst/>
          </a:prstGeom>
          <a:noFill/>
          <a:ln/>
        </p:spPr>
        <p:txBody>
          <a:bodyPr wrap="square" rtlCol="0" anchor="t"/>
          <a:lstStyle/>
          <a:p>
            <a:pPr marL="0" indent="0">
              <a:lnSpc>
                <a:spcPts val="2177"/>
              </a:lnSpc>
              <a:buNone/>
            </a:pP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
        <p:nvSpPr>
          <p:cNvPr id="5" name="Text 1"/>
          <p:cNvSpPr/>
          <p:nvPr/>
        </p:nvSpPr>
        <p:spPr>
          <a:xfrm>
            <a:off x="606385" y="891659"/>
            <a:ext cx="4331256" cy="541377"/>
          </a:xfrm>
          <a:prstGeom prst="rect">
            <a:avLst/>
          </a:prstGeom>
          <a:noFill/>
          <a:ln/>
        </p:spPr>
        <p:txBody>
          <a:bodyPr wrap="none" rtlCol="0" anchor="t"/>
          <a:lstStyle/>
          <a:p>
            <a:pPr marL="0" indent="0">
              <a:lnSpc>
                <a:spcPts val="4263"/>
              </a:lnSpc>
              <a:buNone/>
            </a:pPr>
            <a:r>
              <a:rPr lang="en-US" sz="3411" b="1" dirty="0">
                <a:solidFill>
                  <a:srgbClr val="403C4E"/>
                </a:solidFill>
                <a:latin typeface="Merriweather" pitchFamily="34" charset="0"/>
                <a:ea typeface="Merriweather" pitchFamily="34" charset="-122"/>
                <a:cs typeface="Merriweather" pitchFamily="34" charset="-120"/>
              </a:rPr>
              <a:t>Parent Involvement</a:t>
            </a:r>
            <a:endParaRPr lang="en-US" sz="3411" dirty="0"/>
          </a:p>
        </p:txBody>
      </p:sp>
      <p:pic>
        <p:nvPicPr>
          <p:cNvPr id="6" name="Image 2" descr="preencoded.png"/>
          <p:cNvPicPr>
            <a:picLocks noChangeAspect="1"/>
          </p:cNvPicPr>
          <p:nvPr/>
        </p:nvPicPr>
        <p:blipFill>
          <a:blip r:embed="rId4"/>
          <a:stretch>
            <a:fillRect/>
          </a:stretch>
        </p:blipFill>
        <p:spPr>
          <a:xfrm>
            <a:off x="606385" y="1692831"/>
            <a:ext cx="433030" cy="433030"/>
          </a:xfrm>
          <a:prstGeom prst="rect">
            <a:avLst/>
          </a:prstGeom>
        </p:spPr>
      </p:pic>
      <p:sp>
        <p:nvSpPr>
          <p:cNvPr id="7" name="Text 2"/>
          <p:cNvSpPr/>
          <p:nvPr/>
        </p:nvSpPr>
        <p:spPr>
          <a:xfrm>
            <a:off x="606385" y="2299097"/>
            <a:ext cx="2372678" cy="270629"/>
          </a:xfrm>
          <a:prstGeom prst="rect">
            <a:avLst/>
          </a:prstGeom>
          <a:noFill/>
          <a:ln/>
        </p:spPr>
        <p:txBody>
          <a:bodyPr wrap="none" rtlCol="0" anchor="t"/>
          <a:lstStyle/>
          <a:p>
            <a:pPr marL="0" indent="0" algn="l">
              <a:lnSpc>
                <a:spcPts val="2132"/>
              </a:lnSpc>
              <a:buNone/>
            </a:pPr>
            <a:r>
              <a:rPr lang="en-US" sz="1705" b="1" dirty="0">
                <a:solidFill>
                  <a:srgbClr val="403C4E"/>
                </a:solidFill>
                <a:latin typeface="Merriweather" pitchFamily="34" charset="0"/>
                <a:ea typeface="Merriweather" pitchFamily="34" charset="-122"/>
                <a:cs typeface="Merriweather" pitchFamily="34" charset="-120"/>
              </a:rPr>
              <a:t>Open Communication</a:t>
            </a:r>
            <a:endParaRPr lang="en-US" sz="1705" dirty="0"/>
          </a:p>
        </p:txBody>
      </p:sp>
      <p:sp>
        <p:nvSpPr>
          <p:cNvPr id="8" name="Text 3"/>
          <p:cNvSpPr/>
          <p:nvPr/>
        </p:nvSpPr>
        <p:spPr>
          <a:xfrm>
            <a:off x="606385" y="2673668"/>
            <a:ext cx="7931229" cy="554355"/>
          </a:xfrm>
          <a:prstGeom prst="rect">
            <a:avLst/>
          </a:prstGeom>
          <a:noFill/>
          <a:ln/>
        </p:spPr>
        <p:txBody>
          <a:bodyPr wrap="square" rtlCol="0" anchor="t"/>
          <a:lstStyle/>
          <a:p>
            <a:pPr marL="0" indent="0" algn="l">
              <a:lnSpc>
                <a:spcPts val="2183"/>
              </a:lnSpc>
              <a:buNone/>
            </a:pPr>
            <a:r>
              <a:rPr lang="en-US" sz="1364" dirty="0">
                <a:solidFill>
                  <a:srgbClr val="403C4E"/>
                </a:solidFill>
                <a:latin typeface="Open Sans" pitchFamily="34" charset="0"/>
                <a:ea typeface="Open Sans" pitchFamily="34" charset="-122"/>
                <a:cs typeface="Open Sans" pitchFamily="34" charset="-120"/>
              </a:rPr>
              <a:t>We encourage regular communication between parents and teachers to ensure that every student receives the support and guidance they need to thrive.</a:t>
            </a:r>
            <a:endParaRPr lang="en-US" sz="1364" dirty="0"/>
          </a:p>
        </p:txBody>
      </p:sp>
      <p:pic>
        <p:nvPicPr>
          <p:cNvPr id="9" name="Image 3" descr="preencoded.png"/>
          <p:cNvPicPr>
            <a:picLocks noChangeAspect="1"/>
          </p:cNvPicPr>
          <p:nvPr/>
        </p:nvPicPr>
        <p:blipFill>
          <a:blip r:embed="rId5"/>
          <a:stretch>
            <a:fillRect/>
          </a:stretch>
        </p:blipFill>
        <p:spPr>
          <a:xfrm>
            <a:off x="606385" y="3747730"/>
            <a:ext cx="433030" cy="433030"/>
          </a:xfrm>
          <a:prstGeom prst="rect">
            <a:avLst/>
          </a:prstGeom>
        </p:spPr>
      </p:pic>
      <p:sp>
        <p:nvSpPr>
          <p:cNvPr id="10" name="Text 4"/>
          <p:cNvSpPr/>
          <p:nvPr/>
        </p:nvSpPr>
        <p:spPr>
          <a:xfrm>
            <a:off x="606385" y="4353997"/>
            <a:ext cx="2399467" cy="270629"/>
          </a:xfrm>
          <a:prstGeom prst="rect">
            <a:avLst/>
          </a:prstGeom>
          <a:noFill/>
          <a:ln/>
        </p:spPr>
        <p:txBody>
          <a:bodyPr wrap="none" rtlCol="0" anchor="t"/>
          <a:lstStyle/>
          <a:p>
            <a:pPr marL="0" indent="0" algn="l">
              <a:lnSpc>
                <a:spcPts val="2132"/>
              </a:lnSpc>
              <a:buNone/>
            </a:pPr>
            <a:r>
              <a:rPr lang="en-US" sz="1705" b="1" dirty="0">
                <a:solidFill>
                  <a:srgbClr val="403C4E"/>
                </a:solidFill>
                <a:latin typeface="Merriweather" pitchFamily="34" charset="0"/>
                <a:ea typeface="Merriweather" pitchFamily="34" charset="-122"/>
                <a:cs typeface="Merriweather" pitchFamily="34" charset="-120"/>
              </a:rPr>
              <a:t>Parental Volunteering</a:t>
            </a:r>
            <a:endParaRPr lang="en-US" sz="1705" dirty="0"/>
          </a:p>
        </p:txBody>
      </p:sp>
      <p:sp>
        <p:nvSpPr>
          <p:cNvPr id="11" name="Text 5"/>
          <p:cNvSpPr/>
          <p:nvPr/>
        </p:nvSpPr>
        <p:spPr>
          <a:xfrm>
            <a:off x="606385" y="4728567"/>
            <a:ext cx="7931229" cy="554355"/>
          </a:xfrm>
          <a:prstGeom prst="rect">
            <a:avLst/>
          </a:prstGeom>
          <a:noFill/>
          <a:ln/>
        </p:spPr>
        <p:txBody>
          <a:bodyPr wrap="square" rtlCol="0" anchor="t"/>
          <a:lstStyle/>
          <a:p>
            <a:pPr marL="0" indent="0" algn="l">
              <a:lnSpc>
                <a:spcPts val="2183"/>
              </a:lnSpc>
              <a:buNone/>
            </a:pPr>
            <a:r>
              <a:rPr lang="en-US" sz="1364" dirty="0">
                <a:solidFill>
                  <a:srgbClr val="403C4E"/>
                </a:solidFill>
                <a:latin typeface="Open Sans" pitchFamily="34" charset="0"/>
                <a:ea typeface="Open Sans" pitchFamily="34" charset="-122"/>
                <a:cs typeface="Open Sans" pitchFamily="34" charset="-120"/>
              </a:rPr>
              <a:t>Parents are invited to participate in various school events and activities, contributing their time, expertise, and resources to enhance the learning experience.</a:t>
            </a:r>
            <a:endParaRPr lang="en-US" sz="1364" dirty="0"/>
          </a:p>
        </p:txBody>
      </p:sp>
      <p:pic>
        <p:nvPicPr>
          <p:cNvPr id="12" name="Image 4" descr="preencoded.png"/>
          <p:cNvPicPr>
            <a:picLocks noChangeAspect="1"/>
          </p:cNvPicPr>
          <p:nvPr/>
        </p:nvPicPr>
        <p:blipFill>
          <a:blip r:embed="rId6"/>
          <a:stretch>
            <a:fillRect/>
          </a:stretch>
        </p:blipFill>
        <p:spPr>
          <a:xfrm>
            <a:off x="606385" y="5802630"/>
            <a:ext cx="433030" cy="433030"/>
          </a:xfrm>
          <a:prstGeom prst="rect">
            <a:avLst/>
          </a:prstGeom>
        </p:spPr>
      </p:pic>
      <p:sp>
        <p:nvSpPr>
          <p:cNvPr id="13" name="Text 6"/>
          <p:cNvSpPr/>
          <p:nvPr/>
        </p:nvSpPr>
        <p:spPr>
          <a:xfrm>
            <a:off x="606385" y="6408896"/>
            <a:ext cx="2715697" cy="270629"/>
          </a:xfrm>
          <a:prstGeom prst="rect">
            <a:avLst/>
          </a:prstGeom>
          <a:noFill/>
          <a:ln/>
        </p:spPr>
        <p:txBody>
          <a:bodyPr wrap="none" rtlCol="0" anchor="t"/>
          <a:lstStyle/>
          <a:p>
            <a:pPr marL="0" indent="0" algn="l">
              <a:lnSpc>
                <a:spcPts val="2132"/>
              </a:lnSpc>
              <a:buNone/>
            </a:pPr>
            <a:r>
              <a:rPr lang="en-US" sz="1705" b="1" dirty="0">
                <a:solidFill>
                  <a:srgbClr val="403C4E"/>
                </a:solidFill>
                <a:latin typeface="Merriweather" pitchFamily="34" charset="0"/>
                <a:ea typeface="Merriweather" pitchFamily="34" charset="-122"/>
                <a:cs typeface="Merriweather" pitchFamily="34" charset="-120"/>
              </a:rPr>
              <a:t>Community Engagement</a:t>
            </a:r>
            <a:endParaRPr lang="en-US" sz="1705" dirty="0"/>
          </a:p>
        </p:txBody>
      </p:sp>
      <p:sp>
        <p:nvSpPr>
          <p:cNvPr id="14" name="Text 7"/>
          <p:cNvSpPr/>
          <p:nvPr/>
        </p:nvSpPr>
        <p:spPr>
          <a:xfrm>
            <a:off x="606385" y="6783467"/>
            <a:ext cx="7931229" cy="554355"/>
          </a:xfrm>
          <a:prstGeom prst="rect">
            <a:avLst/>
          </a:prstGeom>
          <a:noFill/>
          <a:ln/>
        </p:spPr>
        <p:txBody>
          <a:bodyPr wrap="square" rtlCol="0" anchor="t"/>
          <a:lstStyle/>
          <a:p>
            <a:pPr marL="0" indent="0" algn="l">
              <a:lnSpc>
                <a:spcPts val="2183"/>
              </a:lnSpc>
              <a:buNone/>
            </a:pPr>
            <a:r>
              <a:rPr lang="en-US" sz="1364" dirty="0">
                <a:solidFill>
                  <a:srgbClr val="403C4E"/>
                </a:solidFill>
                <a:latin typeface="Open Sans" pitchFamily="34" charset="0"/>
                <a:ea typeface="Open Sans" pitchFamily="34" charset="-122"/>
                <a:cs typeface="Open Sans" pitchFamily="34" charset="-120"/>
              </a:rPr>
              <a:t>We foster a strong sense of community among parents, students, and teachers, organizing social events and workshops to strengthen the bond between all stakeholders.</a:t>
            </a:r>
            <a:endParaRPr lang="en-US" sz="136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p:cNvPicPr>
            <a:picLocks noChangeAspect="1"/>
          </p:cNvPicPr>
          <p:nvPr/>
        </p:nvPicPr>
        <p:blipFill>
          <a:blip r:embed="rId4"/>
          <a:stretch>
            <a:fillRect/>
          </a:stretch>
        </p:blipFill>
        <p:spPr>
          <a:xfrm>
            <a:off x="9144000" y="11151"/>
            <a:ext cx="5486400" cy="8229600"/>
          </a:xfrm>
          <a:prstGeom prst="rect">
            <a:avLst/>
          </a:prstGeom>
        </p:spPr>
      </p:pic>
      <p:sp>
        <p:nvSpPr>
          <p:cNvPr id="5" name="Text 1"/>
          <p:cNvSpPr/>
          <p:nvPr/>
        </p:nvSpPr>
        <p:spPr>
          <a:xfrm>
            <a:off x="618768" y="1328976"/>
            <a:ext cx="6594515" cy="552569"/>
          </a:xfrm>
          <a:prstGeom prst="rect">
            <a:avLst/>
          </a:prstGeom>
          <a:noFill/>
          <a:ln/>
        </p:spPr>
        <p:txBody>
          <a:bodyPr wrap="none" rtlCol="0" anchor="t"/>
          <a:lstStyle/>
          <a:p>
            <a:pPr marL="0" indent="0">
              <a:lnSpc>
                <a:spcPts val="4351"/>
              </a:lnSpc>
              <a:buNone/>
            </a:pPr>
            <a:r>
              <a:rPr lang="en-US" sz="3481" b="1" dirty="0">
                <a:solidFill>
                  <a:srgbClr val="403C4E"/>
                </a:solidFill>
                <a:latin typeface="Merriweather" pitchFamily="34" charset="0"/>
                <a:ea typeface="Merriweather" pitchFamily="34" charset="-122"/>
                <a:cs typeface="Merriweather" pitchFamily="34" charset="-120"/>
              </a:rPr>
              <a:t>Extracurricular Opportunities</a:t>
            </a:r>
            <a:endParaRPr lang="en-US" sz="3481" dirty="0"/>
          </a:p>
        </p:txBody>
      </p:sp>
      <p:pic>
        <p:nvPicPr>
          <p:cNvPr id="6" name="Image 2" descr="preencoded.png"/>
          <p:cNvPicPr>
            <a:picLocks noChangeAspect="1"/>
          </p:cNvPicPr>
          <p:nvPr/>
        </p:nvPicPr>
        <p:blipFill>
          <a:blip r:embed="rId5"/>
          <a:stretch>
            <a:fillRect/>
          </a:stretch>
        </p:blipFill>
        <p:spPr>
          <a:xfrm>
            <a:off x="618768" y="2146697"/>
            <a:ext cx="884039" cy="1584603"/>
          </a:xfrm>
          <a:prstGeom prst="rect">
            <a:avLst/>
          </a:prstGeom>
        </p:spPr>
      </p:pic>
      <p:sp>
        <p:nvSpPr>
          <p:cNvPr id="7" name="Text 2"/>
          <p:cNvSpPr/>
          <p:nvPr/>
        </p:nvSpPr>
        <p:spPr>
          <a:xfrm>
            <a:off x="1767959" y="2323505"/>
            <a:ext cx="2210157" cy="276225"/>
          </a:xfrm>
          <a:prstGeom prst="rect">
            <a:avLst/>
          </a:prstGeom>
          <a:noFill/>
          <a:ln/>
        </p:spPr>
        <p:txBody>
          <a:bodyPr wrap="none" rtlCol="0" anchor="t"/>
          <a:lstStyle/>
          <a:p>
            <a:pPr marL="0" indent="0" algn="l">
              <a:lnSpc>
                <a:spcPts val="2175"/>
              </a:lnSpc>
              <a:buNone/>
            </a:pPr>
            <a:r>
              <a:rPr lang="en-US" sz="1740" b="1" dirty="0">
                <a:solidFill>
                  <a:srgbClr val="403C4E"/>
                </a:solidFill>
                <a:latin typeface="Merriweather" pitchFamily="34" charset="0"/>
                <a:ea typeface="Merriweather" pitchFamily="34" charset="-122"/>
                <a:cs typeface="Merriweather" pitchFamily="34" charset="-120"/>
              </a:rPr>
              <a:t>STEM Clubs</a:t>
            </a:r>
            <a:endParaRPr lang="en-US" sz="1740" dirty="0"/>
          </a:p>
        </p:txBody>
      </p:sp>
      <p:sp>
        <p:nvSpPr>
          <p:cNvPr id="8" name="Text 3"/>
          <p:cNvSpPr/>
          <p:nvPr/>
        </p:nvSpPr>
        <p:spPr>
          <a:xfrm>
            <a:off x="1767959" y="2705814"/>
            <a:ext cx="6757273" cy="848678"/>
          </a:xfrm>
          <a:prstGeom prst="rect">
            <a:avLst/>
          </a:prstGeom>
          <a:noFill/>
          <a:ln/>
        </p:spPr>
        <p:txBody>
          <a:bodyPr wrap="square" rtlCol="0" anchor="t"/>
          <a:lstStyle/>
          <a:p>
            <a:pPr marL="0" indent="0" algn="l">
              <a:lnSpc>
                <a:spcPts val="2228"/>
              </a:lnSpc>
              <a:buNone/>
            </a:pPr>
            <a:r>
              <a:rPr lang="en-US" sz="1392" dirty="0">
                <a:solidFill>
                  <a:srgbClr val="403C4E"/>
                </a:solidFill>
                <a:latin typeface="Open Sans" pitchFamily="34" charset="0"/>
                <a:ea typeface="Open Sans" pitchFamily="34" charset="-122"/>
                <a:cs typeface="Open Sans" pitchFamily="34" charset="-120"/>
              </a:rPr>
              <a:t>Students can join specialized clubs focused on fields like robotics, coding, and science, allowing them to explore their passions and develop their skills beyond the classroom.</a:t>
            </a:r>
            <a:endParaRPr lang="en-US" sz="1392" dirty="0"/>
          </a:p>
        </p:txBody>
      </p:sp>
      <p:pic>
        <p:nvPicPr>
          <p:cNvPr id="9" name="Image 3" descr="preencoded.png"/>
          <p:cNvPicPr>
            <a:picLocks noChangeAspect="1"/>
          </p:cNvPicPr>
          <p:nvPr/>
        </p:nvPicPr>
        <p:blipFill>
          <a:blip r:embed="rId6"/>
          <a:stretch>
            <a:fillRect/>
          </a:stretch>
        </p:blipFill>
        <p:spPr>
          <a:xfrm>
            <a:off x="618768" y="3731300"/>
            <a:ext cx="884039" cy="1584603"/>
          </a:xfrm>
          <a:prstGeom prst="rect">
            <a:avLst/>
          </a:prstGeom>
        </p:spPr>
      </p:pic>
      <p:sp>
        <p:nvSpPr>
          <p:cNvPr id="10" name="Text 4"/>
          <p:cNvSpPr/>
          <p:nvPr/>
        </p:nvSpPr>
        <p:spPr>
          <a:xfrm>
            <a:off x="1767959" y="3908108"/>
            <a:ext cx="2210157" cy="276225"/>
          </a:xfrm>
          <a:prstGeom prst="rect">
            <a:avLst/>
          </a:prstGeom>
          <a:noFill/>
          <a:ln/>
        </p:spPr>
        <p:txBody>
          <a:bodyPr wrap="none" rtlCol="0" anchor="t"/>
          <a:lstStyle/>
          <a:p>
            <a:pPr marL="0" indent="0" algn="l">
              <a:lnSpc>
                <a:spcPts val="2175"/>
              </a:lnSpc>
              <a:buNone/>
            </a:pPr>
            <a:r>
              <a:rPr lang="en-US" sz="1740" b="1" dirty="0">
                <a:solidFill>
                  <a:srgbClr val="403C4E"/>
                </a:solidFill>
                <a:latin typeface="Merriweather" pitchFamily="34" charset="0"/>
              </a:rPr>
              <a:t>Talent Search Examination</a:t>
            </a:r>
            <a:endParaRPr lang="en-US" sz="1740" dirty="0"/>
          </a:p>
        </p:txBody>
      </p:sp>
      <p:sp>
        <p:nvSpPr>
          <p:cNvPr id="11" name="Text 5"/>
          <p:cNvSpPr/>
          <p:nvPr/>
        </p:nvSpPr>
        <p:spPr>
          <a:xfrm>
            <a:off x="1767959" y="4290417"/>
            <a:ext cx="6757273" cy="848678"/>
          </a:xfrm>
          <a:prstGeom prst="rect">
            <a:avLst/>
          </a:prstGeom>
          <a:noFill/>
          <a:ln/>
        </p:spPr>
        <p:txBody>
          <a:bodyPr wrap="square" rtlCol="0" anchor="t"/>
          <a:lstStyle/>
          <a:p>
            <a:pPr marL="0" indent="0" algn="l">
              <a:lnSpc>
                <a:spcPts val="2228"/>
              </a:lnSpc>
              <a:buNone/>
            </a:pPr>
            <a:r>
              <a:rPr lang="en-US" sz="1392" dirty="0">
                <a:solidFill>
                  <a:srgbClr val="403C4E"/>
                </a:solidFill>
                <a:latin typeface="Open Sans" pitchFamily="34" charset="0"/>
                <a:ea typeface="Open Sans" pitchFamily="34" charset="-122"/>
                <a:cs typeface="Open Sans" pitchFamily="34" charset="-120"/>
              </a:rPr>
              <a:t>Our students have the opportunity to participate in prestigious science olympiad competitions, where they can showcase their scientific knowledge and problem-solving abilities.</a:t>
            </a:r>
            <a:endParaRPr lang="en-US" sz="1392" dirty="0"/>
          </a:p>
        </p:txBody>
      </p:sp>
      <p:pic>
        <p:nvPicPr>
          <p:cNvPr id="12" name="Image 4" descr="preencoded.png"/>
          <p:cNvPicPr>
            <a:picLocks noChangeAspect="1"/>
          </p:cNvPicPr>
          <p:nvPr/>
        </p:nvPicPr>
        <p:blipFill>
          <a:blip r:embed="rId7"/>
          <a:stretch>
            <a:fillRect/>
          </a:stretch>
        </p:blipFill>
        <p:spPr>
          <a:xfrm>
            <a:off x="618768" y="5315903"/>
            <a:ext cx="884039" cy="1584603"/>
          </a:xfrm>
          <a:prstGeom prst="rect">
            <a:avLst/>
          </a:prstGeom>
        </p:spPr>
      </p:pic>
      <p:sp>
        <p:nvSpPr>
          <p:cNvPr id="13" name="Text 6"/>
          <p:cNvSpPr/>
          <p:nvPr/>
        </p:nvSpPr>
        <p:spPr>
          <a:xfrm>
            <a:off x="1767959" y="5492710"/>
            <a:ext cx="2210157" cy="276225"/>
          </a:xfrm>
          <a:prstGeom prst="rect">
            <a:avLst/>
          </a:prstGeom>
          <a:noFill/>
          <a:ln/>
        </p:spPr>
        <p:txBody>
          <a:bodyPr wrap="none" rtlCol="0" anchor="t"/>
          <a:lstStyle/>
          <a:p>
            <a:pPr marL="0" indent="0" algn="l">
              <a:lnSpc>
                <a:spcPts val="2175"/>
              </a:lnSpc>
              <a:buNone/>
            </a:pPr>
            <a:r>
              <a:rPr lang="en-US" sz="1740" b="1" dirty="0">
                <a:solidFill>
                  <a:srgbClr val="403C4E"/>
                </a:solidFill>
                <a:latin typeface="Merriweather" pitchFamily="34" charset="0"/>
                <a:ea typeface="Merriweather" pitchFamily="34" charset="-122"/>
                <a:cs typeface="Merriweather" pitchFamily="34" charset="-120"/>
              </a:rPr>
              <a:t>Science Exhibition</a:t>
            </a:r>
            <a:endParaRPr lang="en-US" sz="1740" dirty="0"/>
          </a:p>
        </p:txBody>
      </p:sp>
      <p:sp>
        <p:nvSpPr>
          <p:cNvPr id="14" name="Text 7"/>
          <p:cNvSpPr/>
          <p:nvPr/>
        </p:nvSpPr>
        <p:spPr>
          <a:xfrm>
            <a:off x="1767959" y="5875020"/>
            <a:ext cx="6757273" cy="848678"/>
          </a:xfrm>
          <a:prstGeom prst="rect">
            <a:avLst/>
          </a:prstGeom>
          <a:noFill/>
          <a:ln/>
        </p:spPr>
        <p:txBody>
          <a:bodyPr wrap="square" rtlCol="0" anchor="t"/>
          <a:lstStyle/>
          <a:p>
            <a:pPr marL="0" indent="0" algn="l">
              <a:lnSpc>
                <a:spcPts val="2228"/>
              </a:lnSpc>
              <a:buNone/>
            </a:pPr>
            <a:r>
              <a:rPr lang="en-US" sz="1392" dirty="0">
                <a:solidFill>
                  <a:srgbClr val="403C4E"/>
                </a:solidFill>
                <a:latin typeface="Open Sans" pitchFamily="34" charset="0"/>
                <a:ea typeface="Open Sans" pitchFamily="34" charset="-122"/>
                <a:cs typeface="Open Sans" pitchFamily="34" charset="-120"/>
              </a:rPr>
              <a:t>Students are encouraged to take part in science fairs, where they can design and present their own research projects, gaining valuable experience in scientific inquiry and communication.</a:t>
            </a:r>
            <a:endParaRPr lang="en-US" sz="139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723</Words>
  <Application>Microsoft Office PowerPoint</Application>
  <PresentationFormat>Custom</PresentationFormat>
  <Paragraphs>68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SHRIKESH GAIKWAD</cp:lastModifiedBy>
  <cp:revision>2</cp:revision>
  <dcterms:created xsi:type="dcterms:W3CDTF">2024-07-13T05:42:06Z</dcterms:created>
  <dcterms:modified xsi:type="dcterms:W3CDTF">2024-07-13T07:13:51Z</dcterms:modified>
</cp:coreProperties>
</file>