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4" r:id="rId3"/>
    <p:sldId id="261" r:id="rId4"/>
    <p:sldId id="262" r:id="rId5"/>
    <p:sldId id="260" r:id="rId6"/>
    <p:sldId id="271" r:id="rId7"/>
    <p:sldId id="270" r:id="rId8"/>
    <p:sldId id="272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AEFD9-B70C-46C7-95CC-9A9EDC33073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5D7E4-C964-41A4-A01D-3E64AF81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1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D30F4-A1EC-4089-863E-7F4EBF0297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2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0DD1-103A-40F8-B020-2C1439E94C16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52BB-1BBF-4E43-BCEB-0C11BA65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3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D8EE-C01C-4378-AE47-2AF57C29B1A4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52BB-1BBF-4E43-BCEB-0C11BA65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5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63E-3BE4-44EC-920C-029BC42A762B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52BB-1BBF-4E43-BCEB-0C11BA65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1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CA58-6398-495A-97A2-E099554284AA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52BB-1BBF-4E43-BCEB-0C11BA65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7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5D39-D435-4FF8-ADB3-54315F3012C5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52BB-1BBF-4E43-BCEB-0C11BA65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3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487C-027F-46FB-96C5-8723BBABBF5D}" type="datetime1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52BB-1BBF-4E43-BCEB-0C11BA65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575D-E20B-499F-B8C9-B2C53A227674}" type="datetime1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52BB-1BBF-4E43-BCEB-0C11BA65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0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C6D2-DD04-479D-B716-0CDE3B5D393E}" type="datetime1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52BB-1BBF-4E43-BCEB-0C11BA65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07B8-850A-4200-B910-F6582CB6DDF5}" type="datetime1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52BB-1BBF-4E43-BCEB-0C11BA65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2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E9AF-3983-4431-90DD-792056567AE3}" type="datetime1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52BB-1BBF-4E43-BCEB-0C11BA65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1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D69A-7432-4A3E-A13A-3760D5F6FF54}" type="datetime1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52BB-1BBF-4E43-BCEB-0C11BA65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4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33851-52FF-41E2-AED8-1DAD4A4D309E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D52BB-1BBF-4E43-BCEB-0C11BA65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tsa.gov/research" TargetMode="External"/><Relationship Id="rId2" Type="http://schemas.openxmlformats.org/officeDocument/2006/relationships/hyperlink" Target="https://www.transportation.gov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087" y="207962"/>
            <a:ext cx="11706577" cy="819326"/>
          </a:xfrm>
        </p:spPr>
        <p:txBody>
          <a:bodyPr>
            <a:normAutofit/>
          </a:bodyPr>
          <a:lstStyle/>
          <a:p>
            <a:r>
              <a:rPr lang="en-US" sz="4000" dirty="0"/>
              <a:t>Location Specific Crash Modeling with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977" y="6486349"/>
            <a:ext cx="10555111" cy="3716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Shrikant Fulari: The Data Incubator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178" y="1027288"/>
            <a:ext cx="8636000" cy="545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9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/>
          <p:cNvSpPr/>
          <p:nvPr/>
        </p:nvSpPr>
        <p:spPr>
          <a:xfrm>
            <a:off x="6934071" y="2260099"/>
            <a:ext cx="2497110" cy="228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 flipV="1">
            <a:off x="6934071" y="4252728"/>
            <a:ext cx="2497110" cy="228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 flipH="1">
            <a:off x="2158373" y="2260099"/>
            <a:ext cx="2380590" cy="228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6" name="Freeform 45"/>
          <p:cNvSpPr/>
          <p:nvPr/>
        </p:nvSpPr>
        <p:spPr>
          <a:xfrm flipH="1" flipV="1">
            <a:off x="2158373" y="4252728"/>
            <a:ext cx="2380590" cy="228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55572" y="2198072"/>
            <a:ext cx="2389297" cy="2389297"/>
          </a:xfrm>
          <a:prstGeom prst="ellipse">
            <a:avLst/>
          </a:prstGeom>
          <a:noFill/>
          <a:ln w="19050" cmpd="sng"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4399437" y="2041937"/>
            <a:ext cx="1147239" cy="1147239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225159" tIns="225159" rIns="225159" bIns="225159" numCol="1" spcCol="1270" anchor="ctr" anchorCtr="0">
            <a:noAutofit/>
          </a:bodyPr>
          <a:lstStyle/>
          <a:p>
            <a:pPr algn="ctr" defTabSz="66673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rgbClr val="FFFFFF"/>
                </a:solidFill>
              </a:rPr>
              <a:t>30,000 +</a:t>
            </a:r>
          </a:p>
        </p:txBody>
      </p:sp>
      <p:sp>
        <p:nvSpPr>
          <p:cNvPr id="7" name="Freeform 6"/>
          <p:cNvSpPr/>
          <p:nvPr/>
        </p:nvSpPr>
        <p:spPr>
          <a:xfrm>
            <a:off x="5953765" y="2041937"/>
            <a:ext cx="1147239" cy="1147239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225159" tIns="225159" rIns="225159" bIns="225159" numCol="1" spcCol="1270" anchor="ctr" anchorCtr="0">
            <a:noAutofit/>
          </a:bodyPr>
          <a:lstStyle/>
          <a:p>
            <a:pPr algn="ctr" defTabSz="66673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rgbClr val="FFFFFF"/>
                </a:solidFill>
              </a:rPr>
              <a:t>$ 300 </a:t>
            </a:r>
          </a:p>
          <a:p>
            <a:pPr algn="ctr" defTabSz="66673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rgbClr val="FFFFFF"/>
                </a:solidFill>
              </a:rPr>
              <a:t>Billion +</a:t>
            </a:r>
          </a:p>
        </p:txBody>
      </p:sp>
      <p:sp>
        <p:nvSpPr>
          <p:cNvPr id="8" name="Freeform 7"/>
          <p:cNvSpPr/>
          <p:nvPr/>
        </p:nvSpPr>
        <p:spPr>
          <a:xfrm>
            <a:off x="4399437" y="3596265"/>
            <a:ext cx="1147239" cy="1147239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225159" tIns="225159" rIns="225159" bIns="225159" numCol="1" spcCol="1270" anchor="ctr" anchorCtr="0">
            <a:noAutofit/>
          </a:bodyPr>
          <a:lstStyle/>
          <a:p>
            <a:pPr algn="ctr" defTabSz="66673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rgbClr val="FFFFFF"/>
                </a:solidFill>
              </a:rPr>
              <a:t>1.6 </a:t>
            </a:r>
          </a:p>
          <a:p>
            <a:pPr algn="ctr" defTabSz="66673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rgbClr val="FFFFFF"/>
                </a:solidFill>
              </a:rPr>
              <a:t>Million</a:t>
            </a:r>
          </a:p>
        </p:txBody>
      </p:sp>
      <p:sp>
        <p:nvSpPr>
          <p:cNvPr id="9" name="Freeform 8"/>
          <p:cNvSpPr/>
          <p:nvPr/>
        </p:nvSpPr>
        <p:spPr>
          <a:xfrm>
            <a:off x="5953765" y="3596265"/>
            <a:ext cx="1147239" cy="1147239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225159" tIns="225159" rIns="225159" bIns="225159" numCol="1" spcCol="1270" anchor="ctr" anchorCtr="0">
            <a:noAutofit/>
          </a:bodyPr>
          <a:lstStyle/>
          <a:p>
            <a:pPr algn="ctr" defTabSz="66673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rgbClr val="FFFFFF"/>
                </a:solidFill>
              </a:rPr>
              <a:t>50+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5752758" y="2211618"/>
            <a:ext cx="0" cy="2362200"/>
          </a:xfrm>
          <a:prstGeom prst="line">
            <a:avLst/>
          </a:prstGeom>
          <a:ln w="3175" cmpd="sng">
            <a:solidFill>
              <a:schemeClr val="tx1">
                <a:alpha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5750218" y="2211618"/>
            <a:ext cx="0" cy="2362200"/>
          </a:xfrm>
          <a:prstGeom prst="line">
            <a:avLst/>
          </a:prstGeom>
          <a:ln w="3175" cmpd="sng">
            <a:solidFill>
              <a:schemeClr val="tx1">
                <a:alpha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0132" y="2396150"/>
            <a:ext cx="3309633" cy="646331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algn="r">
              <a:lnSpc>
                <a:spcPct val="90000"/>
              </a:lnSpc>
              <a:spcBef>
                <a:spcPts val="800"/>
              </a:spcBef>
            </a:pPr>
            <a:r>
              <a:rPr lang="en-US" sz="2000" dirty="0"/>
              <a:t>Deaths every year for the past decade in USA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44869" y="4623884"/>
            <a:ext cx="4780695" cy="646331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algn="r">
              <a:lnSpc>
                <a:spcPct val="90000"/>
              </a:lnSpc>
              <a:spcBef>
                <a:spcPts val="800"/>
              </a:spcBef>
            </a:pPr>
            <a:r>
              <a:rPr lang="en-US" sz="2000" dirty="0"/>
              <a:t>State Department of Transport and many other role players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564" y="6226139"/>
            <a:ext cx="117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https://www.transportation.gov/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https://www.nhtsa.gov/research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123" y="4623883"/>
            <a:ext cx="4106274" cy="646331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algn="r">
              <a:lnSpc>
                <a:spcPct val="90000"/>
              </a:lnSpc>
              <a:spcBef>
                <a:spcPts val="800"/>
              </a:spcBef>
            </a:pPr>
            <a:r>
              <a:rPr lang="en-US" sz="2000" dirty="0"/>
              <a:t>Traffic collisions reported for New York City (2012-2020)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40676" y="2373705"/>
            <a:ext cx="3320834" cy="646331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algn="r">
              <a:lnSpc>
                <a:spcPct val="90000"/>
              </a:lnSpc>
              <a:spcBef>
                <a:spcPts val="800"/>
              </a:spcBef>
            </a:pPr>
            <a:r>
              <a:rPr lang="en-US" sz="2000" dirty="0"/>
              <a:t>Yearly average economic costs of crashes in USA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9387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NYC collision data: Fatality ratio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5" y="2117028"/>
            <a:ext cx="6010734" cy="360644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844" y="2102582"/>
            <a:ext cx="6034809" cy="362088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6965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NYC collision data : Contributing factors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730" y="1690688"/>
            <a:ext cx="8442270" cy="5065362"/>
          </a:xfr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9973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evron 6"/>
          <p:cNvSpPr/>
          <p:nvPr/>
        </p:nvSpPr>
        <p:spPr>
          <a:xfrm>
            <a:off x="8250238" y="1570191"/>
            <a:ext cx="2988033" cy="1771924"/>
          </a:xfrm>
          <a:prstGeom prst="chevron">
            <a:avLst>
              <a:gd name="adj" fmla="val 2075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37160" tIns="0" bIns="68580" rtlCol="0" anchor="ctr" anchorCtr="0"/>
          <a:lstStyle/>
          <a:p>
            <a:pPr algn="ctr"/>
            <a:r>
              <a:rPr lang="en-US" sz="2400" dirty="0"/>
              <a:t>Apply machine learning models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5631239" y="1570191"/>
            <a:ext cx="2854001" cy="1771924"/>
          </a:xfrm>
          <a:prstGeom prst="chevron">
            <a:avLst>
              <a:gd name="adj" fmla="val 20758"/>
            </a:avLst>
          </a:prstGeom>
          <a:solidFill>
            <a:schemeClr val="accent5"/>
          </a:soli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37160" tIns="0" bIns="68580" rtlCol="0" anchor="ctr" anchorCtr="0"/>
          <a:lstStyle/>
          <a:p>
            <a:pPr algn="ctr"/>
            <a:r>
              <a:rPr lang="en-US" sz="2400" dirty="0"/>
              <a:t>Train and test sets using stratified shuffle split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3031358" y="1570191"/>
            <a:ext cx="2831691" cy="1771924"/>
          </a:xfrm>
          <a:prstGeom prst="chevron">
            <a:avLst>
              <a:gd name="adj" fmla="val 2075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37160" tIns="0" bIns="68580" rtlCol="0" anchor="ctr" anchorCtr="0"/>
          <a:lstStyle/>
          <a:p>
            <a:pPr algn="ctr"/>
            <a:r>
              <a:rPr lang="en-US" sz="2400" dirty="0"/>
              <a:t>Make it a classification problem</a:t>
            </a:r>
            <a:endParaRPr lang="en-US" sz="1400" dirty="0">
              <a:solidFill>
                <a:srgbClr val="FFFFFF"/>
              </a:solidFill>
            </a:endParaRPr>
          </a:p>
          <a:p>
            <a:pPr algn="ctr"/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560439" y="1570191"/>
            <a:ext cx="2710421" cy="1771924"/>
          </a:xfrm>
          <a:prstGeom prst="homePlate">
            <a:avLst>
              <a:gd name="adj" fmla="val 22102"/>
            </a:avLst>
          </a:prstGeom>
          <a:solidFill>
            <a:schemeClr val="accent2"/>
          </a:soli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80" tIns="0" bIns="68580" rtlCol="0" anchor="ctr" anchorCtr="0"/>
          <a:lstStyle/>
          <a:p>
            <a:pPr algn="ctr"/>
            <a:r>
              <a:rPr lang="en-US" sz="2400" dirty="0"/>
              <a:t>Data cleaning, feature selection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248" y="333605"/>
            <a:ext cx="10515600" cy="974264"/>
          </a:xfrm>
        </p:spPr>
        <p:txBody>
          <a:bodyPr>
            <a:normAutofit/>
          </a:bodyPr>
          <a:lstStyle/>
          <a:p>
            <a:r>
              <a:rPr lang="en-US" dirty="0"/>
              <a:t>Fatal/non-fatal crash classification model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2789" y="3543354"/>
            <a:ext cx="2490899" cy="1754326"/>
          </a:xfrm>
          <a:prstGeom prst="rect">
            <a:avLst/>
          </a:prstGeom>
        </p:spPr>
        <p:txBody>
          <a:bodyPr wrap="square" lIns="182880" rIns="182880" bIns="4572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Used stratified shuffle sampling to get reliable accuracy score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031358" y="3467070"/>
            <a:ext cx="2766045" cy="1754326"/>
          </a:xfrm>
          <a:prstGeom prst="rect">
            <a:avLst/>
          </a:prstGeom>
        </p:spPr>
        <p:txBody>
          <a:bodyPr wrap="square" lIns="182880" rIns="18288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variable:  If Fatalities &gt;0 then Fatal, else non-fatal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408247" y="3342115"/>
            <a:ext cx="2811052" cy="2308324"/>
          </a:xfrm>
          <a:prstGeom prst="rect">
            <a:avLst/>
          </a:prstGeom>
        </p:spPr>
        <p:txBody>
          <a:bodyPr wrap="square" lIns="182880" rIns="18288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AdaBoost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vector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K-nearest neighbor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81463" y="6091550"/>
            <a:ext cx="7486584" cy="46103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0439" y="6144159"/>
            <a:ext cx="91495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Pack the entire application in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 using Python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9803" y="3462313"/>
            <a:ext cx="2766045" cy="2308324"/>
          </a:xfrm>
          <a:prstGeom prst="rect">
            <a:avLst/>
          </a:prstGeom>
        </p:spPr>
        <p:txBody>
          <a:bodyPr wrap="square" lIns="182880" rIns="18288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Treat null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variables such as hour, day of week and month from date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most helpful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49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52BB-1BBF-4E43-BCEB-0C11BA650D11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91" y="129688"/>
            <a:ext cx="9515676" cy="5928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0B4CC6-5303-474B-A24D-C9A791408005}"/>
              </a:ext>
            </a:extLst>
          </p:cNvPr>
          <p:cNvSpPr txBox="1"/>
          <p:nvPr/>
        </p:nvSpPr>
        <p:spPr>
          <a:xfrm>
            <a:off x="1602297" y="6157519"/>
            <a:ext cx="777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Please turn to slide show mode for demo</a:t>
            </a:r>
          </a:p>
        </p:txBody>
      </p:sp>
    </p:spTree>
    <p:extLst>
      <p:ext uri="{BB962C8B-B14F-4D97-AF65-F5344CB8AC3E}">
        <p14:creationId xmlns:p14="http://schemas.microsoft.com/office/powerpoint/2010/main" val="269507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265" y="142386"/>
            <a:ext cx="11470493" cy="64616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52BB-1BBF-4E43-BCEB-0C11BA650D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5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/>
          </p:cNvSpPr>
          <p:nvPr/>
        </p:nvSpPr>
        <p:spPr bwMode="auto">
          <a:xfrm>
            <a:off x="5487179" y="5396973"/>
            <a:ext cx="962516" cy="788861"/>
          </a:xfrm>
          <a:custGeom>
            <a:avLst/>
            <a:gdLst>
              <a:gd name="T0" fmla="*/ 1775 w 1775"/>
              <a:gd name="T1" fmla="*/ 272 h 1788"/>
              <a:gd name="T2" fmla="*/ 1775 w 1775"/>
              <a:gd name="T3" fmla="*/ 272 h 1788"/>
              <a:gd name="T4" fmla="*/ 1775 w 1775"/>
              <a:gd name="T5" fmla="*/ 53 h 1788"/>
              <a:gd name="T6" fmla="*/ 1723 w 1775"/>
              <a:gd name="T7" fmla="*/ 0 h 1788"/>
              <a:gd name="T8" fmla="*/ 52 w 1775"/>
              <a:gd name="T9" fmla="*/ 0 h 1788"/>
              <a:gd name="T10" fmla="*/ 0 w 1775"/>
              <a:gd name="T11" fmla="*/ 53 h 1788"/>
              <a:gd name="T12" fmla="*/ 0 w 1775"/>
              <a:gd name="T13" fmla="*/ 342 h 1788"/>
              <a:gd name="T14" fmla="*/ 80 w 1775"/>
              <a:gd name="T15" fmla="*/ 466 h 1788"/>
              <a:gd name="T16" fmla="*/ 0 w 1775"/>
              <a:gd name="T17" fmla="*/ 584 h 1788"/>
              <a:gd name="T18" fmla="*/ 80 w 1775"/>
              <a:gd name="T19" fmla="*/ 711 h 1788"/>
              <a:gd name="T20" fmla="*/ 0 w 1775"/>
              <a:gd name="T21" fmla="*/ 822 h 1788"/>
              <a:gd name="T22" fmla="*/ 80 w 1775"/>
              <a:gd name="T23" fmla="*/ 964 h 1788"/>
              <a:gd name="T24" fmla="*/ 0 w 1775"/>
              <a:gd name="T25" fmla="*/ 1076 h 1788"/>
              <a:gd name="T26" fmla="*/ 80 w 1775"/>
              <a:gd name="T27" fmla="*/ 1209 h 1788"/>
              <a:gd name="T28" fmla="*/ 80 w 1775"/>
              <a:gd name="T29" fmla="*/ 1303 h 1788"/>
              <a:gd name="T30" fmla="*/ 581 w 1775"/>
              <a:gd name="T31" fmla="*/ 1745 h 1788"/>
              <a:gd name="T32" fmla="*/ 693 w 1775"/>
              <a:gd name="T33" fmla="*/ 1788 h 1788"/>
              <a:gd name="T34" fmla="*/ 1086 w 1775"/>
              <a:gd name="T35" fmla="*/ 1788 h 1788"/>
              <a:gd name="T36" fmla="*/ 1198 w 1775"/>
              <a:gd name="T37" fmla="*/ 1745 h 1788"/>
              <a:gd name="T38" fmla="*/ 1695 w 1775"/>
              <a:gd name="T39" fmla="*/ 1303 h 1788"/>
              <a:gd name="T40" fmla="*/ 1695 w 1775"/>
              <a:gd name="T41" fmla="*/ 1139 h 1788"/>
              <a:gd name="T42" fmla="*/ 1775 w 1775"/>
              <a:gd name="T43" fmla="*/ 1005 h 1788"/>
              <a:gd name="T44" fmla="*/ 1695 w 1775"/>
              <a:gd name="T45" fmla="*/ 894 h 1788"/>
              <a:gd name="T46" fmla="*/ 1775 w 1775"/>
              <a:gd name="T47" fmla="*/ 752 h 1788"/>
              <a:gd name="T48" fmla="*/ 1695 w 1775"/>
              <a:gd name="T49" fmla="*/ 641 h 1788"/>
              <a:gd name="T50" fmla="*/ 1775 w 1775"/>
              <a:gd name="T51" fmla="*/ 514 h 1788"/>
              <a:gd name="T52" fmla="*/ 1695 w 1775"/>
              <a:gd name="T53" fmla="*/ 396 h 1788"/>
              <a:gd name="T54" fmla="*/ 1775 w 1775"/>
              <a:gd name="T55" fmla="*/ 272 h 1788"/>
              <a:gd name="T56" fmla="*/ 1775 w 1775"/>
              <a:gd name="T57" fmla="*/ 272 h 1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75" h="1788">
                <a:moveTo>
                  <a:pt x="1775" y="272"/>
                </a:moveTo>
                <a:lnTo>
                  <a:pt x="1775" y="272"/>
                </a:lnTo>
                <a:lnTo>
                  <a:pt x="1775" y="53"/>
                </a:lnTo>
                <a:cubicBezTo>
                  <a:pt x="1775" y="24"/>
                  <a:pt x="1752" y="0"/>
                  <a:pt x="1723" y="0"/>
                </a:cubicBezTo>
                <a:lnTo>
                  <a:pt x="52" y="0"/>
                </a:lnTo>
                <a:cubicBezTo>
                  <a:pt x="23" y="0"/>
                  <a:pt x="0" y="24"/>
                  <a:pt x="0" y="53"/>
                </a:cubicBezTo>
                <a:lnTo>
                  <a:pt x="0" y="342"/>
                </a:lnTo>
                <a:cubicBezTo>
                  <a:pt x="0" y="386"/>
                  <a:pt x="80" y="409"/>
                  <a:pt x="80" y="466"/>
                </a:cubicBezTo>
                <a:cubicBezTo>
                  <a:pt x="80" y="523"/>
                  <a:pt x="0" y="523"/>
                  <a:pt x="0" y="584"/>
                </a:cubicBezTo>
                <a:cubicBezTo>
                  <a:pt x="0" y="645"/>
                  <a:pt x="80" y="639"/>
                  <a:pt x="80" y="711"/>
                </a:cubicBezTo>
                <a:cubicBezTo>
                  <a:pt x="80" y="783"/>
                  <a:pt x="0" y="757"/>
                  <a:pt x="0" y="822"/>
                </a:cubicBezTo>
                <a:cubicBezTo>
                  <a:pt x="0" y="888"/>
                  <a:pt x="80" y="892"/>
                  <a:pt x="80" y="964"/>
                </a:cubicBezTo>
                <a:cubicBezTo>
                  <a:pt x="80" y="1036"/>
                  <a:pt x="0" y="1012"/>
                  <a:pt x="0" y="1076"/>
                </a:cubicBezTo>
                <a:cubicBezTo>
                  <a:pt x="0" y="1139"/>
                  <a:pt x="80" y="1141"/>
                  <a:pt x="80" y="1209"/>
                </a:cubicBezTo>
                <a:lnTo>
                  <a:pt x="80" y="1303"/>
                </a:lnTo>
                <a:lnTo>
                  <a:pt x="581" y="1745"/>
                </a:lnTo>
                <a:cubicBezTo>
                  <a:pt x="612" y="1773"/>
                  <a:pt x="651" y="1788"/>
                  <a:pt x="693" y="1788"/>
                </a:cubicBezTo>
                <a:lnTo>
                  <a:pt x="1086" y="1788"/>
                </a:lnTo>
                <a:cubicBezTo>
                  <a:pt x="1127" y="1788"/>
                  <a:pt x="1167" y="1773"/>
                  <a:pt x="1198" y="1745"/>
                </a:cubicBezTo>
                <a:lnTo>
                  <a:pt x="1695" y="1303"/>
                </a:lnTo>
                <a:lnTo>
                  <a:pt x="1695" y="1139"/>
                </a:lnTo>
                <a:cubicBezTo>
                  <a:pt x="1695" y="1071"/>
                  <a:pt x="1775" y="1069"/>
                  <a:pt x="1775" y="1005"/>
                </a:cubicBezTo>
                <a:cubicBezTo>
                  <a:pt x="1775" y="942"/>
                  <a:pt x="1695" y="966"/>
                  <a:pt x="1695" y="894"/>
                </a:cubicBezTo>
                <a:cubicBezTo>
                  <a:pt x="1695" y="822"/>
                  <a:pt x="1775" y="818"/>
                  <a:pt x="1775" y="752"/>
                </a:cubicBezTo>
                <a:cubicBezTo>
                  <a:pt x="1775" y="687"/>
                  <a:pt x="1695" y="713"/>
                  <a:pt x="1695" y="641"/>
                </a:cubicBezTo>
                <a:cubicBezTo>
                  <a:pt x="1695" y="569"/>
                  <a:pt x="1775" y="575"/>
                  <a:pt x="1775" y="514"/>
                </a:cubicBezTo>
                <a:cubicBezTo>
                  <a:pt x="1775" y="453"/>
                  <a:pt x="1695" y="453"/>
                  <a:pt x="1695" y="396"/>
                </a:cubicBezTo>
                <a:cubicBezTo>
                  <a:pt x="1695" y="339"/>
                  <a:pt x="1775" y="315"/>
                  <a:pt x="1775" y="272"/>
                </a:cubicBezTo>
                <a:lnTo>
                  <a:pt x="1775" y="272"/>
                </a:lnTo>
                <a:close/>
              </a:path>
            </a:pathLst>
          </a:custGeom>
          <a:solidFill>
            <a:srgbClr val="7F7F7F">
              <a:alpha val="50196"/>
            </a:srgbClr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4862055" y="2374474"/>
            <a:ext cx="2179665" cy="714247"/>
          </a:xfrm>
          <a:custGeom>
            <a:avLst/>
            <a:gdLst>
              <a:gd name="T0" fmla="*/ 4021 w 4021"/>
              <a:gd name="T1" fmla="*/ 1317 h 1317"/>
              <a:gd name="T2" fmla="*/ 4021 w 4021"/>
              <a:gd name="T3" fmla="*/ 1317 h 1317"/>
              <a:gd name="T4" fmla="*/ 2010 w 4021"/>
              <a:gd name="T5" fmla="*/ 0 h 1317"/>
              <a:gd name="T6" fmla="*/ 0 w 4021"/>
              <a:gd name="T7" fmla="*/ 1317 h 1317"/>
              <a:gd name="T8" fmla="*/ 4021 w 4021"/>
              <a:gd name="T9" fmla="*/ 1317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1" h="1317">
                <a:moveTo>
                  <a:pt x="4021" y="1317"/>
                </a:moveTo>
                <a:lnTo>
                  <a:pt x="4021" y="1317"/>
                </a:lnTo>
                <a:cubicBezTo>
                  <a:pt x="3733" y="492"/>
                  <a:pt x="2960" y="0"/>
                  <a:pt x="2010" y="0"/>
                </a:cubicBezTo>
                <a:cubicBezTo>
                  <a:pt x="1060" y="0"/>
                  <a:pt x="287" y="492"/>
                  <a:pt x="0" y="1317"/>
                </a:cubicBezTo>
                <a:lnTo>
                  <a:pt x="4021" y="131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4797122" y="3142191"/>
            <a:ext cx="2309528" cy="687510"/>
          </a:xfrm>
          <a:custGeom>
            <a:avLst/>
            <a:gdLst>
              <a:gd name="T0" fmla="*/ 0 w 4262"/>
              <a:gd name="T1" fmla="*/ 643 h 1268"/>
              <a:gd name="T2" fmla="*/ 0 w 4262"/>
              <a:gd name="T3" fmla="*/ 643 h 1268"/>
              <a:gd name="T4" fmla="*/ 85 w 4262"/>
              <a:gd name="T5" fmla="*/ 1268 h 1268"/>
              <a:gd name="T6" fmla="*/ 4178 w 4262"/>
              <a:gd name="T7" fmla="*/ 1268 h 1268"/>
              <a:gd name="T8" fmla="*/ 4262 w 4262"/>
              <a:gd name="T9" fmla="*/ 643 h 1268"/>
              <a:gd name="T10" fmla="*/ 4174 w 4262"/>
              <a:gd name="T11" fmla="*/ 0 h 1268"/>
              <a:gd name="T12" fmla="*/ 89 w 4262"/>
              <a:gd name="T13" fmla="*/ 0 h 1268"/>
              <a:gd name="T14" fmla="*/ 0 w 4262"/>
              <a:gd name="T15" fmla="*/ 643 h 1268"/>
              <a:gd name="T16" fmla="*/ 0 w 4262"/>
              <a:gd name="T17" fmla="*/ 643 h 1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62" h="1268">
                <a:moveTo>
                  <a:pt x="0" y="643"/>
                </a:moveTo>
                <a:lnTo>
                  <a:pt x="0" y="643"/>
                </a:lnTo>
                <a:cubicBezTo>
                  <a:pt x="0" y="876"/>
                  <a:pt x="32" y="1082"/>
                  <a:pt x="85" y="1268"/>
                </a:cubicBezTo>
                <a:lnTo>
                  <a:pt x="4178" y="1268"/>
                </a:lnTo>
                <a:cubicBezTo>
                  <a:pt x="4230" y="1082"/>
                  <a:pt x="4262" y="876"/>
                  <a:pt x="4262" y="643"/>
                </a:cubicBezTo>
                <a:cubicBezTo>
                  <a:pt x="4262" y="412"/>
                  <a:pt x="4231" y="198"/>
                  <a:pt x="4174" y="0"/>
                </a:cubicBezTo>
                <a:lnTo>
                  <a:pt x="89" y="0"/>
                </a:lnTo>
                <a:cubicBezTo>
                  <a:pt x="31" y="198"/>
                  <a:pt x="0" y="412"/>
                  <a:pt x="0" y="643"/>
                </a:cubicBezTo>
                <a:lnTo>
                  <a:pt x="0" y="6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2"/>
          <p:cNvSpPr>
            <a:spLocks/>
          </p:cNvSpPr>
          <p:nvPr/>
        </p:nvSpPr>
        <p:spPr bwMode="auto">
          <a:xfrm>
            <a:off x="5236367" y="4625434"/>
            <a:ext cx="1429769" cy="714247"/>
          </a:xfrm>
          <a:custGeom>
            <a:avLst/>
            <a:gdLst>
              <a:gd name="T0" fmla="*/ 0 w 2640"/>
              <a:gd name="T1" fmla="*/ 0 h 1317"/>
              <a:gd name="T2" fmla="*/ 0 w 2640"/>
              <a:gd name="T3" fmla="*/ 0 h 1317"/>
              <a:gd name="T4" fmla="*/ 127 w 2640"/>
              <a:gd name="T5" fmla="*/ 630 h 1317"/>
              <a:gd name="T6" fmla="*/ 610 w 2640"/>
              <a:gd name="T7" fmla="*/ 1317 h 1317"/>
              <a:gd name="T8" fmla="*/ 2030 w 2640"/>
              <a:gd name="T9" fmla="*/ 1317 h 1317"/>
              <a:gd name="T10" fmla="*/ 2513 w 2640"/>
              <a:gd name="T11" fmla="*/ 630 h 1317"/>
              <a:gd name="T12" fmla="*/ 2640 w 2640"/>
              <a:gd name="T13" fmla="*/ 0 h 1317"/>
              <a:gd name="T14" fmla="*/ 0 w 2640"/>
              <a:gd name="T15" fmla="*/ 0 h 1317"/>
              <a:gd name="T16" fmla="*/ 0 w 2640"/>
              <a:gd name="T17" fmla="*/ 0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40" h="1317">
                <a:moveTo>
                  <a:pt x="0" y="0"/>
                </a:moveTo>
                <a:lnTo>
                  <a:pt x="0" y="0"/>
                </a:lnTo>
                <a:cubicBezTo>
                  <a:pt x="77" y="190"/>
                  <a:pt x="127" y="394"/>
                  <a:pt x="127" y="630"/>
                </a:cubicBezTo>
                <a:cubicBezTo>
                  <a:pt x="127" y="857"/>
                  <a:pt x="340" y="1317"/>
                  <a:pt x="610" y="1317"/>
                </a:cubicBezTo>
                <a:lnTo>
                  <a:pt x="2030" y="1317"/>
                </a:lnTo>
                <a:cubicBezTo>
                  <a:pt x="2300" y="1317"/>
                  <a:pt x="2513" y="857"/>
                  <a:pt x="2513" y="630"/>
                </a:cubicBezTo>
                <a:cubicBezTo>
                  <a:pt x="2513" y="394"/>
                  <a:pt x="2563" y="190"/>
                  <a:pt x="2640" y="0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auto">
          <a:xfrm>
            <a:off x="4859509" y="3884448"/>
            <a:ext cx="2184757" cy="687510"/>
          </a:xfrm>
          <a:custGeom>
            <a:avLst/>
            <a:gdLst>
              <a:gd name="T0" fmla="*/ 3379 w 4032"/>
              <a:gd name="T1" fmla="*/ 1267 h 1267"/>
              <a:gd name="T2" fmla="*/ 3379 w 4032"/>
              <a:gd name="T3" fmla="*/ 1267 h 1267"/>
              <a:gd name="T4" fmla="*/ 4032 w 4032"/>
              <a:gd name="T5" fmla="*/ 0 h 1267"/>
              <a:gd name="T6" fmla="*/ 0 w 4032"/>
              <a:gd name="T7" fmla="*/ 0 h 1267"/>
              <a:gd name="T8" fmla="*/ 653 w 4032"/>
              <a:gd name="T9" fmla="*/ 1267 h 1267"/>
              <a:gd name="T10" fmla="*/ 3379 w 4032"/>
              <a:gd name="T11" fmla="*/ 1267 h 1267"/>
              <a:gd name="T12" fmla="*/ 3379 w 4032"/>
              <a:gd name="T13" fmla="*/ 1267 h 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32" h="1267">
                <a:moveTo>
                  <a:pt x="3379" y="1267"/>
                </a:moveTo>
                <a:lnTo>
                  <a:pt x="3379" y="1267"/>
                </a:lnTo>
                <a:cubicBezTo>
                  <a:pt x="3568" y="854"/>
                  <a:pt x="3869" y="495"/>
                  <a:pt x="4032" y="0"/>
                </a:cubicBezTo>
                <a:lnTo>
                  <a:pt x="0" y="0"/>
                </a:lnTo>
                <a:cubicBezTo>
                  <a:pt x="163" y="495"/>
                  <a:pt x="464" y="854"/>
                  <a:pt x="653" y="1267"/>
                </a:cubicBezTo>
                <a:lnTo>
                  <a:pt x="3379" y="1267"/>
                </a:lnTo>
                <a:lnTo>
                  <a:pt x="3379" y="126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6518237" y="2736644"/>
            <a:ext cx="92170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9933" y="2573669"/>
            <a:ext cx="286810" cy="295236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6806272" y="3485946"/>
            <a:ext cx="633663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438958" y="3322972"/>
            <a:ext cx="295236" cy="286486"/>
          </a:xfrm>
          <a:prstGeom prst="ellipse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518237" y="4226498"/>
            <a:ext cx="921708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439933" y="4063525"/>
            <a:ext cx="295236" cy="303986"/>
          </a:xfrm>
          <a:prstGeom prst="ellipse">
            <a:avLst/>
          </a:prstGeom>
          <a:solidFill>
            <a:schemeClr val="accent6">
              <a:lumMod val="75000"/>
              <a:alpha val="2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6296974" y="4967100"/>
            <a:ext cx="1141984" cy="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438958" y="4828331"/>
            <a:ext cx="286810" cy="27973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35611" y="4838609"/>
            <a:ext cx="414807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One stop for all interacting agencies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7835612" y="4070610"/>
            <a:ext cx="414807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Better understanding of crash data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7835612" y="3300742"/>
            <a:ext cx="414807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More reliable crash predictions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7835611" y="2554973"/>
            <a:ext cx="4148079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Instant control measures to prevent crashes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4025042" y="2635757"/>
            <a:ext cx="286810" cy="295236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024067" y="3385060"/>
            <a:ext cx="295236" cy="286486"/>
          </a:xfrm>
          <a:prstGeom prst="ellipse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025042" y="4125613"/>
            <a:ext cx="295236" cy="303986"/>
          </a:xfrm>
          <a:prstGeom prst="ellipse">
            <a:avLst/>
          </a:prstGeom>
          <a:solidFill>
            <a:schemeClr val="accent6">
              <a:lumMod val="75000"/>
              <a:alpha val="2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24067" y="4890419"/>
            <a:ext cx="286810" cy="27973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288680" y="2776154"/>
            <a:ext cx="92170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321577" y="3523132"/>
            <a:ext cx="633663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310877" y="4277606"/>
            <a:ext cx="921708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319303" y="5015959"/>
            <a:ext cx="1141984" cy="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55443" y="4942004"/>
            <a:ext cx="414807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Develop a centralized application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255444" y="4174005"/>
            <a:ext cx="414807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Expand database for wide coverage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255444" y="3404137"/>
            <a:ext cx="414807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Enhance accuracy of models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255443" y="2658368"/>
            <a:ext cx="414807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Provide diverse end user applications</a:t>
            </a:r>
            <a:endParaRPr lang="en-US" sz="1200" dirty="0"/>
          </a:p>
        </p:txBody>
      </p:sp>
      <p:sp>
        <p:nvSpPr>
          <p:cNvPr id="46" name="Pentagon 45"/>
          <p:cNvSpPr/>
          <p:nvPr/>
        </p:nvSpPr>
        <p:spPr>
          <a:xfrm>
            <a:off x="388382" y="945050"/>
            <a:ext cx="3882200" cy="917811"/>
          </a:xfrm>
          <a:prstGeom prst="homePlate">
            <a:avLst>
              <a:gd name="adj" fmla="val 22102"/>
            </a:avLst>
          </a:prstGeom>
          <a:solidFill>
            <a:schemeClr val="accent2"/>
          </a:soli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80" tIns="0" bIns="68580" rtlCol="0" anchor="ctr" anchorCtr="0"/>
          <a:lstStyle/>
          <a:p>
            <a:pPr algn="ctr"/>
            <a:r>
              <a:rPr lang="en-US" sz="2400" dirty="0"/>
              <a:t>Scalability and future work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47" name="Pentagon 46"/>
          <p:cNvSpPr/>
          <p:nvPr/>
        </p:nvSpPr>
        <p:spPr>
          <a:xfrm>
            <a:off x="7825627" y="894362"/>
            <a:ext cx="3882200" cy="917811"/>
          </a:xfrm>
          <a:prstGeom prst="homePlate">
            <a:avLst>
              <a:gd name="adj" fmla="val 2210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80" tIns="0" bIns="68580" rtlCol="0" anchor="ctr" anchorCtr="0"/>
          <a:lstStyle/>
          <a:p>
            <a:pPr algn="ctr"/>
            <a:r>
              <a:rPr lang="en-US" sz="2400" dirty="0"/>
              <a:t>Benefits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35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533" y="2589036"/>
            <a:ext cx="3496733" cy="1325563"/>
          </a:xfrm>
        </p:spPr>
        <p:txBody>
          <a:bodyPr/>
          <a:lstStyle/>
          <a:p>
            <a:r>
              <a:rPr lang="en-US" dirty="0"/>
              <a:t>THANK YOU!!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52BB-1BBF-4E43-BCEB-0C11BA650D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7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</TotalTime>
  <Words>254</Words>
  <Application>Microsoft Office PowerPoint</Application>
  <PresentationFormat>Widescreen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Location Specific Crash Modeling with Machine Learning</vt:lpstr>
      <vt:lpstr>Motivation</vt:lpstr>
      <vt:lpstr>Insights from NYC collision data: Fatality ratio</vt:lpstr>
      <vt:lpstr>Insights from NYC collision data : Contributing factors</vt:lpstr>
      <vt:lpstr>Fatal/non-fatal crash classification model</vt:lpstr>
      <vt:lpstr>PowerPoint Presentation</vt:lpstr>
      <vt:lpstr>PowerPoint Presentation</vt:lpstr>
      <vt:lpstr>PowerPoint Presentation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Shrikant Fulari</dc:creator>
  <cp:lastModifiedBy>Shrikant Fulari</cp:lastModifiedBy>
  <cp:revision>60</cp:revision>
  <dcterms:created xsi:type="dcterms:W3CDTF">2020-07-14T01:32:15Z</dcterms:created>
  <dcterms:modified xsi:type="dcterms:W3CDTF">2020-07-15T21:00:06Z</dcterms:modified>
</cp:coreProperties>
</file>