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90" r:id="rId6"/>
    <p:sldId id="291" r:id="rId7"/>
    <p:sldId id="277" r:id="rId8"/>
    <p:sldId id="289" r:id="rId9"/>
    <p:sldId id="261" r:id="rId10"/>
    <p:sldId id="299" r:id="rId11"/>
    <p:sldId id="298" r:id="rId12"/>
    <p:sldId id="297" r:id="rId13"/>
    <p:sldId id="300" r:id="rId14"/>
    <p:sldId id="278" r:id="rId15"/>
    <p:sldId id="287" r:id="rId16"/>
    <p:sldId id="294" r:id="rId17"/>
    <p:sldId id="295" r:id="rId18"/>
    <p:sldId id="296" r:id="rId19"/>
    <p:sldId id="293" r:id="rId20"/>
    <p:sldId id="292" r:id="rId21"/>
    <p:sldId id="301"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66" d="100"/>
          <a:sy n="66" d="100"/>
        </p:scale>
        <p:origin x="900" y="6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10/17/2024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E7F03-E72F-5AA5-E6BC-BE1812646E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5153BD-2088-1301-A018-B5D28F1C65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71DA57-B989-4943-2B13-2E59CFCC4D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1C80BB-43FF-A506-4DEC-178E44CABDD7}"/>
              </a:ext>
            </a:extLst>
          </p:cNvPr>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79606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B6B80-8BC0-F5BE-D7A7-63910413C4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43C18B-9961-3C34-1D03-E5DA990AF3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61A768-B62D-ED9A-196B-63990329EA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29244E-B47B-F60F-B1C8-6FA03EC1F1C1}"/>
              </a:ext>
            </a:extLst>
          </p:cNvPr>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424911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06EE9-6973-5D33-EC57-3185BE0369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1B9BA3-F70C-52CE-79F6-381995A96D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C903AE-53C4-A29F-1261-59ACBC6B58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E7526E-6183-AD03-EC71-1D417B32D921}"/>
              </a:ext>
            </a:extLst>
          </p:cNvPr>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836356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0192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8847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030334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7FC87-AE1B-1849-1E72-0437A2986D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F568D-98CB-4E98-5F03-D95EE86D1D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FD74DF-25DE-16EA-6F68-140CF8B802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3FAA29-1DA4-0649-11EF-A1A3084921AE}"/>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252693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AE1FF-B3A2-6FE7-E736-E817DC1B7C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8D6D79-5884-1A0D-E87A-39216AFDE9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077397-5CB4-0C01-3EF3-1A5A2FC6DD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029D48-EAB4-F723-6C03-61F5CCAEF01E}"/>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8776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10/17/2024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10/17/2024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10/17/2024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10/17/2024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10/17/2024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10/17/2024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10/17/2024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10/17/2024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10/17/2024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10/17/2024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10/17/2024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10/17/2024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2446189"/>
            <a:ext cx="9144000" cy="1163395"/>
          </a:xfrm>
        </p:spPr>
        <p:txBody>
          <a:bodyPr lIns="0" tIns="0" rIns="0" bIns="0" anchor="t">
            <a:spAutoFit/>
          </a:bodyPr>
          <a:lstStyle/>
          <a:p>
            <a:r>
              <a:rPr lang="en-US" sz="4800" b="1" dirty="0">
                <a:solidFill>
                  <a:schemeClr val="bg1"/>
                </a:solidFill>
              </a:rPr>
              <a:t>LIST Store Data Analysis</a:t>
            </a:r>
            <a:br>
              <a:rPr lang="en-US" dirty="0">
                <a:solidFill>
                  <a:schemeClr val="bg1"/>
                </a:solidFill>
              </a:rPr>
            </a:br>
            <a:r>
              <a:rPr lang="en-IN" sz="3600" dirty="0">
                <a:solidFill>
                  <a:srgbClr val="FFC000"/>
                </a:solidFill>
              </a:rPr>
              <a:t>E-commerce Domain</a:t>
            </a:r>
            <a:endParaRPr lang="en-US" dirty="0">
              <a:solidFill>
                <a:srgbClr val="FFC000"/>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Presentation with pie chart with solid fill">
            <a:extLst>
              <a:ext uri="{FF2B5EF4-FFF2-40B4-BE49-F238E27FC236}">
                <a16:creationId xmlns:a16="http://schemas.microsoft.com/office/drawing/2014/main" id="{4750011D-AEF9-4C1D-B4EC-F2879A7378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20080" y="759053"/>
            <a:ext cx="751840" cy="751840"/>
          </a:xfrm>
          <a:prstGeom prst="rect">
            <a:avLst/>
          </a:prstGeom>
        </p:spPr>
      </p:pic>
      <p:pic>
        <p:nvPicPr>
          <p:cNvPr id="12" name="Graphic 11" descr="Earth Globe - Asia with solid fill">
            <a:extLst>
              <a:ext uri="{FF2B5EF4-FFF2-40B4-BE49-F238E27FC236}">
                <a16:creationId xmlns:a16="http://schemas.microsoft.com/office/drawing/2014/main" id="{6343E019-BF9C-B359-E408-73D77169D6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49120" y="2270760"/>
            <a:ext cx="914400" cy="914400"/>
          </a:xfrm>
          <a:prstGeom prst="rect">
            <a:avLst/>
          </a:prstGeom>
        </p:spPr>
      </p:pic>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4E04AC4-94B0-8D78-B3DF-5EF519AAD1C4}"/>
              </a:ext>
            </a:extLst>
          </p:cNvPr>
          <p:cNvSpPr txBox="1"/>
          <p:nvPr/>
        </p:nvSpPr>
        <p:spPr>
          <a:xfrm>
            <a:off x="609084" y="1098763"/>
            <a:ext cx="7783076" cy="510909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sz="1600" b="1" dirty="0">
                <a:solidFill>
                  <a:schemeClr val="accent4">
                    <a:lumMod val="75000"/>
                  </a:schemeClr>
                </a:solidFill>
                <a:latin typeface="Aptos" panose="020B0004020202020204" pitchFamily="34" charset="0"/>
                <a:ea typeface="+mj-ea"/>
                <a:cs typeface="+mj-cs"/>
              </a:rPr>
              <a:t>5) Relationship Between Shipping Days and Review Scores:</a:t>
            </a:r>
          </a:p>
          <a:p>
            <a:endParaRPr lang="en-US" sz="1600" dirty="0">
              <a:solidFill>
                <a:schemeClr val="accent3">
                  <a:lumMod val="50000"/>
                </a:schemeClr>
              </a:solidFill>
              <a:latin typeface="Aptos" panose="020B0004020202020204" pitchFamily="34" charset="0"/>
              <a:ea typeface="+mj-ea"/>
              <a:cs typeface="+mj-cs"/>
            </a:endParaRPr>
          </a:p>
          <a:p>
            <a:r>
              <a:rPr lang="en-US" sz="1600" dirty="0">
                <a:solidFill>
                  <a:schemeClr val="accent3">
                    <a:lumMod val="50000"/>
                  </a:schemeClr>
                </a:solidFill>
                <a:latin typeface="Aptos" panose="020B0004020202020204" pitchFamily="34" charset="0"/>
                <a:ea typeface="+mj-ea"/>
                <a:cs typeface="+mj-cs"/>
              </a:rPr>
              <a:t>This KPI explores the correlation between the number of days taken for shipping and the review scores given by customers. </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It aims to assess how shipping times impact customer satisfaction.</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Relevance: Understanding this relationship is crucial for improving delivery processes and customer service. Faster shipping times generally lead to higher review scores, </a:t>
            </a:r>
          </a:p>
          <a:p>
            <a:r>
              <a:rPr lang="en-US" sz="1600" dirty="0">
                <a:solidFill>
                  <a:schemeClr val="accent3">
                    <a:lumMod val="50000"/>
                  </a:schemeClr>
                </a:solidFill>
                <a:latin typeface="Aptos" panose="020B0004020202020204" pitchFamily="34" charset="0"/>
                <a:ea typeface="+mj-ea"/>
                <a:cs typeface="+mj-cs"/>
              </a:rPr>
              <a:t>which can enhance the platform’s reputation and customer loyalty.</a:t>
            </a:r>
          </a:p>
          <a:p>
            <a:endParaRPr lang="en-US" sz="1600" dirty="0">
              <a:solidFill>
                <a:schemeClr val="accent3">
                  <a:lumMod val="50000"/>
                </a:schemeClr>
              </a:solidFill>
              <a:latin typeface="Aptos" panose="020B0004020202020204" pitchFamily="34" charset="0"/>
              <a:ea typeface="+mj-ea"/>
              <a:cs typeface="+mj-cs"/>
            </a:endParaRPr>
          </a:p>
          <a:p>
            <a:r>
              <a:rPr lang="en-US" sz="1600" b="1" dirty="0">
                <a:solidFill>
                  <a:schemeClr val="accent4">
                    <a:lumMod val="75000"/>
                  </a:schemeClr>
                </a:solidFill>
                <a:latin typeface="Aptos" panose="020B0004020202020204" pitchFamily="34" charset="0"/>
                <a:ea typeface="+mj-ea"/>
                <a:cs typeface="+mj-cs"/>
              </a:rPr>
              <a:t>Recommendations:</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Improve Logistics: Streamline your logistics and supply chain processes to reduce delivery times. This could involve optimizing routes, partnering with faster delivery services, or improving inventory management.</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Set Realistic Expectations: Clearly communicate expected delivery times to customers and provide regular updates. This can help manage customer expectations and reduce dissatisfaction.</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Monitor Performance: Continuously monitor delivery times and review scores to identify trends and areas for improvement. Use this data to make informed decisions about operational changes.</a:t>
            </a:r>
          </a:p>
          <a:p>
            <a:endParaRPr lang="en-US" sz="1000" dirty="0">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2EE4BFB-4DEE-F068-4DE1-AEB5620C590A}"/>
              </a:ext>
            </a:extLst>
          </p:cNvPr>
          <p:cNvSpPr txBox="1"/>
          <p:nvPr/>
        </p:nvSpPr>
        <p:spPr>
          <a:xfrm>
            <a:off x="609084" y="429016"/>
            <a:ext cx="6096000" cy="400110"/>
          </a:xfrm>
          <a:prstGeom prst="rect">
            <a:avLst/>
          </a:prstGeom>
          <a:noFill/>
        </p:spPr>
        <p:txBody>
          <a:bodyPr wrap="square">
            <a:spAutoFit/>
          </a:bodyPr>
          <a:lstStyle/>
          <a:p>
            <a:r>
              <a:rPr lang="en-IN" sz="2000" b="1" dirty="0">
                <a:solidFill>
                  <a:schemeClr val="accent4">
                    <a:lumMod val="50000"/>
                  </a:schemeClr>
                </a:solidFill>
                <a:latin typeface="Aptos" panose="020B0004020202020204" pitchFamily="34" charset="0"/>
              </a:rPr>
              <a:t>Insights and Suggestions</a:t>
            </a:r>
          </a:p>
        </p:txBody>
      </p:sp>
      <p:pic>
        <p:nvPicPr>
          <p:cNvPr id="5" name="Picture 4">
            <a:extLst>
              <a:ext uri="{FF2B5EF4-FFF2-40B4-BE49-F238E27FC236}">
                <a16:creationId xmlns:a16="http://schemas.microsoft.com/office/drawing/2014/main" id="{B1DF2779-3580-16FF-5777-15AEEE566A03}"/>
              </a:ext>
            </a:extLst>
          </p:cNvPr>
          <p:cNvPicPr>
            <a:picLocks noChangeAspect="1"/>
          </p:cNvPicPr>
          <p:nvPr/>
        </p:nvPicPr>
        <p:blipFill>
          <a:blip r:embed="rId2"/>
          <a:stretch>
            <a:fillRect/>
          </a:stretch>
        </p:blipFill>
        <p:spPr>
          <a:xfrm>
            <a:off x="8630845" y="1778726"/>
            <a:ext cx="3362960" cy="3325537"/>
          </a:xfrm>
          <a:prstGeom prst="rect">
            <a:avLst/>
          </a:prstGeom>
          <a:ln>
            <a:solidFill>
              <a:schemeClr val="accent4">
                <a:lumMod val="75000"/>
              </a:schemeClr>
            </a:solidFill>
          </a:ln>
        </p:spPr>
      </p:pic>
    </p:spTree>
    <p:extLst>
      <p:ext uri="{BB962C8B-B14F-4D97-AF65-F5344CB8AC3E}">
        <p14:creationId xmlns:p14="http://schemas.microsoft.com/office/powerpoint/2010/main" val="177583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274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002060"/>
                </a:solidFill>
              </a:rPr>
              <a:t>Dataset Schema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descr="A diagram of a diagram&#10;&#10;Description automatically generated">
            <a:extLst>
              <a:ext uri="{FF2B5EF4-FFF2-40B4-BE49-F238E27FC236}">
                <a16:creationId xmlns:a16="http://schemas.microsoft.com/office/drawing/2014/main" id="{6C42D7BC-63DA-6993-675B-A6BDD5B8EDFC}"/>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043112" y="1298495"/>
            <a:ext cx="8474992" cy="5127371"/>
          </a:xfrm>
          <a:prstGeom prst="rect">
            <a:avLst/>
          </a:prstGeom>
          <a:solidFill>
            <a:schemeClr val="accent2"/>
          </a:solidFill>
          <a:ln>
            <a:solidFill>
              <a:schemeClr val="accent4">
                <a:lumMod val="7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4376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64236"/>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Excel Dashboard</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6" name="Picture 5">
            <a:extLst>
              <a:ext uri="{FF2B5EF4-FFF2-40B4-BE49-F238E27FC236}">
                <a16:creationId xmlns:a16="http://schemas.microsoft.com/office/drawing/2014/main" id="{D3816DE3-72ED-B5D1-13F5-194A8312BB8B}"/>
              </a:ext>
            </a:extLst>
          </p:cNvPr>
          <p:cNvPicPr>
            <a:picLocks noChangeAspect="1"/>
          </p:cNvPicPr>
          <p:nvPr/>
        </p:nvPicPr>
        <p:blipFill>
          <a:blip r:embed="rId3"/>
          <a:stretch>
            <a:fillRect/>
          </a:stretch>
        </p:blipFill>
        <p:spPr>
          <a:xfrm>
            <a:off x="471443" y="923544"/>
            <a:ext cx="11172700" cy="5266937"/>
          </a:xfrm>
          <a:prstGeom prst="rect">
            <a:avLst/>
          </a:prstGeom>
          <a:ln>
            <a:solidFill>
              <a:schemeClr val="accent3">
                <a:lumMod val="75000"/>
              </a:schemeClr>
            </a:solid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EFBD1C22-E2CD-C689-69BE-2B6DAE6FD3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4562" y="2549120"/>
            <a:ext cx="3241213" cy="1600200"/>
          </a:xfrm>
          <a:prstGeom prst="rect">
            <a:avLst/>
          </a:prstGeom>
        </p:spPr>
      </p:pic>
    </p:spTree>
    <p:extLst>
      <p:ext uri="{BB962C8B-B14F-4D97-AF65-F5344CB8AC3E}">
        <p14:creationId xmlns:p14="http://schemas.microsoft.com/office/powerpoint/2010/main" val="227547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EF7011FB-A68A-22E2-DF67-C9483415CD96}"/>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3F10C6A4-3B45-B53E-B481-A45C6065B3D2}"/>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97DA75F0-29AD-E03B-1102-5185B34058A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69A9978-3339-2561-6272-B2A643CB5D41}"/>
              </a:ext>
            </a:extLst>
          </p:cNvPr>
          <p:cNvSpPr txBox="1">
            <a:spLocks/>
          </p:cNvSpPr>
          <p:nvPr/>
        </p:nvSpPr>
        <p:spPr>
          <a:xfrm>
            <a:off x="219456" y="32766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SQL Queries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B3FFFB74-AF30-D182-E62E-5E9E7F23EDE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DB3891C-17C5-0FA0-15AB-F4358BB4F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52" y="1338869"/>
            <a:ext cx="4935308" cy="2851745"/>
          </a:xfrm>
          <a:prstGeom prst="rect">
            <a:avLst/>
          </a:prstGeom>
          <a:ln>
            <a:solidFill>
              <a:schemeClr val="accent3">
                <a:lumMod val="75000"/>
              </a:schemeClr>
            </a:solidFill>
          </a:ln>
          <a:effectLst>
            <a:glow rad="127000">
              <a:schemeClr val="bg1">
                <a:lumMod val="75000"/>
              </a:schemeClr>
            </a:glow>
          </a:effectLst>
        </p:spPr>
      </p:pic>
      <p:sp>
        <p:nvSpPr>
          <p:cNvPr id="6" name="Rectangle 5">
            <a:extLst>
              <a:ext uri="{FF2B5EF4-FFF2-40B4-BE49-F238E27FC236}">
                <a16:creationId xmlns:a16="http://schemas.microsoft.com/office/drawing/2014/main" id="{22D3EE27-0A23-F39B-3215-E9D0874E24C0}"/>
              </a:ext>
            </a:extLst>
          </p:cNvPr>
          <p:cNvSpPr/>
          <p:nvPr/>
        </p:nvSpPr>
        <p:spPr>
          <a:xfrm>
            <a:off x="620717" y="1074631"/>
            <a:ext cx="4968613" cy="223394"/>
          </a:xfrm>
          <a:prstGeom prst="rect">
            <a:avLst/>
          </a:prstGeom>
          <a:ln>
            <a:solidFill>
              <a:schemeClr val="accent5"/>
            </a:solidFill>
          </a:ln>
        </p:spPr>
        <p:style>
          <a:lnRef idx="1">
            <a:schemeClr val="accent3"/>
          </a:lnRef>
          <a:fillRef idx="2">
            <a:schemeClr val="accent3"/>
          </a:fillRef>
          <a:effectRef idx="1">
            <a:schemeClr val="accent3"/>
          </a:effectRef>
          <a:fontRef idx="minor">
            <a:schemeClr val="dk1"/>
          </a:fontRef>
        </p:style>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1.Weekday Vs. Weekend Payment Statistic</a:t>
            </a:r>
          </a:p>
        </p:txBody>
      </p:sp>
      <p:pic>
        <p:nvPicPr>
          <p:cNvPr id="10" name="Picture 9">
            <a:extLst>
              <a:ext uri="{FF2B5EF4-FFF2-40B4-BE49-F238E27FC236}">
                <a16:creationId xmlns:a16="http://schemas.microsoft.com/office/drawing/2014/main" id="{E7D0A10B-4F77-6E3A-5826-1DDD123B8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2205" y="4073881"/>
            <a:ext cx="6074185" cy="2610697"/>
          </a:xfrm>
          <a:prstGeom prst="rect">
            <a:avLst/>
          </a:prstGeom>
          <a:ln>
            <a:solidFill>
              <a:schemeClr val="accent3">
                <a:lumMod val="75000"/>
              </a:schemeClr>
            </a:solidFill>
          </a:ln>
          <a:effectLst>
            <a:glow rad="127000">
              <a:schemeClr val="bg1">
                <a:lumMod val="75000"/>
              </a:schemeClr>
            </a:glow>
          </a:effectLst>
        </p:spPr>
      </p:pic>
      <p:sp>
        <p:nvSpPr>
          <p:cNvPr id="12" name="Rectangle 11">
            <a:extLst>
              <a:ext uri="{FF2B5EF4-FFF2-40B4-BE49-F238E27FC236}">
                <a16:creationId xmlns:a16="http://schemas.microsoft.com/office/drawing/2014/main" id="{34D9100E-4D35-2E04-D836-B0678019D4EB}"/>
              </a:ext>
            </a:extLst>
          </p:cNvPr>
          <p:cNvSpPr/>
          <p:nvPr/>
        </p:nvSpPr>
        <p:spPr>
          <a:xfrm>
            <a:off x="5752557" y="3817357"/>
            <a:ext cx="6063674" cy="223394"/>
          </a:xfrm>
          <a:prstGeom prst="rect">
            <a:avLst/>
          </a:prstGeom>
          <a:ln>
            <a:solidFill>
              <a:schemeClr val="accent5"/>
            </a:solidFill>
          </a:ln>
        </p:spPr>
        <p:style>
          <a:lnRef idx="1">
            <a:schemeClr val="accent3"/>
          </a:lnRef>
          <a:fillRef idx="2">
            <a:schemeClr val="accent3"/>
          </a:fillRef>
          <a:effectRef idx="1">
            <a:schemeClr val="accent3"/>
          </a:effectRef>
          <a:fontRef idx="minor">
            <a:schemeClr val="dk1"/>
          </a:fontRef>
        </p:style>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2.Count of Orders with Payment Type Credit Card With Review Score </a:t>
            </a:r>
            <a:r>
              <a:rPr lang="en-US" sz="1400" b="1" i="1" dirty="0">
                <a:solidFill>
                  <a:schemeClr val="tx1">
                    <a:lumMod val="75000"/>
                    <a:lumOff val="25000"/>
                  </a:schemeClr>
                </a:solidFill>
                <a:cs typeface="Segoe UI" panose="020B0502040204020203" pitchFamily="34" charset="0"/>
              </a:rPr>
              <a:t>5</a:t>
            </a:r>
          </a:p>
        </p:txBody>
      </p:sp>
    </p:spTree>
    <p:extLst>
      <p:ext uri="{BB962C8B-B14F-4D97-AF65-F5344CB8AC3E}">
        <p14:creationId xmlns:p14="http://schemas.microsoft.com/office/powerpoint/2010/main" val="22637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06944F7-17C1-8000-A2E3-BE4564A055CE}"/>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EA0E5801-E929-49A2-DD69-1E32A67A7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36" y="1441694"/>
            <a:ext cx="5897623" cy="2327665"/>
          </a:xfrm>
          <a:prstGeom prst="rect">
            <a:avLst/>
          </a:prstGeom>
          <a:ln>
            <a:solidFill>
              <a:schemeClr val="accent3">
                <a:lumMod val="75000"/>
              </a:schemeClr>
            </a:solidFill>
          </a:ln>
          <a:effectLst>
            <a:glow rad="127000">
              <a:schemeClr val="bg1">
                <a:lumMod val="75000"/>
              </a:schemeClr>
            </a:glow>
          </a:effectLst>
        </p:spPr>
      </p:pic>
      <p:sp>
        <p:nvSpPr>
          <p:cNvPr id="7" name="Title 6" hidden="1">
            <a:extLst>
              <a:ext uri="{FF2B5EF4-FFF2-40B4-BE49-F238E27FC236}">
                <a16:creationId xmlns:a16="http://schemas.microsoft.com/office/drawing/2014/main" id="{716DBF99-E5A1-1708-FB07-F77EFC7FE4F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BA0DB6B-D729-5772-51B6-625BDEDD209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C4124CE4-3401-665B-67FA-E061CB2FDE50}"/>
              </a:ext>
            </a:extLst>
          </p:cNvPr>
          <p:cNvSpPr txBox="1">
            <a:spLocks/>
          </p:cNvSpPr>
          <p:nvPr/>
        </p:nvSpPr>
        <p:spPr>
          <a:xfrm>
            <a:off x="219456" y="32766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SQL Queries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F84DC1F2-1475-CC1B-8317-C9005418EF4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AD5AB98-30CD-1174-9853-0C2F4705660D}"/>
              </a:ext>
            </a:extLst>
          </p:cNvPr>
          <p:cNvSpPr/>
          <p:nvPr/>
        </p:nvSpPr>
        <p:spPr>
          <a:xfrm>
            <a:off x="691896" y="1187694"/>
            <a:ext cx="5877303" cy="223394"/>
          </a:xfrm>
          <a:prstGeom prst="rect">
            <a:avLst/>
          </a:prstGeom>
          <a:ln>
            <a:solidFill>
              <a:schemeClr val="accent5"/>
            </a:solidFill>
          </a:ln>
        </p:spPr>
        <p:style>
          <a:lnRef idx="1">
            <a:schemeClr val="accent3"/>
          </a:lnRef>
          <a:fillRef idx="2">
            <a:schemeClr val="accent3"/>
          </a:fillRef>
          <a:effectRef idx="1">
            <a:schemeClr val="accent3"/>
          </a:effectRef>
          <a:fontRef idx="minor">
            <a:schemeClr val="dk1"/>
          </a:fontRef>
        </p:style>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3.Avg. Delivery Days for Pet Shops</a:t>
            </a:r>
          </a:p>
        </p:txBody>
      </p:sp>
      <p:pic>
        <p:nvPicPr>
          <p:cNvPr id="18" name="Picture 17">
            <a:extLst>
              <a:ext uri="{FF2B5EF4-FFF2-40B4-BE49-F238E27FC236}">
                <a16:creationId xmlns:a16="http://schemas.microsoft.com/office/drawing/2014/main" id="{FF445624-138B-5610-DEB3-5E52CD95B4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6720" y="4336732"/>
            <a:ext cx="6373072" cy="2327665"/>
          </a:xfrm>
          <a:prstGeom prst="rect">
            <a:avLst/>
          </a:prstGeom>
          <a:ln>
            <a:solidFill>
              <a:schemeClr val="accent3">
                <a:lumMod val="75000"/>
              </a:schemeClr>
            </a:solidFill>
          </a:ln>
          <a:effectLst>
            <a:glow rad="127000">
              <a:schemeClr val="bg1">
                <a:lumMod val="75000"/>
              </a:schemeClr>
            </a:glow>
          </a:effectLst>
        </p:spPr>
      </p:pic>
      <p:sp>
        <p:nvSpPr>
          <p:cNvPr id="19" name="Rectangle 18">
            <a:extLst>
              <a:ext uri="{FF2B5EF4-FFF2-40B4-BE49-F238E27FC236}">
                <a16:creationId xmlns:a16="http://schemas.microsoft.com/office/drawing/2014/main" id="{38430F03-5AC6-7FC4-EB40-8452FEC50764}"/>
              </a:ext>
            </a:extLst>
          </p:cNvPr>
          <p:cNvSpPr/>
          <p:nvPr/>
        </p:nvSpPr>
        <p:spPr>
          <a:xfrm>
            <a:off x="5515865" y="4080660"/>
            <a:ext cx="6355512" cy="223394"/>
          </a:xfrm>
          <a:prstGeom prst="rect">
            <a:avLst/>
          </a:prstGeom>
          <a:ln>
            <a:solidFill>
              <a:schemeClr val="accent5"/>
            </a:solidFill>
          </a:ln>
        </p:spPr>
        <p:style>
          <a:lnRef idx="1">
            <a:schemeClr val="accent3"/>
          </a:lnRef>
          <a:fillRef idx="2">
            <a:schemeClr val="accent3"/>
          </a:fillRef>
          <a:effectRef idx="1">
            <a:schemeClr val="accent3"/>
          </a:effectRef>
          <a:fontRef idx="minor">
            <a:schemeClr val="dk1"/>
          </a:fontRef>
        </p:style>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4.Avg. Price and Avg. Payment Value for Sao Paulo City</a:t>
            </a:r>
          </a:p>
        </p:txBody>
      </p:sp>
    </p:spTree>
    <p:extLst>
      <p:ext uri="{BB962C8B-B14F-4D97-AF65-F5344CB8AC3E}">
        <p14:creationId xmlns:p14="http://schemas.microsoft.com/office/powerpoint/2010/main" val="320319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01E0C148-2703-4893-2EC5-0B846A2007AC}"/>
            </a:ext>
          </a:extLst>
        </p:cNvPr>
        <p:cNvGrpSpPr/>
        <p:nvPr/>
      </p:nvGrpSpPr>
      <p:grpSpPr>
        <a:xfrm>
          <a:off x="0" y="0"/>
          <a:ext cx="0" cy="0"/>
          <a:chOff x="0" y="0"/>
          <a:chExt cx="0" cy="0"/>
        </a:xfrm>
      </p:grpSpPr>
      <p:sp>
        <p:nvSpPr>
          <p:cNvPr id="7" name="Title 6" hidden="1">
            <a:extLst>
              <a:ext uri="{FF2B5EF4-FFF2-40B4-BE49-F238E27FC236}">
                <a16:creationId xmlns:a16="http://schemas.microsoft.com/office/drawing/2014/main" id="{F61D13D0-2732-01AB-E6C0-AC4FBC84F0AC}"/>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0F4CEE4D-D9CD-2D82-01D8-CCE273788C78}"/>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C7EFBC83-6EF9-F00E-723E-13CB45046DD3}"/>
              </a:ext>
            </a:extLst>
          </p:cNvPr>
          <p:cNvSpPr txBox="1">
            <a:spLocks/>
          </p:cNvSpPr>
          <p:nvPr/>
        </p:nvSpPr>
        <p:spPr>
          <a:xfrm>
            <a:off x="219456" y="32766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SQL Queries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2286EABE-9F5C-4841-0C9D-966AF911C0A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FBB5E06-10EA-9037-5125-A96C95394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040" y="1490979"/>
            <a:ext cx="7473132" cy="3680461"/>
          </a:xfrm>
          <a:prstGeom prst="rect">
            <a:avLst/>
          </a:prstGeom>
          <a:ln>
            <a:solidFill>
              <a:schemeClr val="accent3">
                <a:lumMod val="75000"/>
              </a:schemeClr>
            </a:solidFill>
          </a:ln>
          <a:effectLst>
            <a:glow rad="127000">
              <a:schemeClr val="bg1">
                <a:lumMod val="75000"/>
              </a:schemeClr>
            </a:glow>
            <a:outerShdw blurRad="50800" dist="38100" dir="2700000" algn="tl" rotWithShape="0">
              <a:prstClr val="black">
                <a:alpha val="40000"/>
              </a:prstClr>
            </a:outerShdw>
          </a:effectLst>
        </p:spPr>
      </p:pic>
      <p:sp>
        <p:nvSpPr>
          <p:cNvPr id="2" name="Rectangle 1">
            <a:extLst>
              <a:ext uri="{FF2B5EF4-FFF2-40B4-BE49-F238E27FC236}">
                <a16:creationId xmlns:a16="http://schemas.microsoft.com/office/drawing/2014/main" id="{D182E939-C362-A915-8FB1-485656C0E65C}"/>
              </a:ext>
            </a:extLst>
          </p:cNvPr>
          <p:cNvSpPr/>
          <p:nvPr/>
        </p:nvSpPr>
        <p:spPr>
          <a:xfrm>
            <a:off x="2225040" y="1229359"/>
            <a:ext cx="7473131" cy="223394"/>
          </a:xfrm>
          <a:prstGeom prst="rect">
            <a:avLst/>
          </a:prstGeom>
          <a:ln>
            <a:solidFill>
              <a:schemeClr val="accent5"/>
            </a:solidFill>
          </a:ln>
        </p:spPr>
        <p:style>
          <a:lnRef idx="1">
            <a:schemeClr val="accent3"/>
          </a:lnRef>
          <a:fillRef idx="2">
            <a:schemeClr val="accent3"/>
          </a:fillRef>
          <a:effectRef idx="1">
            <a:schemeClr val="accent3"/>
          </a:effectRef>
          <a:fontRef idx="minor">
            <a:schemeClr val="dk1"/>
          </a:fontRef>
        </p:style>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5.Relationship Between Avg. Delivery Days &amp; Review Score</a:t>
            </a:r>
          </a:p>
        </p:txBody>
      </p:sp>
    </p:spTree>
    <p:extLst>
      <p:ext uri="{BB962C8B-B14F-4D97-AF65-F5344CB8AC3E}">
        <p14:creationId xmlns:p14="http://schemas.microsoft.com/office/powerpoint/2010/main" val="2095500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A227856-A7CC-EE41-7662-5043BCC3CF16}"/>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AE0D0D3-D161-5BD9-571B-52E893BD584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D004AEF-8EAC-2529-3381-EF8C4B0D1089}"/>
              </a:ext>
            </a:extLst>
          </p:cNvPr>
          <p:cNvSpPr txBox="1">
            <a:spLocks/>
          </p:cNvSpPr>
          <p:nvPr/>
        </p:nvSpPr>
        <p:spPr>
          <a:xfrm>
            <a:off x="228600" y="19050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PowerBI Dashboard</a:t>
            </a:r>
          </a:p>
        </p:txBody>
      </p:sp>
      <p:cxnSp>
        <p:nvCxnSpPr>
          <p:cNvPr id="14" name="Straight Connector 13">
            <a:extLst>
              <a:ext uri="{FF2B5EF4-FFF2-40B4-BE49-F238E27FC236}">
                <a16:creationId xmlns:a16="http://schemas.microsoft.com/office/drawing/2014/main" id="{4E34A6E9-59B0-38BA-52ED-AB0C2587C90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2E8149C3-52F2-C556-7898-5AE746E73FC4}"/>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a:extLst>
              <a:ext uri="{FF2B5EF4-FFF2-40B4-BE49-F238E27FC236}">
                <a16:creationId xmlns:a16="http://schemas.microsoft.com/office/drawing/2014/main" id="{48B55F09-D630-A64A-FEBD-F65B97524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708946"/>
            <a:ext cx="10796163" cy="5874734"/>
          </a:xfrm>
          <a:prstGeom prst="rect">
            <a:avLst/>
          </a:prstGeom>
        </p:spPr>
      </p:pic>
      <p:pic>
        <p:nvPicPr>
          <p:cNvPr id="7" name="Picture 6">
            <a:extLst>
              <a:ext uri="{FF2B5EF4-FFF2-40B4-BE49-F238E27FC236}">
                <a16:creationId xmlns:a16="http://schemas.microsoft.com/office/drawing/2014/main" id="{DC4B7BA5-D1C3-3179-D85F-62CDD7FEA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952" y="4349749"/>
            <a:ext cx="4032568" cy="2141187"/>
          </a:xfrm>
          <a:prstGeom prst="rect">
            <a:avLst/>
          </a:prstGeom>
          <a:ln>
            <a:noFill/>
          </a:ln>
        </p:spPr>
      </p:pic>
    </p:spTree>
    <p:extLst>
      <p:ext uri="{BB962C8B-B14F-4D97-AF65-F5344CB8AC3E}">
        <p14:creationId xmlns:p14="http://schemas.microsoft.com/office/powerpoint/2010/main" val="3826598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CED55E0-A435-8140-92C1-E0CF3F1AFA2D}"/>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07E9078-383C-32BC-922D-FFDA6EDA157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21365F2-F4F4-60FF-4725-AE87F9157909}"/>
              </a:ext>
            </a:extLst>
          </p:cNvPr>
          <p:cNvSpPr txBox="1">
            <a:spLocks/>
          </p:cNvSpPr>
          <p:nvPr/>
        </p:nvSpPr>
        <p:spPr>
          <a:xfrm>
            <a:off x="228600" y="19050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Tableau Dashboard</a:t>
            </a:r>
          </a:p>
        </p:txBody>
      </p:sp>
      <p:cxnSp>
        <p:nvCxnSpPr>
          <p:cNvPr id="14" name="Straight Connector 13">
            <a:extLst>
              <a:ext uri="{FF2B5EF4-FFF2-40B4-BE49-F238E27FC236}">
                <a16:creationId xmlns:a16="http://schemas.microsoft.com/office/drawing/2014/main" id="{5ED3E480-FD3D-31CB-9360-036E1B08059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23748B11-6758-8711-7A4C-A4800C7AE5DC}"/>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5" name="Picture 4">
            <a:extLst>
              <a:ext uri="{FF2B5EF4-FFF2-40B4-BE49-F238E27FC236}">
                <a16:creationId xmlns:a16="http://schemas.microsoft.com/office/drawing/2014/main" id="{570562E9-75C1-4D53-318B-0AA34C540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80" y="627053"/>
            <a:ext cx="11470640" cy="6141995"/>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3413370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1B8E6-B15B-346A-FF6A-40272BBC1A94}"/>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245762AD-3212-9F1A-E243-A7260375989C}"/>
              </a:ext>
            </a:extLst>
          </p:cNvPr>
          <p:cNvSpPr txBox="1"/>
          <p:nvPr/>
        </p:nvSpPr>
        <p:spPr>
          <a:xfrm>
            <a:off x="588764" y="971920"/>
            <a:ext cx="11201916" cy="110799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endParaRPr lang="en-US" dirty="0">
              <a:solidFill>
                <a:schemeClr val="accent3">
                  <a:lumMod val="50000"/>
                </a:schemeClr>
              </a:solidFill>
              <a:latin typeface="Aptos" panose="020B0004020202020204" pitchFamily="34" charset="0"/>
              <a:ea typeface="+mj-ea"/>
              <a:cs typeface="+mj-cs"/>
            </a:endParaRPr>
          </a:p>
          <a:p>
            <a:r>
              <a:rPr lang="en-IN" dirty="0">
                <a:solidFill>
                  <a:schemeClr val="accent3">
                    <a:lumMod val="50000"/>
                  </a:schemeClr>
                </a:solidFill>
                <a:latin typeface="Aptos" panose="020B0004020202020204" pitchFamily="34" charset="0"/>
                <a:ea typeface="+mj-ea"/>
                <a:cs typeface="+mj-cs"/>
              </a:rPr>
              <a:t>Complexity of the Dataset,</a:t>
            </a:r>
            <a:r>
              <a:rPr lang="en-US" dirty="0">
                <a:solidFill>
                  <a:schemeClr val="accent3">
                    <a:lumMod val="50000"/>
                  </a:schemeClr>
                </a:solidFill>
                <a:latin typeface="Aptos" panose="020B0004020202020204" pitchFamily="34" charset="0"/>
                <a:ea typeface="+mj-ea"/>
                <a:cs typeface="+mj-cs"/>
              </a:rPr>
              <a:t> Cleaning ,Handling large Volume of Data ,Data Importing in MySQL .</a:t>
            </a:r>
            <a:endParaRPr lang="en-US" b="1" dirty="0">
              <a:solidFill>
                <a:schemeClr val="accent4">
                  <a:lumMod val="75000"/>
                </a:schemeClr>
              </a:solidFill>
              <a:latin typeface="Aptos" panose="020B0004020202020204" pitchFamily="34" charset="0"/>
              <a:ea typeface="+mj-ea"/>
              <a:cs typeface="+mj-cs"/>
            </a:endParaRPr>
          </a:p>
          <a:p>
            <a:endParaRPr lang="en-US" dirty="0">
              <a:solidFill>
                <a:schemeClr val="accent3">
                  <a:lumMod val="50000"/>
                </a:schemeClr>
              </a:solidFill>
              <a:latin typeface="Aptos" panose="020B0004020202020204" pitchFamily="34" charset="0"/>
              <a:ea typeface="+mj-ea"/>
              <a:cs typeface="+mj-cs"/>
            </a:endParaRPr>
          </a:p>
          <a:p>
            <a:pP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92F29D3-3136-1D05-AE3B-282BB3721E78}"/>
              </a:ext>
            </a:extLst>
          </p:cNvPr>
          <p:cNvSpPr txBox="1"/>
          <p:nvPr/>
        </p:nvSpPr>
        <p:spPr>
          <a:xfrm>
            <a:off x="588764" y="2990355"/>
            <a:ext cx="11201916" cy="286232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pPr algn="l" fontAlgn="ctr"/>
            <a:r>
              <a:rPr lang="en-US" dirty="0">
                <a:solidFill>
                  <a:schemeClr val="accent3">
                    <a:lumMod val="50000"/>
                  </a:schemeClr>
                </a:solidFill>
                <a:latin typeface="Aptos" panose="020B0004020202020204" pitchFamily="34" charset="0"/>
                <a:ea typeface="+mj-ea"/>
                <a:cs typeface="+mj-cs"/>
              </a:rPr>
              <a:t>Here are some conclusions from an Olist store analysis project: </a:t>
            </a:r>
          </a:p>
          <a:p>
            <a:pPr algn="l" fontAlgn="ctr">
              <a:buFont typeface="Arial" panose="020B0604020202020204" pitchFamily="34" charset="0"/>
              <a:buChar char="•"/>
            </a:pPr>
            <a:r>
              <a:rPr lang="en-US" dirty="0">
                <a:solidFill>
                  <a:schemeClr val="accent3">
                    <a:lumMod val="50000"/>
                  </a:schemeClr>
                </a:solidFill>
                <a:latin typeface="Aptos" panose="020B0004020202020204" pitchFamily="34" charset="0"/>
                <a:ea typeface="+mj-ea"/>
                <a:cs typeface="+mj-cs"/>
              </a:rPr>
              <a:t>Customer satisfaction: Olist has a high level of customer satisfaction, with an average rating of 4 out of 5. The average order cancellation rate is 0.63%, which is a good indicator of high customer satisfaction. </a:t>
            </a:r>
          </a:p>
          <a:p>
            <a:pPr algn="l" fontAlgn="ctr">
              <a:buFont typeface="Arial" panose="020B0604020202020204" pitchFamily="34" charset="0"/>
              <a:buChar char="•"/>
            </a:pPr>
            <a:r>
              <a:rPr lang="en-US" dirty="0">
                <a:solidFill>
                  <a:schemeClr val="accent3">
                    <a:lumMod val="50000"/>
                  </a:schemeClr>
                </a:solidFill>
                <a:latin typeface="Aptos" panose="020B0004020202020204" pitchFamily="34" charset="0"/>
                <a:ea typeface="+mj-ea"/>
                <a:cs typeface="+mj-cs"/>
              </a:rPr>
              <a:t>Product categories: The Bed Bath table category is the most ordered product, followed by the Health Beauty category. The Security and Services category is the lowest-rated product category, which suggests it may need improvement. </a:t>
            </a:r>
          </a:p>
          <a:p>
            <a:pPr algn="l" fontAlgn="ctr">
              <a:buFont typeface="Arial" panose="020B0604020202020204" pitchFamily="34" charset="0"/>
              <a:buChar char="•"/>
            </a:pPr>
            <a:r>
              <a:rPr lang="en-US" dirty="0">
                <a:solidFill>
                  <a:schemeClr val="accent3">
                    <a:lumMod val="50000"/>
                  </a:schemeClr>
                </a:solidFill>
                <a:latin typeface="Aptos" panose="020B0004020202020204" pitchFamily="34" charset="0"/>
                <a:ea typeface="+mj-ea"/>
                <a:cs typeface="+mj-cs"/>
              </a:rPr>
              <a:t>Payment methods: Credit cards are the most used payment method, followed by Boleto. </a:t>
            </a:r>
          </a:p>
          <a:p>
            <a:pPr algn="l" fontAlgn="ctr">
              <a:buFont typeface="Arial" panose="020B0604020202020204" pitchFamily="34" charset="0"/>
              <a:buChar char="•"/>
            </a:pPr>
            <a:r>
              <a:rPr lang="en-US" dirty="0">
                <a:solidFill>
                  <a:schemeClr val="accent3">
                    <a:lumMod val="50000"/>
                  </a:schemeClr>
                </a:solidFill>
                <a:latin typeface="Aptos" panose="020B0004020202020204" pitchFamily="34" charset="0"/>
                <a:ea typeface="+mj-ea"/>
                <a:cs typeface="+mj-cs"/>
              </a:rPr>
              <a:t>Repeat purchases: 2,962 customers made repeat purchases, but only about 6% of those repeat customers accounted for the total sales. </a:t>
            </a:r>
          </a:p>
          <a:p>
            <a:pPr algn="l" fontAlgn="ctr">
              <a:buFont typeface="Arial" panose="020B0604020202020204" pitchFamily="34" charset="0"/>
              <a:buChar char="•"/>
            </a:pPr>
            <a:r>
              <a:rPr lang="en-US" dirty="0">
                <a:solidFill>
                  <a:schemeClr val="accent3">
                    <a:lumMod val="50000"/>
                  </a:schemeClr>
                </a:solidFill>
                <a:latin typeface="Aptos" panose="020B0004020202020204" pitchFamily="34" charset="0"/>
                <a:ea typeface="+mj-ea"/>
                <a:cs typeface="+mj-cs"/>
              </a:rPr>
              <a:t>Active sellers: Olist has 96% active sellers, which suggests that the platform is favorable for merchants. </a:t>
            </a:r>
          </a:p>
        </p:txBody>
      </p:sp>
      <p:sp>
        <p:nvSpPr>
          <p:cNvPr id="6" name="TextBox 5">
            <a:extLst>
              <a:ext uri="{FF2B5EF4-FFF2-40B4-BE49-F238E27FC236}">
                <a16:creationId xmlns:a16="http://schemas.microsoft.com/office/drawing/2014/main" id="{F3F53A04-DE4A-80E5-1F42-92597847FB8E}"/>
              </a:ext>
            </a:extLst>
          </p:cNvPr>
          <p:cNvSpPr txBox="1"/>
          <p:nvPr/>
        </p:nvSpPr>
        <p:spPr>
          <a:xfrm>
            <a:off x="588764" y="2621023"/>
            <a:ext cx="6096000" cy="369332"/>
          </a:xfrm>
          <a:prstGeom prst="rect">
            <a:avLst/>
          </a:prstGeom>
          <a:noFill/>
        </p:spPr>
        <p:txBody>
          <a:bodyPr wrap="square">
            <a:spAutoFit/>
          </a:bodyPr>
          <a:lstStyle/>
          <a:p>
            <a:r>
              <a:rPr lang="en-US" b="1" dirty="0">
                <a:solidFill>
                  <a:schemeClr val="accent4">
                    <a:lumMod val="75000"/>
                  </a:schemeClr>
                </a:solidFill>
                <a:latin typeface="Aptos" panose="020B0004020202020204" pitchFamily="34" charset="0"/>
                <a:ea typeface="+mj-ea"/>
                <a:cs typeface="+mj-cs"/>
              </a:rPr>
              <a:t>Conclusion: </a:t>
            </a:r>
            <a:endParaRPr lang="en-IN" dirty="0"/>
          </a:p>
        </p:txBody>
      </p:sp>
      <p:sp>
        <p:nvSpPr>
          <p:cNvPr id="8" name="TextBox 7">
            <a:extLst>
              <a:ext uri="{FF2B5EF4-FFF2-40B4-BE49-F238E27FC236}">
                <a16:creationId xmlns:a16="http://schemas.microsoft.com/office/drawing/2014/main" id="{834F377D-E3D1-595E-96B2-74D8579E6657}"/>
              </a:ext>
            </a:extLst>
          </p:cNvPr>
          <p:cNvSpPr txBox="1"/>
          <p:nvPr/>
        </p:nvSpPr>
        <p:spPr>
          <a:xfrm>
            <a:off x="588764" y="602588"/>
            <a:ext cx="6096000" cy="369332"/>
          </a:xfrm>
          <a:prstGeom prst="rect">
            <a:avLst/>
          </a:prstGeom>
          <a:noFill/>
        </p:spPr>
        <p:txBody>
          <a:bodyPr wrap="square">
            <a:spAutoFit/>
          </a:bodyPr>
          <a:lstStyle/>
          <a:p>
            <a:r>
              <a:rPr lang="en-IN" b="1" dirty="0">
                <a:solidFill>
                  <a:schemeClr val="accent4">
                    <a:lumMod val="75000"/>
                  </a:schemeClr>
                </a:solidFill>
                <a:latin typeface="Aptos" panose="020B0004020202020204" pitchFamily="34" charset="0"/>
                <a:ea typeface="+mj-ea"/>
                <a:cs typeface="+mj-cs"/>
              </a:rPr>
              <a:t>Challenges Faced:</a:t>
            </a:r>
          </a:p>
        </p:txBody>
      </p:sp>
    </p:spTree>
    <p:extLst>
      <p:ext uri="{BB962C8B-B14F-4D97-AF65-F5344CB8AC3E}">
        <p14:creationId xmlns:p14="http://schemas.microsoft.com/office/powerpoint/2010/main" val="1228109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274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rgbClr val="002060"/>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D3AC957-E94E-692F-9A25-37FFB7B26D2F}"/>
              </a:ext>
            </a:extLst>
          </p:cNvPr>
          <p:cNvSpPr txBox="1"/>
          <p:nvPr/>
        </p:nvSpPr>
        <p:spPr>
          <a:xfrm>
            <a:off x="406400" y="1243095"/>
            <a:ext cx="11196320" cy="2862322"/>
          </a:xfrm>
          <a:prstGeom prst="rect">
            <a:avLst/>
          </a:prstGeom>
          <a:noFill/>
        </p:spPr>
        <p:txBody>
          <a:bodyPr wrap="square">
            <a:spAutoFit/>
          </a:bodyPr>
          <a:lstStyle/>
          <a:p>
            <a:pPr marL="0" indent="0">
              <a:lnSpc>
                <a:spcPct val="150000"/>
              </a:lnSpc>
              <a:buNone/>
            </a:pPr>
            <a:r>
              <a:rPr lang="en-US" dirty="0">
                <a:solidFill>
                  <a:schemeClr val="accent3">
                    <a:lumMod val="50000"/>
                  </a:schemeClr>
                </a:solidFill>
                <a:latin typeface="Aptos" panose="020B0004020202020204" pitchFamily="34" charset="0"/>
                <a:ea typeface="+mj-ea"/>
                <a:cs typeface="+mj-cs"/>
              </a:rPr>
              <a:t>The </a:t>
            </a:r>
            <a:r>
              <a:rPr lang="en-US" b="1" u="sng" dirty="0">
                <a:solidFill>
                  <a:schemeClr val="accent3">
                    <a:lumMod val="50000"/>
                  </a:schemeClr>
                </a:solidFill>
                <a:latin typeface="Aptos" panose="020B0004020202020204" pitchFamily="34" charset="0"/>
                <a:ea typeface="+mj-ea"/>
                <a:cs typeface="+mj-cs"/>
              </a:rPr>
              <a:t>Olist Store </a:t>
            </a:r>
            <a:r>
              <a:rPr lang="en-US" dirty="0">
                <a:solidFill>
                  <a:schemeClr val="accent3">
                    <a:lumMod val="50000"/>
                  </a:schemeClr>
                </a:solidFill>
                <a:latin typeface="Aptos" panose="020B0004020202020204" pitchFamily="34" charset="0"/>
                <a:ea typeface="+mj-ea"/>
                <a:cs typeface="+mj-cs"/>
              </a:rPr>
              <a:t>Data Analysis project focuses on examining e-commerce transactions from the Olist platform, a popular online marketplace. By analyzing a rich dataset of customer orders, we aim to gain valuable insights into purchasing behaviors, payment preferences, delivery times, and overall customer satisfaction. This analysis is crucial for understanding trends and patterns that can drive strategic decisions to enhance the platform's performance and customer experience.</a:t>
            </a:r>
          </a:p>
          <a:p>
            <a:pPr marL="0" indent="0">
              <a:lnSpc>
                <a:spcPct val="150000"/>
              </a:lnSpc>
              <a:buNone/>
            </a:pPr>
            <a:endParaRPr lang="en-US" dirty="0">
              <a:latin typeface="Aptos" panose="020B0004020202020204" pitchFamily="34" charset="0"/>
              <a:ea typeface="+mj-ea"/>
              <a:cs typeface="+mj-cs"/>
            </a:endParaRPr>
          </a:p>
          <a:p>
            <a:pPr marL="0" indent="0">
              <a:buNone/>
            </a:pP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87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274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rgbClr val="002060"/>
                </a:solidFill>
              </a:rPr>
              <a:t>Project Objectives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D3AC957-E94E-692F-9A25-37FFB7B26D2F}"/>
              </a:ext>
            </a:extLst>
          </p:cNvPr>
          <p:cNvSpPr txBox="1"/>
          <p:nvPr/>
        </p:nvSpPr>
        <p:spPr>
          <a:xfrm>
            <a:off x="406400" y="1243095"/>
            <a:ext cx="11247120" cy="5355312"/>
          </a:xfrm>
          <a:prstGeom prst="rect">
            <a:avLst/>
          </a:prstGeom>
          <a:noFill/>
        </p:spPr>
        <p:txBody>
          <a:bodyPr wrap="square">
            <a:spAutoFit/>
          </a:bodyPr>
          <a:lstStyle/>
          <a:p>
            <a:pPr marL="0" indent="0">
              <a:lnSpc>
                <a:spcPct val="150000"/>
              </a:lnSpc>
              <a:buNone/>
            </a:pPr>
            <a:r>
              <a:rPr lang="en-US" b="1" u="sng" dirty="0">
                <a:solidFill>
                  <a:schemeClr val="accent4">
                    <a:lumMod val="50000"/>
                  </a:schemeClr>
                </a:solidFill>
                <a:latin typeface="Aptos" panose="020B0004020202020204" pitchFamily="34" charset="0"/>
                <a:ea typeface="+mj-ea"/>
                <a:cs typeface="+mj-cs"/>
              </a:rPr>
              <a:t>Objectives:</a:t>
            </a:r>
          </a:p>
          <a:p>
            <a:pPr>
              <a:lnSpc>
                <a:spcPct val="150000"/>
              </a:lnSpc>
              <a:buFont typeface="+mj-lt"/>
              <a:buAutoNum type="arabicPeriod"/>
            </a:pPr>
            <a:r>
              <a:rPr lang="en-US" b="1" dirty="0">
                <a:solidFill>
                  <a:schemeClr val="accent4">
                    <a:lumMod val="75000"/>
                  </a:schemeClr>
                </a:solidFill>
                <a:latin typeface="Aptos" panose="020B0004020202020204" pitchFamily="34" charset="0"/>
                <a:ea typeface="+mj-ea"/>
                <a:cs typeface="+mj-cs"/>
              </a:rPr>
              <a:t>Analyze Payment Statistics</a:t>
            </a:r>
            <a:r>
              <a:rPr lang="en-US" dirty="0">
                <a:solidFill>
                  <a:schemeClr val="accent4">
                    <a:lumMod val="75000"/>
                  </a:schemeClr>
                </a:solidFill>
                <a:latin typeface="Aptos" panose="020B0004020202020204" pitchFamily="34" charset="0"/>
                <a:ea typeface="+mj-ea"/>
                <a:cs typeface="+mj-cs"/>
              </a:rPr>
              <a:t>: </a:t>
            </a:r>
            <a:r>
              <a:rPr lang="en-US" dirty="0">
                <a:solidFill>
                  <a:schemeClr val="accent3">
                    <a:lumMod val="50000"/>
                  </a:schemeClr>
                </a:solidFill>
                <a:latin typeface="Aptos" panose="020B0004020202020204" pitchFamily="34" charset="0"/>
                <a:ea typeface="+mj-ea"/>
                <a:cs typeface="+mj-cs"/>
              </a:rPr>
              <a:t>Examine how payment methods vary between weekdays and weekends to identify trends and preferences in customer payment behavior.</a:t>
            </a:r>
          </a:p>
          <a:p>
            <a:pPr>
              <a:lnSpc>
                <a:spcPct val="150000"/>
              </a:lnSpc>
              <a:buFont typeface="+mj-lt"/>
              <a:buAutoNum type="arabicPeriod"/>
            </a:pPr>
            <a:r>
              <a:rPr lang="en-US" b="1" dirty="0">
                <a:solidFill>
                  <a:schemeClr val="accent4">
                    <a:lumMod val="75000"/>
                  </a:schemeClr>
                </a:solidFill>
                <a:latin typeface="Aptos" panose="020B0004020202020204" pitchFamily="34" charset="0"/>
                <a:ea typeface="+mj-ea"/>
                <a:cs typeface="+mj-cs"/>
              </a:rPr>
              <a:t>Evaluate Review Scores and Payment Types</a:t>
            </a:r>
            <a:r>
              <a:rPr lang="en-US" dirty="0">
                <a:solidFill>
                  <a:schemeClr val="accent6">
                    <a:lumMod val="50000"/>
                  </a:schemeClr>
                </a:solidFill>
                <a:latin typeface="Aptos" panose="020B0004020202020204" pitchFamily="34" charset="0"/>
                <a:ea typeface="+mj-ea"/>
                <a:cs typeface="+mj-cs"/>
              </a:rPr>
              <a:t>: </a:t>
            </a:r>
            <a:r>
              <a:rPr lang="en-US" dirty="0">
                <a:solidFill>
                  <a:schemeClr val="accent3">
                    <a:lumMod val="50000"/>
                  </a:schemeClr>
                </a:solidFill>
                <a:latin typeface="Aptos" panose="020B0004020202020204" pitchFamily="34" charset="0"/>
                <a:ea typeface="+mj-ea"/>
                <a:cs typeface="+mj-cs"/>
              </a:rPr>
              <a:t>Investigate the relationship between high review scores and payment methods to understand customer satisfaction and payment preferences.</a:t>
            </a:r>
          </a:p>
          <a:p>
            <a:pPr>
              <a:lnSpc>
                <a:spcPct val="150000"/>
              </a:lnSpc>
              <a:buFont typeface="+mj-lt"/>
              <a:buAutoNum type="arabicPeriod"/>
            </a:pPr>
            <a:r>
              <a:rPr lang="en-US" b="1" dirty="0">
                <a:solidFill>
                  <a:schemeClr val="accent4">
                    <a:lumMod val="75000"/>
                  </a:schemeClr>
                </a:solidFill>
                <a:latin typeface="Aptos" panose="020B0004020202020204" pitchFamily="34" charset="0"/>
                <a:ea typeface="+mj-ea"/>
                <a:cs typeface="+mj-cs"/>
              </a:rPr>
              <a:t>Assess Delivery Times for Pet Shop Orders</a:t>
            </a:r>
            <a:r>
              <a:rPr lang="en-US" b="1" dirty="0">
                <a:solidFill>
                  <a:schemeClr val="accent6">
                    <a:lumMod val="50000"/>
                  </a:schemeClr>
                </a:solidFill>
                <a:latin typeface="Aptos" panose="020B0004020202020204" pitchFamily="34" charset="0"/>
                <a:ea typeface="+mj-ea"/>
                <a:cs typeface="+mj-cs"/>
              </a:rPr>
              <a:t>: </a:t>
            </a:r>
            <a:r>
              <a:rPr lang="en-US" dirty="0">
                <a:solidFill>
                  <a:schemeClr val="accent3">
                    <a:lumMod val="50000"/>
                  </a:schemeClr>
                </a:solidFill>
                <a:latin typeface="Aptos" panose="020B0004020202020204" pitchFamily="34" charset="0"/>
                <a:ea typeface="+mj-ea"/>
                <a:cs typeface="+mj-cs"/>
              </a:rPr>
              <a:t>Determine the average delivery time for pet shop orders to identify potential areas for improvement in logistics and customer service.</a:t>
            </a:r>
          </a:p>
          <a:p>
            <a:pPr>
              <a:lnSpc>
                <a:spcPct val="150000"/>
              </a:lnSpc>
              <a:buFont typeface="+mj-lt"/>
              <a:buAutoNum type="arabicPeriod"/>
            </a:pPr>
            <a:r>
              <a:rPr lang="en-US" b="1" dirty="0">
                <a:solidFill>
                  <a:schemeClr val="accent4">
                    <a:lumMod val="75000"/>
                  </a:schemeClr>
                </a:solidFill>
                <a:latin typeface="Aptos" panose="020B0004020202020204" pitchFamily="34" charset="0"/>
                <a:ea typeface="+mj-ea"/>
                <a:cs typeface="+mj-cs"/>
              </a:rPr>
              <a:t>Analyze Customer Spending in São Paulo</a:t>
            </a:r>
            <a:r>
              <a:rPr lang="en-US" dirty="0">
                <a:solidFill>
                  <a:schemeClr val="accent4">
                    <a:lumMod val="75000"/>
                  </a:schemeClr>
                </a:solidFill>
                <a:latin typeface="Aptos" panose="020B0004020202020204" pitchFamily="34" charset="0"/>
                <a:ea typeface="+mj-ea"/>
                <a:cs typeface="+mj-cs"/>
              </a:rPr>
              <a:t>: </a:t>
            </a:r>
            <a:r>
              <a:rPr lang="en-US" dirty="0">
                <a:solidFill>
                  <a:schemeClr val="accent3">
                    <a:lumMod val="50000"/>
                  </a:schemeClr>
                </a:solidFill>
                <a:latin typeface="Aptos" panose="020B0004020202020204" pitchFamily="34" charset="0"/>
                <a:ea typeface="+mj-ea"/>
                <a:cs typeface="+mj-cs"/>
              </a:rPr>
              <a:t>Explore spending patterns and payment values of customers from São Paulo to tailor marketing and sales strategies effectively.</a:t>
            </a:r>
          </a:p>
          <a:p>
            <a:pPr>
              <a:lnSpc>
                <a:spcPct val="150000"/>
              </a:lnSpc>
              <a:buFont typeface="+mj-lt"/>
              <a:buAutoNum type="arabicPeriod"/>
            </a:pPr>
            <a:r>
              <a:rPr lang="en-US" b="1" dirty="0">
                <a:solidFill>
                  <a:schemeClr val="accent4">
                    <a:lumMod val="75000"/>
                  </a:schemeClr>
                </a:solidFill>
                <a:latin typeface="Aptos" panose="020B0004020202020204" pitchFamily="34" charset="0"/>
                <a:ea typeface="+mj-ea"/>
                <a:cs typeface="+mj-cs"/>
              </a:rPr>
              <a:t>Investigate Shipping Days vs. Review Scores: </a:t>
            </a:r>
            <a:r>
              <a:rPr lang="en-US" dirty="0">
                <a:solidFill>
                  <a:schemeClr val="accent3">
                    <a:lumMod val="50000"/>
                  </a:schemeClr>
                </a:solidFill>
                <a:latin typeface="Aptos" panose="020B0004020202020204" pitchFamily="34" charset="0"/>
                <a:ea typeface="+mj-ea"/>
                <a:cs typeface="+mj-cs"/>
              </a:rPr>
              <a:t>Explore the correlation between shipping duration and review scores to assess the impact of delivery times on customer satisfaction</a:t>
            </a:r>
          </a:p>
          <a:p>
            <a:pPr>
              <a:lnSpc>
                <a:spcPct val="150000"/>
              </a:lnSpc>
              <a:buFont typeface="+mj-lt"/>
              <a:buAutoNum type="arabicPeriod"/>
            </a:pPr>
            <a:endParaRPr lang="en-US" dirty="0">
              <a:solidFill>
                <a:schemeClr val="accent3">
                  <a:lumMod val="50000"/>
                </a:schemeClr>
              </a:solidFill>
              <a:latin typeface="Aptos" panose="020B0004020202020204" pitchFamily="34" charset="0"/>
              <a:ea typeface="+mj-ea"/>
              <a:cs typeface="+mj-cs"/>
            </a:endParaRPr>
          </a:p>
          <a:p>
            <a:pPr marL="0" indent="0">
              <a:buNone/>
            </a:pP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75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59969" y="373865"/>
            <a:ext cx="11734800"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800" b="1" dirty="0">
                <a:solidFill>
                  <a:srgbClr val="002060"/>
                </a:solidFill>
              </a:rPr>
              <a:t>Key Performance Indicators (KPI’s)</a:t>
            </a:r>
            <a:endParaRPr lang="en-US" sz="2800" b="1" dirty="0">
              <a:solidFill>
                <a:srgbClr val="002060"/>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85556" y="2762609"/>
            <a:ext cx="1371600" cy="1908215"/>
          </a:xfrm>
          <a:prstGeom prst="rect">
            <a:avLst/>
          </a:prstGeom>
        </p:spPr>
        <p:txBody>
          <a:bodyPr wrap="square" lIns="0" tIns="0" rIns="0" bIns="0">
            <a:spAutoFit/>
          </a:bodyPr>
          <a:lstStyle/>
          <a:p>
            <a:pPr algn="ctr">
              <a:lnSpc>
                <a:spcPct val="150000"/>
              </a:lnSpc>
            </a:pPr>
            <a:r>
              <a:rPr lang="en-US" b="1" dirty="0">
                <a:solidFill>
                  <a:schemeClr val="bg1"/>
                </a:solidFill>
              </a:rPr>
              <a:t>Weekday vs. Weekend  Payment Statistics</a:t>
            </a:r>
          </a:p>
          <a:p>
            <a:pPr algn="ctr"/>
            <a:endParaRPr lang="en-US" sz="1600" b="1" dirty="0">
              <a:solidFill>
                <a:schemeClr val="bg1"/>
              </a:solidFill>
            </a:endParaRPr>
          </a:p>
        </p:txBody>
      </p:sp>
      <p:sp>
        <p:nvSpPr>
          <p:cNvPr id="47" name="Rectangle 46">
            <a:extLst>
              <a:ext uri="{FF2B5EF4-FFF2-40B4-BE49-F238E27FC236}">
                <a16:creationId xmlns:a16="http://schemas.microsoft.com/office/drawing/2014/main" id="{1751D31D-3535-411D-8BAC-95CCC90AB185}"/>
              </a:ext>
            </a:extLst>
          </p:cNvPr>
          <p:cNvSpPr/>
          <p:nvPr/>
        </p:nvSpPr>
        <p:spPr>
          <a:xfrm>
            <a:off x="3242324" y="2831483"/>
            <a:ext cx="1371600" cy="2323713"/>
          </a:xfrm>
          <a:prstGeom prst="rect">
            <a:avLst/>
          </a:prstGeom>
        </p:spPr>
        <p:txBody>
          <a:bodyPr wrap="square" lIns="0" tIns="0" rIns="0" bIns="0">
            <a:spAutoFit/>
          </a:bodyPr>
          <a:lstStyle/>
          <a:p>
            <a:pPr algn="ctr">
              <a:lnSpc>
                <a:spcPct val="150000"/>
              </a:lnSpc>
            </a:pPr>
            <a:r>
              <a:rPr lang="en-US" b="1" dirty="0">
                <a:solidFill>
                  <a:schemeClr val="bg1"/>
                </a:solidFill>
              </a:rPr>
              <a:t>Orders with review score 5 &amp; payment type as credit card</a:t>
            </a:r>
          </a:p>
          <a:p>
            <a:pPr algn="ctr"/>
            <a:endParaRPr lang="en-US" sz="1600" b="1" dirty="0">
              <a:solidFill>
                <a:schemeClr val="bg1"/>
              </a:solidFill>
            </a:endParaRPr>
          </a:p>
        </p:txBody>
      </p:sp>
      <p:sp>
        <p:nvSpPr>
          <p:cNvPr id="48" name="Rectangle 47">
            <a:extLst>
              <a:ext uri="{FF2B5EF4-FFF2-40B4-BE49-F238E27FC236}">
                <a16:creationId xmlns:a16="http://schemas.microsoft.com/office/drawing/2014/main" id="{FA4D735A-8F75-4E2A-8F1A-CC303B0718BA}"/>
              </a:ext>
            </a:extLst>
          </p:cNvPr>
          <p:cNvSpPr/>
          <p:nvPr/>
        </p:nvSpPr>
        <p:spPr>
          <a:xfrm>
            <a:off x="5409122" y="2831483"/>
            <a:ext cx="1371600" cy="2323713"/>
          </a:xfrm>
          <a:prstGeom prst="rect">
            <a:avLst/>
          </a:prstGeom>
        </p:spPr>
        <p:txBody>
          <a:bodyPr wrap="square" lIns="0" tIns="0" rIns="0" bIns="0">
            <a:spAutoFit/>
          </a:bodyPr>
          <a:lstStyle/>
          <a:p>
            <a:pPr algn="ctr">
              <a:lnSpc>
                <a:spcPct val="150000"/>
              </a:lnSpc>
            </a:pPr>
            <a:r>
              <a:rPr lang="en-US" b="1" dirty="0">
                <a:solidFill>
                  <a:schemeClr val="bg1"/>
                </a:solidFill>
              </a:rPr>
              <a:t>Average number of Days taken for delivery to pet shop</a:t>
            </a:r>
          </a:p>
          <a:p>
            <a:pPr algn="ctr"/>
            <a:endParaRPr lang="en-US" sz="1600" b="1" dirty="0">
              <a:solidFill>
                <a:schemeClr val="bg1"/>
              </a:solidFill>
            </a:endParaRPr>
          </a:p>
        </p:txBody>
      </p:sp>
      <p:sp>
        <p:nvSpPr>
          <p:cNvPr id="49" name="Rectangle 48">
            <a:extLst>
              <a:ext uri="{FF2B5EF4-FFF2-40B4-BE49-F238E27FC236}">
                <a16:creationId xmlns:a16="http://schemas.microsoft.com/office/drawing/2014/main" id="{54AB9282-0505-49EB-AABF-998083225E3A}"/>
              </a:ext>
            </a:extLst>
          </p:cNvPr>
          <p:cNvSpPr/>
          <p:nvPr/>
        </p:nvSpPr>
        <p:spPr>
          <a:xfrm>
            <a:off x="7578078" y="2733249"/>
            <a:ext cx="1371600" cy="1908215"/>
          </a:xfrm>
          <a:prstGeom prst="rect">
            <a:avLst/>
          </a:prstGeom>
        </p:spPr>
        <p:txBody>
          <a:bodyPr wrap="square" lIns="0" tIns="0" rIns="0" bIns="0">
            <a:spAutoFit/>
          </a:bodyPr>
          <a:lstStyle/>
          <a:p>
            <a:pPr algn="ctr">
              <a:lnSpc>
                <a:spcPct val="150000"/>
              </a:lnSpc>
            </a:pPr>
            <a:r>
              <a:rPr lang="en-US" b="1" dirty="0">
                <a:solidFill>
                  <a:schemeClr val="bg1"/>
                </a:solidFill>
              </a:rPr>
              <a:t>Avg price and payment values for São Paulo City</a:t>
            </a:r>
          </a:p>
          <a:p>
            <a:pPr algn="ctr"/>
            <a:endParaRPr lang="en-US" sz="1600" b="1" dirty="0">
              <a:solidFill>
                <a:schemeClr val="bg1"/>
              </a:solidFill>
            </a:endParaRP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2323713"/>
          </a:xfrm>
          <a:prstGeom prst="rect">
            <a:avLst/>
          </a:prstGeom>
        </p:spPr>
        <p:txBody>
          <a:bodyPr wrap="square" lIns="0" tIns="0" rIns="0" bIns="0">
            <a:spAutoFit/>
          </a:bodyPr>
          <a:lstStyle/>
          <a:p>
            <a:pPr algn="ctr">
              <a:lnSpc>
                <a:spcPct val="150000"/>
              </a:lnSpc>
            </a:pPr>
            <a:r>
              <a:rPr lang="en-US" b="1" dirty="0">
                <a:solidFill>
                  <a:schemeClr val="bg1"/>
                </a:solidFill>
              </a:rPr>
              <a:t>Relationship between shipping days vs. Review scores</a:t>
            </a:r>
          </a:p>
          <a:p>
            <a:pPr algn="ctr"/>
            <a:endParaRPr lang="en-US" sz="1600" b="1" dirty="0">
              <a:solidFill>
                <a:schemeClr val="bg1"/>
              </a:solidFill>
            </a:endParaRPr>
          </a:p>
        </p:txBody>
      </p:sp>
      <p:sp>
        <p:nvSpPr>
          <p:cNvPr id="5"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3794524" y="2250688"/>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Rectangle 19" descr="Truck">
            <a:extLst>
              <a:ext uri="{FF2B5EF4-FFF2-40B4-BE49-F238E27FC236}">
                <a16:creationId xmlns:a16="http://schemas.microsoft.com/office/drawing/2014/main" id="{F8A61155-D7D2-8507-8A5E-22AF0FF5DB78}"/>
              </a:ext>
            </a:extLst>
          </p:cNvPr>
          <p:cNvSpPr/>
          <p:nvPr/>
        </p:nvSpPr>
        <p:spPr>
          <a:xfrm>
            <a:off x="5875047" y="2213890"/>
            <a:ext cx="504644" cy="50464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0">
            <a:schemeClr val="lt1">
              <a:alpha val="0"/>
              <a:hueOff val="0"/>
              <a:satOff val="0"/>
              <a:lumOff val="0"/>
              <a:alphaOff val="0"/>
            </a:schemeClr>
          </a:lnRef>
          <a:fillRef idx="3">
            <a:scrgbClr r="0" g="0" b="0"/>
          </a:fillRef>
          <a:effectRef idx="3">
            <a:schemeClr val="accent6">
              <a:hueOff val="0"/>
              <a:satOff val="0"/>
              <a:lumOff val="0"/>
              <a:alphaOff val="0"/>
            </a:schemeClr>
          </a:effectRef>
          <a:fontRef idx="minor">
            <a:schemeClr val="lt1"/>
          </a:fontRef>
        </p:style>
      </p:sp>
      <p:sp>
        <p:nvSpPr>
          <p:cNvPr id="21" name="Rectangle 20" descr="Money">
            <a:extLst>
              <a:ext uri="{FF2B5EF4-FFF2-40B4-BE49-F238E27FC236}">
                <a16:creationId xmlns:a16="http://schemas.microsoft.com/office/drawing/2014/main" id="{697571BC-A860-06DC-F30F-E2082F44E49E}"/>
              </a:ext>
            </a:extLst>
          </p:cNvPr>
          <p:cNvSpPr/>
          <p:nvPr/>
        </p:nvSpPr>
        <p:spPr>
          <a:xfrm>
            <a:off x="7948385" y="2201211"/>
            <a:ext cx="504644" cy="50464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0">
            <a:schemeClr val="lt1">
              <a:alpha val="0"/>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a:lstStyle/>
          <a:p>
            <a:endParaRPr lang="en-IN" dirty="0"/>
          </a:p>
        </p:txBody>
      </p:sp>
      <p:grpSp>
        <p:nvGrpSpPr>
          <p:cNvPr id="23" name="Group 22" descr="Icons of bar chart and line graph.">
            <a:extLst>
              <a:ext uri="{FF2B5EF4-FFF2-40B4-BE49-F238E27FC236}">
                <a16:creationId xmlns:a16="http://schemas.microsoft.com/office/drawing/2014/main" id="{246A91F1-E28F-AFCD-D760-16D50D5D1F1E}"/>
              </a:ext>
            </a:extLst>
          </p:cNvPr>
          <p:cNvGrpSpPr/>
          <p:nvPr/>
        </p:nvGrpSpPr>
        <p:grpSpPr>
          <a:xfrm>
            <a:off x="10257916" y="2370855"/>
            <a:ext cx="347679" cy="347679"/>
            <a:chOff x="4319588" y="2492375"/>
            <a:chExt cx="287338" cy="287338"/>
          </a:xfrm>
          <a:solidFill>
            <a:schemeClr val="bg1"/>
          </a:solidFill>
        </p:grpSpPr>
        <p:sp>
          <p:nvSpPr>
            <p:cNvPr id="24" name="Freeform 372">
              <a:extLst>
                <a:ext uri="{FF2B5EF4-FFF2-40B4-BE49-F238E27FC236}">
                  <a16:creationId xmlns:a16="http://schemas.microsoft.com/office/drawing/2014/main" id="{A7AA7855-5A13-DE91-ED83-B2B970F72B0C}"/>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373">
              <a:extLst>
                <a:ext uri="{FF2B5EF4-FFF2-40B4-BE49-F238E27FC236}">
                  <a16:creationId xmlns:a16="http://schemas.microsoft.com/office/drawing/2014/main" id="{3749B2A8-BC87-F457-970D-98A83A8C817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9" name="Graphic 18" descr="Pie chart with solid fill">
            <a:extLst>
              <a:ext uri="{FF2B5EF4-FFF2-40B4-BE49-F238E27FC236}">
                <a16:creationId xmlns:a16="http://schemas.microsoft.com/office/drawing/2014/main" id="{B197BBAD-2EED-6FF7-C3E1-70C8333903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84669" y="2201211"/>
            <a:ext cx="473687" cy="473687"/>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3000">
              <a:schemeClr val="bg1">
                <a:lumMod val="95000"/>
              </a:schemeClr>
            </a:gs>
            <a:gs pos="100000">
              <a:schemeClr val="accent3">
                <a:lumMod val="20000"/>
                <a:lumOff val="80000"/>
              </a:schemeClr>
            </a:gs>
          </a:gsLst>
          <a:lin ang="5400000" scaled="1"/>
        </a:gradFill>
        <a:effectLst/>
      </p:bgPr>
    </p:bg>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90772"/>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kern="1200" dirty="0">
                <a:solidFill>
                  <a:srgbClr val="002060"/>
                </a:solidFill>
                <a:latin typeface="+mj-lt"/>
                <a:ea typeface="+mj-ea"/>
                <a:cs typeface="+mj-cs"/>
              </a:rPr>
              <a:t>PROJECT METHODOLOGY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906112" y="291406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2014062" y="3563192"/>
            <a:ext cx="1371600" cy="492443"/>
          </a:xfrm>
          <a:prstGeom prst="rect">
            <a:avLst/>
          </a:prstGeom>
        </p:spPr>
        <p:txBody>
          <a:bodyPr wrap="square" lIns="0" tIns="0" rIns="0" bIns="0" anchor="ctr">
            <a:spAutoFit/>
          </a:bodyPr>
          <a:lstStyle/>
          <a:p>
            <a:pPr algn="ctr"/>
            <a:r>
              <a:rPr lang="en-IN" sz="1600" b="1" dirty="0">
                <a:solidFill>
                  <a:schemeClr val="bg1"/>
                </a:solidFill>
              </a:rPr>
              <a:t>EXTRACT DATA </a:t>
            </a:r>
          </a:p>
          <a:p>
            <a:pPr algn="ctr"/>
            <a:endParaRPr lang="en-US" sz="1600" dirty="0">
              <a:solidFill>
                <a:schemeClr val="bg1"/>
              </a:solidFill>
            </a:endParaRPr>
          </a:p>
        </p:txBody>
      </p:sp>
      <p:sp>
        <p:nvSpPr>
          <p:cNvPr id="82" name="Rectangle 81">
            <a:extLst>
              <a:ext uri="{FF2B5EF4-FFF2-40B4-BE49-F238E27FC236}">
                <a16:creationId xmlns:a16="http://schemas.microsoft.com/office/drawing/2014/main" id="{9771041D-83B6-4693-BC25-25AABB3CE3BF}"/>
              </a:ext>
            </a:extLst>
          </p:cNvPr>
          <p:cNvSpPr/>
          <p:nvPr/>
        </p:nvSpPr>
        <p:spPr>
          <a:xfrm>
            <a:off x="4248468" y="3631172"/>
            <a:ext cx="1371600" cy="246221"/>
          </a:xfrm>
          <a:prstGeom prst="rect">
            <a:avLst/>
          </a:prstGeom>
        </p:spPr>
        <p:txBody>
          <a:bodyPr wrap="square" lIns="0" tIns="0" rIns="0" bIns="0" anchor="ctr">
            <a:spAutoFit/>
          </a:bodyPr>
          <a:lstStyle/>
          <a:p>
            <a:pPr algn="ctr"/>
            <a:r>
              <a:rPr lang="en-IN" sz="1600" dirty="0">
                <a:solidFill>
                  <a:schemeClr val="bg1"/>
                </a:solidFill>
              </a:rPr>
              <a:t>TRANSFORM</a:t>
            </a:r>
          </a:p>
        </p:txBody>
      </p:sp>
      <p:sp>
        <p:nvSpPr>
          <p:cNvPr id="83" name="Rectangle 82">
            <a:extLst>
              <a:ext uri="{FF2B5EF4-FFF2-40B4-BE49-F238E27FC236}">
                <a16:creationId xmlns:a16="http://schemas.microsoft.com/office/drawing/2014/main" id="{9F6EE26A-3174-49AD-900E-08C045755F3C}"/>
              </a:ext>
            </a:extLst>
          </p:cNvPr>
          <p:cNvSpPr/>
          <p:nvPr/>
        </p:nvSpPr>
        <p:spPr>
          <a:xfrm>
            <a:off x="6618128" y="3249253"/>
            <a:ext cx="1371600" cy="1231106"/>
          </a:xfrm>
          <a:prstGeom prst="rect">
            <a:avLst/>
          </a:prstGeom>
        </p:spPr>
        <p:txBody>
          <a:bodyPr wrap="square" lIns="0" tIns="0" rIns="0" bIns="0" anchor="ctr">
            <a:spAutoFit/>
          </a:bodyPr>
          <a:lstStyle/>
          <a:p>
            <a:pPr algn="ctr"/>
            <a:r>
              <a:rPr lang="en-IN" sz="1600" b="1" dirty="0">
                <a:solidFill>
                  <a:schemeClr val="bg1"/>
                </a:solidFill>
              </a:rPr>
              <a:t>LOAD &amp; </a:t>
            </a:r>
          </a:p>
          <a:p>
            <a:pPr algn="ctr"/>
            <a:r>
              <a:rPr lang="en-IN" sz="1600" b="1" dirty="0">
                <a:solidFill>
                  <a:schemeClr val="bg1"/>
                </a:solidFill>
              </a:rPr>
              <a:t>USING DIFFERENT</a:t>
            </a:r>
          </a:p>
          <a:p>
            <a:pPr algn="ctr"/>
            <a:r>
              <a:rPr lang="en-IN" sz="1600" b="1" dirty="0">
                <a:solidFill>
                  <a:schemeClr val="bg1"/>
                </a:solidFill>
              </a:rPr>
              <a:t>TOOLS</a:t>
            </a:r>
          </a:p>
          <a:p>
            <a:pPr algn="ctr"/>
            <a:endParaRPr lang="en-US" sz="1600" dirty="0">
              <a:solidFill>
                <a:schemeClr val="bg1"/>
              </a:solidFill>
            </a:endParaRPr>
          </a:p>
        </p:txBody>
      </p:sp>
      <p:sp>
        <p:nvSpPr>
          <p:cNvPr id="84" name="Rectangle 83">
            <a:extLst>
              <a:ext uri="{FF2B5EF4-FFF2-40B4-BE49-F238E27FC236}">
                <a16:creationId xmlns:a16="http://schemas.microsoft.com/office/drawing/2014/main" id="{3B69453F-B845-4467-8C29-7A6677641EC0}"/>
              </a:ext>
            </a:extLst>
          </p:cNvPr>
          <p:cNvSpPr/>
          <p:nvPr/>
        </p:nvSpPr>
        <p:spPr>
          <a:xfrm>
            <a:off x="8979058" y="3557624"/>
            <a:ext cx="1371600" cy="492443"/>
          </a:xfrm>
          <a:prstGeom prst="rect">
            <a:avLst/>
          </a:prstGeom>
        </p:spPr>
        <p:txBody>
          <a:bodyPr wrap="square" lIns="0" tIns="0" rIns="0" bIns="0" anchor="ctr">
            <a:spAutoFit/>
          </a:bodyPr>
          <a:lstStyle/>
          <a:p>
            <a:pPr algn="ctr"/>
            <a:r>
              <a:rPr lang="en-IN" sz="1600" b="1" dirty="0">
                <a:solidFill>
                  <a:schemeClr val="bg1"/>
                </a:solidFill>
              </a:rPr>
              <a:t>KPI’s</a:t>
            </a:r>
          </a:p>
          <a:p>
            <a:pPr algn="ctr"/>
            <a:endParaRPr lang="en-US" sz="1600" dirty="0">
              <a:solidFill>
                <a:schemeClr val="bg1"/>
              </a:solidFill>
            </a:endParaRP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56961"/>
            <a:ext cx="1371600" cy="492443"/>
          </a:xfrm>
          <a:prstGeom prst="rect">
            <a:avLst/>
          </a:prstGeom>
        </p:spPr>
        <p:txBody>
          <a:bodyPr wrap="square" lIns="0" tIns="0" rIns="0" bIns="0" anchor="ctr">
            <a:spAutoFit/>
          </a:bodyPr>
          <a:lstStyle/>
          <a:p>
            <a:pPr algn="ctr"/>
            <a:r>
              <a:rPr lang="en-IN" sz="1600" b="1" dirty="0">
                <a:solidFill>
                  <a:schemeClr val="bg1"/>
                </a:solidFill>
              </a:rPr>
              <a:t>DASH BOARDS</a:t>
            </a:r>
          </a:p>
          <a:p>
            <a:pPr algn="ctr"/>
            <a:endParaRPr lang="en-US" sz="1600" dirty="0">
              <a:solidFill>
                <a:schemeClr val="bg1"/>
              </a:solidFill>
            </a:endParaRPr>
          </a:p>
        </p:txBody>
      </p:sp>
      <p:sp>
        <p:nvSpPr>
          <p:cNvPr id="86" name="Rectangle 85">
            <a:extLst>
              <a:ext uri="{FF2B5EF4-FFF2-40B4-BE49-F238E27FC236}">
                <a16:creationId xmlns:a16="http://schemas.microsoft.com/office/drawing/2014/main" id="{6B499F5E-706B-4272-818B-C87149038662}"/>
              </a:ext>
            </a:extLst>
          </p:cNvPr>
          <p:cNvSpPr/>
          <p:nvPr/>
        </p:nvSpPr>
        <p:spPr>
          <a:xfrm>
            <a:off x="8989218" y="5318835"/>
            <a:ext cx="1371600" cy="246221"/>
          </a:xfrm>
          <a:prstGeom prst="rect">
            <a:avLst/>
          </a:prstGeom>
        </p:spPr>
        <p:txBody>
          <a:bodyPr wrap="square" lIns="0" tIns="0" rIns="0" bIns="0" anchor="ctr">
            <a:spAutoFit/>
          </a:bodyPr>
          <a:lstStyle/>
          <a:p>
            <a:pPr algn="ctr"/>
            <a:r>
              <a:rPr lang="en-IN" sz="1600" dirty="0"/>
              <a:t> </a:t>
            </a:r>
            <a:r>
              <a:rPr lang="en-IN" sz="1600" b="1" dirty="0">
                <a:solidFill>
                  <a:schemeClr val="bg1"/>
                </a:solidFill>
              </a:rPr>
              <a:t>INSIGHTS</a:t>
            </a:r>
            <a:endParaRPr lang="en-US" sz="1600" b="1" dirty="0">
              <a:solidFill>
                <a:schemeClr val="bg1"/>
              </a:solidFill>
            </a:endParaRPr>
          </a:p>
        </p:txBody>
      </p:sp>
    </p:spTree>
    <p:extLst>
      <p:ext uri="{BB962C8B-B14F-4D97-AF65-F5344CB8AC3E}">
        <p14:creationId xmlns:p14="http://schemas.microsoft.com/office/powerpoint/2010/main" val="167975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2272CC6-5F87-4F0C-B00D-C86D1BEB72A9}"/>
              </a:ext>
            </a:extLst>
          </p:cNvPr>
          <p:cNvSpPr txBox="1"/>
          <p:nvPr/>
        </p:nvSpPr>
        <p:spPr>
          <a:xfrm>
            <a:off x="588764" y="1064405"/>
            <a:ext cx="7351968" cy="498598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b="1" dirty="0">
                <a:solidFill>
                  <a:schemeClr val="accent4">
                    <a:lumMod val="75000"/>
                  </a:schemeClr>
                </a:solidFill>
                <a:latin typeface="Aptos" panose="020B0004020202020204" pitchFamily="34" charset="0"/>
                <a:ea typeface="+mj-ea"/>
                <a:cs typeface="+mj-cs"/>
              </a:rPr>
              <a:t>1) </a:t>
            </a:r>
            <a:r>
              <a:rPr lang="en-US" sz="1600" b="1" dirty="0">
                <a:solidFill>
                  <a:schemeClr val="accent4">
                    <a:lumMod val="75000"/>
                  </a:schemeClr>
                </a:solidFill>
                <a:latin typeface="Aptos" panose="020B0004020202020204" pitchFamily="34" charset="0"/>
                <a:ea typeface="+mj-ea"/>
                <a:cs typeface="+mj-cs"/>
              </a:rPr>
              <a:t>Weekday vs. Weekend Payment Statistics:</a:t>
            </a:r>
          </a:p>
          <a:p>
            <a:endParaRPr lang="en-US" sz="1600" dirty="0">
              <a:solidFill>
                <a:schemeClr val="accent3">
                  <a:lumMod val="50000"/>
                </a:schemeClr>
              </a:solidFill>
              <a:latin typeface="Aptos" panose="020B0004020202020204" pitchFamily="34" charset="0"/>
              <a:ea typeface="+mj-ea"/>
              <a:cs typeface="+mj-cs"/>
            </a:endParaRPr>
          </a:p>
          <a:p>
            <a:r>
              <a:rPr lang="en-US" sz="1600" dirty="0">
                <a:solidFill>
                  <a:schemeClr val="accent3">
                    <a:lumMod val="50000"/>
                  </a:schemeClr>
                </a:solidFill>
                <a:latin typeface="Aptos" panose="020B0004020202020204" pitchFamily="34" charset="0"/>
                <a:ea typeface="+mj-ea"/>
                <a:cs typeface="+mj-cs"/>
              </a:rPr>
              <a:t>This KPI was chosen to analyze payment behaviors based on the day of the week. Understanding whether customers prefer to make purchases on weekdays </a:t>
            </a:r>
          </a:p>
          <a:p>
            <a:r>
              <a:rPr lang="en-US" sz="1600" dirty="0">
                <a:solidFill>
                  <a:schemeClr val="accent3">
                    <a:lumMod val="50000"/>
                  </a:schemeClr>
                </a:solidFill>
                <a:latin typeface="Aptos" panose="020B0004020202020204" pitchFamily="34" charset="0"/>
                <a:ea typeface="+mj-ea"/>
                <a:cs typeface="+mj-cs"/>
              </a:rPr>
              <a:t> or weekends can reveal patterns in consumer activity and help optimize marketing strategies and promotional timing.</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Relevance: Insights into payment trends can guide targeted marketing efforts, adjust inventory management, and align promotional campaigns with peak purchasing times, </a:t>
            </a:r>
          </a:p>
          <a:p>
            <a:r>
              <a:rPr lang="en-US" sz="1600" dirty="0">
                <a:solidFill>
                  <a:schemeClr val="accent3">
                    <a:lumMod val="50000"/>
                  </a:schemeClr>
                </a:solidFill>
                <a:latin typeface="Aptos" panose="020B0004020202020204" pitchFamily="34" charset="0"/>
                <a:ea typeface="+mj-ea"/>
                <a:cs typeface="+mj-cs"/>
              </a:rPr>
              <a:t>ultimately enhancing sales performance.</a:t>
            </a:r>
          </a:p>
          <a:p>
            <a:endParaRPr lang="en-US" sz="1600" b="1" dirty="0">
              <a:solidFill>
                <a:schemeClr val="accent4">
                  <a:lumMod val="75000"/>
                </a:schemeClr>
              </a:solidFill>
              <a:latin typeface="Aptos" panose="020B0004020202020204" pitchFamily="34" charset="0"/>
              <a:ea typeface="+mj-ea"/>
              <a:cs typeface="+mj-cs"/>
            </a:endParaRPr>
          </a:p>
          <a:p>
            <a:r>
              <a:rPr lang="en-US" sz="1600" b="1" dirty="0">
                <a:solidFill>
                  <a:schemeClr val="accent4">
                    <a:lumMod val="75000"/>
                  </a:schemeClr>
                </a:solidFill>
                <a:latin typeface="Aptos" panose="020B0004020202020204" pitchFamily="34" charset="0"/>
                <a:ea typeface="+mj-ea"/>
                <a:cs typeface="+mj-cs"/>
              </a:rPr>
              <a:t>Recommendations:</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Marketing Strategies: You might want to focus more promotional efforts during weekdays when customers are more likely to make payments.</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Operational Planning: Ensure that your payment processing systems and customer support are fully staffed and optimized for weekdays to handle the higher volume of transactions.</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Customer Engagement: Consider running special weekend promotions to boost weekend payment activity and balance out the distribution.</a:t>
            </a:r>
          </a:p>
          <a:p>
            <a:pP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6F5F06E-D8C7-EA6F-B898-51D82FB2FB32}"/>
              </a:ext>
            </a:extLst>
          </p:cNvPr>
          <p:cNvSpPr txBox="1"/>
          <p:nvPr/>
        </p:nvSpPr>
        <p:spPr>
          <a:xfrm>
            <a:off x="588764" y="581416"/>
            <a:ext cx="6096000" cy="400110"/>
          </a:xfrm>
          <a:prstGeom prst="rect">
            <a:avLst/>
          </a:prstGeom>
          <a:noFill/>
        </p:spPr>
        <p:txBody>
          <a:bodyPr wrap="square">
            <a:spAutoFit/>
          </a:bodyPr>
          <a:lstStyle/>
          <a:p>
            <a:r>
              <a:rPr lang="en-IN" sz="2000" b="1" dirty="0">
                <a:solidFill>
                  <a:schemeClr val="accent4">
                    <a:lumMod val="50000"/>
                  </a:schemeClr>
                </a:solidFill>
                <a:latin typeface="Aptos" panose="020B0004020202020204" pitchFamily="34" charset="0"/>
              </a:rPr>
              <a:t>Insights and Suggestions</a:t>
            </a:r>
          </a:p>
        </p:txBody>
      </p:sp>
      <p:pic>
        <p:nvPicPr>
          <p:cNvPr id="6" name="Picture 5">
            <a:extLst>
              <a:ext uri="{FF2B5EF4-FFF2-40B4-BE49-F238E27FC236}">
                <a16:creationId xmlns:a16="http://schemas.microsoft.com/office/drawing/2014/main" id="{5C5FB642-67F0-469C-19C7-B18889580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744" y="2091458"/>
            <a:ext cx="3845384" cy="2675083"/>
          </a:xfrm>
          <a:prstGeom prst="rect">
            <a:avLst/>
          </a:prstGeom>
          <a:ln>
            <a:solidFill>
              <a:schemeClr val="accent4">
                <a:lumMod val="75000"/>
              </a:schemeClr>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557214B-3E9C-9127-CD28-38053C7A2E8A}"/>
              </a:ext>
            </a:extLst>
          </p:cNvPr>
          <p:cNvSpPr txBox="1"/>
          <p:nvPr/>
        </p:nvSpPr>
        <p:spPr>
          <a:xfrm>
            <a:off x="524506" y="1392410"/>
            <a:ext cx="7410454" cy="483978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sz="1600" b="1" dirty="0">
                <a:solidFill>
                  <a:schemeClr val="accent4">
                    <a:lumMod val="75000"/>
                  </a:schemeClr>
                </a:solidFill>
                <a:latin typeface="Aptos" panose="020B0004020202020204" pitchFamily="34" charset="0"/>
                <a:ea typeface="+mj-ea"/>
                <a:cs typeface="+mj-cs"/>
              </a:rPr>
              <a:t>2) Number of Orders with Review Score 5 and Payment Type as Credit Card:</a:t>
            </a:r>
          </a:p>
          <a:p>
            <a:pPr indent="-171450">
              <a:buFont typeface="Arial" panose="020B0604020202020204" pitchFamily="34" charset="0"/>
              <a:buChar char="•"/>
            </a:pPr>
            <a:endParaRPr lang="en-US" sz="1600" dirty="0">
              <a:solidFill>
                <a:schemeClr val="accent3">
                  <a:lumMod val="50000"/>
                </a:schemeClr>
              </a:solidFill>
              <a:latin typeface="Aptos" panose="020B0004020202020204" pitchFamily="34" charset="0"/>
              <a:ea typeface="+mj-ea"/>
              <a:cs typeface="+mj-cs"/>
            </a:endParaRPr>
          </a:p>
          <a:p>
            <a:r>
              <a:rPr lang="en-US" sz="1600" dirty="0">
                <a:solidFill>
                  <a:schemeClr val="accent3">
                    <a:lumMod val="50000"/>
                  </a:schemeClr>
                </a:solidFill>
                <a:latin typeface="Aptos" panose="020B0004020202020204" pitchFamily="34" charset="0"/>
                <a:ea typeface="+mj-ea"/>
                <a:cs typeface="+mj-cs"/>
              </a:rPr>
              <a:t>This KPI focuses on identifying the number of orders that received the highest review score (5) and were paid for using a credit card. It helps to understand </a:t>
            </a:r>
          </a:p>
          <a:p>
            <a:r>
              <a:rPr lang="en-US" sz="1600" dirty="0">
                <a:solidFill>
                  <a:schemeClr val="accent3">
                    <a:lumMod val="50000"/>
                  </a:schemeClr>
                </a:solidFill>
                <a:latin typeface="Aptos" panose="020B0004020202020204" pitchFamily="34" charset="0"/>
                <a:ea typeface="+mj-ea"/>
                <a:cs typeface="+mj-cs"/>
              </a:rPr>
              <a:t>customer satisfaction levels and preferences related to payment methods.</a:t>
            </a:r>
          </a:p>
          <a:p>
            <a:pPr indent="-171450">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Relevance: High review scores combined with credit card payments indicate a high level of customer satisfaction and preference for a specific payment method. </a:t>
            </a:r>
          </a:p>
          <a:p>
            <a:r>
              <a:rPr lang="en-US" sz="1600" dirty="0">
                <a:solidFill>
                  <a:schemeClr val="accent3">
                    <a:lumMod val="50000"/>
                  </a:schemeClr>
                </a:solidFill>
                <a:latin typeface="Aptos" panose="020B0004020202020204" pitchFamily="34" charset="0"/>
                <a:ea typeface="+mj-ea"/>
                <a:cs typeface="+mj-cs"/>
              </a:rPr>
              <a:t>This information can be used to tailor customer service approaches and payment options to improve overall customer experience.</a:t>
            </a:r>
          </a:p>
          <a:p>
            <a:endParaRPr lang="en-US" sz="1600" dirty="0">
              <a:solidFill>
                <a:schemeClr val="accent3">
                  <a:lumMod val="50000"/>
                </a:schemeClr>
              </a:solidFill>
              <a:latin typeface="Aptos" panose="020B0004020202020204" pitchFamily="34" charset="0"/>
              <a:ea typeface="+mj-ea"/>
              <a:cs typeface="+mj-cs"/>
            </a:endParaRPr>
          </a:p>
          <a:p>
            <a:r>
              <a:rPr lang="en-US" sz="1600" b="1" dirty="0">
                <a:solidFill>
                  <a:schemeClr val="accent4">
                    <a:lumMod val="75000"/>
                  </a:schemeClr>
                </a:solidFill>
                <a:latin typeface="Aptos" panose="020B0004020202020204" pitchFamily="34" charset="0"/>
                <a:ea typeface="+mj-ea"/>
                <a:cs typeface="+mj-cs"/>
              </a:rPr>
              <a:t>Recommendations:</a:t>
            </a:r>
            <a:endParaRPr lang="en-US" sz="1600" dirty="0">
              <a:solidFill>
                <a:schemeClr val="accent3">
                  <a:lumMod val="50000"/>
                </a:schemeClr>
              </a:solidFill>
              <a:latin typeface="Aptos" panose="020B0004020202020204" pitchFamily="34" charset="0"/>
              <a:ea typeface="+mj-ea"/>
              <a:cs typeface="+mj-cs"/>
            </a:endParaRP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Payment Method Optimization: Focus on enhancing the credit card payment experience, as it is the most popular among customers.</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Promotional Strategies: Consider offering incentives for using debit cards and vouchers to increase their usage.</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Customer Preferences: Understanding why customers prefer certain payment methods can help tailor marketing and operational strategies to meet their needs.</a:t>
            </a:r>
          </a:p>
          <a:p>
            <a:endParaRPr lang="en-US" sz="1600" dirty="0">
              <a:solidFill>
                <a:schemeClr val="accent3">
                  <a:lumMod val="50000"/>
                </a:schemeClr>
              </a:solidFill>
              <a:latin typeface="Aptos" panose="020B0004020202020204" pitchFamily="34" charset="0"/>
              <a:ea typeface="+mj-ea"/>
              <a:cs typeface="+mj-cs"/>
            </a:endParaRPr>
          </a:p>
          <a:p>
            <a:endParaRPr lang="en-US" sz="1000" dirty="0">
              <a:latin typeface="Arial" panose="020B0604020202020204" pitchFamily="34" charset="0"/>
              <a:cs typeface="Arial" panose="020B0604020202020204" pitchFamily="34" charset="0"/>
            </a:endParaRPr>
          </a:p>
          <a:p>
            <a:endParaRPr lang="en-US" sz="105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8823BD1-DE37-AF24-6EA0-E08B9BA09F53}"/>
              </a:ext>
            </a:extLst>
          </p:cNvPr>
          <p:cNvSpPr txBox="1"/>
          <p:nvPr/>
        </p:nvSpPr>
        <p:spPr>
          <a:xfrm>
            <a:off x="588764" y="581416"/>
            <a:ext cx="6096000" cy="400110"/>
          </a:xfrm>
          <a:prstGeom prst="rect">
            <a:avLst/>
          </a:prstGeom>
          <a:noFill/>
        </p:spPr>
        <p:txBody>
          <a:bodyPr wrap="square">
            <a:spAutoFit/>
          </a:bodyPr>
          <a:lstStyle/>
          <a:p>
            <a:r>
              <a:rPr lang="en-IN" sz="2000" b="1" dirty="0">
                <a:solidFill>
                  <a:schemeClr val="accent4">
                    <a:lumMod val="50000"/>
                  </a:schemeClr>
                </a:solidFill>
                <a:latin typeface="Aptos" panose="020B0004020202020204" pitchFamily="34" charset="0"/>
              </a:rPr>
              <a:t>Insights and Suggestions</a:t>
            </a:r>
          </a:p>
        </p:txBody>
      </p:sp>
      <p:pic>
        <p:nvPicPr>
          <p:cNvPr id="6" name="Picture 5">
            <a:extLst>
              <a:ext uri="{FF2B5EF4-FFF2-40B4-BE49-F238E27FC236}">
                <a16:creationId xmlns:a16="http://schemas.microsoft.com/office/drawing/2014/main" id="{B7258C05-D9DA-A767-76E0-FF6265EE28D2}"/>
              </a:ext>
            </a:extLst>
          </p:cNvPr>
          <p:cNvPicPr>
            <a:picLocks noChangeAspect="1"/>
          </p:cNvPicPr>
          <p:nvPr/>
        </p:nvPicPr>
        <p:blipFill>
          <a:blip r:embed="rId2"/>
          <a:stretch>
            <a:fillRect/>
          </a:stretch>
        </p:blipFill>
        <p:spPr>
          <a:xfrm>
            <a:off x="8029362" y="2020207"/>
            <a:ext cx="4162638" cy="3084056"/>
          </a:xfrm>
          <a:prstGeom prst="rect">
            <a:avLst/>
          </a:prstGeom>
          <a:ln>
            <a:solidFill>
              <a:schemeClr val="accent4">
                <a:lumMod val="75000"/>
              </a:schemeClr>
            </a:solidFill>
          </a:ln>
        </p:spPr>
      </p:pic>
    </p:spTree>
    <p:extLst>
      <p:ext uri="{BB962C8B-B14F-4D97-AF65-F5344CB8AC3E}">
        <p14:creationId xmlns:p14="http://schemas.microsoft.com/office/powerpoint/2010/main" val="1721065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2BE66EC-FC3A-88EA-0ABB-FA6DB28126AD}"/>
            </a:ext>
          </a:extLst>
        </p:cNvPr>
        <p:cNvGrpSpPr/>
        <p:nvPr/>
      </p:nvGrpSpPr>
      <p:grpSpPr>
        <a:xfrm>
          <a:off x="0" y="0"/>
          <a:ext cx="0" cy="0"/>
          <a:chOff x="0" y="0"/>
          <a:chExt cx="0" cy="0"/>
        </a:xfrm>
      </p:grpSpPr>
      <p:sp>
        <p:nvSpPr>
          <p:cNvPr id="20" name="Rectangle 3">
            <a:extLst>
              <a:ext uri="{FF2B5EF4-FFF2-40B4-BE49-F238E27FC236}">
                <a16:creationId xmlns:a16="http://schemas.microsoft.com/office/drawing/2014/main" id="{3AD7F226-A73A-8FF0-A31D-F0857A35DBFD}"/>
              </a:ext>
            </a:extLst>
          </p:cNvPr>
          <p:cNvSpPr>
            <a:spLocks noChangeArrowheads="1"/>
          </p:cNvSpPr>
          <p:nvPr/>
        </p:nvSpPr>
        <p:spPr bwMode="auto">
          <a:xfrm>
            <a:off x="564380" y="964696"/>
            <a:ext cx="6852420" cy="579389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en-US" sz="1600" b="1">
                <a:solidFill>
                  <a:schemeClr val="accent4">
                    <a:lumMod val="75000"/>
                  </a:schemeClr>
                </a:solidFill>
                <a:latin typeface="Aptos" panose="020B0004020202020204" pitchFamily="34" charset="0"/>
                <a:ea typeface="+mj-ea"/>
                <a:cs typeface="+mj-cs"/>
              </a:rPr>
              <a:t>3)Average Price and Payment Values from Customers of São Paulo City:</a:t>
            </a:r>
          </a:p>
          <a:p>
            <a:pPr indent="-171450" fontAlgn="base">
              <a:spcBef>
                <a:spcPct val="0"/>
              </a:spcBef>
              <a:spcAft>
                <a:spcPct val="0"/>
              </a:spcAft>
              <a:buFont typeface="Arial" panose="020B0604020202020204" pitchFamily="34" charset="0"/>
              <a:buChar char="•"/>
            </a:pPr>
            <a:endParaRPr lang="en-US" altLang="en-US" sz="1600">
              <a:solidFill>
                <a:schemeClr val="accent3">
                  <a:lumMod val="50000"/>
                </a:schemeClr>
              </a:solidFill>
              <a:latin typeface="Aptos" panose="020B0004020202020204" pitchFamily="34" charset="0"/>
              <a:ea typeface="+mj-ea"/>
              <a:cs typeface="+mj-cs"/>
            </a:endParaRPr>
          </a:p>
          <a:p>
            <a:pPr fontAlgn="base">
              <a:spcBef>
                <a:spcPct val="0"/>
              </a:spcBef>
              <a:spcAft>
                <a:spcPct val="0"/>
              </a:spcAft>
            </a:pPr>
            <a:r>
              <a:rPr lang="en-US" altLang="en-US" sz="1600">
                <a:solidFill>
                  <a:schemeClr val="accent3">
                    <a:lumMod val="50000"/>
                  </a:schemeClr>
                </a:solidFill>
                <a:latin typeface="Aptos" panose="020B0004020202020204" pitchFamily="34" charset="0"/>
                <a:ea typeface="+mj-ea"/>
                <a:cs typeface="+mj-cs"/>
              </a:rPr>
              <a:t>This KPI examines the average price of orders and payment values from customers in São Paulo. It helps understand the spending behavior and purchasing power of customers from this key city.</a:t>
            </a:r>
          </a:p>
          <a:p>
            <a:pPr indent="-171450" fontAlgn="base">
              <a:spcBef>
                <a:spcPct val="0"/>
              </a:spcBef>
              <a:spcAft>
                <a:spcPct val="0"/>
              </a:spcAft>
              <a:buFont typeface="Arial" panose="020B0604020202020204" pitchFamily="34" charset="0"/>
              <a:buChar char="•"/>
            </a:pPr>
            <a:r>
              <a:rPr lang="en-US" altLang="en-US" sz="1600">
                <a:solidFill>
                  <a:schemeClr val="accent3">
                    <a:lumMod val="50000"/>
                  </a:schemeClr>
                </a:solidFill>
                <a:latin typeface="Aptos" panose="020B0004020202020204" pitchFamily="34" charset="0"/>
                <a:ea typeface="+mj-ea"/>
                <a:cs typeface="+mj-cs"/>
              </a:rPr>
              <a:t>Relevance: Insights into customer spending patterns in São Paulo can inform targeted marketing strategies, pricing adjustments, and promotional offers tailored to this geographic segment, potentially increasing sales and customer engagement.</a:t>
            </a:r>
          </a:p>
          <a:p>
            <a:pPr indent="-171450" fontAlgn="base">
              <a:spcBef>
                <a:spcPct val="0"/>
              </a:spcBef>
              <a:spcAft>
                <a:spcPct val="0"/>
              </a:spcAft>
              <a:buFont typeface="Arial" panose="020B0604020202020204" pitchFamily="34" charset="0"/>
              <a:buChar char="•"/>
            </a:pPr>
            <a:endParaRPr lang="en-US" altLang="en-US" sz="1600">
              <a:solidFill>
                <a:schemeClr val="accent3">
                  <a:lumMod val="50000"/>
                </a:schemeClr>
              </a:solidFill>
              <a:latin typeface="Aptos" panose="020B0004020202020204" pitchFamily="34" charset="0"/>
              <a:ea typeface="+mj-ea"/>
              <a:cs typeface="+mj-cs"/>
            </a:endParaRPr>
          </a:p>
          <a:p>
            <a:r>
              <a:rPr lang="en-US" sz="1600" b="1">
                <a:solidFill>
                  <a:schemeClr val="accent4">
                    <a:lumMod val="75000"/>
                  </a:schemeClr>
                </a:solidFill>
                <a:latin typeface="Aptos" panose="020B0004020202020204" pitchFamily="34" charset="0"/>
                <a:ea typeface="+mj-ea"/>
                <a:cs typeface="+mj-cs"/>
              </a:rPr>
              <a:t>Potential Impact:</a:t>
            </a:r>
          </a:p>
          <a:p>
            <a:pPr>
              <a:buFont typeface="Arial" panose="020B0604020202020204" pitchFamily="34" charset="0"/>
              <a:buChar char="•"/>
            </a:pPr>
            <a:r>
              <a:rPr lang="en-US" sz="1600">
                <a:solidFill>
                  <a:schemeClr val="accent3">
                    <a:lumMod val="50000"/>
                  </a:schemeClr>
                </a:solidFill>
                <a:latin typeface="Aptos" panose="020B0004020202020204" pitchFamily="34" charset="0"/>
                <a:ea typeface="+mj-ea"/>
                <a:cs typeface="+mj-cs"/>
              </a:rPr>
              <a:t>Pricing Strategy: Review your pricing strategy to ensure it aligns with customer expectations and market standards. Consider if the current pricing is sustainable and competitive.</a:t>
            </a:r>
          </a:p>
          <a:p>
            <a:pPr>
              <a:buFont typeface="Arial" panose="020B0604020202020204" pitchFamily="34" charset="0"/>
              <a:buChar char="•"/>
            </a:pPr>
            <a:r>
              <a:rPr lang="en-US" sz="1600">
                <a:solidFill>
                  <a:schemeClr val="accent3">
                    <a:lumMod val="50000"/>
                  </a:schemeClr>
                </a:solidFill>
                <a:latin typeface="Aptos" panose="020B0004020202020204" pitchFamily="34" charset="0"/>
                <a:ea typeface="+mj-ea"/>
                <a:cs typeface="+mj-cs"/>
              </a:rPr>
              <a:t>Promotions and Discounts: Analyze the impact of any ongoing promotions or discounts. Ensure they are driving the desired customer behavior and not negatively affecting profitability.</a:t>
            </a:r>
          </a:p>
          <a:p>
            <a:pPr>
              <a:buFont typeface="Arial" panose="020B0604020202020204" pitchFamily="34" charset="0"/>
              <a:buChar char="•"/>
            </a:pPr>
            <a:r>
              <a:rPr lang="en-US" sz="1600">
                <a:solidFill>
                  <a:schemeClr val="accent3">
                    <a:lumMod val="50000"/>
                  </a:schemeClr>
                </a:solidFill>
                <a:latin typeface="Aptos" panose="020B0004020202020204" pitchFamily="34" charset="0"/>
                <a:ea typeface="+mj-ea"/>
                <a:cs typeface="+mj-cs"/>
              </a:rPr>
              <a:t>Customer Communication: Clearly communicate the value and pricing of products or services to customers. Transparency can help build trust and justify the prices.</a:t>
            </a:r>
          </a:p>
          <a:p>
            <a:pPr indent="-171450" fontAlgn="base">
              <a:spcBef>
                <a:spcPct val="0"/>
              </a:spcBef>
              <a:spcAft>
                <a:spcPct val="0"/>
              </a:spcAft>
              <a:buFont typeface="Arial" panose="020B0604020202020204" pitchFamily="34" charset="0"/>
              <a:buChar char="•"/>
            </a:pPr>
            <a:endParaRPr lang="en-US" altLang="en-US" sz="1000">
              <a:latin typeface="Arial" panose="020B0604020202020204" pitchFamily="34" charset="0"/>
              <a:cs typeface="Arial" panose="020B0604020202020204" pitchFamily="34" charset="0"/>
            </a:endParaRPr>
          </a:p>
          <a:p>
            <a:pPr indent="-171450" fontAlgn="base">
              <a:spcBef>
                <a:spcPct val="0"/>
              </a:spcBef>
              <a:spcAft>
                <a:spcPct val="0"/>
              </a:spcAft>
              <a:buFont typeface="Arial" panose="020B0604020202020204" pitchFamily="34" charset="0"/>
              <a:buChar char="•"/>
            </a:pPr>
            <a:endParaRPr lang="en-US" altLang="en-US" sz="1000">
              <a:latin typeface="Arial" panose="020B0604020202020204" pitchFamily="34" charset="0"/>
              <a:cs typeface="Arial" panose="020B0604020202020204" pitchFamily="34" charset="0"/>
            </a:endParaRPr>
          </a:p>
          <a:p>
            <a:pPr indent="-171450" fontAlgn="base">
              <a:spcBef>
                <a:spcPct val="0"/>
              </a:spcBef>
              <a:spcAft>
                <a:spcPct val="0"/>
              </a:spcAft>
              <a:buFont typeface="Arial" panose="020B0604020202020204" pitchFamily="34" charset="0"/>
              <a:buChar char="•"/>
            </a:pPr>
            <a:endParaRPr lang="en-US" altLang="en-US" sz="1000">
              <a:latin typeface="Arial" panose="020B0604020202020204" pitchFamily="34" charset="0"/>
              <a:cs typeface="Arial" panose="020B0604020202020204" pitchFamily="34" charset="0"/>
            </a:endParaRPr>
          </a:p>
          <a:p>
            <a:pPr indent="-171450" fontAlgn="base">
              <a:spcBef>
                <a:spcPct val="0"/>
              </a:spcBef>
              <a:spcAft>
                <a:spcPct val="0"/>
              </a:spcAft>
              <a:buFont typeface="Arial" panose="020B0604020202020204" pitchFamily="34" charset="0"/>
              <a:buChar char="•"/>
            </a:pPr>
            <a:endParaRPr lang="en-US" altLang="en-US" sz="1050">
              <a:latin typeface="Arial" panose="020B0604020202020204" pitchFamily="34" charset="0"/>
              <a:cs typeface="Arial" panose="020B0604020202020204" pitchFamily="34" charset="0"/>
            </a:endParaRPr>
          </a:p>
          <a:p>
            <a:pPr eaLnBrk="0" fontAlgn="base" hangingPunct="0">
              <a:spcBef>
                <a:spcPct val="0"/>
              </a:spcBef>
              <a:spcAft>
                <a:spcPct val="0"/>
              </a:spcAft>
            </a:pPr>
            <a:endParaRPr lang="en-US" altLang="en-US" sz="10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8D06488-721A-A986-5172-E7EBF9E4E64A}"/>
              </a:ext>
            </a:extLst>
          </p:cNvPr>
          <p:cNvSpPr txBox="1"/>
          <p:nvPr/>
        </p:nvSpPr>
        <p:spPr>
          <a:xfrm>
            <a:off x="588764" y="581416"/>
            <a:ext cx="6096000" cy="400110"/>
          </a:xfrm>
          <a:prstGeom prst="rect">
            <a:avLst/>
          </a:prstGeom>
          <a:noFill/>
        </p:spPr>
        <p:txBody>
          <a:bodyPr wrap="square">
            <a:spAutoFit/>
          </a:bodyPr>
          <a:lstStyle/>
          <a:p>
            <a:r>
              <a:rPr lang="en-IN" sz="2000" b="1" dirty="0">
                <a:solidFill>
                  <a:schemeClr val="accent4">
                    <a:lumMod val="50000"/>
                  </a:schemeClr>
                </a:solidFill>
                <a:latin typeface="Aptos" panose="020B0004020202020204" pitchFamily="34" charset="0"/>
              </a:rPr>
              <a:t>Insights and Suggestions</a:t>
            </a:r>
          </a:p>
        </p:txBody>
      </p:sp>
      <p:pic>
        <p:nvPicPr>
          <p:cNvPr id="4" name="Picture 3">
            <a:extLst>
              <a:ext uri="{FF2B5EF4-FFF2-40B4-BE49-F238E27FC236}">
                <a16:creationId xmlns:a16="http://schemas.microsoft.com/office/drawing/2014/main" id="{D52CDFBC-2014-F019-8467-CA995278F9B8}"/>
              </a:ext>
            </a:extLst>
          </p:cNvPr>
          <p:cNvPicPr>
            <a:picLocks noChangeAspect="1"/>
          </p:cNvPicPr>
          <p:nvPr/>
        </p:nvPicPr>
        <p:blipFill>
          <a:blip r:embed="rId2"/>
          <a:stretch>
            <a:fillRect/>
          </a:stretch>
        </p:blipFill>
        <p:spPr>
          <a:xfrm>
            <a:off x="7536718" y="1984734"/>
            <a:ext cx="4546200" cy="2888532"/>
          </a:xfrm>
          <a:prstGeom prst="rect">
            <a:avLst/>
          </a:prstGeom>
          <a:ln>
            <a:solidFill>
              <a:schemeClr val="accent4">
                <a:lumMod val="75000"/>
              </a:schemeClr>
            </a:solidFill>
          </a:ln>
        </p:spPr>
      </p:pic>
    </p:spTree>
    <p:extLst>
      <p:ext uri="{BB962C8B-B14F-4D97-AF65-F5344CB8AC3E}">
        <p14:creationId xmlns:p14="http://schemas.microsoft.com/office/powerpoint/2010/main" val="29554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15E35C-614A-B915-4068-A6B41B1AF611}"/>
              </a:ext>
            </a:extLst>
          </p:cNvPr>
          <p:cNvSpPr txBox="1"/>
          <p:nvPr/>
        </p:nvSpPr>
        <p:spPr>
          <a:xfrm>
            <a:off x="609084" y="1273324"/>
            <a:ext cx="7701796" cy="419345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nchor="ctr">
            <a:spAutoFit/>
          </a:bodyPr>
          <a:lstStyle/>
          <a:p>
            <a:r>
              <a:rPr lang="en-US" sz="1600" b="1" dirty="0">
                <a:solidFill>
                  <a:schemeClr val="accent4">
                    <a:lumMod val="75000"/>
                  </a:schemeClr>
                </a:solidFill>
                <a:latin typeface="Aptos" panose="020B0004020202020204" pitchFamily="34" charset="0"/>
                <a:ea typeface="+mj-ea"/>
                <a:cs typeface="+mj-cs"/>
              </a:rPr>
              <a:t>4) Average Number of Days Taken for Order Delivery (Pet Shop):</a:t>
            </a:r>
          </a:p>
          <a:p>
            <a:endParaRPr lang="en-US" sz="1600" dirty="0">
              <a:solidFill>
                <a:schemeClr val="accent3">
                  <a:lumMod val="50000"/>
                </a:schemeClr>
              </a:solidFill>
              <a:latin typeface="Aptos" panose="020B0004020202020204" pitchFamily="34" charset="0"/>
              <a:ea typeface="+mj-ea"/>
              <a:cs typeface="+mj-cs"/>
            </a:endParaRPr>
          </a:p>
          <a:p>
            <a:r>
              <a:rPr lang="en-US" sz="1600" dirty="0">
                <a:solidFill>
                  <a:schemeClr val="accent3">
                    <a:lumMod val="50000"/>
                  </a:schemeClr>
                </a:solidFill>
                <a:latin typeface="Aptos" panose="020B0004020202020204" pitchFamily="34" charset="0"/>
                <a:ea typeface="+mj-ea"/>
                <a:cs typeface="+mj-cs"/>
              </a:rPr>
              <a:t>This KPI measures the average delivery time for orders specifically from the pet shop category. It provides insights into the efficiency of the delivery process for this product category.</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Relevance: Analyzing delivery times for pet shop orders helps identify any delays or inefficiencies in the supply chain. Improving delivery times can enhance customer satisfaction and reduce the likelihood of negative reviews related to shipping delays.</a:t>
            </a:r>
          </a:p>
          <a:p>
            <a:pPr>
              <a:buFont typeface="Arial" panose="020B0604020202020204" pitchFamily="34" charset="0"/>
              <a:buChar char="•"/>
            </a:pPr>
            <a:endParaRPr lang="en-US" sz="1600" dirty="0">
              <a:solidFill>
                <a:schemeClr val="accent3">
                  <a:lumMod val="50000"/>
                </a:schemeClr>
              </a:solidFill>
              <a:latin typeface="Aptos" panose="020B0004020202020204" pitchFamily="34" charset="0"/>
              <a:ea typeface="+mj-ea"/>
              <a:cs typeface="+mj-cs"/>
            </a:endParaRPr>
          </a:p>
          <a:p>
            <a:r>
              <a:rPr lang="en-US" sz="1600" b="1" dirty="0">
                <a:solidFill>
                  <a:schemeClr val="accent4">
                    <a:lumMod val="75000"/>
                  </a:schemeClr>
                </a:solidFill>
                <a:latin typeface="Aptos" panose="020B0004020202020204" pitchFamily="34" charset="0"/>
                <a:ea typeface="+mj-ea"/>
                <a:cs typeface="+mj-cs"/>
              </a:rPr>
              <a:t>Recommendations:</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Process Improvement: Investigate the reasons behind the long delivery times and identify areas for improvement.</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Customer Feedback: Gather feedback from customers to understand their expectations and experiences with delivery times.</a:t>
            </a:r>
          </a:p>
          <a:p>
            <a:pPr>
              <a:buFont typeface="Arial" panose="020B0604020202020204" pitchFamily="34" charset="0"/>
              <a:buChar char="•"/>
            </a:pPr>
            <a:r>
              <a:rPr lang="en-US" sz="1600" dirty="0">
                <a:solidFill>
                  <a:schemeClr val="accent3">
                    <a:lumMod val="50000"/>
                  </a:schemeClr>
                </a:solidFill>
                <a:latin typeface="Aptos" panose="020B0004020202020204" pitchFamily="34" charset="0"/>
                <a:ea typeface="+mj-ea"/>
                <a:cs typeface="+mj-cs"/>
              </a:rPr>
              <a:t>Competitive Analysis: Compare delivery times with competitors to see if there are industry benchmarks we should aim for.</a:t>
            </a:r>
          </a:p>
          <a:p>
            <a:pPr>
              <a:buFont typeface="Arial" panose="020B0604020202020204" pitchFamily="34" charset="0"/>
              <a:buChar char="•"/>
            </a:pPr>
            <a:endParaRPr lang="en-US" sz="105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B94557E-9DFE-8732-DED4-F0D11295F2CC}"/>
              </a:ext>
            </a:extLst>
          </p:cNvPr>
          <p:cNvSpPr txBox="1"/>
          <p:nvPr/>
        </p:nvSpPr>
        <p:spPr>
          <a:xfrm>
            <a:off x="588764" y="581416"/>
            <a:ext cx="6096000" cy="400110"/>
          </a:xfrm>
          <a:prstGeom prst="rect">
            <a:avLst/>
          </a:prstGeom>
          <a:noFill/>
        </p:spPr>
        <p:txBody>
          <a:bodyPr wrap="square">
            <a:spAutoFit/>
          </a:bodyPr>
          <a:lstStyle/>
          <a:p>
            <a:r>
              <a:rPr lang="en-IN" sz="2000" b="1" dirty="0">
                <a:solidFill>
                  <a:schemeClr val="accent4">
                    <a:lumMod val="50000"/>
                  </a:schemeClr>
                </a:solidFill>
                <a:latin typeface="Aptos" panose="020B0004020202020204" pitchFamily="34" charset="0"/>
              </a:rPr>
              <a:t>Insights and Suggestions</a:t>
            </a:r>
          </a:p>
        </p:txBody>
      </p:sp>
      <p:pic>
        <p:nvPicPr>
          <p:cNvPr id="9" name="Picture 8">
            <a:extLst>
              <a:ext uri="{FF2B5EF4-FFF2-40B4-BE49-F238E27FC236}">
                <a16:creationId xmlns:a16="http://schemas.microsoft.com/office/drawing/2014/main" id="{F12BB562-D591-EB56-7170-0242790D0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6414" y="1964630"/>
            <a:ext cx="3688080" cy="2810844"/>
          </a:xfrm>
          <a:prstGeom prst="rect">
            <a:avLst/>
          </a:prstGeom>
          <a:ln>
            <a:solidFill>
              <a:schemeClr val="accent4">
                <a:lumMod val="75000"/>
              </a:schemeClr>
            </a:solidFill>
          </a:ln>
        </p:spPr>
      </p:pic>
    </p:spTree>
    <p:extLst>
      <p:ext uri="{BB962C8B-B14F-4D97-AF65-F5344CB8AC3E}">
        <p14:creationId xmlns:p14="http://schemas.microsoft.com/office/powerpoint/2010/main" val="2049240107"/>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961</TotalTime>
  <Words>1398</Words>
  <Application>Microsoft Office PowerPoint</Application>
  <PresentationFormat>Widescreen</PresentationFormat>
  <Paragraphs>132</Paragraphs>
  <Slides>19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Century Gothic</vt:lpstr>
      <vt:lpstr>Segoe UI</vt:lpstr>
      <vt:lpstr>Segoe UI Light</vt:lpstr>
      <vt:lpstr>Office Theme</vt:lpstr>
      <vt:lpstr>LIST Store Data Analysis E-commerce Domain</vt:lpstr>
      <vt:lpstr>Project analysis slide 4</vt:lpstr>
      <vt:lpstr>Project analysis slide 4</vt:lpstr>
      <vt:lpstr>Project analysis slide 3</vt:lpstr>
      <vt:lpstr>Project analysis slide 4</vt:lpstr>
      <vt:lpstr>PowerPoint Presentation</vt:lpstr>
      <vt:lpstr>PowerPoint Presentation</vt:lpstr>
      <vt:lpstr>PowerPoint Presentation</vt:lpstr>
      <vt:lpstr>PowerPoint Presentation</vt:lpstr>
      <vt:lpstr>PowerPoint Presentation</vt:lpstr>
      <vt:lpstr>Project analysis slide 4</vt:lpstr>
      <vt:lpstr>Project analysis slide 11</vt:lpstr>
      <vt:lpstr>Project analysis slide 10</vt:lpstr>
      <vt:lpstr>Project analysis slide 10</vt:lpstr>
      <vt:lpstr>Project analysis slide 10</vt:lpstr>
      <vt:lpstr>Project analysis slide 11</vt:lpstr>
      <vt:lpstr>Project analysis slide 11</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meenakshi bhardwaj</dc:creator>
  <cp:lastModifiedBy>Shrikanth</cp:lastModifiedBy>
  <cp:revision>27</cp:revision>
  <dcterms:created xsi:type="dcterms:W3CDTF">2024-10-04T07:35:54Z</dcterms:created>
  <dcterms:modified xsi:type="dcterms:W3CDTF">2024-10-17T08:22:22Z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