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284" r:id="rId10"/>
    <p:sldId id="285" r:id="rId11"/>
    <p:sldId id="286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66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2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1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BAF1-9FC0-4C52-85EB-514D9C05211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ct-statistics.co.uk/glossary/statistical-significanc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862" y="2385391"/>
            <a:ext cx="11290851" cy="176253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100" dirty="0" smtClean="0">
                <a:solidFill>
                  <a:srgbClr val="C00000"/>
                </a:solidFill>
              </a:rPr>
              <a:t>,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Presentation on </a:t>
            </a:r>
            <a:r>
              <a:rPr lang="en-US" sz="4400" dirty="0" smtClean="0">
                <a:solidFill>
                  <a:srgbClr val="C00000"/>
                </a:solidFill>
              </a:rPr>
              <a:t/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Ch</a:t>
            </a:r>
            <a:r>
              <a:rPr lang="en-US" sz="4400" dirty="0" smtClean="0">
                <a:solidFill>
                  <a:srgbClr val="FF0000"/>
                </a:solidFill>
              </a:rPr>
              <a:t>i-square</a:t>
            </a:r>
            <a:r>
              <a:rPr lang="en-US" sz="4400" dirty="0">
                <a:solidFill>
                  <a:srgbClr val="FF0000"/>
                </a:solidFill>
              </a:rPr>
              <a:t> </a:t>
            </a:r>
            <a:r>
              <a:rPr lang="en-US" sz="4400" b="1" dirty="0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utomatic </a:t>
            </a:r>
            <a:r>
              <a:rPr lang="en-US" sz="4400" b="1" dirty="0">
                <a:solidFill>
                  <a:srgbClr val="FF0000"/>
                </a:solidFill>
              </a:rPr>
              <a:t>I</a:t>
            </a:r>
            <a:r>
              <a:rPr lang="en-US" sz="4400" dirty="0">
                <a:solidFill>
                  <a:srgbClr val="FF0000"/>
                </a:solidFill>
              </a:rPr>
              <a:t>nteraction </a:t>
            </a:r>
            <a:r>
              <a:rPr lang="en-US" sz="4400" b="1" dirty="0" smtClean="0">
                <a:solidFill>
                  <a:srgbClr val="FF0000"/>
                </a:solidFill>
              </a:rPr>
              <a:t>D</a:t>
            </a:r>
            <a:r>
              <a:rPr lang="en-US" sz="4400" dirty="0" smtClean="0">
                <a:solidFill>
                  <a:srgbClr val="FF0000"/>
                </a:solidFill>
              </a:rPr>
              <a:t>etector(CHAID) Algorithm.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5" y="4542942"/>
            <a:ext cx="3776869" cy="1963876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By,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Sreelakshmi Adiga P.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8</a:t>
            </a:r>
            <a:r>
              <a:rPr lang="en-US" baseline="30000" dirty="0" smtClean="0">
                <a:solidFill>
                  <a:srgbClr val="002060"/>
                </a:solidFill>
              </a:rPr>
              <a:t>th</a:t>
            </a:r>
            <a:r>
              <a:rPr lang="en-US" dirty="0" smtClean="0">
                <a:solidFill>
                  <a:srgbClr val="002060"/>
                </a:solidFill>
              </a:rPr>
              <a:t> sem, ISE.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USN: 4JN16IS100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Jawaharlal Nehru National College of Engineering (JNNCE) - Shimoga Image">
            <a:extLst>
              <a:ext uri="{FF2B5EF4-FFF2-40B4-BE49-F238E27FC236}">
                <a16:creationId xmlns:lc="http://schemas.openxmlformats.org/drawingml/2006/lockedCanvas" xmlns:a16="http://schemas.microsoft.com/office/drawing/2014/main" xmlns="" id="{E60FFC76-F455-4FDB-8DD9-9D0325B0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4" y="0"/>
            <a:ext cx="1590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34816" y="159026"/>
            <a:ext cx="923676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NATIONAL COLLEGE  OF ENGINEERING</a:t>
            </a:r>
            <a:b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b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9843" y="278948"/>
            <a:ext cx="111450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TECHNIQUES USED.</a:t>
            </a:r>
          </a:p>
          <a:p>
            <a:pPr algn="just" fontAlgn="base"/>
            <a:endParaRPr lang="en-US" sz="28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indicated in the name, CHAID uses Person’s Chi-square tests of independence, which test for an association between two categorical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variables.</a:t>
            </a: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statistically significant result indicates that the two variables are not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independent.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tests are applied at each of the stages in building the CHAID tree, as described above, to ensure that each branch is associated with a statistically significant predictor of the response variable (e.g., response rate). 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Bonferroni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corrections, or similar adjustments, are used to account for the multiple testing that takes place. 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3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66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9359" y="1926857"/>
            <a:ext cx="4786887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25" y="411427"/>
            <a:ext cx="11698513" cy="6084662"/>
          </a:xfrm>
          <a:noFill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57" y="136939"/>
            <a:ext cx="10515600" cy="94342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CHAID.</a:t>
            </a: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8" y="1070882"/>
            <a:ext cx="11557000" cy="50831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CHAID (Chi-square Automatic Interaction Detector) analysis is an algorithm used for discovering relationships between a categorical response variable and other categorical predictor variables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It is useful when looking for patterns in datasets with lots of categorical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convenient way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summarising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data as the relationships can be easily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visualized.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287" y="460913"/>
            <a:ext cx="117420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PRACTICAL USAGE OF CHAID.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CHAID </a:t>
            </a:r>
            <a:r>
              <a:rPr lang="en-US" sz="2800" dirty="0"/>
              <a:t>is often used in direct marketing to understand how different groups of customers might respond to a campaign based on their characteristics. 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F</a:t>
            </a:r>
            <a:r>
              <a:rPr lang="en-US" sz="2800" dirty="0" smtClean="0"/>
              <a:t>or </a:t>
            </a:r>
            <a:r>
              <a:rPr lang="en-US" sz="2800" dirty="0"/>
              <a:t>example, that we run a marketing campaign and are interested in understanding what customer characteristics (e.g., gender, socio-economic status, geographic location, etc.) are associated with the response rate achieved.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We </a:t>
            </a:r>
            <a:r>
              <a:rPr lang="en-US" sz="2800" dirty="0"/>
              <a:t>build a CHAID “tree” showing the effects of different customer characteristics on the likelihood of response.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081" y="0"/>
            <a:ext cx="11582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At the first level (the “trunk”) we have all customers and the overall response rate for the marketing campaign was, say, 24.3%. 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 As we progress down the tree to the first “branch”, we identify the factor that has the greatest impact on the likelihood of </a:t>
            </a:r>
            <a:r>
              <a:rPr lang="en-US" sz="2800" dirty="0" smtClean="0"/>
              <a:t>response.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</a:t>
            </a:r>
            <a:r>
              <a:rPr lang="en-US" sz="2800" dirty="0" smtClean="0"/>
              <a:t>ur </a:t>
            </a:r>
            <a:r>
              <a:rPr lang="en-US" sz="2800" dirty="0"/>
              <a:t>overall population is broken down into groups (“leaves”) based upon their differing values of this characteristic – </a:t>
            </a:r>
            <a:r>
              <a:rPr lang="en-US" sz="2800" dirty="0" smtClean="0"/>
              <a:t>Urban/Rural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We might find that rural customers have a response rate of only 18.6%, whereas urban customers have a response rate of 28.5</a:t>
            </a:r>
            <a:r>
              <a:rPr lang="en-US" sz="2800" dirty="0" smtClean="0"/>
              <a:t>%.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We check to see if this difference is </a:t>
            </a:r>
            <a:r>
              <a:rPr lang="en-US" sz="2800" dirty="0">
                <a:hlinkClick r:id="rId2"/>
              </a:rPr>
              <a:t>statistically significant</a:t>
            </a:r>
            <a:r>
              <a:rPr lang="en-US" sz="2800" dirty="0"/>
              <a:t> and, if it is, we retain these as new leaves.</a:t>
            </a:r>
            <a:endParaRPr lang="en-US" sz="2800" b="0" i="0" strike="noStrike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791" y="106017"/>
            <a:ext cx="11277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next branch, for each of the new groups (Urban/Rural), we then consider whether they can be further split into subgroups so that there is a significant difference in the dependent variable.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homeowners may have a much higher response rate (36.1%) compared with urban non-homeowners (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22.7%).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Rural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full-time workers might have a higher response rate (24.0%) than rural part-time workers (17.8%) or the rural retired/unemployed (5.3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At each step every predictor variable is considered to see if splitting the sample based on this factor leads to a statistically significant relationship with the response variable.</a:t>
            </a:r>
            <a:r>
              <a:rPr lang="en-US" sz="2800" dirty="0"/>
              <a:t> 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3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043" y="277143"/>
            <a:ext cx="115824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statistically significant difference is observed then the most significant factor is used to make a split, which becomes the next branch in the tree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 repeats to find the predictor variable on each leaf that is most significantly related to the response, branch by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terminated only when no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factors are found to have a statistically significant effect on the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results can be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diagram.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5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id-tree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8" y="609600"/>
            <a:ext cx="8295861" cy="48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35217" y="5639990"/>
            <a:ext cx="99496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Fig.1. Tree representation of considered example after the application of CHAID algorithm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6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348" y="537506"/>
            <a:ext cx="10654748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case, we can see that urban homeowners (36.1%) have the highest response rates, followed by rural full-time workers (24.0%) and that these are therefore the best groups of customers to target. </a:t>
            </a:r>
            <a:endParaRPr lang="en-US" sz="2800" dirty="0" smtClean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8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other hand, the lowest response rates were observed for the rural, retired/unemployed, aged over 65 years (1.4%).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3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</TotalTime>
  <Words>371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, Presentation on  Chi-square Automatic Interaction Detector(CHAID) Algorithm.</vt:lpstr>
      <vt:lpstr>PowerPoint Presentation</vt:lpstr>
      <vt:lpstr>INTRODUCTION TO CHAID.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Automated Clinical Decision Support System for Detection and Diagnosis of Lung Cancer from Chest CT</dc:title>
  <dc:creator>ADIGA S</dc:creator>
  <cp:lastModifiedBy>ADIGA S</cp:lastModifiedBy>
  <cp:revision>75</cp:revision>
  <dcterms:created xsi:type="dcterms:W3CDTF">2020-02-23T08:00:42Z</dcterms:created>
  <dcterms:modified xsi:type="dcterms:W3CDTF">2020-04-08T18:03:45Z</dcterms:modified>
</cp:coreProperties>
</file>