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60" r:id="rId6"/>
    <p:sldId id="274" r:id="rId7"/>
    <p:sldId id="267" r:id="rId8"/>
    <p:sldId id="277" r:id="rId9"/>
    <p:sldId id="275" r:id="rId10"/>
    <p:sldId id="28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517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9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4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03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302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2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717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654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87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59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14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0BAA-9800-40E0-8289-7A602F3F7DF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E122-070F-4A82-AE83-F43CABA0B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5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963" y="87683"/>
            <a:ext cx="10346498" cy="1640909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NATIONAL COLLEGE  OF ENGINEERING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857" y="1833147"/>
            <a:ext cx="11841143" cy="1661616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LUNG CANCER FROM CT SCANNED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IMAGE PROCESSING.</a:t>
            </a:r>
          </a:p>
        </p:txBody>
      </p:sp>
      <p:pic>
        <p:nvPicPr>
          <p:cNvPr id="4" name="Picture 3" descr="Jawaharlal Nehru National College of Engineering (JNNCE) - Shimoga Image">
            <a:extLst>
              <a:ext uri="{FF2B5EF4-FFF2-40B4-BE49-F238E27FC236}">
                <a16:creationId xmlns:lc="http://schemas.openxmlformats.org/drawingml/2006/lockedCanvas" xmlns:a16="http://schemas.microsoft.com/office/drawing/2014/main" xmlns="" id="{E60FFC76-F455-4FDB-8DD9-9D0325B0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4" y="0"/>
            <a:ext cx="1590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3844" y="4365009"/>
            <a:ext cx="443003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Sneha B			4JN16IS099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Sreelakshmi Adiga P	4JN16IS100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Vaidehi M S		4JN16IS113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 M S		4JN16IS114</a:t>
            </a:r>
          </a:p>
          <a:p>
            <a:endParaRPr 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2466" y="4365009"/>
            <a:ext cx="48099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Guidence of,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Dr. Jyothi K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BE,M.Tech.,Ph.D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Head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Dept of IS&amp;E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JNNCE, Shivamogga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8973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850"/>
            <a:ext cx="11396870" cy="6563001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cs typeface="Times New Roman" pitchFamily="18" charset="0"/>
              </a:rPr>
              <a:t>Dataset of  15 patients is collected from an online </a:t>
            </a:r>
            <a:r>
              <a:rPr lang="en-US" sz="2600" dirty="0" smtClean="0">
                <a:cs typeface="Times New Roman" pitchFamily="18" charset="0"/>
              </a:rPr>
              <a:t>database named Lung Image Database Consortium(LIDC) with </a:t>
            </a:r>
            <a:r>
              <a:rPr lang="en-US" sz="2600" dirty="0" smtClean="0">
                <a:cs typeface="Times New Roman" pitchFamily="18" charset="0"/>
              </a:rPr>
              <a:t>an average of 150 images of each </a:t>
            </a:r>
            <a:r>
              <a:rPr lang="en-US" sz="2600" dirty="0" smtClean="0">
                <a:cs typeface="Times New Roman" pitchFamily="18" charset="0"/>
              </a:rPr>
              <a:t>patient.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cs typeface="Times New Roman" pitchFamily="18" charset="0"/>
              </a:rPr>
              <a:t>The database comprises of around 1018 cases’ </a:t>
            </a:r>
            <a:r>
              <a:rPr lang="en-US" sz="2600" dirty="0" smtClean="0">
                <a:cs typeface="Times New Roman" pitchFamily="18" charset="0"/>
              </a:rPr>
              <a:t>images and each image is of the dimension 512 x 512.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From the obtained images 225 images are used for training(15 of each patient) and 150 are kept for testing purpose(10 of each patient)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Obtained </a:t>
            </a:r>
            <a:r>
              <a:rPr lang="en-US" sz="2600" dirty="0" smtClean="0">
                <a:cs typeface="Times New Roman" pitchFamily="18" charset="0"/>
              </a:rPr>
              <a:t>images are converted to grayscale images</a:t>
            </a:r>
            <a:r>
              <a:rPr lang="en-US" sz="2600" dirty="0" smtClean="0">
                <a:cs typeface="Times New Roman" pitchFamily="18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600" dirty="0"/>
              <a:t> Grayscale is a range of monochromatic shades from black to white.  This process removes all color information, leaving only the luminance of each </a:t>
            </a:r>
            <a:r>
              <a:rPr lang="en-US" sz="2600" dirty="0" smtClean="0"/>
              <a:t>pixel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600" dirty="0">
                <a:cs typeface="Times New Roman" pitchFamily="18" charset="0"/>
              </a:rPr>
              <a:t>Noise removal </a:t>
            </a:r>
            <a:r>
              <a:rPr lang="en-US" sz="2600" dirty="0" smtClean="0">
                <a:cs typeface="Times New Roman" pitchFamily="18" charset="0"/>
              </a:rPr>
              <a:t>is a process used to </a:t>
            </a:r>
            <a:r>
              <a:rPr lang="en-US" sz="2600" dirty="0">
                <a:cs typeface="Times New Roman" pitchFamily="18" charset="0"/>
              </a:rPr>
              <a:t>reduce or remove the visibility of noise by smoothing the entire image leaving areas near contrast </a:t>
            </a:r>
            <a:r>
              <a:rPr lang="en-US" sz="2600" dirty="0" smtClean="0">
                <a:cs typeface="Times New Roman" pitchFamily="18" charset="0"/>
              </a:rPr>
              <a:t>boundaries.</a:t>
            </a:r>
            <a:r>
              <a:rPr lang="en-US" sz="2600" dirty="0"/>
              <a:t> </a:t>
            </a:r>
            <a:endParaRPr lang="en-US" sz="2600" dirty="0" smtClean="0"/>
          </a:p>
          <a:p>
            <a:pPr lvl="1" algn="just">
              <a:lnSpc>
                <a:spcPct val="150000"/>
              </a:lnSpc>
            </a:pPr>
            <a:r>
              <a:rPr lang="en-US" sz="2600" dirty="0" smtClean="0"/>
              <a:t>Closing</a:t>
            </a:r>
            <a:r>
              <a:rPr lang="en-US" sz="2600" dirty="0"/>
              <a:t> is the basic workhorse of morphological noise removal</a:t>
            </a:r>
            <a:r>
              <a:rPr lang="en-US" sz="2600" dirty="0" smtClean="0"/>
              <a:t>.</a:t>
            </a:r>
            <a:endParaRPr lang="en-US" sz="2600" dirty="0" smtClean="0"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endParaRPr lang="en-US" sz="2400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5" y="222826"/>
            <a:ext cx="11622157" cy="6635174"/>
          </a:xfrm>
        </p:spPr>
        <p:txBody>
          <a:bodyPr>
            <a:noAutofit/>
          </a:bodyPr>
          <a:lstStyle/>
          <a:p>
            <a:pPr lvl="1" algn="just">
              <a:lnSpc>
                <a:spcPct val="160000"/>
              </a:lnSpc>
            </a:pPr>
            <a:r>
              <a:rPr lang="en-US" dirty="0"/>
              <a:t>It removes small holes inside the foreground objects or small black points </a:t>
            </a:r>
            <a:r>
              <a:rPr lang="en-US" dirty="0" smtClean="0"/>
              <a:t>on the object.</a:t>
            </a:r>
            <a:endParaRPr lang="en-US" dirty="0" smtClean="0"/>
          </a:p>
          <a:p>
            <a:pPr marL="457200" indent="-457200" algn="just">
              <a:lnSpc>
                <a:spcPct val="160000"/>
              </a:lnSpc>
              <a:buFont typeface="+mj-lt"/>
              <a:buAutoNum type="arabicPeriod" startAt="4"/>
            </a:pPr>
            <a:r>
              <a:rPr lang="en-US" sz="2400" dirty="0" smtClean="0">
                <a:cs typeface="Times New Roman" pitchFamily="18" charset="0"/>
              </a:rPr>
              <a:t>Dilation </a:t>
            </a:r>
            <a:r>
              <a:rPr lang="en-US" sz="2400" dirty="0" smtClean="0"/>
              <a:t>increases the white region in the image or size of foreground object increases. </a:t>
            </a:r>
            <a:endParaRPr lang="en-US" sz="2400" dirty="0" smtClean="0"/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It </a:t>
            </a:r>
            <a:r>
              <a:rPr lang="en-US" dirty="0" smtClean="0"/>
              <a:t>is also useful in joining broken parts of an object.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60000"/>
              </a:lnSpc>
              <a:buFont typeface="+mj-lt"/>
              <a:buAutoNum type="arabicPeriod" startAt="5"/>
            </a:pPr>
            <a:r>
              <a:rPr lang="en-US" sz="2400" dirty="0" smtClean="0">
                <a:cs typeface="Times New Roman" pitchFamily="18" charset="0"/>
              </a:rPr>
              <a:t>The distance transform operator generally takes binary images as inputs.</a:t>
            </a:r>
          </a:p>
          <a:p>
            <a:pPr lvl="1" algn="just">
              <a:lnSpc>
                <a:spcPct val="160000"/>
              </a:lnSpc>
            </a:pPr>
            <a:r>
              <a:rPr lang="en-US" dirty="0">
                <a:cs typeface="Times New Roman" pitchFamily="18" charset="0"/>
              </a:rPr>
              <a:t>In this operation, the gray level intensities of the points inside the foreground regions </a:t>
            </a:r>
            <a:r>
              <a:rPr lang="en-US" dirty="0" smtClean="0">
                <a:cs typeface="Times New Roman" pitchFamily="18" charset="0"/>
              </a:rPr>
              <a:t>are changed </a:t>
            </a:r>
            <a:r>
              <a:rPr lang="en-US" dirty="0">
                <a:cs typeface="Times New Roman" pitchFamily="18" charset="0"/>
              </a:rPr>
              <a:t>to distance their respective distances from the closest 0 value.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 startAt="5"/>
            </a:pPr>
            <a:r>
              <a:rPr lang="en-US" sz="2400" dirty="0">
                <a:cs typeface="Times New Roman" pitchFamily="18" charset="0"/>
              </a:rPr>
              <a:t>Thresholding is a technique in OpenCV, which is the assignment of pixel values in relation to the threshold value </a:t>
            </a:r>
            <a:r>
              <a:rPr lang="en-US" sz="2400" dirty="0" smtClean="0">
                <a:cs typeface="Times New Roman" pitchFamily="18" charset="0"/>
              </a:rPr>
              <a:t>provided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1" y="0"/>
            <a:ext cx="10515600" cy="1325563"/>
          </a:xfrm>
        </p:spPr>
        <p:txBody>
          <a:bodyPr>
            <a:noAutofit/>
          </a:bodyPr>
          <a:lstStyle/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5" y="431074"/>
            <a:ext cx="11502887" cy="6075743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In</a:t>
            </a:r>
            <a:r>
              <a:rPr lang="en-US" dirty="0">
                <a:cs typeface="Times New Roman" pitchFamily="18" charset="0"/>
              </a:rPr>
              <a:t> thresholding, each pixel value is compared with the threshold value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If </a:t>
            </a:r>
            <a:r>
              <a:rPr lang="en-US" dirty="0">
                <a:cs typeface="Times New Roman" pitchFamily="18" charset="0"/>
              </a:rPr>
              <a:t>the pixel value is smaller than the threshold, it is set to 0, otherwise, it is set to a maximum value (</a:t>
            </a:r>
            <a:r>
              <a:rPr lang="en-US" dirty="0" smtClean="0">
                <a:cs typeface="Times New Roman" pitchFamily="18" charset="0"/>
              </a:rPr>
              <a:t>generally 255).</a:t>
            </a:r>
            <a:endParaRPr lang="en-US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dirty="0" smtClean="0">
                <a:cs typeface="Times New Roman" pitchFamily="18" charset="0"/>
              </a:rPr>
              <a:t>OpenCV </a:t>
            </a:r>
            <a:r>
              <a:rPr lang="en-US" sz="2400" dirty="0" smtClean="0">
                <a:cs typeface="Times New Roman" pitchFamily="18" charset="0"/>
              </a:rPr>
              <a:t>implemented a marker-based watershed algorithm where we specify which valley points are to be merged and which are not. </a:t>
            </a:r>
            <a:endParaRPr lang="en-US" sz="2400" dirty="0" smtClean="0"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It </a:t>
            </a:r>
            <a:r>
              <a:rPr lang="en-US" dirty="0" smtClean="0">
                <a:cs typeface="Times New Roman" pitchFamily="18" charset="0"/>
              </a:rPr>
              <a:t>is not an automatic but an interactive image segmentation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The "marker-based" means labeling where the region is a foreground or a background, and give different labels for our object. </a:t>
            </a:r>
            <a:endParaRPr lang="en-US" dirty="0" smtClean="0"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Using </a:t>
            </a:r>
            <a:r>
              <a:rPr lang="en-US" dirty="0">
                <a:cs typeface="Times New Roman" pitchFamily="18" charset="0"/>
              </a:rPr>
              <a:t>one color, we label the region which we are sure of being the foreground or being background with another color.</a:t>
            </a:r>
            <a:endParaRPr lang="en-US" dirty="0" smtClean="0"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678" y="514752"/>
            <a:ext cx="10515600" cy="51188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After </a:t>
            </a:r>
            <a:r>
              <a:rPr lang="en-US" sz="2400" dirty="0" smtClean="0">
                <a:cs typeface="Times New Roman" pitchFamily="18" charset="0"/>
              </a:rPr>
              <a:t>that, we apply watershed algorithm. Then our marker will be updated with the labels we gave, and the boundaries of objects will have a value of -1.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The-stages-of-marker-based-watershed-segmentation.png"/>
          <p:cNvPicPr>
            <a:picLocks noChangeAspect="1"/>
          </p:cNvPicPr>
          <p:nvPr/>
        </p:nvPicPr>
        <p:blipFill rotWithShape="1">
          <a:blip r:embed="rId2"/>
          <a:srcRect b="-900"/>
          <a:stretch/>
        </p:blipFill>
        <p:spPr>
          <a:xfrm>
            <a:off x="2123791" y="2226365"/>
            <a:ext cx="7378018" cy="311426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108059" y="5277015"/>
            <a:ext cx="1062446" cy="23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02262" y="5748996"/>
            <a:ext cx="5759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Fig.2. Stages of marker based watershed segmentation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OBTAINED RESULTS.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0761" y="1166190"/>
            <a:ext cx="5157787" cy="503997"/>
          </a:xfrm>
        </p:spPr>
        <p:txBody>
          <a:bodyPr/>
          <a:lstStyle/>
          <a:p>
            <a:r>
              <a:rPr lang="en-US" dirty="0" smtClean="0"/>
              <a:t>Input image.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87957" y="1124571"/>
            <a:ext cx="7146234" cy="823912"/>
          </a:xfrm>
        </p:spPr>
        <p:txBody>
          <a:bodyPr/>
          <a:lstStyle/>
          <a:p>
            <a:r>
              <a:rPr lang="en-US" dirty="0" smtClean="0"/>
              <a:t>Gray image.			Otsu’s binary threshold.			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6" b="30460"/>
          <a:stretch/>
        </p:blipFill>
        <p:spPr>
          <a:xfrm>
            <a:off x="4674841" y="1996256"/>
            <a:ext cx="3183697" cy="378169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1958009"/>
            <a:ext cx="3578087" cy="388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 b="28767"/>
          <a:stretch/>
        </p:blipFill>
        <p:spPr>
          <a:xfrm>
            <a:off x="8269355" y="1894717"/>
            <a:ext cx="3313045" cy="38699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70" y="749439"/>
            <a:ext cx="11247782" cy="62878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Morphological closing.		Dilation.			Distance transform.</a:t>
            </a:r>
            <a:endParaRPr lang="en-US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69" b="28983"/>
          <a:stretch/>
        </p:blipFill>
        <p:spPr>
          <a:xfrm>
            <a:off x="493712" y="1404730"/>
            <a:ext cx="3084375" cy="349857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09" b="30416"/>
          <a:stretch/>
        </p:blipFill>
        <p:spPr>
          <a:xfrm>
            <a:off x="4210948" y="1518559"/>
            <a:ext cx="3091000" cy="33184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91" b="28974"/>
          <a:stretch/>
        </p:blipFill>
        <p:spPr>
          <a:xfrm>
            <a:off x="8070575" y="1524000"/>
            <a:ext cx="3339548" cy="3299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8383" y="5250994"/>
            <a:ext cx="11025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/>
              <a:t>From the above images it is visible that the foreground area is highlighted by setting the background to maximum(255) </a:t>
            </a:r>
            <a:r>
              <a:rPr lang="en-US" sz="2400" dirty="0" err="1" smtClean="0"/>
              <a:t>i.e</a:t>
            </a:r>
            <a:r>
              <a:rPr lang="en-US" sz="2400" dirty="0" smtClean="0"/>
              <a:t>  making it appear white.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802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9" y="577161"/>
            <a:ext cx="10730948" cy="61553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Thresholding.			Unknown regions.		Segmented image.</a:t>
            </a:r>
            <a:endParaRPr lang="en-US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6" b="30894"/>
          <a:stretch/>
        </p:blipFill>
        <p:spPr>
          <a:xfrm>
            <a:off x="560112" y="1438771"/>
            <a:ext cx="3256514" cy="31464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40" b="28469"/>
          <a:stretch/>
        </p:blipFill>
        <p:spPr>
          <a:xfrm>
            <a:off x="4316896" y="1518768"/>
            <a:ext cx="2905539" cy="297372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0" t="10236" r="15478" b="10770"/>
          <a:stretch/>
        </p:blipFill>
        <p:spPr>
          <a:xfrm>
            <a:off x="8004313" y="1524002"/>
            <a:ext cx="3485322" cy="29154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052" y="4866681"/>
            <a:ext cx="11555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Among the obtained segmented images, 15 images of each patient are used for training purpose and 10 images of each patient are kept for testing with certain naming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837721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825" y="487881"/>
            <a:ext cx="106942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FURTHER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WORK.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images that are kept for training will be further used for extracting features such as eccentricity, area,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perimeter, major axis length ,minor axis length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These features are used for classification of image into cancerous and normal image with the help of classifier.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testing images are later used for result analysis.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75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713" y="112734"/>
            <a:ext cx="11669799" cy="7473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/>
              <a:t>[1] S.KALAIVANI</a:t>
            </a:r>
            <a:r>
              <a:rPr lang="en-US" sz="2400" dirty="0"/>
              <a:t>, PRAMIT CHATTERJEE, SHIKHAR JUYAL AND RISHI GUPTA, “Lung Cancer Detection using Digital Image processing and Artificial Neural Network” in 2017</a:t>
            </a:r>
            <a:r>
              <a:rPr lang="en-US" sz="2400" b="1" dirty="0"/>
              <a:t> </a:t>
            </a:r>
            <a:r>
              <a:rPr lang="en-US" sz="2400" dirty="0"/>
              <a:t>International conference of Electronics, Communication and Aerospace Technology (ICECA</a:t>
            </a:r>
            <a:r>
              <a:rPr lang="en-US" sz="2400" dirty="0" smtClean="0"/>
              <a:t>).</a:t>
            </a:r>
          </a:p>
          <a:p>
            <a:pPr marL="514350" lvl="0" indent="-514350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/>
              <a:t>[2] </a:t>
            </a:r>
            <a:r>
              <a:rPr lang="en-US" sz="2400" dirty="0"/>
              <a:t>MANASEE KURKURE AND ANURADHA THAKARE “Lung Cancer Detection  using Genetic approach” in 2016 International Conference on Computing Communication Control and automation (ICCUBEA</a:t>
            </a:r>
            <a:r>
              <a:rPr lang="en-US" sz="2400" dirty="0" smtClean="0"/>
              <a:t>).</a:t>
            </a:r>
            <a:endParaRPr lang="en-US" sz="2400" dirty="0"/>
          </a:p>
          <a:p>
            <a:pPr marL="514350" lvl="0" indent="-514350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/>
              <a:t>[3] ANITA </a:t>
            </a:r>
            <a:r>
              <a:rPr lang="en-US" sz="2400" dirty="0"/>
              <a:t>CHAUDHARY, SONIT SUKHRAJ SINGH, “Lung cancer detection on CT images by using image processing” in 2012 International Conference</a:t>
            </a:r>
            <a:r>
              <a:rPr lang="en-US" sz="2400" dirty="0" smtClean="0"/>
              <a:t>.</a:t>
            </a: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68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370" y="0"/>
            <a:ext cx="11745239" cy="728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000"/>
              </a:spcAft>
            </a:pP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/>
              <a:t>[4] M.GOMATHI </a:t>
            </a:r>
            <a:r>
              <a:rPr lang="en-US" sz="2400" dirty="0"/>
              <a:t>, Dr.P.THANGARAJ “A computer aided diagnosis system for detection of lung cancer nodules using extreme learning machine” in International Journal of Engineering Science and Technology Vol. 2(10), </a:t>
            </a:r>
            <a:r>
              <a:rPr lang="en-US" sz="2400" dirty="0" smtClean="0"/>
              <a:t>2010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/>
              <a:t>[5] MOKHLED </a:t>
            </a:r>
            <a:r>
              <a:rPr lang="en-US" sz="2400" dirty="0"/>
              <a:t>S. AL-TARAWNEH “Lung Cancer Detection Using Image Processing Techniques” in Leonardo Electronic Journal of Practices and Technologies issued January-June </a:t>
            </a:r>
            <a:r>
              <a:rPr lang="en-US" sz="2400" dirty="0" smtClean="0"/>
              <a:t>2012</a:t>
            </a: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/>
              <a:t>[6] MOFFY VAS , AMITA DESSAI “Lung cancer detection system using lung CT image processing” in 2017 International Conference.</a:t>
            </a:r>
          </a:p>
          <a:p>
            <a:pPr marL="457200" lvl="0" indent="-457200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/>
              <a:t>[7] GAWADE PRATHAMESH PRATAP, R.P CHAUHAN, "Detection of lung cancer cells using image processing techniques ", 1st IEEE International Conference on Power Electronics, 2016.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509395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34" y="0"/>
            <a:ext cx="10515600" cy="101953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44" y="1041809"/>
            <a:ext cx="10515600" cy="557102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3800" dirty="0" smtClean="0">
                <a:cs typeface="Times New Roman" pitchFamily="18" charset="0"/>
              </a:rPr>
              <a:t>Abstract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3800" dirty="0" smtClean="0"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3800" dirty="0" smtClean="0">
                <a:cs typeface="Times New Roman" pitchFamily="18" charset="0"/>
              </a:rPr>
              <a:t>Objectives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3800" dirty="0" smtClean="0">
                <a:cs typeface="Times New Roman" pitchFamily="18" charset="0"/>
              </a:rPr>
              <a:t>Hardware and Software requirements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3800" dirty="0" smtClean="0">
                <a:cs typeface="Times New Roman" pitchFamily="18" charset="0"/>
              </a:rPr>
              <a:t>Experimental setup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3800" dirty="0" smtClean="0">
                <a:cs typeface="Times New Roman" pitchFamily="18" charset="0"/>
              </a:rPr>
              <a:t>Implementation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3800" dirty="0" smtClean="0">
                <a:cs typeface="Times New Roman" pitchFamily="18" charset="0"/>
              </a:rPr>
              <a:t>Obtained Results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3800" dirty="0" smtClean="0">
                <a:cs typeface="Times New Roman" pitchFamily="18" charset="0"/>
              </a:rPr>
              <a:t>Further work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3800" dirty="0" smtClean="0"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1671" y="2319035"/>
            <a:ext cx="6333995" cy="1316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THANK YOU.</a:t>
            </a:r>
            <a:endParaRPr lang="en-US" sz="6000" dirty="0">
              <a:solidFill>
                <a:schemeClr val="accent5">
                  <a:lumMod val="50000"/>
                </a:schemeClr>
              </a:solidFill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06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312" y="274953"/>
            <a:ext cx="1183709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ABSTRACT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Lung cancer seems to be the common cause of death among people throughout the world. </a:t>
            </a:r>
            <a:r>
              <a:rPr lang="en-US" sz="2400" dirty="0"/>
              <a:t>Early detection of lung cancer can increase the chance of survival among people. The overall 5-year survival rate for lung cancer patients increases from 14 to 49% if the disease is detected in time. Although Computed Tomography (CT) can be more efficient than X-ray. However, problem seemed to merge due to time constraint in detecting the present of lung cancer regarding on the several diagnosing method used. Hence, a lung cancer detection system using image processing is used to classify the present of lung cancer in CT- images.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In this study, </a:t>
            </a:r>
            <a:r>
              <a:rPr lang="en-US" sz="2400" dirty="0" smtClean="0"/>
              <a:t>MATLAB codes </a:t>
            </a:r>
            <a:r>
              <a:rPr lang="en-US" sz="2400" dirty="0"/>
              <a:t>have been used through </a:t>
            </a:r>
            <a:r>
              <a:rPr lang="en-US" sz="2400" dirty="0" smtClean="0"/>
              <a:t>python in every </a:t>
            </a:r>
            <a:r>
              <a:rPr lang="en-US" sz="2400" dirty="0"/>
              <a:t>procedures made. </a:t>
            </a:r>
            <a:r>
              <a:rPr lang="en-US" sz="2400" dirty="0" smtClean="0"/>
              <a:t>Image </a:t>
            </a:r>
            <a:r>
              <a:rPr lang="en-US" sz="2400" dirty="0"/>
              <a:t>processing </a:t>
            </a:r>
            <a:r>
              <a:rPr lang="en-US" sz="2400" dirty="0" smtClean="0"/>
              <a:t>techniques such </a:t>
            </a:r>
            <a:r>
              <a:rPr lang="en-US" sz="2400" dirty="0"/>
              <a:t>as image pre-processing, </a:t>
            </a:r>
            <a:r>
              <a:rPr lang="en-US" sz="2400" dirty="0" err="1" smtClean="0"/>
              <a:t>segmentation,feature</a:t>
            </a:r>
            <a:r>
              <a:rPr lang="en-US" sz="2400" dirty="0" smtClean="0"/>
              <a:t> extraction and classification </a:t>
            </a:r>
            <a:r>
              <a:rPr lang="en-US" sz="2400" dirty="0"/>
              <a:t>have been discussed in detail.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176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64" y="172398"/>
            <a:ext cx="11862147" cy="661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600" dirty="0">
                <a:cs typeface="Times New Roman" pitchFamily="18" charset="0"/>
              </a:rPr>
              <a:t>The mortality rate of lung cancer is the highest among all other types of </a:t>
            </a:r>
            <a:r>
              <a:rPr lang="en-US" sz="2600" dirty="0" smtClean="0">
                <a:cs typeface="Times New Roman" pitchFamily="18" charset="0"/>
              </a:rPr>
              <a:t>cancer.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Survival </a:t>
            </a:r>
            <a:r>
              <a:rPr lang="en-US" sz="2600" dirty="0">
                <a:cs typeface="Times New Roman" pitchFamily="18" charset="0"/>
              </a:rPr>
              <a:t>from lung cancer is directly related to its growth at its detection time</a:t>
            </a:r>
            <a:r>
              <a:rPr lang="en-US" sz="2600" dirty="0" smtClean="0"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CT are </a:t>
            </a:r>
            <a:r>
              <a:rPr lang="en-US" sz="2600" dirty="0">
                <a:cs typeface="Times New Roman" pitchFamily="18" charset="0"/>
              </a:rPr>
              <a:t>more effective than plain chest x-ray in detecting and diagnosing the lung </a:t>
            </a:r>
            <a:r>
              <a:rPr lang="en-US" sz="2600" dirty="0" smtClean="0">
                <a:cs typeface="Times New Roman" pitchFamily="18" charset="0"/>
              </a:rPr>
              <a:t>cancer.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ea typeface="Calibri" panose="020F0502020204030204" pitchFamily="34" charset="0"/>
                <a:cs typeface="Times New Roman" pitchFamily="18" charset="0"/>
              </a:rPr>
              <a:t>Due to recent improvements in medical technology, </a:t>
            </a:r>
            <a:r>
              <a:rPr lang="en-US" sz="2600" dirty="0" smtClean="0">
                <a:cs typeface="Times New Roman" pitchFamily="18" charset="0"/>
              </a:rPr>
              <a:t>reliable CAD systems have been employed</a:t>
            </a:r>
            <a:r>
              <a:rPr lang="en-US" sz="2600" dirty="0" smtClean="0">
                <a:ea typeface="Calibri" panose="020F0502020204030204" pitchFamily="34" charset="0"/>
                <a:cs typeface="Times New Roman" pitchFamily="18" charset="0"/>
              </a:rPr>
              <a:t> for the earlier and faster diagnosis of cancer.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Among rapidly growing technologies, with various aspects of business image processing forms core research area.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86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237" y="0"/>
            <a:ext cx="10599184" cy="65556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Following are the steps involved in image processing.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Times New Roman" panose="02020603050405020304" pitchFamily="18" charset="0"/>
              </a:rPr>
              <a:t>Image </a:t>
            </a:r>
            <a:r>
              <a:rPr lang="en-US" sz="2800" dirty="0">
                <a:cs typeface="Times New Roman" pitchFamily="18" charset="0"/>
              </a:rPr>
              <a:t>acquisition: Collecting the images and forming the database of the required images for further analysis.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Image Pre-processing: It involves adjusting the images as required for the future work. It is followed by segmentation.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Feature extraction: Here, certain features are extracted in order to gain the required information.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Classification: Based on the obtained features, the image is classified. Certain classifiers are used for the purpose.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55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309262"/>
            <a:ext cx="10432869" cy="492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cs typeface="Times New Roman" pitchFamily="18" charset="0"/>
              </a:rPr>
              <a:t>Collection of dataset i.e., CT scanned images of chest.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cs typeface="Times New Roman" pitchFamily="18" charset="0"/>
              </a:rPr>
              <a:t>Implementing image processing techniques for Detection of lung region and Detection of tumors in lung region.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sz="2800" dirty="0" smtClean="0">
                <a:cs typeface="Times New Roman" pitchFamily="18" charset="0"/>
              </a:rPr>
              <a:t>Classifying the image into cancerous and normal image.</a:t>
            </a:r>
            <a:endParaRPr lang="en-US" sz="2800" dirty="0">
              <a:cs typeface="Times New Roman" pitchFamily="18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sz="2800" dirty="0" smtClean="0">
                <a:cs typeface="Times New Roman" pitchFamily="18" charset="0"/>
              </a:rPr>
              <a:t>Classifying </a:t>
            </a:r>
            <a:r>
              <a:rPr lang="en-US" sz="2800" dirty="0">
                <a:cs typeface="Times New Roman" pitchFamily="18" charset="0"/>
              </a:rPr>
              <a:t>the stage of Cancer.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US" sz="3200" b="1" dirty="0" smtClean="0">
              <a:solidFill>
                <a:schemeClr val="accent5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7088"/>
            <a:ext cx="1163668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AND SOFTWARE REQUIREMENTS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en-US" sz="2800" dirty="0" smtClean="0">
                <a:cs typeface="Times New Roman" pitchFamily="18" charset="0"/>
              </a:rPr>
              <a:t>Python Interpreter,OpenCv or MATLAB recent version.</a:t>
            </a:r>
            <a:endParaRPr lang="en-US" sz="2800" dirty="0">
              <a:cs typeface="Times New Roman" pitchFamily="18" charset="0"/>
            </a:endParaRPr>
          </a:p>
          <a:p>
            <a:pPr marL="742950" lvl="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cs typeface="Times New Roman" pitchFamily="18" charset="0"/>
              </a:rPr>
              <a:t>Laptop with WINDOWS 8,10 version 64 bits recommended.</a:t>
            </a:r>
          </a:p>
          <a:p>
            <a:pPr marL="742950" lvl="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cs typeface="Times New Roman" pitchFamily="18" charset="0"/>
              </a:rPr>
              <a:t>CPU quad-core, Intel </a:t>
            </a:r>
            <a:r>
              <a:rPr lang="en-US" sz="2800" dirty="0" smtClean="0">
                <a:cs typeface="Times New Roman" pitchFamily="18" charset="0"/>
              </a:rPr>
              <a:t>i5/i7/Threadripper/Xeon Processor.</a:t>
            </a:r>
            <a:endParaRPr lang="en-US" sz="2800" dirty="0">
              <a:cs typeface="Times New Roman" pitchFamily="18" charset="0"/>
            </a:endParaRPr>
          </a:p>
          <a:p>
            <a:pPr marL="742950" lvl="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cs typeface="Times New Roman" pitchFamily="18" charset="0"/>
              </a:rPr>
              <a:t>Hard disk SSD.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US" sz="36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EXPERIMENTAL SETUP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61" y="1070775"/>
            <a:ext cx="11380304" cy="54890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Python is an interpreted, high level and general purpose programming language.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Python provides lots of libraries </a:t>
            </a:r>
            <a:r>
              <a:rPr lang="en-US" sz="2400" dirty="0" smtClean="0">
                <a:cs typeface="Times New Roman" pitchFamily="18" charset="0"/>
              </a:rPr>
              <a:t>to aid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image processing.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OpenCV : Image processing library mainly focused on real-time computer vision with application in wide-range of areas like 2D and 3D feature </a:t>
            </a:r>
            <a:r>
              <a:rPr lang="en-US" sz="2400" dirty="0" smtClean="0">
                <a:cs typeface="Times New Roman" pitchFamily="18" charset="0"/>
              </a:rPr>
              <a:t>toolkits.</a:t>
            </a:r>
            <a:endParaRPr lang="en-US" sz="2400" dirty="0" smtClean="0"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400" dirty="0" err="1" smtClean="0">
                <a:cs typeface="Times New Roman" pitchFamily="18" charset="0"/>
              </a:rPr>
              <a:t>Numpy</a:t>
            </a:r>
            <a:r>
              <a:rPr lang="en-US" sz="2400" dirty="0">
                <a:cs typeface="Times New Roman" pitchFamily="18" charset="0"/>
              </a:rPr>
              <a:t> : For image manipulation and processing</a:t>
            </a:r>
            <a:r>
              <a:rPr lang="en-US" sz="2400" dirty="0" smtClean="0">
                <a:cs typeface="Times New Roman" pitchFamily="18" charset="0"/>
              </a:rPr>
              <a:t>.</a:t>
            </a:r>
            <a:r>
              <a:rPr lang="en-US" sz="2400" dirty="0">
                <a:cs typeface="Times New Roman" pitchFamily="18" charset="0"/>
              </a:rPr>
              <a:t> </a:t>
            </a:r>
            <a:endParaRPr lang="en-US" sz="2400" dirty="0" smtClean="0"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pyplot</a:t>
            </a:r>
            <a:r>
              <a:rPr lang="en-US" sz="2400" dirty="0">
                <a:cs typeface="Times New Roman" pitchFamily="18" charset="0"/>
              </a:rPr>
              <a:t>: pyplot is a collection of command style functions that make matplotlib work like MATLAB. </a:t>
            </a:r>
            <a:endParaRPr lang="en-US" sz="2400" dirty="0" smtClean="0"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400" dirty="0">
                <a:cs typeface="Times New Roman" pitchFamily="18" charset="0"/>
              </a:rPr>
              <a:t>glob: glob module finds all the path names matching a specified pattern according to the rules used by the Unix shell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 smtClean="0">
              <a:cs typeface="Times New Roman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8478" y="1058342"/>
            <a:ext cx="3167270" cy="435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 collection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579165" y="1529821"/>
            <a:ext cx="225287" cy="43573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5662" y="2884745"/>
            <a:ext cx="1470991" cy="510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smoothing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9505" y="3015375"/>
            <a:ext cx="1623391" cy="510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enhancement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5748" y="2884745"/>
            <a:ext cx="1510747" cy="510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segmentation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81669" y="1980002"/>
            <a:ext cx="3167270" cy="443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Preprocessing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1" idx="1"/>
            <a:endCxn id="7" idx="0"/>
          </p:cNvCxnSpPr>
          <p:nvPr/>
        </p:nvCxnSpPr>
        <p:spPr>
          <a:xfrm rot="10800000" flipV="1">
            <a:off x="3621159" y="2201975"/>
            <a:ext cx="460511" cy="68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9" idx="0"/>
          </p:cNvCxnSpPr>
          <p:nvPr/>
        </p:nvCxnSpPr>
        <p:spPr>
          <a:xfrm>
            <a:off x="7248939" y="2201976"/>
            <a:ext cx="732183" cy="68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5578787" y="3629760"/>
            <a:ext cx="225287" cy="48920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34678" y="4152603"/>
            <a:ext cx="3061252" cy="503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Feature extraction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11" idx="2"/>
          </p:cNvCxnSpPr>
          <p:nvPr/>
        </p:nvCxnSpPr>
        <p:spPr>
          <a:xfrm>
            <a:off x="5665304" y="2423950"/>
            <a:ext cx="29817" cy="55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>
            <a:off x="5545380" y="4833254"/>
            <a:ext cx="245630" cy="52832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24507" y="5376406"/>
            <a:ext cx="3061252" cy="495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97424" y="6272578"/>
            <a:ext cx="5989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Fig.1. Flow chart on our work flow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2797" y="301257"/>
            <a:ext cx="11243774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537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963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JAWAHARLAL NEHRU NATIONAL COLLEGE  OF ENGINEERING Department of Information Science and Engineering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SETUP</vt:lpstr>
      <vt:lpstr>PowerPoint Presentation</vt:lpstr>
      <vt:lpstr>PowerPoint Presentation</vt:lpstr>
      <vt:lpstr>PowerPoint Presentation</vt:lpstr>
      <vt:lpstr>    </vt:lpstr>
      <vt:lpstr>PowerPoint Presentation</vt:lpstr>
      <vt:lpstr>OBTAINED RESULTS.</vt:lpstr>
      <vt:lpstr>Morphological closing.  Dilation.   Distance transform.</vt:lpstr>
      <vt:lpstr>Thresholding.   Unknown regions.  Segmented image.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JAWAHARLAL NEHRU NATIONAL COLLEGE  OF ENGINEERING</dc:title>
  <dc:creator>ADIGA S</dc:creator>
  <cp:lastModifiedBy>ADIGA S</cp:lastModifiedBy>
  <cp:revision>158</cp:revision>
  <dcterms:created xsi:type="dcterms:W3CDTF">2019-10-09T09:30:54Z</dcterms:created>
  <dcterms:modified xsi:type="dcterms:W3CDTF">2020-04-07T16:25:32Z</dcterms:modified>
</cp:coreProperties>
</file>